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4" d="100"/>
          <a:sy n="84" d="100"/>
        </p:scale>
        <p:origin x="1434"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282079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35040" y="1932316"/>
            <a:ext cx="5314950" cy="2623106"/>
          </a:xfrm>
        </p:spPr>
        <p:txBody>
          <a:bodyPr anchor="ctr">
            <a:normAutofit fontScale="90000"/>
          </a:bodyPr>
          <a:lstStyle/>
          <a:p>
            <a:r>
              <a:rPr lang="en-US" dirty="0"/>
              <a:t>TRENDING TECHNOLOGIES: STACK OVERFLOW DEVELOPER SURVEY, 2019</a:t>
            </a:r>
            <a:endParaRPr lang="en-US"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8369639" y="4868485"/>
            <a:ext cx="5181600" cy="2616956"/>
          </a:xfrm>
        </p:spPr>
        <p:txBody>
          <a:bodyPr>
            <a:normAutofit/>
          </a:bodyPr>
          <a:lstStyle/>
          <a:p>
            <a:pPr marL="0" indent="0">
              <a:buNone/>
            </a:pPr>
            <a:r>
              <a:rPr lang="en-US" dirty="0" smtClean="0">
                <a:latin typeface="Arial" panose="020B0604020202020204" pitchFamily="34" charset="0"/>
                <a:cs typeface="Arial" panose="020B0604020202020204" pitchFamily="34" charset="0"/>
              </a:rPr>
              <a:t>Abdelnacer Jabri</a:t>
            </a:r>
            <a:endParaRPr lang="en-US"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17 July 2024</a:t>
            </a:r>
            <a:endParaRPr lang="en-US"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lgn="ctr">
              <a:buNone/>
            </a:pPr>
            <a:r>
              <a:rPr lang="en-US" dirty="0"/>
              <a:t>Findings</a:t>
            </a:r>
          </a:p>
          <a:p>
            <a:pPr marL="0" indent="0">
              <a:buNone/>
            </a:pPr>
            <a:endParaRPr lang="en-US" dirty="0"/>
          </a:p>
          <a:p>
            <a:r>
              <a:rPr lang="en-US" dirty="0">
                <a:latin typeface="Arial" panose="020B0604020202020204" pitchFamily="34" charset="0"/>
                <a:cs typeface="Arial" panose="020B0604020202020204" pitchFamily="34" charset="0"/>
              </a:rPr>
              <a:t>MySQL leads as the most used DBMS among all </a:t>
            </a:r>
            <a:r>
              <a:rPr lang="en-US" dirty="0" smtClean="0">
                <a:latin typeface="Arial" panose="020B0604020202020204" pitchFamily="34" charset="0"/>
                <a:cs typeface="Arial" panose="020B0604020202020204" pitchFamily="34" charset="0"/>
              </a:rPr>
              <a:t>respondents.</a:t>
            </a:r>
          </a:p>
          <a:p>
            <a:r>
              <a:rPr lang="en-US" dirty="0" smtClean="0">
                <a:latin typeface="Arial" panose="020B0604020202020204" pitchFamily="34" charset="0"/>
                <a:cs typeface="Arial" panose="020B0604020202020204" pitchFamily="34" charset="0"/>
              </a:rPr>
              <a:t>PostgreSQL </a:t>
            </a:r>
            <a:r>
              <a:rPr lang="en-US" dirty="0">
                <a:latin typeface="Arial" panose="020B0604020202020204" pitchFamily="34" charset="0"/>
                <a:cs typeface="Arial" panose="020B0604020202020204" pitchFamily="34" charset="0"/>
              </a:rPr>
              <a:t>and Microsoft SQL </a:t>
            </a:r>
            <a:r>
              <a:rPr lang="en-US" dirty="0" smtClean="0">
                <a:latin typeface="Arial" panose="020B0604020202020204" pitchFamily="34" charset="0"/>
                <a:cs typeface="Arial" panose="020B0604020202020204" pitchFamily="34" charset="0"/>
              </a:rPr>
              <a:t>Server follow closely </a:t>
            </a:r>
            <a:r>
              <a:rPr lang="en-US" dirty="0">
                <a:latin typeface="Arial" panose="020B0604020202020204" pitchFamily="34" charset="0"/>
                <a:cs typeface="Arial" panose="020B0604020202020204" pitchFamily="34" charset="0"/>
              </a:rPr>
              <a:t>behind </a:t>
            </a:r>
            <a:r>
              <a:rPr lang="en-US" dirty="0" smtClean="0">
                <a:latin typeface="Arial" panose="020B0604020202020204" pitchFamily="34" charset="0"/>
                <a:cs typeface="Arial" panose="020B0604020202020204" pitchFamily="34" charset="0"/>
              </a:rPr>
              <a:t>MySQL.</a:t>
            </a:r>
          </a:p>
          <a:p>
            <a:r>
              <a:rPr lang="en-US" dirty="0" smtClean="0">
                <a:latin typeface="Arial" panose="020B0604020202020204" pitchFamily="34" charset="0"/>
                <a:cs typeface="Arial" panose="020B0604020202020204" pitchFamily="34" charset="0"/>
              </a:rPr>
              <a:t>MongoDB </a:t>
            </a:r>
            <a:r>
              <a:rPr lang="en-US" dirty="0">
                <a:latin typeface="Arial" panose="020B0604020202020204" pitchFamily="34" charset="0"/>
                <a:cs typeface="Arial" panose="020B0604020202020204" pitchFamily="34" charset="0"/>
              </a:rPr>
              <a:t>ranks as the top NoSQL database.</a:t>
            </a:r>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lgn="ctr">
              <a:buNone/>
            </a:pPr>
            <a:r>
              <a:rPr lang="en-US" dirty="0"/>
              <a:t>Implications</a:t>
            </a:r>
          </a:p>
          <a:p>
            <a:pPr marL="0" indent="0">
              <a:buNone/>
            </a:pPr>
            <a:endParaRPr lang="en-US" dirty="0"/>
          </a:p>
          <a:p>
            <a:r>
              <a:rPr lang="en-US" dirty="0">
                <a:latin typeface="Arial" panose="020B0604020202020204" pitchFamily="34" charset="0"/>
                <a:cs typeface="Arial" panose="020B0604020202020204" pitchFamily="34" charset="0"/>
              </a:rPr>
              <a:t>The popularity of MySQL, PostgreSQL, and Microsoft SQL Server underscores the importance of relational databases in various </a:t>
            </a:r>
            <a:r>
              <a:rPr lang="en-US" dirty="0" smtClean="0">
                <a:latin typeface="Arial" panose="020B0604020202020204" pitchFamily="34" charset="0"/>
                <a:cs typeface="Arial" panose="020B0604020202020204" pitchFamily="34" charset="0"/>
              </a:rPr>
              <a:t>applications.</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high usage of </a:t>
            </a:r>
            <a:r>
              <a:rPr lang="en-US" dirty="0" smtClean="0">
                <a:latin typeface="Arial" panose="020B0604020202020204" pitchFamily="34" charset="0"/>
                <a:cs typeface="Arial" panose="020B0604020202020204" pitchFamily="34" charset="0"/>
              </a:rPr>
              <a:t>MongoDB reflects </a:t>
            </a:r>
            <a:r>
              <a:rPr lang="en-US" dirty="0">
                <a:latin typeface="Arial" panose="020B0604020202020204" pitchFamily="34" charset="0"/>
                <a:cs typeface="Arial" panose="020B0604020202020204" pitchFamily="34" charset="0"/>
              </a:rPr>
              <a:t>the growing trend towards </a:t>
            </a:r>
            <a:r>
              <a:rPr lang="en-US" dirty="0" smtClean="0">
                <a:latin typeface="Arial" panose="020B0604020202020204" pitchFamily="34" charset="0"/>
                <a:cs typeface="Arial" panose="020B0604020202020204" pitchFamily="34" charset="0"/>
              </a:rPr>
              <a:t>NoSQL databases</a:t>
            </a:r>
            <a:r>
              <a:rPr lang="en-US" dirty="0">
                <a:latin typeface="Arial" panose="020B0604020202020204" pitchFamily="34" charset="0"/>
                <a:cs typeface="Arial" panose="020B0604020202020204" pitchFamily="34" charset="0"/>
              </a:rPr>
              <a:t>, driven by the need for flexible data models and scalability, particularly in modern web and mobile </a:t>
            </a:r>
            <a:r>
              <a:rPr lang="en-US" dirty="0" smtClean="0">
                <a:latin typeface="Arial" panose="020B0604020202020204" pitchFamily="34" charset="0"/>
                <a:cs typeface="Arial" panose="020B0604020202020204" pitchFamily="34" charset="0"/>
              </a:rPr>
              <a:t>applications.</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diverse range of database systems utilized by developers indicates the importance of selecting the right tool for the job, considering factors such as data structure, scalability, and performance requirements.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31836" y="2284960"/>
            <a:ext cx="7068725" cy="2569239"/>
          </a:xfrm>
        </p:spPr>
        <p:txBody>
          <a:bodyPr>
            <a:normAutofit/>
          </a:bodyPr>
          <a:lstStyle/>
          <a:p>
            <a:pPr marL="0" indent="0">
              <a:buNone/>
            </a:pPr>
            <a:r>
              <a:rPr lang="en-US" sz="2400" dirty="0">
                <a:latin typeface="Arial" panose="020B0604020202020204" pitchFamily="34" charset="0"/>
                <a:cs typeface="Arial" panose="020B0604020202020204" pitchFamily="34" charset="0"/>
              </a:rPr>
              <a:t>You can find the dashboard </a:t>
            </a:r>
            <a:r>
              <a:rPr lang="en-US" sz="2400" dirty="0" smtClean="0">
                <a:latin typeface="Arial" panose="020B0604020202020204" pitchFamily="34" charset="0"/>
                <a:cs typeface="Arial" panose="020B0604020202020204" pitchFamily="34" charset="0"/>
              </a:rPr>
              <a:t>link below:</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https://github.com/faizandev12/data-science-ibm-project/blob/main/Dashboards_on_Cognos.pdf </a:t>
            </a:r>
            <a:endParaRPr lang="en-US"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6921" y="1690688"/>
            <a:ext cx="7538158" cy="4351337"/>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651" y="1690688"/>
            <a:ext cx="7478698"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301" y="1690688"/>
            <a:ext cx="7781398"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92500" lnSpcReduction="20000"/>
          </a:bodyPr>
          <a:lstStyle/>
          <a:p>
            <a:r>
              <a:rPr lang="en-US" dirty="0">
                <a:latin typeface="Arial" panose="020B0604020202020204" pitchFamily="34" charset="0"/>
                <a:cs typeface="Arial" panose="020B0604020202020204" pitchFamily="34" charset="0"/>
              </a:rPr>
              <a:t>The dominance of JavaScript and </a:t>
            </a:r>
            <a:r>
              <a:rPr lang="en-US" dirty="0" smtClean="0">
                <a:latin typeface="Arial" panose="020B0604020202020204" pitchFamily="34" charset="0"/>
                <a:cs typeface="Arial" panose="020B0604020202020204" pitchFamily="34" charset="0"/>
              </a:rPr>
              <a:t>HTML/CSS and </a:t>
            </a:r>
            <a:r>
              <a:rPr lang="en-US" dirty="0">
                <a:latin typeface="Arial" panose="020B0604020202020204" pitchFamily="34" charset="0"/>
                <a:cs typeface="Arial" panose="020B0604020202020204" pitchFamily="34" charset="0"/>
              </a:rPr>
              <a:t>the adoption of </a:t>
            </a:r>
            <a:r>
              <a:rPr lang="en-US" dirty="0" smtClean="0">
                <a:latin typeface="Arial" panose="020B0604020202020204" pitchFamily="34" charset="0"/>
                <a:cs typeface="Arial" panose="020B0604020202020204" pitchFamily="34" charset="0"/>
              </a:rPr>
              <a:t>MySQL as </a:t>
            </a:r>
            <a:r>
              <a:rPr lang="en-US" dirty="0">
                <a:latin typeface="Arial" panose="020B0604020202020204" pitchFamily="34" charset="0"/>
                <a:cs typeface="Arial" panose="020B0604020202020204" pitchFamily="34" charset="0"/>
              </a:rPr>
              <a:t>the leading database management system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Highlights </a:t>
            </a:r>
            <a:r>
              <a:rPr lang="en-US" dirty="0">
                <a:latin typeface="Arial" panose="020B0604020202020204" pitchFamily="34" charset="0"/>
                <a:cs typeface="Arial" panose="020B0604020202020204" pitchFamily="34" charset="0"/>
              </a:rPr>
              <a:t>the central role of web </a:t>
            </a:r>
            <a:r>
              <a:rPr lang="en-US" dirty="0" smtClean="0">
                <a:latin typeface="Arial" panose="020B0604020202020204" pitchFamily="34" charset="0"/>
                <a:cs typeface="Arial" panose="020B0604020202020204" pitchFamily="34" charset="0"/>
              </a:rPr>
              <a:t>development in </a:t>
            </a:r>
            <a:r>
              <a:rPr lang="en-US" dirty="0">
                <a:latin typeface="Arial" panose="020B0604020202020204" pitchFamily="34" charset="0"/>
                <a:cs typeface="Arial" panose="020B0604020202020204" pitchFamily="34" charset="0"/>
              </a:rPr>
              <a:t>the programming landscape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Opens </a:t>
            </a:r>
            <a:r>
              <a:rPr lang="en-US" dirty="0">
                <a:latin typeface="Arial" panose="020B0604020202020204" pitchFamily="34" charset="0"/>
                <a:cs typeface="Arial" panose="020B0604020202020204" pitchFamily="34" charset="0"/>
              </a:rPr>
              <a:t>up discussions on the significance of client-side scripting and styling, trends in web development frameworks, and the evolving nature of web technologies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47500" lnSpcReduction="20000"/>
          </a:bodyPr>
          <a:lstStyle/>
          <a:p>
            <a:pPr marL="0" indent="0" algn="ctr">
              <a:buNone/>
            </a:pPr>
            <a:r>
              <a:rPr lang="en-US" sz="5100" dirty="0"/>
              <a:t>Findings</a:t>
            </a:r>
          </a:p>
          <a:p>
            <a:pPr marL="0" indent="0">
              <a:buNone/>
            </a:pPr>
            <a:endParaRPr lang="en-US" dirty="0">
              <a:latin typeface="Arial" panose="020B0604020202020204" pitchFamily="34" charset="0"/>
              <a:cs typeface="Arial" panose="020B0604020202020204" pitchFamily="34" charset="0"/>
            </a:endParaRPr>
          </a:p>
          <a:p>
            <a:r>
              <a:rPr lang="en-US" sz="3800" dirty="0" smtClean="0">
                <a:latin typeface="Arial" panose="020B0604020202020204" pitchFamily="34" charset="0"/>
                <a:cs typeface="Arial" panose="020B0604020202020204" pitchFamily="34" charset="0"/>
              </a:rPr>
              <a:t>Technology </a:t>
            </a:r>
            <a:r>
              <a:rPr lang="en-US" sz="3800" dirty="0">
                <a:latin typeface="Arial" panose="020B0604020202020204" pitchFamily="34" charset="0"/>
                <a:cs typeface="Arial" panose="020B0604020202020204" pitchFamily="34" charset="0"/>
              </a:rPr>
              <a:t>Trends: The dominance of JavaScript and </a:t>
            </a:r>
            <a:r>
              <a:rPr lang="en-US" sz="3800" dirty="0" smtClean="0">
                <a:latin typeface="Arial" panose="020B0604020202020204" pitchFamily="34" charset="0"/>
                <a:cs typeface="Arial" panose="020B0604020202020204" pitchFamily="34" charset="0"/>
              </a:rPr>
              <a:t>HTML/CSS underscores </a:t>
            </a:r>
            <a:r>
              <a:rPr lang="en-US" sz="3800" dirty="0">
                <a:latin typeface="Arial" panose="020B0604020202020204" pitchFamily="34" charset="0"/>
                <a:cs typeface="Arial" panose="020B0604020202020204" pitchFamily="34" charset="0"/>
              </a:rPr>
              <a:t>the importance of staying updated with technology trends in web </a:t>
            </a:r>
            <a:r>
              <a:rPr lang="en-US" sz="3800" dirty="0" smtClean="0">
                <a:latin typeface="Arial" panose="020B0604020202020204" pitchFamily="34" charset="0"/>
                <a:cs typeface="Arial" panose="020B0604020202020204" pitchFamily="34" charset="0"/>
              </a:rPr>
              <a:t>development.</a:t>
            </a:r>
          </a:p>
          <a:p>
            <a:r>
              <a:rPr lang="en-US" sz="3800" dirty="0" smtClean="0">
                <a:latin typeface="Arial" panose="020B0604020202020204" pitchFamily="34" charset="0"/>
                <a:cs typeface="Arial" panose="020B0604020202020204" pitchFamily="34" charset="0"/>
              </a:rPr>
              <a:t>Data </a:t>
            </a:r>
            <a:r>
              <a:rPr lang="en-US" sz="3800" dirty="0">
                <a:latin typeface="Arial" panose="020B0604020202020204" pitchFamily="34" charset="0"/>
                <a:cs typeface="Arial" panose="020B0604020202020204" pitchFamily="34" charset="0"/>
              </a:rPr>
              <a:t>Management: The prevalence of MySQL, PostgreSQL, and Microsoft SQL </a:t>
            </a:r>
            <a:r>
              <a:rPr lang="en-US" sz="3800" dirty="0" smtClean="0">
                <a:latin typeface="Arial" panose="020B0604020202020204" pitchFamily="34" charset="0"/>
                <a:cs typeface="Arial" panose="020B0604020202020204" pitchFamily="34" charset="0"/>
              </a:rPr>
              <a:t>Server highlights </a:t>
            </a:r>
            <a:r>
              <a:rPr lang="en-US" sz="3800" dirty="0">
                <a:latin typeface="Arial" panose="020B0604020202020204" pitchFamily="34" charset="0"/>
                <a:cs typeface="Arial" panose="020B0604020202020204" pitchFamily="34" charset="0"/>
              </a:rPr>
              <a:t>the critical role of effective data management in software </a:t>
            </a:r>
            <a:r>
              <a:rPr lang="en-US" sz="3800" dirty="0" smtClean="0">
                <a:latin typeface="Arial" panose="020B0604020202020204" pitchFamily="34" charset="0"/>
                <a:cs typeface="Arial" panose="020B0604020202020204" pitchFamily="34" charset="0"/>
              </a:rPr>
              <a:t>development.</a:t>
            </a:r>
          </a:p>
          <a:p>
            <a:r>
              <a:rPr lang="en-US" sz="3800" dirty="0" smtClean="0">
                <a:latin typeface="Arial" panose="020B0604020202020204" pitchFamily="34" charset="0"/>
                <a:cs typeface="Arial" panose="020B0604020202020204" pitchFamily="34" charset="0"/>
              </a:rPr>
              <a:t>Diversity </a:t>
            </a:r>
            <a:r>
              <a:rPr lang="en-US" sz="3800" dirty="0">
                <a:latin typeface="Arial" panose="020B0604020202020204" pitchFamily="34" charset="0"/>
                <a:cs typeface="Arial" panose="020B0604020202020204" pitchFamily="34" charset="0"/>
              </a:rPr>
              <a:t>of Tools: The diverse range of programming languages and database systems utilized by developers underscores the importance of understanding the strengths and weaknesses of different tools</a:t>
            </a:r>
            <a:endParaRPr lang="en-US" sz="3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47500" lnSpcReduction="20000"/>
          </a:bodyPr>
          <a:lstStyle/>
          <a:p>
            <a:pPr marL="0" indent="0" algn="ctr">
              <a:buNone/>
            </a:pPr>
            <a:r>
              <a:rPr lang="en-US" sz="5100" dirty="0"/>
              <a:t>Implications</a:t>
            </a:r>
          </a:p>
          <a:p>
            <a:pPr marL="0" indent="0">
              <a:buNone/>
            </a:pPr>
            <a:endParaRPr lang="en-US" dirty="0"/>
          </a:p>
          <a:p>
            <a:r>
              <a:rPr lang="en-US" sz="3300" dirty="0">
                <a:latin typeface="Arial" panose="020B0604020202020204" pitchFamily="34" charset="0"/>
                <a:cs typeface="Arial" panose="020B0604020202020204" pitchFamily="34" charset="0"/>
              </a:rPr>
              <a:t>Web Dominance: The widespread usage of JavaScript and HTML/CSS indicates the dominance of web development in the programming ecosystem, reflecting the growing importance of online platforms and digital </a:t>
            </a:r>
            <a:r>
              <a:rPr lang="en-US" sz="3300" dirty="0" smtClean="0">
                <a:latin typeface="Arial" panose="020B0604020202020204" pitchFamily="34" charset="0"/>
                <a:cs typeface="Arial" panose="020B0604020202020204" pitchFamily="34" charset="0"/>
              </a:rPr>
              <a:t>experiences.</a:t>
            </a:r>
          </a:p>
          <a:p>
            <a:r>
              <a:rPr lang="en-US" sz="3300" dirty="0" smtClean="0">
                <a:latin typeface="Arial" panose="020B0604020202020204" pitchFamily="34" charset="0"/>
                <a:cs typeface="Arial" panose="020B0604020202020204" pitchFamily="34" charset="0"/>
              </a:rPr>
              <a:t>Database </a:t>
            </a:r>
            <a:r>
              <a:rPr lang="en-US" sz="3300" dirty="0">
                <a:latin typeface="Arial" panose="020B0604020202020204" pitchFamily="34" charset="0"/>
                <a:cs typeface="Arial" panose="020B0604020202020204" pitchFamily="34" charset="0"/>
              </a:rPr>
              <a:t>Diversity: The variety of database management systems used highlights the importance of flexibility and adaptability in data storage solutions. Organizations must consider factors such as data structure, scalability, and performance when selecting a database </a:t>
            </a:r>
            <a:r>
              <a:rPr lang="en-US" sz="3300" dirty="0" smtClean="0">
                <a:latin typeface="Arial" panose="020B0604020202020204" pitchFamily="34" charset="0"/>
                <a:cs typeface="Arial" panose="020B0604020202020204" pitchFamily="34" charset="0"/>
              </a:rPr>
              <a:t>system.</a:t>
            </a:r>
          </a:p>
          <a:p>
            <a:r>
              <a:rPr lang="en-US" sz="3300" dirty="0" smtClean="0">
                <a:latin typeface="Arial" panose="020B0604020202020204" pitchFamily="34" charset="0"/>
                <a:cs typeface="Arial" panose="020B0604020202020204" pitchFamily="34" charset="0"/>
              </a:rPr>
              <a:t>Industry </a:t>
            </a:r>
            <a:r>
              <a:rPr lang="en-US" sz="3300" dirty="0">
                <a:latin typeface="Arial" panose="020B0604020202020204" pitchFamily="34" charset="0"/>
                <a:cs typeface="Arial" panose="020B0604020202020204" pitchFamily="34" charset="0"/>
              </a:rPr>
              <a:t>Standardization: The popularity of certain technologies like JavaScript and MySQL suggests a degree of industry standardization, where certain tools become widely adopted due to their proven reliability and effectiveness. This can simplify collaboration and interoperability within the developer community</a:t>
            </a:r>
            <a:endParaRPr lang="en-US" sz="3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r>
              <a:rPr lang="en-US" dirty="0">
                <a:latin typeface="Arial" panose="020B0604020202020204" pitchFamily="34" charset="0"/>
                <a:cs typeface="Arial" panose="020B0604020202020204" pitchFamily="34" charset="0"/>
              </a:rPr>
              <a:t>The findings underscore the dynamic nature of the programming landscape and the critical role of technology in driving innovation across </a:t>
            </a:r>
            <a:r>
              <a:rPr lang="en-US" dirty="0" smtClean="0">
                <a:latin typeface="Arial" panose="020B0604020202020204" pitchFamily="34" charset="0"/>
                <a:cs typeface="Arial" panose="020B0604020202020204" pitchFamily="34" charset="0"/>
              </a:rPr>
              <a:t>industries.</a:t>
            </a:r>
          </a:p>
          <a:p>
            <a:r>
              <a:rPr lang="en-US" dirty="0" smtClean="0">
                <a:latin typeface="Arial" panose="020B0604020202020204" pitchFamily="34" charset="0"/>
                <a:cs typeface="Arial" panose="020B0604020202020204" pitchFamily="34" charset="0"/>
              </a:rPr>
              <a:t>As </a:t>
            </a:r>
            <a:r>
              <a:rPr lang="en-US" dirty="0">
                <a:latin typeface="Arial" panose="020B0604020202020204" pitchFamily="34" charset="0"/>
                <a:cs typeface="Arial" panose="020B0604020202020204" pitchFamily="34" charset="0"/>
              </a:rPr>
              <a:t>developers navigate this ever-changing </a:t>
            </a:r>
            <a:r>
              <a:rPr lang="en-US" dirty="0" smtClean="0">
                <a:latin typeface="Arial" panose="020B0604020202020204" pitchFamily="34" charset="0"/>
                <a:cs typeface="Arial" panose="020B0604020202020204" pitchFamily="34" charset="0"/>
              </a:rPr>
              <a:t>terrain: </a:t>
            </a:r>
          </a:p>
          <a:p>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keen understanding of diverse programming languages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database </a:t>
            </a:r>
            <a:r>
              <a:rPr lang="en-US" dirty="0">
                <a:latin typeface="Arial" panose="020B0604020202020204" pitchFamily="34" charset="0"/>
                <a:cs typeface="Arial" panose="020B0604020202020204" pitchFamily="34" charset="0"/>
              </a:rPr>
              <a:t>systems becomes essential to meet the demands of modern applications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ensure </a:t>
            </a:r>
            <a:r>
              <a:rPr lang="en-US" dirty="0">
                <a:latin typeface="Arial" panose="020B0604020202020204" pitchFamily="34" charset="0"/>
                <a:cs typeface="Arial" panose="020B0604020202020204" pitchFamily="34" charset="0"/>
              </a:rPr>
              <a:t>optimal outcomes in software development projects</a:t>
            </a:r>
            <a:endParaRPr lang="en-US"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2891170"/>
            <a:ext cx="6809509" cy="1111885"/>
          </a:xfrm>
        </p:spPr>
        <p:txBody>
          <a:bodyPr/>
          <a:lstStyle/>
          <a:p>
            <a:r>
              <a:rPr lang="en-US" dirty="0" smtClean="0"/>
              <a:t>A- </a:t>
            </a:r>
            <a:r>
              <a:rPr lang="en-US" dirty="0"/>
              <a:t>Job Postings </a:t>
            </a:r>
            <a:r>
              <a:rPr lang="en-US" dirty="0" smtClean="0"/>
              <a:t>Chart</a:t>
            </a:r>
          </a:p>
          <a:p>
            <a:r>
              <a:rPr lang="en-US" dirty="0" smtClean="0"/>
              <a:t>B- </a:t>
            </a:r>
            <a:r>
              <a:rPr lang="en-US" dirty="0"/>
              <a:t>Popular Languages Chart </a:t>
            </a:r>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50067" y="1573529"/>
            <a:ext cx="6705413" cy="4603717"/>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latin typeface="Arial" panose="020B0604020202020204" pitchFamily="34" charset="0"/>
                <a:cs typeface="Arial" panose="020B0604020202020204" pitchFamily="34" charset="0"/>
              </a:rPr>
              <a:t>Executive Summary</a:t>
            </a:r>
          </a:p>
          <a:p>
            <a:r>
              <a:rPr lang="en-US" sz="2200" dirty="0">
                <a:latin typeface="Arial" panose="020B0604020202020204" pitchFamily="34" charset="0"/>
                <a:cs typeface="Arial" panose="020B0604020202020204" pitchFamily="34" charset="0"/>
              </a:rPr>
              <a:t>Introduction</a:t>
            </a:r>
          </a:p>
          <a:p>
            <a:r>
              <a:rPr lang="en-US" sz="2200" dirty="0">
                <a:latin typeface="Arial" panose="020B0604020202020204" pitchFamily="34" charset="0"/>
                <a:cs typeface="Arial" panose="020B0604020202020204" pitchFamily="34" charset="0"/>
              </a:rPr>
              <a:t>Methodology</a:t>
            </a:r>
          </a:p>
          <a:p>
            <a:r>
              <a:rPr lang="en-US" sz="2200" dirty="0">
                <a:latin typeface="Arial" panose="020B0604020202020204" pitchFamily="34" charset="0"/>
                <a:cs typeface="Arial" panose="020B0604020202020204" pitchFamily="34" charset="0"/>
              </a:rPr>
              <a:t>Results</a:t>
            </a:r>
          </a:p>
          <a:p>
            <a:pPr lvl="1"/>
            <a:r>
              <a:rPr lang="en-US" sz="1800" dirty="0">
                <a:latin typeface="Arial" panose="020B0604020202020204" pitchFamily="34" charset="0"/>
                <a:cs typeface="Arial" panose="020B0604020202020204" pitchFamily="34" charset="0"/>
              </a:rPr>
              <a:t>Visualization – Charts</a:t>
            </a:r>
          </a:p>
          <a:p>
            <a:pPr lvl="1"/>
            <a:r>
              <a:rPr lang="en-US" sz="1800" dirty="0">
                <a:latin typeface="Arial" panose="020B0604020202020204" pitchFamily="34" charset="0"/>
                <a:cs typeface="Arial" panose="020B0604020202020204" pitchFamily="34" charset="0"/>
              </a:rPr>
              <a:t>Dashboard</a:t>
            </a:r>
          </a:p>
          <a:p>
            <a:r>
              <a:rPr lang="en-US" sz="2200" dirty="0">
                <a:latin typeface="Arial" panose="020B0604020202020204" pitchFamily="34" charset="0"/>
                <a:cs typeface="Arial" panose="020B0604020202020204" pitchFamily="34" charset="0"/>
              </a:rPr>
              <a:t>Discussion</a:t>
            </a:r>
          </a:p>
          <a:p>
            <a:pPr lvl="1"/>
            <a:r>
              <a:rPr lang="en-US" sz="1800" dirty="0">
                <a:latin typeface="Arial" panose="020B0604020202020204" pitchFamily="34" charset="0"/>
                <a:cs typeface="Arial" panose="020B0604020202020204" pitchFamily="34" charset="0"/>
              </a:rPr>
              <a:t>Findings &amp; Implications</a:t>
            </a:r>
          </a:p>
          <a:p>
            <a:r>
              <a:rPr lang="en-US" sz="2200" dirty="0">
                <a:latin typeface="Arial" panose="020B0604020202020204" pitchFamily="34" charset="0"/>
                <a:cs typeface="Arial" panose="020B0604020202020204" pitchFamily="34" charset="0"/>
              </a:rPr>
              <a:t>Conclusion</a:t>
            </a:r>
          </a:p>
          <a:p>
            <a:r>
              <a:rPr lang="en-US" sz="2200" dirty="0">
                <a:latin typeface="Arial" panose="020B0604020202020204" pitchFamily="34" charset="0"/>
                <a:cs typeface="Arial" panose="020B0604020202020204" pitchFamily="34" charset="0"/>
              </a:rPr>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58195" y="1459230"/>
            <a:ext cx="8344529" cy="4770120"/>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92500" lnSpcReduction="10000"/>
          </a:bodyPr>
          <a:lstStyle/>
          <a:p>
            <a:r>
              <a:rPr lang="en-US" sz="2400" dirty="0">
                <a:latin typeface="Arial" panose="020B0604020202020204" pitchFamily="34" charset="0"/>
                <a:cs typeface="Arial" panose="020B0604020202020204" pitchFamily="34" charset="0"/>
              </a:rPr>
              <a:t>Top programming languages in demand:</a:t>
            </a:r>
            <a:endParaRPr lang="en-US" sz="2200" dirty="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JavaScript</a:t>
            </a:r>
            <a:r>
              <a:rPr lang="en-US" sz="1800" dirty="0">
                <a:latin typeface="Arial" panose="020B0604020202020204" pitchFamily="34" charset="0"/>
                <a:cs typeface="Arial" panose="020B0604020202020204" pitchFamily="34" charset="0"/>
              </a:rPr>
              <a:t>, HTML/CSS, SQL, Bash/Shell/PowerShell, </a:t>
            </a:r>
            <a:r>
              <a:rPr lang="en-US" sz="1800" dirty="0" smtClean="0">
                <a:latin typeface="Arial" panose="020B0604020202020204" pitchFamily="34" charset="0"/>
                <a:cs typeface="Arial" panose="020B0604020202020204" pitchFamily="34" charset="0"/>
              </a:rPr>
              <a:t>Python</a:t>
            </a:r>
          </a:p>
          <a:p>
            <a:r>
              <a:rPr lang="en-US" sz="2400" dirty="0">
                <a:latin typeface="Arial" panose="020B0604020202020204" pitchFamily="34" charset="0"/>
                <a:cs typeface="Arial" panose="020B0604020202020204" pitchFamily="34" charset="0"/>
              </a:rPr>
              <a:t>Top database skills in </a:t>
            </a:r>
            <a:r>
              <a:rPr lang="en-US" sz="2400" dirty="0" smtClean="0">
                <a:latin typeface="Arial" panose="020B0604020202020204" pitchFamily="34" charset="0"/>
                <a:cs typeface="Arial" panose="020B0604020202020204" pitchFamily="34" charset="0"/>
              </a:rPr>
              <a:t>demand:</a:t>
            </a:r>
            <a:endParaRPr lang="en-US" sz="22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JavaScript, HTML/CSS, SQL, Bash/Shell/PowerShell, Python</a:t>
            </a:r>
          </a:p>
          <a:p>
            <a:r>
              <a:rPr lang="fr-FR" sz="2400" dirty="0" err="1">
                <a:latin typeface="Arial" panose="020B0604020202020204" pitchFamily="34" charset="0"/>
                <a:cs typeface="Arial" panose="020B0604020202020204" pitchFamily="34" charset="0"/>
              </a:rPr>
              <a:t>Popular</a:t>
            </a:r>
            <a:r>
              <a:rPr lang="fr-FR" sz="2400" dirty="0">
                <a:latin typeface="Arial" panose="020B0604020202020204" pitchFamily="34" charset="0"/>
                <a:cs typeface="Arial" panose="020B0604020202020204" pitchFamily="34" charset="0"/>
              </a:rPr>
              <a:t> </a:t>
            </a:r>
            <a:r>
              <a:rPr lang="fr-FR" sz="2400" dirty="0" err="1" smtClean="0">
                <a:latin typeface="Arial" panose="020B0604020202020204" pitchFamily="34" charset="0"/>
                <a:cs typeface="Arial" panose="020B0604020202020204" pitchFamily="34" charset="0"/>
              </a:rPr>
              <a:t>platforms</a:t>
            </a:r>
            <a:r>
              <a:rPr lang="en-US" sz="24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JavaScript, HTML/CSS, SQL, Bash/Shell/PowerShell, </a:t>
            </a:r>
            <a:r>
              <a:rPr lang="en-US" sz="1800" dirty="0" smtClean="0">
                <a:latin typeface="Arial" panose="020B0604020202020204" pitchFamily="34" charset="0"/>
                <a:cs typeface="Arial" panose="020B0604020202020204" pitchFamily="34" charset="0"/>
              </a:rPr>
              <a:t>Python</a:t>
            </a:r>
          </a:p>
          <a:p>
            <a:r>
              <a:rPr lang="fr-FR" sz="2400" dirty="0" err="1">
                <a:latin typeface="Arial" panose="020B0604020202020204" pitchFamily="34" charset="0"/>
                <a:cs typeface="Arial" panose="020B0604020202020204" pitchFamily="34" charset="0"/>
              </a:rPr>
              <a:t>Popular</a:t>
            </a:r>
            <a:r>
              <a:rPr lang="fr-FR" sz="2400" dirty="0">
                <a:latin typeface="Arial" panose="020B0604020202020204" pitchFamily="34" charset="0"/>
                <a:cs typeface="Arial" panose="020B0604020202020204" pitchFamily="34" charset="0"/>
              </a:rPr>
              <a:t> Web </a:t>
            </a:r>
            <a:r>
              <a:rPr lang="fr-FR" sz="2400" dirty="0" smtClean="0">
                <a:latin typeface="Arial" panose="020B0604020202020204" pitchFamily="34" charset="0"/>
                <a:cs typeface="Arial" panose="020B0604020202020204" pitchFamily="34" charset="0"/>
              </a:rPr>
              <a:t>Frames</a:t>
            </a:r>
            <a:r>
              <a:rPr lang="en-US" sz="2400" dirty="0" smtClean="0">
                <a:latin typeface="Arial" panose="020B0604020202020204" pitchFamily="34" charset="0"/>
                <a:cs typeface="Arial" panose="020B0604020202020204" pitchFamily="34" charset="0"/>
              </a:rPr>
              <a:t>:</a:t>
            </a:r>
            <a:endParaRPr lang="en-US" sz="22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JavaScript, HTML/CSS, SQL, Bash/Shell/PowerShell, Python</a:t>
            </a:r>
          </a:p>
          <a:p>
            <a:r>
              <a:rPr lang="fr-FR" sz="2400" dirty="0">
                <a:latin typeface="Arial" panose="020B0604020202020204" pitchFamily="34" charset="0"/>
                <a:cs typeface="Arial" panose="020B0604020202020204" pitchFamily="34" charset="0"/>
              </a:rPr>
              <a:t>Future </a:t>
            </a:r>
            <a:r>
              <a:rPr lang="fr-FR" sz="2400" dirty="0" err="1">
                <a:latin typeface="Arial" panose="020B0604020202020204" pitchFamily="34" charset="0"/>
                <a:cs typeface="Arial" panose="020B0604020202020204" pitchFamily="34" charset="0"/>
              </a:rPr>
              <a:t>Technology</a:t>
            </a:r>
            <a:r>
              <a:rPr lang="fr-FR" sz="2400" dirty="0">
                <a:latin typeface="Arial" panose="020B0604020202020204" pitchFamily="34" charset="0"/>
                <a:cs typeface="Arial" panose="020B0604020202020204" pitchFamily="34" charset="0"/>
              </a:rPr>
              <a:t> </a:t>
            </a:r>
            <a:r>
              <a:rPr lang="fr-FR" sz="2400" dirty="0" smtClean="0">
                <a:latin typeface="Arial" panose="020B0604020202020204" pitchFamily="34" charset="0"/>
                <a:cs typeface="Arial" panose="020B0604020202020204" pitchFamily="34" charset="0"/>
              </a:rPr>
              <a:t>Trend</a:t>
            </a:r>
            <a:r>
              <a:rPr lang="en-US" sz="24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Python takes the third row, followed by SQL and </a:t>
            </a:r>
            <a:r>
              <a:rPr lang="en-US" sz="1800" dirty="0" err="1" smtClean="0">
                <a:latin typeface="Arial" panose="020B0604020202020204" pitchFamily="34" charset="0"/>
                <a:cs typeface="Arial" panose="020B0604020202020204" pitchFamily="34" charset="0"/>
              </a:rPr>
              <a:t>TypeScript</a:t>
            </a:r>
            <a:endParaRPr lang="en-US" sz="1800" dirty="0" smtClean="0">
              <a:latin typeface="Arial" panose="020B0604020202020204" pitchFamily="34" charset="0"/>
              <a:cs typeface="Arial" panose="020B0604020202020204" pitchFamily="34" charset="0"/>
            </a:endParaRPr>
          </a:p>
          <a:p>
            <a:pPr lvl="1"/>
            <a:r>
              <a:rPr lang="en-US" sz="1800" dirty="0" err="1" smtClean="0">
                <a:latin typeface="Arial" panose="020B0604020202020204" pitchFamily="34" charset="0"/>
                <a:cs typeface="Arial" panose="020B0604020202020204" pitchFamily="34" charset="0"/>
              </a:rPr>
              <a:t>Redis</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and </a:t>
            </a:r>
            <a:r>
              <a:rPr lang="en-US" sz="1800" dirty="0" err="1">
                <a:latin typeface="Arial" panose="020B0604020202020204" pitchFamily="34" charset="0"/>
                <a:cs typeface="Arial" panose="020B0604020202020204" pitchFamily="34" charset="0"/>
              </a:rPr>
              <a:t>Elasticsearch</a:t>
            </a:r>
            <a:r>
              <a:rPr lang="en-US" sz="1800" dirty="0">
                <a:latin typeface="Arial" panose="020B0604020202020204" pitchFamily="34" charset="0"/>
                <a:cs typeface="Arial" panose="020B0604020202020204" pitchFamily="34" charset="0"/>
              </a:rPr>
              <a:t> also place in Top </a:t>
            </a:r>
            <a:r>
              <a:rPr lang="en-US" sz="1800" dirty="0" smtClean="0">
                <a:latin typeface="Arial" panose="020B0604020202020204" pitchFamily="34" charset="0"/>
                <a:cs typeface="Arial" panose="020B0604020202020204" pitchFamily="34" charset="0"/>
              </a:rPr>
              <a:t>5</a:t>
            </a:r>
          </a:p>
          <a:p>
            <a:pPr lvl="1"/>
            <a:r>
              <a:rPr lang="en-US" sz="1800" dirty="0" smtClean="0">
                <a:latin typeface="Arial" panose="020B0604020202020204" pitchFamily="34" charset="0"/>
                <a:cs typeface="Arial" panose="020B0604020202020204" pitchFamily="34" charset="0"/>
              </a:rPr>
              <a:t>Android </a:t>
            </a:r>
            <a:r>
              <a:rPr lang="en-US" sz="1800" dirty="0">
                <a:latin typeface="Arial" panose="020B0604020202020204" pitchFamily="34" charset="0"/>
                <a:cs typeface="Arial" panose="020B0604020202020204" pitchFamily="34" charset="0"/>
              </a:rPr>
              <a:t>is in the Top 5 demanded platforms, the rest </a:t>
            </a:r>
            <a:r>
              <a:rPr lang="en-US" sz="1800" dirty="0" smtClean="0">
                <a:latin typeface="Arial" panose="020B0604020202020204" pitchFamily="34" charset="0"/>
                <a:cs typeface="Arial" panose="020B0604020202020204" pitchFamily="34" charset="0"/>
              </a:rPr>
              <a:t>remains</a:t>
            </a:r>
          </a:p>
          <a:p>
            <a:pPr lvl="1"/>
            <a:r>
              <a:rPr lang="en-US" sz="1800" dirty="0">
                <a:latin typeface="Arial" panose="020B0604020202020204" pitchFamily="34" charset="0"/>
                <a:cs typeface="Arial" panose="020B0604020202020204" pitchFamily="34" charset="0"/>
              </a:rPr>
              <a:t>React.js takes the first row and Vue.js is the latest addition as the last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the realm of programming and technology, several key trends have emerged in recent years. </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These </a:t>
            </a:r>
            <a:r>
              <a:rPr lang="en-US" sz="1800" dirty="0">
                <a:latin typeface="Arial" panose="020B0604020202020204" pitchFamily="34" charset="0"/>
                <a:cs typeface="Arial" panose="020B0604020202020204" pitchFamily="34" charset="0"/>
              </a:rPr>
              <a:t>insights shed light on the evolving landscape of programming languages, web frameworks, and the demographics of professional </a:t>
            </a:r>
            <a:r>
              <a:rPr lang="en-US" sz="1800" dirty="0" smtClean="0">
                <a:latin typeface="Arial" panose="020B0604020202020204" pitchFamily="34" charset="0"/>
                <a:cs typeface="Arial" panose="020B0604020202020204" pitchFamily="34" charset="0"/>
              </a:rPr>
              <a:t>developers.</a:t>
            </a:r>
          </a:p>
          <a:p>
            <a:r>
              <a:rPr lang="en-US" sz="1800" dirty="0" smtClean="0">
                <a:latin typeface="Arial" panose="020B0604020202020204" pitchFamily="34" charset="0"/>
                <a:cs typeface="Arial" panose="020B0604020202020204" pitchFamily="34" charset="0"/>
              </a:rPr>
              <a:t>Stack </a:t>
            </a:r>
            <a:r>
              <a:rPr lang="en-US" sz="1800" dirty="0">
                <a:latin typeface="Arial" panose="020B0604020202020204" pitchFamily="34" charset="0"/>
                <a:cs typeface="Arial" panose="020B0604020202020204" pitchFamily="34" charset="0"/>
              </a:rPr>
              <a:t>Overflow conducts an inclusive survey of individuals engaged in coding </a:t>
            </a:r>
            <a:r>
              <a:rPr lang="en-US" sz="1800" dirty="0" smtClean="0">
                <a:latin typeface="Arial" panose="020B0604020202020204" pitchFamily="34" charset="0"/>
                <a:cs typeface="Arial" panose="020B0604020202020204" pitchFamily="34" charset="0"/>
              </a:rPr>
              <a:t>globally.</a:t>
            </a:r>
          </a:p>
          <a:p>
            <a:r>
              <a:rPr lang="en-US" sz="1800" dirty="0" smtClean="0">
                <a:latin typeface="Arial" panose="020B0604020202020204" pitchFamily="34" charset="0"/>
                <a:cs typeface="Arial" panose="020B0604020202020204" pitchFamily="34" charset="0"/>
              </a:rPr>
              <a:t>Covering </a:t>
            </a:r>
            <a:r>
              <a:rPr lang="en-US" sz="1800" dirty="0">
                <a:latin typeface="Arial" panose="020B0604020202020204" pitchFamily="34" charset="0"/>
                <a:cs typeface="Arial" panose="020B0604020202020204" pitchFamily="34" charset="0"/>
              </a:rPr>
              <a:t>a wide array of topics from preferred technologies to career aspirations, 2019 marks the 9th consecutive year of survey </a:t>
            </a:r>
            <a:r>
              <a:rPr lang="en-US" sz="1800" dirty="0" smtClean="0">
                <a:latin typeface="Arial" panose="020B0604020202020204" pitchFamily="34" charset="0"/>
                <a:cs typeface="Arial" panose="020B0604020202020204" pitchFamily="34" charset="0"/>
              </a:rPr>
              <a:t>publication.</a:t>
            </a:r>
          </a:p>
          <a:p>
            <a:r>
              <a:rPr lang="en-US" sz="1800" dirty="0" smtClean="0">
                <a:latin typeface="Arial" panose="020B0604020202020204" pitchFamily="34" charset="0"/>
                <a:cs typeface="Arial" panose="020B0604020202020204" pitchFamily="34" charset="0"/>
              </a:rPr>
              <a:t>Nearly </a:t>
            </a:r>
            <a:r>
              <a:rPr lang="en-US" sz="1800" dirty="0">
                <a:latin typeface="Arial" panose="020B0604020202020204" pitchFamily="34" charset="0"/>
                <a:cs typeface="Arial" panose="020B0604020202020204" pitchFamily="34" charset="0"/>
              </a:rPr>
              <a:t>90,000 developers participated in the 20- minute survey in 2019 </a:t>
            </a:r>
            <a:r>
              <a:rPr lang="en-US" sz="1800" dirty="0" smtClean="0">
                <a:latin typeface="Arial" panose="020B0604020202020204" pitchFamily="34" charset="0"/>
                <a:cs typeface="Arial" panose="020B0604020202020204" pitchFamily="34" charset="0"/>
              </a:rPr>
              <a:t>Survey.</a:t>
            </a:r>
          </a:p>
          <a:p>
            <a:r>
              <a:rPr lang="en-US" sz="1800" dirty="0" smtClean="0">
                <a:latin typeface="Arial" panose="020B0604020202020204" pitchFamily="34" charset="0"/>
                <a:cs typeface="Arial" panose="020B0604020202020204" pitchFamily="34" charset="0"/>
              </a:rPr>
              <a:t>Let's </a:t>
            </a:r>
            <a:r>
              <a:rPr lang="en-US" sz="1800" dirty="0">
                <a:latin typeface="Arial" panose="020B0604020202020204" pitchFamily="34" charset="0"/>
                <a:cs typeface="Arial" panose="020B0604020202020204" pitchFamily="34" charset="0"/>
              </a:rPr>
              <a:t>explore some of the notable findings.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1800" dirty="0" smtClean="0">
                <a:latin typeface="Arial" panose="020B0604020202020204" pitchFamily="34" charset="0"/>
                <a:cs typeface="Arial" panose="020B0604020202020204" pitchFamily="34" charset="0"/>
              </a:rPr>
              <a:t>Data </a:t>
            </a:r>
            <a:r>
              <a:rPr lang="en-US" sz="1800" dirty="0">
                <a:latin typeface="Arial" panose="020B0604020202020204" pitchFamily="34" charset="0"/>
                <a:cs typeface="Arial" panose="020B0604020202020204" pitchFamily="34" charset="0"/>
              </a:rPr>
              <a:t>is based on the survey conducted by Stack Overflow from January 23 to February 14 and involved 88,883 software developers from 179 </a:t>
            </a:r>
            <a:r>
              <a:rPr lang="en-US" sz="1800" dirty="0" smtClean="0">
                <a:latin typeface="Arial" panose="020B0604020202020204" pitchFamily="34" charset="0"/>
                <a:cs typeface="Arial" panose="020B0604020202020204" pitchFamily="34" charset="0"/>
              </a:rPr>
              <a:t>countries.</a:t>
            </a:r>
          </a:p>
          <a:p>
            <a:r>
              <a:rPr lang="en-US" sz="1800" dirty="0" smtClean="0">
                <a:latin typeface="Arial" panose="020B0604020202020204" pitchFamily="34" charset="0"/>
                <a:cs typeface="Arial" panose="020B0604020202020204" pitchFamily="34" charset="0"/>
              </a:rPr>
              <a:t>Familiarization </a:t>
            </a:r>
            <a:r>
              <a:rPr lang="en-US" sz="1800" dirty="0">
                <a:latin typeface="Arial" panose="020B0604020202020204" pitchFamily="34" charset="0"/>
                <a:cs typeface="Arial" panose="020B0604020202020204" pitchFamily="34" charset="0"/>
              </a:rPr>
              <a:t>with this dataset was achieved through completing IBM labs on Coursera, which encompassed topics such as Web Scraping, Dataset Exploration, Data Wrangling, Exploratory Data Analysis, and Data </a:t>
            </a:r>
            <a:r>
              <a:rPr lang="en-US" sz="1800" dirty="0" smtClean="0">
                <a:latin typeface="Arial" panose="020B0604020202020204" pitchFamily="34" charset="0"/>
                <a:cs typeface="Arial" panose="020B0604020202020204" pitchFamily="34" charset="0"/>
              </a:rPr>
              <a:t>Visualization.</a:t>
            </a:r>
          </a:p>
          <a:p>
            <a:r>
              <a:rPr lang="en-US" sz="1800" dirty="0" smtClean="0">
                <a:latin typeface="Arial" panose="020B0604020202020204" pitchFamily="34" charset="0"/>
                <a:cs typeface="Arial" panose="020B0604020202020204" pitchFamily="34" charset="0"/>
              </a:rPr>
              <a:t>Data </a:t>
            </a:r>
            <a:r>
              <a:rPr lang="en-US" sz="1800" dirty="0">
                <a:latin typeface="Arial" panose="020B0604020202020204" pitchFamily="34" charset="0"/>
                <a:cs typeface="Arial" panose="020B0604020202020204" pitchFamily="34" charset="0"/>
              </a:rPr>
              <a:t>analysis and visualization was conducted via IBM </a:t>
            </a:r>
            <a:r>
              <a:rPr lang="en-US" sz="1800" dirty="0" err="1">
                <a:latin typeface="Arial" panose="020B0604020202020204" pitchFamily="34" charset="0"/>
                <a:cs typeface="Arial" panose="020B0604020202020204" pitchFamily="34" charset="0"/>
              </a:rPr>
              <a:t>Cognos</a:t>
            </a:r>
            <a:r>
              <a:rPr lang="en-US" sz="1800" dirty="0">
                <a:latin typeface="Arial" panose="020B0604020202020204" pitchFamily="34" charset="0"/>
                <a:cs typeface="Arial" panose="020B0604020202020204" pitchFamily="34" charset="0"/>
              </a:rPr>
              <a:t> Analytics.</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Arial" panose="020B0604020202020204" pitchFamily="34" charset="0"/>
                <a:cs typeface="Arial" panose="020B0604020202020204" pitchFamily="34" charset="0"/>
              </a:rPr>
              <a:t>Python overtakes Java, becoming the 5th most preferred language with significant growth. It stands as the </a:t>
            </a:r>
            <a:r>
              <a:rPr lang="en-US" sz="1800" dirty="0" smtClean="0">
                <a:latin typeface="Arial" panose="020B0604020202020204" pitchFamily="34" charset="0"/>
                <a:cs typeface="Arial" panose="020B0604020202020204" pitchFamily="34" charset="0"/>
              </a:rPr>
              <a:t>fastest growing </a:t>
            </a:r>
            <a:r>
              <a:rPr lang="en-US" sz="1800" dirty="0">
                <a:latin typeface="Arial" panose="020B0604020202020204" pitchFamily="34" charset="0"/>
                <a:cs typeface="Arial" panose="020B0604020202020204" pitchFamily="34" charset="0"/>
              </a:rPr>
              <a:t>major programming </a:t>
            </a:r>
            <a:r>
              <a:rPr lang="en-US" sz="1800" dirty="0" smtClean="0">
                <a:latin typeface="Arial" panose="020B0604020202020204" pitchFamily="34" charset="0"/>
                <a:cs typeface="Arial" panose="020B0604020202020204" pitchFamily="34" charset="0"/>
              </a:rPr>
              <a:t>language.</a:t>
            </a:r>
          </a:p>
          <a:p>
            <a:r>
              <a:rPr lang="en-US" sz="1800" dirty="0" smtClean="0">
                <a:latin typeface="Arial" panose="020B0604020202020204" pitchFamily="34" charset="0"/>
                <a:cs typeface="Arial" panose="020B0604020202020204" pitchFamily="34" charset="0"/>
              </a:rPr>
              <a:t>JavaScript </a:t>
            </a:r>
            <a:r>
              <a:rPr lang="en-US" sz="1800" dirty="0">
                <a:latin typeface="Arial" panose="020B0604020202020204" pitchFamily="34" charset="0"/>
                <a:cs typeface="Arial" panose="020B0604020202020204" pitchFamily="34" charset="0"/>
              </a:rPr>
              <a:t>remains the most used programming </a:t>
            </a:r>
            <a:r>
              <a:rPr lang="en-US" sz="1800" dirty="0" smtClean="0">
                <a:latin typeface="Arial" panose="020B0604020202020204" pitchFamily="34" charset="0"/>
                <a:cs typeface="Arial" panose="020B0604020202020204" pitchFamily="34" charset="0"/>
              </a:rPr>
              <a:t>language,</a:t>
            </a:r>
          </a:p>
          <a:p>
            <a:r>
              <a:rPr lang="en-US" sz="1800" dirty="0" smtClean="0">
                <a:latin typeface="Arial" panose="020B0604020202020204" pitchFamily="34" charset="0"/>
                <a:cs typeface="Arial" panose="020B0604020202020204" pitchFamily="34" charset="0"/>
              </a:rPr>
              <a:t>jQuery </a:t>
            </a:r>
            <a:r>
              <a:rPr lang="en-US" sz="1800" dirty="0">
                <a:latin typeface="Arial" panose="020B0604020202020204" pitchFamily="34" charset="0"/>
                <a:cs typeface="Arial" panose="020B0604020202020204" pitchFamily="34" charset="0"/>
              </a:rPr>
              <a:t>is the most widely used among web frameworks, with React.js surpassing Angular in developer usage this </a:t>
            </a:r>
            <a:r>
              <a:rPr lang="en-US" sz="1800" dirty="0" smtClean="0">
                <a:latin typeface="Arial" panose="020B0604020202020204" pitchFamily="34" charset="0"/>
                <a:cs typeface="Arial" panose="020B0604020202020204" pitchFamily="34" charset="0"/>
              </a:rPr>
              <a:t>year.</a:t>
            </a:r>
          </a:p>
          <a:p>
            <a:r>
              <a:rPr lang="en-US" sz="1800" dirty="0" smtClean="0">
                <a:latin typeface="Arial" panose="020B0604020202020204" pitchFamily="34" charset="0"/>
                <a:cs typeface="Arial" panose="020B0604020202020204" pitchFamily="34" charset="0"/>
              </a:rPr>
              <a:t>Globally</a:t>
            </a:r>
            <a:r>
              <a:rPr lang="en-US" sz="1800" dirty="0">
                <a:latin typeface="Arial" panose="020B0604020202020204" pitchFamily="34" charset="0"/>
                <a:cs typeface="Arial" panose="020B0604020202020204" pitchFamily="34" charset="0"/>
              </a:rPr>
              <a:t>, men represent approximately 90% of respondents, with higher female representation among students than professional developers in regions like the US, India, and the </a:t>
            </a:r>
            <a:r>
              <a:rPr lang="en-US" sz="1800" dirty="0" smtClean="0">
                <a:latin typeface="Arial" panose="020B0604020202020204" pitchFamily="34" charset="0"/>
                <a:cs typeface="Arial" panose="020B0604020202020204" pitchFamily="34" charset="0"/>
              </a:rPr>
              <a:t>UK.</a:t>
            </a:r>
          </a:p>
          <a:p>
            <a:r>
              <a:rPr lang="en-US" sz="1800" dirty="0" smtClean="0">
                <a:latin typeface="Arial" panose="020B0604020202020204" pitchFamily="34" charset="0"/>
                <a:cs typeface="Arial" panose="020B0604020202020204" pitchFamily="34" charset="0"/>
              </a:rPr>
              <a:t>Around </a:t>
            </a:r>
            <a:r>
              <a:rPr lang="en-US" sz="1800" dirty="0">
                <a:latin typeface="Arial" panose="020B0604020202020204" pitchFamily="34" charset="0"/>
                <a:cs typeface="Arial" panose="020B0604020202020204" pitchFamily="34" charset="0"/>
              </a:rPr>
              <a:t>3/4 of professional developers globally hold at least a bachelor's degree, aligning with past </a:t>
            </a:r>
            <a:r>
              <a:rPr lang="en-US" sz="1800" dirty="0" smtClean="0">
                <a:latin typeface="Arial" panose="020B0604020202020204" pitchFamily="34" charset="0"/>
                <a:cs typeface="Arial" panose="020B0604020202020204" pitchFamily="34" charset="0"/>
              </a:rPr>
              <a:t>findings.</a:t>
            </a:r>
          </a:p>
          <a:p>
            <a:r>
              <a:rPr lang="en-US" sz="1800" dirty="0" smtClean="0">
                <a:latin typeface="Arial" panose="020B0604020202020204" pitchFamily="34" charset="0"/>
                <a:cs typeface="Arial" panose="020B0604020202020204" pitchFamily="34" charset="0"/>
              </a:rPr>
              <a:t>3/4 </a:t>
            </a:r>
            <a:r>
              <a:rPr lang="en-US" sz="1800" dirty="0">
                <a:latin typeface="Arial" panose="020B0604020202020204" pitchFamily="34" charset="0"/>
                <a:cs typeface="Arial" panose="020B0604020202020204" pitchFamily="34" charset="0"/>
              </a:rPr>
              <a:t>of survey respondents in professional developer roles are under 35 years old.</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70000" lnSpcReduction="20000"/>
          </a:bodyPr>
          <a:lstStyle/>
          <a:p>
            <a:pPr marL="0" indent="0">
              <a:buNone/>
            </a:pPr>
            <a:r>
              <a:rPr lang="en-US" dirty="0" smtClean="0"/>
              <a:t>2019</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2491740" cy="501939"/>
          </a:xfrm>
        </p:spPr>
        <p:txBody>
          <a:bodyPr>
            <a:normAutofit fontScale="70000" lnSpcReduction="20000"/>
          </a:bodyPr>
          <a:lstStyle/>
          <a:p>
            <a:pPr marL="0" indent="0">
              <a:buNone/>
            </a:pPr>
            <a:r>
              <a:rPr lang="en-US" dirty="0" smtClean="0"/>
              <a:t>Following Year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36" y="2178975"/>
            <a:ext cx="11644434" cy="359607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70000" lnSpcReduction="20000"/>
          </a:bodyPr>
          <a:lstStyle/>
          <a:p>
            <a:pPr marL="0" indent="0" algn="ctr">
              <a:buNone/>
            </a:pPr>
            <a:r>
              <a:rPr lang="en-US" dirty="0" smtClean="0"/>
              <a:t>Findings</a:t>
            </a:r>
            <a:endParaRPr lang="en-US" dirty="0"/>
          </a:p>
          <a:p>
            <a:pPr marL="0" indent="0">
              <a:buNone/>
            </a:pPr>
            <a:endParaRPr lang="en-US" dirty="0"/>
          </a:p>
          <a:p>
            <a:r>
              <a:rPr lang="en-US" b="1" dirty="0">
                <a:latin typeface="Arial" panose="020B0604020202020204" pitchFamily="34" charset="0"/>
                <a:cs typeface="Arial" panose="020B0604020202020204" pitchFamily="34" charset="0"/>
              </a:rPr>
              <a:t>JavaScript</a:t>
            </a:r>
            <a:r>
              <a:rPr lang="en-US" dirty="0">
                <a:latin typeface="Arial" panose="020B0604020202020204" pitchFamily="34" charset="0"/>
                <a:cs typeface="Arial" panose="020B0604020202020204" pitchFamily="34" charset="0"/>
              </a:rPr>
              <a:t> and </a:t>
            </a:r>
            <a:r>
              <a:rPr lang="en-US" b="1" dirty="0" smtClean="0">
                <a:latin typeface="Arial" panose="020B0604020202020204" pitchFamily="34" charset="0"/>
                <a:cs typeface="Arial" panose="020B0604020202020204" pitchFamily="34" charset="0"/>
              </a:rPr>
              <a:t>HTML/CSS</a:t>
            </a:r>
            <a:r>
              <a:rPr lang="en-US" dirty="0" smtClean="0">
                <a:latin typeface="Arial" panose="020B0604020202020204" pitchFamily="34" charset="0"/>
                <a:cs typeface="Arial" panose="020B0604020202020204" pitchFamily="34" charset="0"/>
              </a:rPr>
              <a:t> emerge </a:t>
            </a:r>
            <a:r>
              <a:rPr lang="en-US" dirty="0">
                <a:latin typeface="Arial" panose="020B0604020202020204" pitchFamily="34" charset="0"/>
                <a:cs typeface="Arial" panose="020B0604020202020204" pitchFamily="34" charset="0"/>
              </a:rPr>
              <a:t>as the most used programming languages among all respondents </a:t>
            </a: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SQL</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also maintains a significant presence. </a:t>
            </a: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Python</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just edged out </a:t>
            </a:r>
            <a:r>
              <a:rPr lang="en-US" b="1" dirty="0" smtClean="0">
                <a:latin typeface="Arial" panose="020B0604020202020204" pitchFamily="34" charset="0"/>
                <a:cs typeface="Arial" panose="020B0604020202020204" pitchFamily="34" charset="0"/>
              </a:rPr>
              <a:t>Java</a:t>
            </a:r>
            <a:r>
              <a:rPr lang="en-US" dirty="0" smtClean="0">
                <a:latin typeface="Arial" panose="020B0604020202020204" pitchFamily="34" charset="0"/>
                <a:cs typeface="Arial" panose="020B0604020202020204" pitchFamily="34" charset="0"/>
              </a:rPr>
              <a:t> in </a:t>
            </a:r>
            <a:r>
              <a:rPr lang="en-US" dirty="0">
                <a:latin typeface="Arial" panose="020B0604020202020204" pitchFamily="34" charset="0"/>
                <a:cs typeface="Arial" panose="020B0604020202020204" pitchFamily="34" charset="0"/>
              </a:rPr>
              <a:t>overall ranking</a:t>
            </a:r>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70000" lnSpcReduction="20000"/>
          </a:bodyPr>
          <a:lstStyle/>
          <a:p>
            <a:pPr marL="0" indent="0" algn="ctr">
              <a:buNone/>
            </a:pPr>
            <a:r>
              <a:rPr lang="en-US" dirty="0"/>
              <a:t>Implications</a:t>
            </a:r>
          </a:p>
          <a:p>
            <a:pPr marL="0" indent="0">
              <a:buNone/>
            </a:pPr>
            <a:endParaRPr lang="en-US" dirty="0"/>
          </a:p>
          <a:p>
            <a:r>
              <a:rPr lang="en-US" dirty="0">
                <a:latin typeface="Arial" panose="020B0604020202020204" pitchFamily="34" charset="0"/>
                <a:cs typeface="Arial" panose="020B0604020202020204" pitchFamily="34" charset="0"/>
              </a:rPr>
              <a:t>The dominance of </a:t>
            </a:r>
            <a:r>
              <a:rPr lang="en-US" b="1" dirty="0" smtClean="0">
                <a:latin typeface="Arial" panose="020B0604020202020204" pitchFamily="34" charset="0"/>
                <a:cs typeface="Arial" panose="020B0604020202020204" pitchFamily="34" charset="0"/>
              </a:rPr>
              <a:t>JavaScript</a:t>
            </a:r>
            <a:r>
              <a:rPr lang="en-US" dirty="0" smtClean="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HTML/CSS</a:t>
            </a:r>
            <a:r>
              <a:rPr lang="en-US" dirty="0">
                <a:latin typeface="Arial" panose="020B0604020202020204" pitchFamily="34" charset="0"/>
                <a:cs typeface="Arial" panose="020B0604020202020204" pitchFamily="34" charset="0"/>
              </a:rPr>
              <a:t> underscores their indispensability in modern web development, highlighting the importance of mastering them for </a:t>
            </a:r>
            <a:r>
              <a:rPr lang="en-US" dirty="0" smtClean="0">
                <a:latin typeface="Arial" panose="020B0604020202020204" pitchFamily="34" charset="0"/>
                <a:cs typeface="Arial" panose="020B0604020202020204" pitchFamily="34" charset="0"/>
              </a:rPr>
              <a:t>developers.</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high usage of </a:t>
            </a:r>
            <a:r>
              <a:rPr lang="en-US" b="1" dirty="0">
                <a:latin typeface="Arial" panose="020B0604020202020204" pitchFamily="34" charset="0"/>
                <a:cs typeface="Arial" panose="020B0604020202020204" pitchFamily="34" charset="0"/>
              </a:rPr>
              <a:t>SQL</a:t>
            </a:r>
            <a:r>
              <a:rPr lang="en-US" dirty="0">
                <a:latin typeface="Arial" panose="020B0604020202020204" pitchFamily="34" charset="0"/>
                <a:cs typeface="Arial" panose="020B0604020202020204" pitchFamily="34" charset="0"/>
              </a:rPr>
              <a:t> emphasizes the critical role of data management and querying in modern software applications, across both web and non-web </a:t>
            </a:r>
            <a:r>
              <a:rPr lang="en-US" dirty="0" smtClean="0">
                <a:latin typeface="Arial" panose="020B0604020202020204" pitchFamily="34" charset="0"/>
                <a:cs typeface="Arial" panose="020B0604020202020204" pitchFamily="34" charset="0"/>
              </a:rPr>
              <a:t>environments.</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rise of </a:t>
            </a:r>
            <a:r>
              <a:rPr lang="en-US" b="1" dirty="0" smtClean="0">
                <a:latin typeface="Arial" panose="020B0604020202020204" pitchFamily="34" charset="0"/>
                <a:cs typeface="Arial" panose="020B0604020202020204" pitchFamily="34" charset="0"/>
              </a:rPr>
              <a:t>Python</a:t>
            </a:r>
            <a:r>
              <a:rPr lang="en-US" dirty="0" smtClean="0">
                <a:latin typeface="Arial" panose="020B0604020202020204" pitchFamily="34" charset="0"/>
                <a:cs typeface="Arial" panose="020B0604020202020204" pitchFamily="34" charset="0"/>
              </a:rPr>
              <a:t> might </a:t>
            </a:r>
            <a:r>
              <a:rPr lang="en-US" dirty="0">
                <a:latin typeface="Arial" panose="020B0604020202020204" pitchFamily="34" charset="0"/>
                <a:cs typeface="Arial" panose="020B0604020202020204" pitchFamily="34" charset="0"/>
              </a:rPr>
              <a:t>also reflect its versatility and ease of use, attracting developers across various domains from data science to software development.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85000" lnSpcReduction="10000"/>
          </a:bodyPr>
          <a:lstStyle/>
          <a:p>
            <a:pPr marL="0" indent="0">
              <a:buNone/>
            </a:pPr>
            <a:r>
              <a:rPr lang="en-US" dirty="0" smtClean="0"/>
              <a:t>2019</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2903220" cy="501939"/>
          </a:xfrm>
        </p:spPr>
        <p:txBody>
          <a:bodyPr>
            <a:normAutofit fontScale="85000" lnSpcReduction="10000"/>
          </a:bodyPr>
          <a:lstStyle/>
          <a:p>
            <a:pPr marL="0" indent="0">
              <a:buNone/>
            </a:pPr>
            <a:r>
              <a:rPr lang="en-US" dirty="0" smtClean="0"/>
              <a:t>Following Year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96" y="2327564"/>
            <a:ext cx="11939375" cy="3410296"/>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terms/"/>
    <ds:schemaRef ds:uri="155be751-a274-42e8-93fb-f39d3b9bccc8"/>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infopath/2007/PartnerControls"/>
    <ds:schemaRef ds:uri="f80a141d-92ca-4d3d-9308-f7e7b1d44ce8"/>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708</TotalTime>
  <Words>1014</Words>
  <Application>Microsoft Office PowerPoint</Application>
  <PresentationFormat>Widescreen</PresentationFormat>
  <Paragraphs>112</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Helv</vt:lpstr>
      <vt:lpstr>IBM Plex Mono SemiBold</vt:lpstr>
      <vt:lpstr>IBM Plex Mono Text</vt:lpstr>
      <vt:lpstr>SLIDE_TEMPLATE_skill_network</vt:lpstr>
      <vt:lpstr>TRENDING TECHNOLOGIES: STACK OVERFLOW DEVELOPER SURVEY,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Jabri</cp:lastModifiedBy>
  <cp:revision>71</cp:revision>
  <dcterms:created xsi:type="dcterms:W3CDTF">2020-10-28T18:29:43Z</dcterms:created>
  <dcterms:modified xsi:type="dcterms:W3CDTF">2024-07-17T18:00:47Z</dcterms:modified>
</cp:coreProperties>
</file>