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46"/>
  </p:notesMasterIdLst>
  <p:sldIdLst>
    <p:sldId id="256" r:id="rId2"/>
    <p:sldId id="331" r:id="rId3"/>
    <p:sldId id="257" r:id="rId4"/>
    <p:sldId id="258" r:id="rId5"/>
    <p:sldId id="260" r:id="rId6"/>
    <p:sldId id="263" r:id="rId7"/>
    <p:sldId id="266" r:id="rId8"/>
    <p:sldId id="288" r:id="rId9"/>
    <p:sldId id="291" r:id="rId10"/>
    <p:sldId id="292" r:id="rId11"/>
    <p:sldId id="335" r:id="rId12"/>
    <p:sldId id="294" r:id="rId13"/>
    <p:sldId id="296" r:id="rId14"/>
    <p:sldId id="298" r:id="rId15"/>
    <p:sldId id="299" r:id="rId16"/>
    <p:sldId id="297" r:id="rId17"/>
    <p:sldId id="300" r:id="rId18"/>
    <p:sldId id="309" r:id="rId19"/>
    <p:sldId id="303" r:id="rId20"/>
    <p:sldId id="304" r:id="rId21"/>
    <p:sldId id="305" r:id="rId22"/>
    <p:sldId id="306" r:id="rId23"/>
    <p:sldId id="275" r:id="rId24"/>
    <p:sldId id="307" r:id="rId25"/>
    <p:sldId id="310" r:id="rId26"/>
    <p:sldId id="313" r:id="rId27"/>
    <p:sldId id="271" r:id="rId28"/>
    <p:sldId id="314" r:id="rId29"/>
    <p:sldId id="315" r:id="rId30"/>
    <p:sldId id="316" r:id="rId31"/>
    <p:sldId id="333" r:id="rId32"/>
    <p:sldId id="317" r:id="rId33"/>
    <p:sldId id="330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9" r:id="rId44"/>
    <p:sldId id="334" r:id="rId45"/>
  </p:sldIdLst>
  <p:sldSz cx="9144000" cy="6858000" type="screen4x3"/>
  <p:notesSz cx="6858000" cy="9144000"/>
  <p:embeddedFontLst>
    <p:embeddedFont>
      <p:font typeface="MS PGothic" panose="020B0600070205080204" pitchFamily="34" charset="-128"/>
      <p:regular r:id="rId47"/>
    </p:embeddedFont>
    <p:embeddedFont>
      <p:font typeface="Arial Unicode MS" panose="020B0604020202020204" charset="-128"/>
      <p:regular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Sans Condensed" panose="020B0604020202020204" charset="0"/>
      <p:bold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AB8661"/>
    <a:srgbClr val="886848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27C22-0777-416D-BADD-5E4EBE24FB24}" type="doc">
      <dgm:prSet loTypeId="urn:microsoft.com/office/officeart/2005/8/layout/pyramid2" loCatId="pyramid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04E866-A2E3-48F6-A57C-E4443057575D}">
      <dgm:prSet custT="1"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sz="2000" dirty="0" smtClean="0"/>
            <a:t>The project aims to design a system to communicate with deaf-mute people</a:t>
          </a:r>
          <a:r>
            <a:rPr lang="en-US" sz="1400" dirty="0" smtClean="0"/>
            <a:t>.</a:t>
          </a:r>
          <a:endParaRPr lang="en-US" sz="1400" dirty="0"/>
        </a:p>
      </dgm:t>
    </dgm:pt>
    <dgm:pt modelId="{9168660D-C85E-42CC-B145-C953364465CB}" type="parTrans" cxnId="{31E97499-1844-4BDB-811D-A4D6F86CD031}">
      <dgm:prSet/>
      <dgm:spPr/>
      <dgm:t>
        <a:bodyPr/>
        <a:lstStyle/>
        <a:p>
          <a:endParaRPr lang="en-US"/>
        </a:p>
      </dgm:t>
    </dgm:pt>
    <dgm:pt modelId="{D2D169DD-9451-427F-93EF-674AEC338EEA}" type="sibTrans" cxnId="{31E97499-1844-4BDB-811D-A4D6F86CD031}">
      <dgm:prSet/>
      <dgm:spPr/>
      <dgm:t>
        <a:bodyPr/>
        <a:lstStyle/>
        <a:p>
          <a:endParaRPr lang="en-US"/>
        </a:p>
      </dgm:t>
    </dgm:pt>
    <dgm:pt modelId="{9CF58EDE-FF9E-4101-8755-270AC0D782EA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Sign to Speech conversion </a:t>
          </a:r>
          <a:endParaRPr lang="en-US" dirty="0"/>
        </a:p>
      </dgm:t>
    </dgm:pt>
    <dgm:pt modelId="{D722137B-C954-4446-9FC4-D63D987A0766}" type="parTrans" cxnId="{5D9A73F4-C998-4A4C-9AF4-CDD447C65B2A}">
      <dgm:prSet/>
      <dgm:spPr/>
      <dgm:t>
        <a:bodyPr/>
        <a:lstStyle/>
        <a:p>
          <a:endParaRPr lang="en-US"/>
        </a:p>
      </dgm:t>
    </dgm:pt>
    <dgm:pt modelId="{A9097FA7-0C4D-4037-83FA-BC432E26C678}" type="sibTrans" cxnId="{5D9A73F4-C998-4A4C-9AF4-CDD447C65B2A}">
      <dgm:prSet/>
      <dgm:spPr/>
      <dgm:t>
        <a:bodyPr/>
        <a:lstStyle/>
        <a:p>
          <a:endParaRPr lang="en-US"/>
        </a:p>
      </dgm:t>
    </dgm:pt>
    <dgm:pt modelId="{84586C46-D4ED-4DB4-8FF4-681BB3F65ED8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Mobile Application Development </a:t>
          </a:r>
          <a:endParaRPr lang="en-US" dirty="0"/>
        </a:p>
      </dgm:t>
    </dgm:pt>
    <dgm:pt modelId="{FB365229-383D-4AB2-A491-D50BA7B6670D}" type="parTrans" cxnId="{BD1CC533-3612-4A2C-A1B5-997A93525683}">
      <dgm:prSet/>
      <dgm:spPr/>
      <dgm:t>
        <a:bodyPr/>
        <a:lstStyle/>
        <a:p>
          <a:endParaRPr lang="en-US"/>
        </a:p>
      </dgm:t>
    </dgm:pt>
    <dgm:pt modelId="{C4BF376D-0968-4751-8A65-4354C6F14995}" type="sibTrans" cxnId="{BD1CC533-3612-4A2C-A1B5-997A93525683}">
      <dgm:prSet/>
      <dgm:spPr/>
      <dgm:t>
        <a:bodyPr/>
        <a:lstStyle/>
        <a:p>
          <a:endParaRPr lang="en-US"/>
        </a:p>
      </dgm:t>
    </dgm:pt>
    <dgm:pt modelId="{96E7A9F5-D99C-4196-8361-FF6EE5F09E2F}" type="pres">
      <dgm:prSet presAssocID="{45927C22-0777-416D-BADD-5E4EBE24FB24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099DC395-25E4-4AB3-BE6E-2E67DE313903}" type="pres">
      <dgm:prSet presAssocID="{45927C22-0777-416D-BADD-5E4EBE24FB24}" presName="pyramid" presStyleLbl="node1" presStyleIdx="0" presStyleCnt="1" custLinFactNeighborX="-1818" custLinFactNeighborY="1304"/>
      <dgm:spPr>
        <a:solidFill>
          <a:srgbClr val="886848"/>
        </a:solidFill>
      </dgm:spPr>
    </dgm:pt>
    <dgm:pt modelId="{50D50308-B3D8-4270-BD97-E65A369B7FAA}" type="pres">
      <dgm:prSet presAssocID="{45927C22-0777-416D-BADD-5E4EBE24FB24}" presName="theList" presStyleCnt="0"/>
      <dgm:spPr/>
    </dgm:pt>
    <dgm:pt modelId="{3A0781BE-2407-4965-B275-AA58BEB1FF8B}" type="pres">
      <dgm:prSet presAssocID="{4B04E866-A2E3-48F6-A57C-E4443057575D}" presName="aNode" presStyleLbl="fgAcc1" presStyleIdx="0" presStyleCnt="3" custScaleX="127273" custScaleY="154372" custLinFactY="215837" custLinFactNeighborX="5594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F4CCD-F91A-46CD-B2DD-7ED12E014EBF}" type="pres">
      <dgm:prSet presAssocID="{4B04E866-A2E3-48F6-A57C-E4443057575D}" presName="aSpace" presStyleCnt="0"/>
      <dgm:spPr/>
    </dgm:pt>
    <dgm:pt modelId="{17B8E0F8-9DCC-40BF-9F7C-351713E8BBBB}" type="pres">
      <dgm:prSet presAssocID="{9CF58EDE-FF9E-4101-8755-270AC0D782EA}" presName="aNode" presStyleLbl="fgAcc1" presStyleIdx="1" presStyleCnt="3" custScaleX="123426" custScaleY="109382" custLinFactY="-20053" custLinFactNeighborX="472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F7FD5-C0C5-480F-A09F-2981B3EDEA2B}" type="pres">
      <dgm:prSet presAssocID="{9CF58EDE-FF9E-4101-8755-270AC0D782EA}" presName="aSpace" presStyleCnt="0"/>
      <dgm:spPr/>
    </dgm:pt>
    <dgm:pt modelId="{F6DD4A5F-63CA-4238-ACBC-A3B6589F5A49}" type="pres">
      <dgm:prSet presAssocID="{84586C46-D4ED-4DB4-8FF4-681BB3F65ED8}" presName="aNode" presStyleLbl="fgAcc1" presStyleIdx="2" presStyleCnt="3" custScaleX="122728" custLinFactY="-231726" custLinFactNeighborX="507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51A59-204E-490B-8696-17910788E48E}" type="pres">
      <dgm:prSet presAssocID="{84586C46-D4ED-4DB4-8FF4-681BB3F65ED8}" presName="aSpace" presStyleCnt="0"/>
      <dgm:spPr/>
    </dgm:pt>
  </dgm:ptLst>
  <dgm:cxnLst>
    <dgm:cxn modelId="{197443B0-57E2-4387-A5A2-07D0ECCDD642}" type="presOf" srcId="{45927C22-0777-416D-BADD-5E4EBE24FB24}" destId="{96E7A9F5-D99C-4196-8361-FF6EE5F09E2F}" srcOrd="0" destOrd="0" presId="urn:microsoft.com/office/officeart/2005/8/layout/pyramid2"/>
    <dgm:cxn modelId="{5D9A73F4-C998-4A4C-9AF4-CDD447C65B2A}" srcId="{45927C22-0777-416D-BADD-5E4EBE24FB24}" destId="{9CF58EDE-FF9E-4101-8755-270AC0D782EA}" srcOrd="1" destOrd="0" parTransId="{D722137B-C954-4446-9FC4-D63D987A0766}" sibTransId="{A9097FA7-0C4D-4037-83FA-BC432E26C678}"/>
    <dgm:cxn modelId="{B24357E5-4499-45E9-BF82-A9221F3ADCC6}" type="presOf" srcId="{9CF58EDE-FF9E-4101-8755-270AC0D782EA}" destId="{17B8E0F8-9DCC-40BF-9F7C-351713E8BBBB}" srcOrd="0" destOrd="0" presId="urn:microsoft.com/office/officeart/2005/8/layout/pyramid2"/>
    <dgm:cxn modelId="{6D38C8CE-5E7C-4ED5-AB18-F6624838836B}" type="presOf" srcId="{84586C46-D4ED-4DB4-8FF4-681BB3F65ED8}" destId="{F6DD4A5F-63CA-4238-ACBC-A3B6589F5A49}" srcOrd="0" destOrd="0" presId="urn:microsoft.com/office/officeart/2005/8/layout/pyramid2"/>
    <dgm:cxn modelId="{BD1CC533-3612-4A2C-A1B5-997A93525683}" srcId="{45927C22-0777-416D-BADD-5E4EBE24FB24}" destId="{84586C46-D4ED-4DB4-8FF4-681BB3F65ED8}" srcOrd="2" destOrd="0" parTransId="{FB365229-383D-4AB2-A491-D50BA7B6670D}" sibTransId="{C4BF376D-0968-4751-8A65-4354C6F14995}"/>
    <dgm:cxn modelId="{31E97499-1844-4BDB-811D-A4D6F86CD031}" srcId="{45927C22-0777-416D-BADD-5E4EBE24FB24}" destId="{4B04E866-A2E3-48F6-A57C-E4443057575D}" srcOrd="0" destOrd="0" parTransId="{9168660D-C85E-42CC-B145-C953364465CB}" sibTransId="{D2D169DD-9451-427F-93EF-674AEC338EEA}"/>
    <dgm:cxn modelId="{C646033E-7190-40AF-935B-8F8E4D2C639F}" type="presOf" srcId="{4B04E866-A2E3-48F6-A57C-E4443057575D}" destId="{3A0781BE-2407-4965-B275-AA58BEB1FF8B}" srcOrd="0" destOrd="0" presId="urn:microsoft.com/office/officeart/2005/8/layout/pyramid2"/>
    <dgm:cxn modelId="{EE75B913-BF7D-4C5C-A4E3-6B1C58C8B114}" type="presParOf" srcId="{96E7A9F5-D99C-4196-8361-FF6EE5F09E2F}" destId="{099DC395-25E4-4AB3-BE6E-2E67DE313903}" srcOrd="0" destOrd="0" presId="urn:microsoft.com/office/officeart/2005/8/layout/pyramid2"/>
    <dgm:cxn modelId="{A6D20A3E-6474-497C-BF63-6CAB75FB6242}" type="presParOf" srcId="{96E7A9F5-D99C-4196-8361-FF6EE5F09E2F}" destId="{50D50308-B3D8-4270-BD97-E65A369B7FAA}" srcOrd="1" destOrd="0" presId="urn:microsoft.com/office/officeart/2005/8/layout/pyramid2"/>
    <dgm:cxn modelId="{BCC548C8-C36F-4392-BD12-F5682A708ABB}" type="presParOf" srcId="{50D50308-B3D8-4270-BD97-E65A369B7FAA}" destId="{3A0781BE-2407-4965-B275-AA58BEB1FF8B}" srcOrd="0" destOrd="0" presId="urn:microsoft.com/office/officeart/2005/8/layout/pyramid2"/>
    <dgm:cxn modelId="{51A95783-A87C-40E5-96AA-478754216734}" type="presParOf" srcId="{50D50308-B3D8-4270-BD97-E65A369B7FAA}" destId="{6EFF4CCD-F91A-46CD-B2DD-7ED12E014EBF}" srcOrd="1" destOrd="0" presId="urn:microsoft.com/office/officeart/2005/8/layout/pyramid2"/>
    <dgm:cxn modelId="{836985C2-6D3C-4BB3-BB5C-BD1C9A16815B}" type="presParOf" srcId="{50D50308-B3D8-4270-BD97-E65A369B7FAA}" destId="{17B8E0F8-9DCC-40BF-9F7C-351713E8BBBB}" srcOrd="2" destOrd="0" presId="urn:microsoft.com/office/officeart/2005/8/layout/pyramid2"/>
    <dgm:cxn modelId="{DED3EC2B-745E-4D66-A649-E7C20C831CF9}" type="presParOf" srcId="{50D50308-B3D8-4270-BD97-E65A369B7FAA}" destId="{718F7FD5-C0C5-480F-A09F-2981B3EDEA2B}" srcOrd="3" destOrd="0" presId="urn:microsoft.com/office/officeart/2005/8/layout/pyramid2"/>
    <dgm:cxn modelId="{E6CA04FD-AF1C-41C9-B3D5-3A365DE49EB6}" type="presParOf" srcId="{50D50308-B3D8-4270-BD97-E65A369B7FAA}" destId="{F6DD4A5F-63CA-4238-ACBC-A3B6589F5A49}" srcOrd="4" destOrd="0" presId="urn:microsoft.com/office/officeart/2005/8/layout/pyramid2"/>
    <dgm:cxn modelId="{F42A8B85-5C0B-4FD6-99F7-773984A2216D}" type="presParOf" srcId="{50D50308-B3D8-4270-BD97-E65A369B7FAA}" destId="{6E451A59-204E-490B-8696-17910788E48E}" srcOrd="5" destOrd="0" presId="urn:microsoft.com/office/officeart/2005/8/layout/pyramid2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18B5C7-56AB-4F6A-8587-F091D2FEDB91}" type="doc">
      <dgm:prSet loTypeId="urn:microsoft.com/office/officeart/2005/8/layout/venn1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014FD8-3266-4A97-85FA-C19163353D5B}">
      <dgm:prSet/>
      <dgm:spPr>
        <a:solidFill>
          <a:srgbClr val="996633">
            <a:alpha val="50000"/>
          </a:srgbClr>
        </a:solidFill>
      </dgm:spPr>
      <dgm:t>
        <a:bodyPr/>
        <a:lstStyle/>
        <a:p>
          <a:pPr rtl="0"/>
          <a:r>
            <a:rPr lang="en-US" dirty="0" smtClean="0">
              <a:latin typeface="Sans Condensed" panose="020B0604020202020204" charset="0"/>
              <a:cs typeface="Sans Condensed" panose="020B0604020202020204" charset="0"/>
            </a:rPr>
            <a:t>Work done so far</a:t>
          </a:r>
          <a:endParaRPr lang="en-US" dirty="0">
            <a:latin typeface="Sans Condensed" panose="020B0604020202020204" charset="0"/>
            <a:cs typeface="Sans Condensed" panose="020B0604020202020204" charset="0"/>
          </a:endParaRPr>
        </a:p>
      </dgm:t>
    </dgm:pt>
    <dgm:pt modelId="{D198A106-FC11-45C2-B6E6-03E4AAF4C522}" type="parTrans" cxnId="{C9BF78DB-0F64-4939-9FE1-6F6C53C9D2C2}">
      <dgm:prSet/>
      <dgm:spPr/>
      <dgm:t>
        <a:bodyPr/>
        <a:lstStyle/>
        <a:p>
          <a:endParaRPr lang="en-US"/>
        </a:p>
      </dgm:t>
    </dgm:pt>
    <dgm:pt modelId="{ED3F1A37-3C8C-41F7-AAB3-FA27C8C8E9BF}" type="sibTrans" cxnId="{C9BF78DB-0F64-4939-9FE1-6F6C53C9D2C2}">
      <dgm:prSet/>
      <dgm:spPr/>
      <dgm:t>
        <a:bodyPr/>
        <a:lstStyle/>
        <a:p>
          <a:endParaRPr lang="en-US"/>
        </a:p>
      </dgm:t>
    </dgm:pt>
    <dgm:pt modelId="{6DB99F93-0974-4427-8469-8FA5A6C8047C}" type="pres">
      <dgm:prSet presAssocID="{1F18B5C7-56AB-4F6A-8587-F091D2FEDB9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3AB920-7570-4018-BF88-1CA07E787337}" type="pres">
      <dgm:prSet presAssocID="{31014FD8-3266-4A97-85FA-C19163353D5B}" presName="circ1TxSh" presStyleLbl="vennNode1" presStyleIdx="0" presStyleCnt="1" custLinFactNeighborX="11429" custLinFactNeighborY="476"/>
      <dgm:spPr/>
      <dgm:t>
        <a:bodyPr/>
        <a:lstStyle/>
        <a:p>
          <a:endParaRPr lang="en-US"/>
        </a:p>
      </dgm:t>
    </dgm:pt>
  </dgm:ptLst>
  <dgm:cxnLst>
    <dgm:cxn modelId="{C9BF78DB-0F64-4939-9FE1-6F6C53C9D2C2}" srcId="{1F18B5C7-56AB-4F6A-8587-F091D2FEDB91}" destId="{31014FD8-3266-4A97-85FA-C19163353D5B}" srcOrd="0" destOrd="0" parTransId="{D198A106-FC11-45C2-B6E6-03E4AAF4C522}" sibTransId="{ED3F1A37-3C8C-41F7-AAB3-FA27C8C8E9BF}"/>
    <dgm:cxn modelId="{F06AEDB8-FC0A-4639-97BC-3090728DA1BA}" type="presOf" srcId="{31014FD8-3266-4A97-85FA-C19163353D5B}" destId="{113AB920-7570-4018-BF88-1CA07E787337}" srcOrd="0" destOrd="0" presId="urn:microsoft.com/office/officeart/2005/8/layout/venn1"/>
    <dgm:cxn modelId="{3E14D0CC-C79B-452E-A858-77167ABB6AD2}" type="presOf" srcId="{1F18B5C7-56AB-4F6A-8587-F091D2FEDB91}" destId="{6DB99F93-0974-4427-8469-8FA5A6C8047C}" srcOrd="0" destOrd="0" presId="urn:microsoft.com/office/officeart/2005/8/layout/venn1"/>
    <dgm:cxn modelId="{E933BF1B-B09E-4D86-8556-441735E6BBC4}" type="presParOf" srcId="{6DB99F93-0974-4427-8469-8FA5A6C8047C}" destId="{113AB920-7570-4018-BF88-1CA07E78733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A0A0F3-52D4-4EF0-8338-9DFB2D3A602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9027EC-5349-464F-A380-AA5B63BB9A63}">
      <dgm:prSet phldrT="[Text]" custT="1"/>
      <dgm:spPr>
        <a:solidFill>
          <a:srgbClr val="886848"/>
        </a:solidFill>
      </dgm:spPr>
      <dgm:t>
        <a:bodyPr/>
        <a:lstStyle/>
        <a:p>
          <a:r>
            <a:rPr lang="en-US" sz="2000" dirty="0" smtClean="0"/>
            <a:t>Frames</a:t>
          </a:r>
          <a:endParaRPr lang="en-US" sz="2000" dirty="0"/>
        </a:p>
      </dgm:t>
    </dgm:pt>
    <dgm:pt modelId="{C0DD81AD-B3BC-4907-A186-9E3FD0235F24}" type="parTrans" cxnId="{47F4867C-29C8-4C8A-A7BC-689EACDB3BF5}">
      <dgm:prSet/>
      <dgm:spPr/>
      <dgm:t>
        <a:bodyPr/>
        <a:lstStyle/>
        <a:p>
          <a:endParaRPr lang="en-US"/>
        </a:p>
      </dgm:t>
    </dgm:pt>
    <dgm:pt modelId="{54EF8C3C-DF9D-43CC-913C-8884480154AE}" type="sibTrans" cxnId="{47F4867C-29C8-4C8A-A7BC-689EACDB3BF5}">
      <dgm:prSet/>
      <dgm:spPr>
        <a:solidFill>
          <a:schemeClr val="accent4">
            <a:lumMod val="75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E5C6DC3F-3C0D-42FC-B613-446FD5E34FFE}">
      <dgm:prSet phldrT="[Text]" custT="1"/>
      <dgm:spPr>
        <a:solidFill>
          <a:srgbClr val="886848"/>
        </a:solidFill>
      </dgm:spPr>
      <dgm:t>
        <a:bodyPr/>
        <a:lstStyle/>
        <a:p>
          <a:r>
            <a:rPr lang="en-US" sz="2000" dirty="0" smtClean="0"/>
            <a:t>Convolutional Layers </a:t>
          </a:r>
          <a:endParaRPr lang="en-US" sz="2000" dirty="0"/>
        </a:p>
      </dgm:t>
    </dgm:pt>
    <dgm:pt modelId="{23F0C572-557F-4976-B4EC-018310BBD3CD}" type="parTrans" cxnId="{FF28A806-3A30-4593-95E6-0C3A9E5E3C49}">
      <dgm:prSet/>
      <dgm:spPr/>
      <dgm:t>
        <a:bodyPr/>
        <a:lstStyle/>
        <a:p>
          <a:endParaRPr lang="en-US"/>
        </a:p>
      </dgm:t>
    </dgm:pt>
    <dgm:pt modelId="{8B0E5809-099D-47E6-BF25-2F29612B6BCD}" type="sibTrans" cxnId="{FF28A806-3A30-4593-95E6-0C3A9E5E3C49}">
      <dgm:prSet/>
      <dgm:spPr>
        <a:solidFill>
          <a:schemeClr val="accent4">
            <a:lumMod val="75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EB817B8B-F093-4DD8-9133-1095CA626EAA}">
      <dgm:prSet phldrT="[Text]" custT="1"/>
      <dgm:spPr>
        <a:solidFill>
          <a:srgbClr val="886848"/>
        </a:solidFill>
      </dgm:spPr>
      <dgm:t>
        <a:bodyPr/>
        <a:lstStyle/>
        <a:p>
          <a:r>
            <a:rPr lang="en-US" sz="2000" dirty="0" smtClean="0"/>
            <a:t>Flattened 1D array with obtained features</a:t>
          </a:r>
          <a:endParaRPr lang="en-US" sz="2000" dirty="0"/>
        </a:p>
      </dgm:t>
    </dgm:pt>
    <dgm:pt modelId="{037660EA-CF39-4D86-8C1A-643905097261}" type="parTrans" cxnId="{784C1DBB-6974-4901-885D-FC2865E33B95}">
      <dgm:prSet/>
      <dgm:spPr/>
      <dgm:t>
        <a:bodyPr/>
        <a:lstStyle/>
        <a:p>
          <a:endParaRPr lang="en-US"/>
        </a:p>
      </dgm:t>
    </dgm:pt>
    <dgm:pt modelId="{C6CAE199-7015-4E11-A6E2-873B861A81F1}" type="sibTrans" cxnId="{784C1DBB-6974-4901-885D-FC2865E33B95}">
      <dgm:prSet/>
      <dgm:spPr>
        <a:solidFill>
          <a:schemeClr val="accent4">
            <a:lumMod val="75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DCE1E0C9-154B-4FA3-814C-9E43BB00EE12}">
      <dgm:prSet custT="1"/>
      <dgm:spPr>
        <a:solidFill>
          <a:srgbClr val="886848"/>
        </a:solidFill>
      </dgm:spPr>
      <dgm:t>
        <a:bodyPr/>
        <a:lstStyle/>
        <a:p>
          <a:r>
            <a:rPr lang="en-US" sz="2000" dirty="0" smtClean="0"/>
            <a:t>LSTM</a:t>
          </a:r>
          <a:endParaRPr lang="en-US" sz="2000" dirty="0"/>
        </a:p>
      </dgm:t>
    </dgm:pt>
    <dgm:pt modelId="{0F18B8CE-D844-4891-97FE-6916884459CC}" type="parTrans" cxnId="{FAFC6A55-A736-411C-AEDD-1E20976A4C77}">
      <dgm:prSet/>
      <dgm:spPr/>
      <dgm:t>
        <a:bodyPr/>
        <a:lstStyle/>
        <a:p>
          <a:endParaRPr lang="en-US"/>
        </a:p>
      </dgm:t>
    </dgm:pt>
    <dgm:pt modelId="{88DD70FC-FD19-4059-881D-FB30AED5BB8E}" type="sibTrans" cxnId="{FAFC6A55-A736-411C-AEDD-1E20976A4C77}">
      <dgm:prSet/>
      <dgm:spPr>
        <a:solidFill>
          <a:schemeClr val="accent4">
            <a:lumMod val="7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FBA2A2E6-E1E7-4CA4-BC11-CC312E7A8D89}">
      <dgm:prSet custT="1"/>
      <dgm:spPr>
        <a:solidFill>
          <a:srgbClr val="886848"/>
        </a:solidFill>
      </dgm:spPr>
      <dgm:t>
        <a:bodyPr/>
        <a:lstStyle/>
        <a:p>
          <a:r>
            <a:rPr lang="en-US" sz="2000" dirty="0" smtClean="0"/>
            <a:t>Determines the future state of a certain cell by the inputs and past states of its local neighbors</a:t>
          </a:r>
          <a:endParaRPr lang="en-US" sz="2000" dirty="0"/>
        </a:p>
      </dgm:t>
    </dgm:pt>
    <dgm:pt modelId="{560754A3-B94D-407A-8A46-4C25F90E0F7C}" type="parTrans" cxnId="{973A43C5-B556-461B-BE99-BF7766C89BAE}">
      <dgm:prSet/>
      <dgm:spPr/>
      <dgm:t>
        <a:bodyPr/>
        <a:lstStyle/>
        <a:p>
          <a:endParaRPr lang="en-US"/>
        </a:p>
      </dgm:t>
    </dgm:pt>
    <dgm:pt modelId="{DF3394F9-BAF3-48DE-9F33-64EFAB37A6D6}" type="sibTrans" cxnId="{973A43C5-B556-461B-BE99-BF7766C89BAE}">
      <dgm:prSet/>
      <dgm:spPr/>
      <dgm:t>
        <a:bodyPr/>
        <a:lstStyle/>
        <a:p>
          <a:endParaRPr lang="en-US"/>
        </a:p>
      </dgm:t>
    </dgm:pt>
    <dgm:pt modelId="{47F5FFB0-9299-4DF9-89E6-78F01DFDC808}">
      <dgm:prSet/>
      <dgm:spPr/>
      <dgm:t>
        <a:bodyPr/>
        <a:lstStyle/>
        <a:p>
          <a:endParaRPr lang="en-US"/>
        </a:p>
      </dgm:t>
    </dgm:pt>
    <dgm:pt modelId="{4C30B9CF-7759-4EB6-B5D2-BBD15BAC08ED}" type="parTrans" cxnId="{2002CB33-A9C1-4CD3-A242-4EBFD0E2DBDE}">
      <dgm:prSet/>
      <dgm:spPr/>
      <dgm:t>
        <a:bodyPr/>
        <a:lstStyle/>
        <a:p>
          <a:endParaRPr lang="en-US"/>
        </a:p>
      </dgm:t>
    </dgm:pt>
    <dgm:pt modelId="{0F1D617E-5C09-444F-A5B5-770E185E7C85}" type="sibTrans" cxnId="{2002CB33-A9C1-4CD3-A242-4EBFD0E2DBDE}">
      <dgm:prSet/>
      <dgm:spPr/>
      <dgm:t>
        <a:bodyPr/>
        <a:lstStyle/>
        <a:p>
          <a:endParaRPr lang="en-US"/>
        </a:p>
      </dgm:t>
    </dgm:pt>
    <dgm:pt modelId="{F140715E-0C60-412B-AA04-76831FBF8A05}" type="pres">
      <dgm:prSet presAssocID="{1FA0A0F3-52D4-4EF0-8338-9DFB2D3A602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AD3EA1-0749-4BBF-9C42-4951CB0F4D0A}" type="pres">
      <dgm:prSet presAssocID="{1FA0A0F3-52D4-4EF0-8338-9DFB2D3A602A}" presName="dummyMaxCanvas" presStyleCnt="0">
        <dgm:presLayoutVars/>
      </dgm:prSet>
      <dgm:spPr/>
    </dgm:pt>
    <dgm:pt modelId="{2B6E0515-A47E-406A-BA2D-05C3A0D71060}" type="pres">
      <dgm:prSet presAssocID="{1FA0A0F3-52D4-4EF0-8338-9DFB2D3A602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6DC44D-672F-414C-9799-734D4619BBAC}" type="pres">
      <dgm:prSet presAssocID="{1FA0A0F3-52D4-4EF0-8338-9DFB2D3A602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BBD3B-ED93-4B70-ACFB-135482401721}" type="pres">
      <dgm:prSet presAssocID="{1FA0A0F3-52D4-4EF0-8338-9DFB2D3A602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0BB06-F7A0-4FBB-95D5-EC49201A3BCB}" type="pres">
      <dgm:prSet presAssocID="{1FA0A0F3-52D4-4EF0-8338-9DFB2D3A602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86085-AC15-4D89-991A-A6043E60BD22}" type="pres">
      <dgm:prSet presAssocID="{1FA0A0F3-52D4-4EF0-8338-9DFB2D3A602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448DE-1E73-4FAE-8AA8-C6EACF322186}" type="pres">
      <dgm:prSet presAssocID="{1FA0A0F3-52D4-4EF0-8338-9DFB2D3A602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FE810-F277-4BF9-9D35-F6C4A0C54B8C}" type="pres">
      <dgm:prSet presAssocID="{1FA0A0F3-52D4-4EF0-8338-9DFB2D3A602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2006A-1167-48D9-8CA5-933D520A5F01}" type="pres">
      <dgm:prSet presAssocID="{1FA0A0F3-52D4-4EF0-8338-9DFB2D3A602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489A47-5BF4-421E-9AED-B60D758E7BBD}" type="pres">
      <dgm:prSet presAssocID="{1FA0A0F3-52D4-4EF0-8338-9DFB2D3A602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C3260-AB1E-407C-9AD5-644DCA6BEBC1}" type="pres">
      <dgm:prSet presAssocID="{1FA0A0F3-52D4-4EF0-8338-9DFB2D3A602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A4AEE-D6CD-4364-9C06-FD3CE0514887}" type="pres">
      <dgm:prSet presAssocID="{1FA0A0F3-52D4-4EF0-8338-9DFB2D3A602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3D246-6753-4B2B-A6B9-E17FAF01145A}" type="pres">
      <dgm:prSet presAssocID="{1FA0A0F3-52D4-4EF0-8338-9DFB2D3A602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C47625-378F-4E92-BC24-83A328D1AE1B}" type="pres">
      <dgm:prSet presAssocID="{1FA0A0F3-52D4-4EF0-8338-9DFB2D3A602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B3C06B-7436-4D56-857C-8F9C7314715C}" type="pres">
      <dgm:prSet presAssocID="{1FA0A0F3-52D4-4EF0-8338-9DFB2D3A602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55F6BB-FE6B-43A0-93A7-CF6D2D25597D}" type="presOf" srcId="{E5C6DC3F-3C0D-42FC-B613-446FD5E34FFE}" destId="{5B7A4AEE-D6CD-4364-9C06-FD3CE0514887}" srcOrd="1" destOrd="0" presId="urn:microsoft.com/office/officeart/2005/8/layout/vProcess5"/>
    <dgm:cxn modelId="{0E509E19-8BD5-4718-A014-C4790720FD29}" type="presOf" srcId="{8B0E5809-099D-47E6-BF25-2F29612B6BCD}" destId="{0B2FE810-F277-4BF9-9D35-F6C4A0C54B8C}" srcOrd="0" destOrd="0" presId="urn:microsoft.com/office/officeart/2005/8/layout/vProcess5"/>
    <dgm:cxn modelId="{47F4867C-29C8-4C8A-A7BC-689EACDB3BF5}" srcId="{1FA0A0F3-52D4-4EF0-8338-9DFB2D3A602A}" destId="{BA9027EC-5349-464F-A380-AA5B63BB9A63}" srcOrd="0" destOrd="0" parTransId="{C0DD81AD-B3BC-4907-A186-9E3FD0235F24}" sibTransId="{54EF8C3C-DF9D-43CC-913C-8884480154AE}"/>
    <dgm:cxn modelId="{4A97AC80-CECD-4A32-B426-741B3191D79F}" type="presOf" srcId="{BA9027EC-5349-464F-A380-AA5B63BB9A63}" destId="{2B6E0515-A47E-406A-BA2D-05C3A0D71060}" srcOrd="0" destOrd="0" presId="urn:microsoft.com/office/officeart/2005/8/layout/vProcess5"/>
    <dgm:cxn modelId="{54D31083-489F-4CCB-89AE-4DBAAB39F86B}" type="presOf" srcId="{1FA0A0F3-52D4-4EF0-8338-9DFB2D3A602A}" destId="{F140715E-0C60-412B-AA04-76831FBF8A05}" srcOrd="0" destOrd="0" presId="urn:microsoft.com/office/officeart/2005/8/layout/vProcess5"/>
    <dgm:cxn modelId="{AA08A322-BAD2-40E1-9A48-9615D5BD12EF}" type="presOf" srcId="{BA9027EC-5349-464F-A380-AA5B63BB9A63}" destId="{A9CC3260-AB1E-407C-9AD5-644DCA6BEBC1}" srcOrd="1" destOrd="0" presId="urn:microsoft.com/office/officeart/2005/8/layout/vProcess5"/>
    <dgm:cxn modelId="{CE429971-F6BB-4FA7-B187-AD11ED091BDE}" type="presOf" srcId="{EB817B8B-F093-4DD8-9133-1095CA626EAA}" destId="{9C0BBD3B-ED93-4B70-ACFB-135482401721}" srcOrd="0" destOrd="0" presId="urn:microsoft.com/office/officeart/2005/8/layout/vProcess5"/>
    <dgm:cxn modelId="{E99751C7-EC67-4985-A5E8-752E525AA98D}" type="presOf" srcId="{DCE1E0C9-154B-4FA3-814C-9E43BB00EE12}" destId="{4DC47625-378F-4E92-BC24-83A328D1AE1B}" srcOrd="1" destOrd="0" presId="urn:microsoft.com/office/officeart/2005/8/layout/vProcess5"/>
    <dgm:cxn modelId="{FF28A806-3A30-4593-95E6-0C3A9E5E3C49}" srcId="{1FA0A0F3-52D4-4EF0-8338-9DFB2D3A602A}" destId="{E5C6DC3F-3C0D-42FC-B613-446FD5E34FFE}" srcOrd="1" destOrd="0" parTransId="{23F0C572-557F-4976-B4EC-018310BBD3CD}" sibTransId="{8B0E5809-099D-47E6-BF25-2F29612B6BCD}"/>
    <dgm:cxn modelId="{3BD7B1A7-9CAE-4F04-BDBD-7C7CAEFAB808}" type="presOf" srcId="{C6CAE199-7015-4E11-A6E2-873B861A81F1}" destId="{0172006A-1167-48D9-8CA5-933D520A5F01}" srcOrd="0" destOrd="0" presId="urn:microsoft.com/office/officeart/2005/8/layout/vProcess5"/>
    <dgm:cxn modelId="{DE8E9951-C251-4833-9D2F-88AB8CD8316B}" type="presOf" srcId="{EB817B8B-F093-4DD8-9133-1095CA626EAA}" destId="{2813D246-6753-4B2B-A6B9-E17FAF01145A}" srcOrd="1" destOrd="0" presId="urn:microsoft.com/office/officeart/2005/8/layout/vProcess5"/>
    <dgm:cxn modelId="{FD7A176B-5751-45A4-87F6-B3F0332B1FA7}" type="presOf" srcId="{88DD70FC-FD19-4059-881D-FB30AED5BB8E}" destId="{0B489A47-5BF4-421E-9AED-B60D758E7BBD}" srcOrd="0" destOrd="0" presId="urn:microsoft.com/office/officeart/2005/8/layout/vProcess5"/>
    <dgm:cxn modelId="{C23F30DF-978C-4FF7-BEE6-C5EC1B04D5DE}" type="presOf" srcId="{FBA2A2E6-E1E7-4CA4-BC11-CC312E7A8D89}" destId="{32B3C06B-7436-4D56-857C-8F9C7314715C}" srcOrd="1" destOrd="0" presId="urn:microsoft.com/office/officeart/2005/8/layout/vProcess5"/>
    <dgm:cxn modelId="{784C1DBB-6974-4901-885D-FC2865E33B95}" srcId="{1FA0A0F3-52D4-4EF0-8338-9DFB2D3A602A}" destId="{EB817B8B-F093-4DD8-9133-1095CA626EAA}" srcOrd="2" destOrd="0" parTransId="{037660EA-CF39-4D86-8C1A-643905097261}" sibTransId="{C6CAE199-7015-4E11-A6E2-873B861A81F1}"/>
    <dgm:cxn modelId="{899E0B58-A00E-4DD5-B47B-6EECC68F5FB2}" type="presOf" srcId="{54EF8C3C-DF9D-43CC-913C-8884480154AE}" destId="{C02448DE-1E73-4FAE-8AA8-C6EACF322186}" srcOrd="0" destOrd="0" presId="urn:microsoft.com/office/officeart/2005/8/layout/vProcess5"/>
    <dgm:cxn modelId="{973A43C5-B556-461B-BE99-BF7766C89BAE}" srcId="{1FA0A0F3-52D4-4EF0-8338-9DFB2D3A602A}" destId="{FBA2A2E6-E1E7-4CA4-BC11-CC312E7A8D89}" srcOrd="4" destOrd="0" parTransId="{560754A3-B94D-407A-8A46-4C25F90E0F7C}" sibTransId="{DF3394F9-BAF3-48DE-9F33-64EFAB37A6D6}"/>
    <dgm:cxn modelId="{30F9DCCF-1DDC-4AC5-9936-76C155DE8355}" type="presOf" srcId="{E5C6DC3F-3C0D-42FC-B613-446FD5E34FFE}" destId="{436DC44D-672F-414C-9799-734D4619BBAC}" srcOrd="0" destOrd="0" presId="urn:microsoft.com/office/officeart/2005/8/layout/vProcess5"/>
    <dgm:cxn modelId="{6288FD34-4A50-4817-8172-6839114FA985}" type="presOf" srcId="{FBA2A2E6-E1E7-4CA4-BC11-CC312E7A8D89}" destId="{A9986085-AC15-4D89-991A-A6043E60BD22}" srcOrd="0" destOrd="0" presId="urn:microsoft.com/office/officeart/2005/8/layout/vProcess5"/>
    <dgm:cxn modelId="{F6FE45E4-9F1F-4118-A1C4-857EDE1A7047}" type="presOf" srcId="{DCE1E0C9-154B-4FA3-814C-9E43BB00EE12}" destId="{1540BB06-F7A0-4FBB-95D5-EC49201A3BCB}" srcOrd="0" destOrd="0" presId="urn:microsoft.com/office/officeart/2005/8/layout/vProcess5"/>
    <dgm:cxn modelId="{FAFC6A55-A736-411C-AEDD-1E20976A4C77}" srcId="{1FA0A0F3-52D4-4EF0-8338-9DFB2D3A602A}" destId="{DCE1E0C9-154B-4FA3-814C-9E43BB00EE12}" srcOrd="3" destOrd="0" parTransId="{0F18B8CE-D844-4891-97FE-6916884459CC}" sibTransId="{88DD70FC-FD19-4059-881D-FB30AED5BB8E}"/>
    <dgm:cxn modelId="{2002CB33-A9C1-4CD3-A242-4EBFD0E2DBDE}" srcId="{1FA0A0F3-52D4-4EF0-8338-9DFB2D3A602A}" destId="{47F5FFB0-9299-4DF9-89E6-78F01DFDC808}" srcOrd="5" destOrd="0" parTransId="{4C30B9CF-7759-4EB6-B5D2-BBD15BAC08ED}" sibTransId="{0F1D617E-5C09-444F-A5B5-770E185E7C85}"/>
    <dgm:cxn modelId="{B1376CA9-3872-4DC2-A8D8-256997B23EBA}" type="presParOf" srcId="{F140715E-0C60-412B-AA04-76831FBF8A05}" destId="{93AD3EA1-0749-4BBF-9C42-4951CB0F4D0A}" srcOrd="0" destOrd="0" presId="urn:microsoft.com/office/officeart/2005/8/layout/vProcess5"/>
    <dgm:cxn modelId="{9F0BF08D-BB1B-4AAA-B31C-CC09836C000B}" type="presParOf" srcId="{F140715E-0C60-412B-AA04-76831FBF8A05}" destId="{2B6E0515-A47E-406A-BA2D-05C3A0D71060}" srcOrd="1" destOrd="0" presId="urn:microsoft.com/office/officeart/2005/8/layout/vProcess5"/>
    <dgm:cxn modelId="{F2810413-5EB3-4DB0-AE6C-FF06A58E4718}" type="presParOf" srcId="{F140715E-0C60-412B-AA04-76831FBF8A05}" destId="{436DC44D-672F-414C-9799-734D4619BBAC}" srcOrd="2" destOrd="0" presId="urn:microsoft.com/office/officeart/2005/8/layout/vProcess5"/>
    <dgm:cxn modelId="{E409DB5C-7B5E-4608-AB30-1161C95E5823}" type="presParOf" srcId="{F140715E-0C60-412B-AA04-76831FBF8A05}" destId="{9C0BBD3B-ED93-4B70-ACFB-135482401721}" srcOrd="3" destOrd="0" presId="urn:microsoft.com/office/officeart/2005/8/layout/vProcess5"/>
    <dgm:cxn modelId="{B08189D3-6E20-44D0-83EF-142F2D223039}" type="presParOf" srcId="{F140715E-0C60-412B-AA04-76831FBF8A05}" destId="{1540BB06-F7A0-4FBB-95D5-EC49201A3BCB}" srcOrd="4" destOrd="0" presId="urn:microsoft.com/office/officeart/2005/8/layout/vProcess5"/>
    <dgm:cxn modelId="{5B14AA52-3DCC-4600-9776-9D948131AD5A}" type="presParOf" srcId="{F140715E-0C60-412B-AA04-76831FBF8A05}" destId="{A9986085-AC15-4D89-991A-A6043E60BD22}" srcOrd="5" destOrd="0" presId="urn:microsoft.com/office/officeart/2005/8/layout/vProcess5"/>
    <dgm:cxn modelId="{614404D9-315E-415D-B3EC-142F6AF558AD}" type="presParOf" srcId="{F140715E-0C60-412B-AA04-76831FBF8A05}" destId="{C02448DE-1E73-4FAE-8AA8-C6EACF322186}" srcOrd="6" destOrd="0" presId="urn:microsoft.com/office/officeart/2005/8/layout/vProcess5"/>
    <dgm:cxn modelId="{E9433540-F7FD-4347-8EBA-050EDDBC6622}" type="presParOf" srcId="{F140715E-0C60-412B-AA04-76831FBF8A05}" destId="{0B2FE810-F277-4BF9-9D35-F6C4A0C54B8C}" srcOrd="7" destOrd="0" presId="urn:microsoft.com/office/officeart/2005/8/layout/vProcess5"/>
    <dgm:cxn modelId="{62F63B5C-FFC4-4813-8B1E-5929D36B41D1}" type="presParOf" srcId="{F140715E-0C60-412B-AA04-76831FBF8A05}" destId="{0172006A-1167-48D9-8CA5-933D520A5F01}" srcOrd="8" destOrd="0" presId="urn:microsoft.com/office/officeart/2005/8/layout/vProcess5"/>
    <dgm:cxn modelId="{85B0039C-8BA7-4244-9563-9CE8F22E3236}" type="presParOf" srcId="{F140715E-0C60-412B-AA04-76831FBF8A05}" destId="{0B489A47-5BF4-421E-9AED-B60D758E7BBD}" srcOrd="9" destOrd="0" presId="urn:microsoft.com/office/officeart/2005/8/layout/vProcess5"/>
    <dgm:cxn modelId="{AE0A220D-BC5B-4774-9537-83DAD403FC23}" type="presParOf" srcId="{F140715E-0C60-412B-AA04-76831FBF8A05}" destId="{A9CC3260-AB1E-407C-9AD5-644DCA6BEBC1}" srcOrd="10" destOrd="0" presId="urn:microsoft.com/office/officeart/2005/8/layout/vProcess5"/>
    <dgm:cxn modelId="{9C31A5FC-44A0-4B47-983C-E668C853DA4E}" type="presParOf" srcId="{F140715E-0C60-412B-AA04-76831FBF8A05}" destId="{5B7A4AEE-D6CD-4364-9C06-FD3CE0514887}" srcOrd="11" destOrd="0" presId="urn:microsoft.com/office/officeart/2005/8/layout/vProcess5"/>
    <dgm:cxn modelId="{658CE4B9-B593-41EE-9C3B-90300963F07D}" type="presParOf" srcId="{F140715E-0C60-412B-AA04-76831FBF8A05}" destId="{2813D246-6753-4B2B-A6B9-E17FAF01145A}" srcOrd="12" destOrd="0" presId="urn:microsoft.com/office/officeart/2005/8/layout/vProcess5"/>
    <dgm:cxn modelId="{B7384A21-CD39-4808-8B18-2FB0C2FFAC90}" type="presParOf" srcId="{F140715E-0C60-412B-AA04-76831FBF8A05}" destId="{4DC47625-378F-4E92-BC24-83A328D1AE1B}" srcOrd="13" destOrd="0" presId="urn:microsoft.com/office/officeart/2005/8/layout/vProcess5"/>
    <dgm:cxn modelId="{D8DFBAF5-A6FF-401D-B5A5-1081B3A74212}" type="presParOf" srcId="{F140715E-0C60-412B-AA04-76831FBF8A05}" destId="{32B3C06B-7436-4D56-857C-8F9C7314715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80975A-FB86-4CD7-B64A-DD175FF53EB7}" type="doc">
      <dgm:prSet loTypeId="urn:microsoft.com/office/officeart/2005/8/layout/arrow2" loCatId="process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5ECF32F-3C42-42D3-8D2A-10E6119F29C2}">
      <dgm:prSet phldrT="[Text]"/>
      <dgm:spPr/>
      <dgm:t>
        <a:bodyPr/>
        <a:lstStyle/>
        <a:p>
          <a:r>
            <a:rPr lang="en-US" b="1" dirty="0" smtClean="0">
              <a:latin typeface="Sans Condensed" panose="020B0604020202020204" charset="0"/>
              <a:cs typeface="Sans Condensed" panose="020B0604020202020204" charset="0"/>
            </a:rPr>
            <a:t>Data collection to improve model accuracy</a:t>
          </a:r>
          <a:endParaRPr lang="en-US" b="1" dirty="0">
            <a:latin typeface="Sans Condensed" panose="020B0604020202020204" charset="0"/>
            <a:cs typeface="Sans Condensed" panose="020B0604020202020204" charset="0"/>
          </a:endParaRPr>
        </a:p>
      </dgm:t>
    </dgm:pt>
    <dgm:pt modelId="{B8C76CA4-CA38-47B9-936C-4069D2078BF3}" type="parTrans" cxnId="{7F3FE27F-944B-4112-9627-ACC6260B724B}">
      <dgm:prSet/>
      <dgm:spPr/>
      <dgm:t>
        <a:bodyPr/>
        <a:lstStyle/>
        <a:p>
          <a:endParaRPr lang="en-US"/>
        </a:p>
      </dgm:t>
    </dgm:pt>
    <dgm:pt modelId="{7D7B4D96-13E3-4153-BD7E-63AF3876C367}" type="sibTrans" cxnId="{7F3FE27F-944B-4112-9627-ACC6260B724B}">
      <dgm:prSet/>
      <dgm:spPr/>
      <dgm:t>
        <a:bodyPr/>
        <a:lstStyle/>
        <a:p>
          <a:endParaRPr lang="en-US"/>
        </a:p>
      </dgm:t>
    </dgm:pt>
    <dgm:pt modelId="{6F3B8C12-9C0B-491E-8828-ADD2693C60A1}">
      <dgm:prSet phldrT="[Text]"/>
      <dgm:spPr/>
      <dgm:t>
        <a:bodyPr/>
        <a:lstStyle/>
        <a:p>
          <a:r>
            <a:rPr lang="en-US" dirty="0" smtClean="0">
              <a:latin typeface="Sans Condensed" panose="020B0604020202020204" charset="0"/>
              <a:cs typeface="Sans Condensed" panose="020B0604020202020204" charset="0"/>
            </a:rPr>
            <a:t>Mobile Application Architecture </a:t>
          </a:r>
          <a:endParaRPr lang="en-US" dirty="0">
            <a:latin typeface="Sans Condensed" panose="020B0604020202020204" charset="0"/>
            <a:cs typeface="Sans Condensed" panose="020B0604020202020204" charset="0"/>
          </a:endParaRPr>
        </a:p>
      </dgm:t>
    </dgm:pt>
    <dgm:pt modelId="{7630616C-954A-488F-B88B-19C065DBC07A}" type="parTrans" cxnId="{73E7A9E9-8C6C-47C4-BA77-4B44CF196652}">
      <dgm:prSet/>
      <dgm:spPr/>
      <dgm:t>
        <a:bodyPr/>
        <a:lstStyle/>
        <a:p>
          <a:endParaRPr lang="en-US"/>
        </a:p>
      </dgm:t>
    </dgm:pt>
    <dgm:pt modelId="{82843297-989A-4428-9915-A5327A44648B}" type="sibTrans" cxnId="{73E7A9E9-8C6C-47C4-BA77-4B44CF196652}">
      <dgm:prSet/>
      <dgm:spPr/>
      <dgm:t>
        <a:bodyPr/>
        <a:lstStyle/>
        <a:p>
          <a:endParaRPr lang="en-US"/>
        </a:p>
      </dgm:t>
    </dgm:pt>
    <dgm:pt modelId="{26E14E98-8A50-465A-A2CE-894997B80E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Sans Condensed" panose="020B0604020202020204" charset="0"/>
              <a:cs typeface="Sans Condensed" panose="020B0604020202020204" charset="0"/>
            </a:rPr>
            <a:t>Final Product </a:t>
          </a:r>
          <a:endParaRPr lang="en-US" dirty="0">
            <a:solidFill>
              <a:schemeClr val="tx1"/>
            </a:solidFill>
            <a:latin typeface="Sans Condensed" panose="020B0604020202020204" charset="0"/>
            <a:cs typeface="Sans Condensed" panose="020B0604020202020204" charset="0"/>
          </a:endParaRPr>
        </a:p>
      </dgm:t>
    </dgm:pt>
    <dgm:pt modelId="{0F99FD9B-6248-4CD8-B908-F716C0FD10D3}" type="parTrans" cxnId="{BEAB7344-A3B5-42C7-AEFD-4B93005C75F6}">
      <dgm:prSet/>
      <dgm:spPr/>
      <dgm:t>
        <a:bodyPr/>
        <a:lstStyle/>
        <a:p>
          <a:endParaRPr lang="en-US"/>
        </a:p>
      </dgm:t>
    </dgm:pt>
    <dgm:pt modelId="{D46F5C3B-C1CC-4097-8375-3001D3D1E9A5}" type="sibTrans" cxnId="{BEAB7344-A3B5-42C7-AEFD-4B93005C75F6}">
      <dgm:prSet/>
      <dgm:spPr/>
      <dgm:t>
        <a:bodyPr/>
        <a:lstStyle/>
        <a:p>
          <a:endParaRPr lang="en-US"/>
        </a:p>
      </dgm:t>
    </dgm:pt>
    <dgm:pt modelId="{79ED7961-D81B-421F-97EF-B17713EDFC2A}">
      <dgm:prSet/>
      <dgm:spPr/>
      <dgm:t>
        <a:bodyPr/>
        <a:lstStyle/>
        <a:p>
          <a:r>
            <a:rPr lang="en-US" dirty="0" smtClean="0">
              <a:latin typeface="Sans Condensed" panose="020B0604020202020204" charset="0"/>
              <a:cs typeface="Sans Condensed" panose="020B0604020202020204" charset="0"/>
            </a:rPr>
            <a:t>Integration with mobile application</a:t>
          </a:r>
          <a:endParaRPr lang="en-US" dirty="0">
            <a:latin typeface="Sans Condensed" panose="020B0604020202020204" charset="0"/>
            <a:cs typeface="Sans Condensed" panose="020B0604020202020204" charset="0"/>
          </a:endParaRPr>
        </a:p>
      </dgm:t>
    </dgm:pt>
    <dgm:pt modelId="{37F41747-FBC2-4286-AEDB-AB3415CF6151}" type="parTrans" cxnId="{356F81C7-7F44-4DB7-B35F-7FF030AD5EDA}">
      <dgm:prSet/>
      <dgm:spPr/>
      <dgm:t>
        <a:bodyPr/>
        <a:lstStyle/>
        <a:p>
          <a:endParaRPr lang="en-US"/>
        </a:p>
      </dgm:t>
    </dgm:pt>
    <dgm:pt modelId="{328C27C9-EE49-451B-AA0F-A64C55325D47}" type="sibTrans" cxnId="{356F81C7-7F44-4DB7-B35F-7FF030AD5EDA}">
      <dgm:prSet/>
      <dgm:spPr/>
      <dgm:t>
        <a:bodyPr/>
        <a:lstStyle/>
        <a:p>
          <a:endParaRPr lang="en-US"/>
        </a:p>
      </dgm:t>
    </dgm:pt>
    <dgm:pt modelId="{4A2DBC71-B8AE-421B-A2CE-B28DEF0D1B86}" type="pres">
      <dgm:prSet presAssocID="{8580975A-FB86-4CD7-B64A-DD175FF53EB7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9A173-D9CF-4F44-8B7F-FA40F2A8018A}" type="pres">
      <dgm:prSet presAssocID="{8580975A-FB86-4CD7-B64A-DD175FF53EB7}" presName="arrow" presStyleLbl="bgShp" presStyleIdx="0" presStyleCnt="1"/>
      <dgm:spPr>
        <a:solidFill>
          <a:schemeClr val="accent2">
            <a:lumMod val="50000"/>
          </a:schemeClr>
        </a:solidFill>
      </dgm:spPr>
    </dgm:pt>
    <dgm:pt modelId="{BE055A15-E1E6-4CDD-940E-D0F73601F9B9}" type="pres">
      <dgm:prSet presAssocID="{8580975A-FB86-4CD7-B64A-DD175FF53EB7}" presName="arrowDiagram4" presStyleCnt="0"/>
      <dgm:spPr/>
    </dgm:pt>
    <dgm:pt modelId="{9909B4D3-8D45-47BF-B886-54DCF35299B8}" type="pres">
      <dgm:prSet presAssocID="{75ECF32F-3C42-42D3-8D2A-10E6119F29C2}" presName="bullet4a" presStyleLbl="node1" presStyleIdx="0" presStyleCnt="4"/>
      <dgm:spPr/>
    </dgm:pt>
    <dgm:pt modelId="{20D52BE3-7452-4A54-9427-D4B864C1B0E6}" type="pres">
      <dgm:prSet presAssocID="{75ECF32F-3C42-42D3-8D2A-10E6119F29C2}" presName="textBox4a" presStyleLbl="revTx" presStyleIdx="0" presStyleCnt="4" custScaleX="129663" custScaleY="64544" custLinFactNeighborX="7247" custLinFactNeighborY="6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4A01C-290D-4F53-B0D8-0CEB39144266}" type="pres">
      <dgm:prSet presAssocID="{6F3B8C12-9C0B-491E-8828-ADD2693C60A1}" presName="bullet4b" presStyleLbl="node1" presStyleIdx="1" presStyleCnt="4"/>
      <dgm:spPr/>
    </dgm:pt>
    <dgm:pt modelId="{2E211AE6-8C89-4462-ACE8-03A8FF04FF87}" type="pres">
      <dgm:prSet presAssocID="{6F3B8C12-9C0B-491E-8828-ADD2693C60A1}" presName="textBox4b" presStyleLbl="revTx" presStyleIdx="1" presStyleCnt="4" custScaleY="71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F5F17-BB9A-4720-9D10-AE78279D5D07}" type="pres">
      <dgm:prSet presAssocID="{79ED7961-D81B-421F-97EF-B17713EDFC2A}" presName="bullet4c" presStyleLbl="node1" presStyleIdx="2" presStyleCnt="4"/>
      <dgm:spPr/>
    </dgm:pt>
    <dgm:pt modelId="{619223C1-8C6A-4A98-81C7-A319E28600FC}" type="pres">
      <dgm:prSet presAssocID="{79ED7961-D81B-421F-97EF-B17713EDFC2A}" presName="textBox4c" presStyleLbl="revTx" presStyleIdx="2" presStyleCnt="4" custScaleY="54810" custLinFactNeighborX="-7209" custLinFactNeighborY="-6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7FAFB-33C6-41F8-A2A7-041D7EF27EFA}" type="pres">
      <dgm:prSet presAssocID="{26E14E98-8A50-465A-A2CE-894997B80E0D}" presName="bullet4d" presStyleLbl="node1" presStyleIdx="3" presStyleCnt="4"/>
      <dgm:spPr/>
    </dgm:pt>
    <dgm:pt modelId="{C7DB7BC8-C847-4BA7-9312-F5333D22857C}" type="pres">
      <dgm:prSet presAssocID="{26E14E98-8A50-465A-A2CE-894997B80E0D}" presName="textBox4d" presStyleLbl="revTx" presStyleIdx="3" presStyleCnt="4" custScaleY="78374" custLinFactNeighborX="-27294" custLinFactNeighborY="7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6F81C7-7F44-4DB7-B35F-7FF030AD5EDA}" srcId="{8580975A-FB86-4CD7-B64A-DD175FF53EB7}" destId="{79ED7961-D81B-421F-97EF-B17713EDFC2A}" srcOrd="2" destOrd="0" parTransId="{37F41747-FBC2-4286-AEDB-AB3415CF6151}" sibTransId="{328C27C9-EE49-451B-AA0F-A64C55325D47}"/>
    <dgm:cxn modelId="{2DE40061-2A4B-43FA-B859-336B986FA563}" type="presOf" srcId="{26E14E98-8A50-465A-A2CE-894997B80E0D}" destId="{C7DB7BC8-C847-4BA7-9312-F5333D22857C}" srcOrd="0" destOrd="0" presId="urn:microsoft.com/office/officeart/2005/8/layout/arrow2"/>
    <dgm:cxn modelId="{C5D7CE12-A6CC-44C4-A5B4-BEB115946010}" type="presOf" srcId="{8580975A-FB86-4CD7-B64A-DD175FF53EB7}" destId="{4A2DBC71-B8AE-421B-A2CE-B28DEF0D1B86}" srcOrd="0" destOrd="0" presId="urn:microsoft.com/office/officeart/2005/8/layout/arrow2"/>
    <dgm:cxn modelId="{73E7A9E9-8C6C-47C4-BA77-4B44CF196652}" srcId="{8580975A-FB86-4CD7-B64A-DD175FF53EB7}" destId="{6F3B8C12-9C0B-491E-8828-ADD2693C60A1}" srcOrd="1" destOrd="0" parTransId="{7630616C-954A-488F-B88B-19C065DBC07A}" sibTransId="{82843297-989A-4428-9915-A5327A44648B}"/>
    <dgm:cxn modelId="{7F3FE27F-944B-4112-9627-ACC6260B724B}" srcId="{8580975A-FB86-4CD7-B64A-DD175FF53EB7}" destId="{75ECF32F-3C42-42D3-8D2A-10E6119F29C2}" srcOrd="0" destOrd="0" parTransId="{B8C76CA4-CA38-47B9-936C-4069D2078BF3}" sibTransId="{7D7B4D96-13E3-4153-BD7E-63AF3876C367}"/>
    <dgm:cxn modelId="{BEAB7344-A3B5-42C7-AEFD-4B93005C75F6}" srcId="{8580975A-FB86-4CD7-B64A-DD175FF53EB7}" destId="{26E14E98-8A50-465A-A2CE-894997B80E0D}" srcOrd="3" destOrd="0" parTransId="{0F99FD9B-6248-4CD8-B908-F716C0FD10D3}" sibTransId="{D46F5C3B-C1CC-4097-8375-3001D3D1E9A5}"/>
    <dgm:cxn modelId="{399D837F-9B46-433A-8A9C-D80E0D6D3775}" type="presOf" srcId="{6F3B8C12-9C0B-491E-8828-ADD2693C60A1}" destId="{2E211AE6-8C89-4462-ACE8-03A8FF04FF87}" srcOrd="0" destOrd="0" presId="urn:microsoft.com/office/officeart/2005/8/layout/arrow2"/>
    <dgm:cxn modelId="{A00E4212-CC4E-456B-B0C9-E80B13A4DBEF}" type="presOf" srcId="{79ED7961-D81B-421F-97EF-B17713EDFC2A}" destId="{619223C1-8C6A-4A98-81C7-A319E28600FC}" srcOrd="0" destOrd="0" presId="urn:microsoft.com/office/officeart/2005/8/layout/arrow2"/>
    <dgm:cxn modelId="{7F7B27A9-6BF2-4378-BCA8-08A34142D204}" type="presOf" srcId="{75ECF32F-3C42-42D3-8D2A-10E6119F29C2}" destId="{20D52BE3-7452-4A54-9427-D4B864C1B0E6}" srcOrd="0" destOrd="0" presId="urn:microsoft.com/office/officeart/2005/8/layout/arrow2"/>
    <dgm:cxn modelId="{F399B72A-56FB-4FA5-A4AB-CE70C7601223}" type="presParOf" srcId="{4A2DBC71-B8AE-421B-A2CE-B28DEF0D1B86}" destId="{B149A173-D9CF-4F44-8B7F-FA40F2A8018A}" srcOrd="0" destOrd="0" presId="urn:microsoft.com/office/officeart/2005/8/layout/arrow2"/>
    <dgm:cxn modelId="{CB533157-FD30-4337-9F0E-CECC4EFB6406}" type="presParOf" srcId="{4A2DBC71-B8AE-421B-A2CE-B28DEF0D1B86}" destId="{BE055A15-E1E6-4CDD-940E-D0F73601F9B9}" srcOrd="1" destOrd="0" presId="urn:microsoft.com/office/officeart/2005/8/layout/arrow2"/>
    <dgm:cxn modelId="{06B3995F-3B51-4CC8-90D7-BB75F4B94D88}" type="presParOf" srcId="{BE055A15-E1E6-4CDD-940E-D0F73601F9B9}" destId="{9909B4D3-8D45-47BF-B886-54DCF35299B8}" srcOrd="0" destOrd="0" presId="urn:microsoft.com/office/officeart/2005/8/layout/arrow2"/>
    <dgm:cxn modelId="{96837870-F8D7-454F-BA40-C53B28AC2EA0}" type="presParOf" srcId="{BE055A15-E1E6-4CDD-940E-D0F73601F9B9}" destId="{20D52BE3-7452-4A54-9427-D4B864C1B0E6}" srcOrd="1" destOrd="0" presId="urn:microsoft.com/office/officeart/2005/8/layout/arrow2"/>
    <dgm:cxn modelId="{73F49649-1C3E-4144-BDF4-924386B7FE6A}" type="presParOf" srcId="{BE055A15-E1E6-4CDD-940E-D0F73601F9B9}" destId="{AC34A01C-290D-4F53-B0D8-0CEB39144266}" srcOrd="2" destOrd="0" presId="urn:microsoft.com/office/officeart/2005/8/layout/arrow2"/>
    <dgm:cxn modelId="{FCF959F3-30F6-48FF-8240-473B7C54E064}" type="presParOf" srcId="{BE055A15-E1E6-4CDD-940E-D0F73601F9B9}" destId="{2E211AE6-8C89-4462-ACE8-03A8FF04FF87}" srcOrd="3" destOrd="0" presId="urn:microsoft.com/office/officeart/2005/8/layout/arrow2"/>
    <dgm:cxn modelId="{056957F8-3A14-49CB-A3D9-33486038D2F3}" type="presParOf" srcId="{BE055A15-E1E6-4CDD-940E-D0F73601F9B9}" destId="{2AEF5F17-BB9A-4720-9D10-AE78279D5D07}" srcOrd="4" destOrd="0" presId="urn:microsoft.com/office/officeart/2005/8/layout/arrow2"/>
    <dgm:cxn modelId="{5C11D7A8-B61E-4C09-96BC-573E4B1529EE}" type="presParOf" srcId="{BE055A15-E1E6-4CDD-940E-D0F73601F9B9}" destId="{619223C1-8C6A-4A98-81C7-A319E28600FC}" srcOrd="5" destOrd="0" presId="urn:microsoft.com/office/officeart/2005/8/layout/arrow2"/>
    <dgm:cxn modelId="{2FF58EA0-CF4D-4A3A-9060-742CA50BFC22}" type="presParOf" srcId="{BE055A15-E1E6-4CDD-940E-D0F73601F9B9}" destId="{8817FAFB-33C6-41F8-A2A7-041D7EF27EFA}" srcOrd="6" destOrd="0" presId="urn:microsoft.com/office/officeart/2005/8/layout/arrow2"/>
    <dgm:cxn modelId="{4E51126F-4497-4C63-890E-911FFA71AB8F}" type="presParOf" srcId="{BE055A15-E1E6-4CDD-940E-D0F73601F9B9}" destId="{C7DB7BC8-C847-4BA7-9312-F5333D22857C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DC395-25E4-4AB3-BE6E-2E67DE313903}">
      <dsp:nvSpPr>
        <dsp:cNvPr id="0" name=""/>
        <dsp:cNvSpPr/>
      </dsp:nvSpPr>
      <dsp:spPr>
        <a:xfrm>
          <a:off x="1200156" y="0"/>
          <a:ext cx="4572000" cy="4572000"/>
        </a:xfrm>
        <a:prstGeom prst="triangle">
          <a:avLst/>
        </a:prstGeom>
        <a:solidFill>
          <a:srgbClr val="886848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0781BE-2407-4965-B275-AA58BEB1FF8B}">
      <dsp:nvSpPr>
        <dsp:cNvPr id="0" name=""/>
        <dsp:cNvSpPr/>
      </dsp:nvSpPr>
      <dsp:spPr>
        <a:xfrm>
          <a:off x="3330268" y="2766097"/>
          <a:ext cx="3782299" cy="140606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project aims to design a system to communicate with deaf-mute people</a:t>
          </a:r>
          <a:r>
            <a:rPr lang="en-US" sz="1400" kern="1200" dirty="0" smtClean="0"/>
            <a:t>.</a:t>
          </a:r>
          <a:endParaRPr lang="en-US" sz="1400" kern="1200" dirty="0"/>
        </a:p>
      </dsp:txBody>
      <dsp:txXfrm>
        <a:off x="3398906" y="2834735"/>
        <a:ext cx="3645023" cy="1268787"/>
      </dsp:txXfrm>
    </dsp:sp>
    <dsp:sp modelId="{17B8E0F8-9DCC-40BF-9F7C-351713E8BBBB}">
      <dsp:nvSpPr>
        <dsp:cNvPr id="0" name=""/>
        <dsp:cNvSpPr/>
      </dsp:nvSpPr>
      <dsp:spPr>
        <a:xfrm>
          <a:off x="3361486" y="1682048"/>
          <a:ext cx="3667973" cy="9962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Sign to Speech conversion </a:t>
          </a:r>
          <a:endParaRPr lang="en-US" sz="2300" kern="1200" dirty="0"/>
        </a:p>
      </dsp:txBody>
      <dsp:txXfrm>
        <a:off x="3410120" y="1730682"/>
        <a:ext cx="3570705" cy="899014"/>
      </dsp:txXfrm>
    </dsp:sp>
    <dsp:sp modelId="{F6DD4A5F-63CA-4238-ACBC-A3B6589F5A49}">
      <dsp:nvSpPr>
        <dsp:cNvPr id="0" name=""/>
        <dsp:cNvSpPr/>
      </dsp:nvSpPr>
      <dsp:spPr>
        <a:xfrm>
          <a:off x="3382230" y="636499"/>
          <a:ext cx="3647230" cy="9108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Mobile Application Development </a:t>
          </a:r>
          <a:endParaRPr lang="en-US" sz="2300" kern="1200" dirty="0"/>
        </a:p>
      </dsp:txBody>
      <dsp:txXfrm>
        <a:off x="3426693" y="680962"/>
        <a:ext cx="3558304" cy="821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AB920-7570-4018-BF88-1CA07E787337}">
      <dsp:nvSpPr>
        <dsp:cNvPr id="0" name=""/>
        <dsp:cNvSpPr/>
      </dsp:nvSpPr>
      <dsp:spPr>
        <a:xfrm>
          <a:off x="2351333" y="0"/>
          <a:ext cx="4572000" cy="4572000"/>
        </a:xfrm>
        <a:prstGeom prst="ellipse">
          <a:avLst/>
        </a:prstGeom>
        <a:solidFill>
          <a:srgbClr val="996633">
            <a:alpha val="50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Sans Condensed" panose="020B0604020202020204" charset="0"/>
              <a:cs typeface="Sans Condensed" panose="020B0604020202020204" charset="0"/>
            </a:rPr>
            <a:t>Work done so far</a:t>
          </a:r>
          <a:endParaRPr lang="en-US" sz="6500" kern="1200" dirty="0">
            <a:latin typeface="Sans Condensed" panose="020B0604020202020204" charset="0"/>
            <a:cs typeface="Sans Condensed" panose="020B0604020202020204" charset="0"/>
          </a:endParaRPr>
        </a:p>
      </dsp:txBody>
      <dsp:txXfrm>
        <a:off x="3020887" y="669554"/>
        <a:ext cx="3232892" cy="3232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E0515-A47E-406A-BA2D-05C3A0D71060}">
      <dsp:nvSpPr>
        <dsp:cNvPr id="0" name=""/>
        <dsp:cNvSpPr/>
      </dsp:nvSpPr>
      <dsp:spPr>
        <a:xfrm>
          <a:off x="0" y="0"/>
          <a:ext cx="5200649" cy="872680"/>
        </a:xfrm>
        <a:prstGeom prst="roundRect">
          <a:avLst>
            <a:gd name="adj" fmla="val 10000"/>
          </a:avLst>
        </a:prstGeom>
        <a:solidFill>
          <a:srgbClr val="8868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Frames</a:t>
          </a:r>
          <a:endParaRPr lang="en-US" sz="2000" kern="1200" dirty="0"/>
        </a:p>
      </dsp:txBody>
      <dsp:txXfrm>
        <a:off x="25560" y="25560"/>
        <a:ext cx="4156855" cy="821560"/>
      </dsp:txXfrm>
    </dsp:sp>
    <dsp:sp modelId="{436DC44D-672F-414C-9799-734D4619BBAC}">
      <dsp:nvSpPr>
        <dsp:cNvPr id="0" name=""/>
        <dsp:cNvSpPr/>
      </dsp:nvSpPr>
      <dsp:spPr>
        <a:xfrm>
          <a:off x="388360" y="993886"/>
          <a:ext cx="5200649" cy="872680"/>
        </a:xfrm>
        <a:prstGeom prst="roundRect">
          <a:avLst>
            <a:gd name="adj" fmla="val 10000"/>
          </a:avLst>
        </a:prstGeom>
        <a:solidFill>
          <a:srgbClr val="8868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Convolutional Layers </a:t>
          </a:r>
          <a:endParaRPr lang="en-US" sz="2000" kern="1200" dirty="0"/>
        </a:p>
      </dsp:txBody>
      <dsp:txXfrm>
        <a:off x="413920" y="1019446"/>
        <a:ext cx="4193926" cy="821560"/>
      </dsp:txXfrm>
    </dsp:sp>
    <dsp:sp modelId="{9C0BBD3B-ED93-4B70-ACFB-135482401721}">
      <dsp:nvSpPr>
        <dsp:cNvPr id="0" name=""/>
        <dsp:cNvSpPr/>
      </dsp:nvSpPr>
      <dsp:spPr>
        <a:xfrm>
          <a:off x="776720" y="1987772"/>
          <a:ext cx="5200649" cy="872680"/>
        </a:xfrm>
        <a:prstGeom prst="roundRect">
          <a:avLst>
            <a:gd name="adj" fmla="val 10000"/>
          </a:avLst>
        </a:prstGeom>
        <a:solidFill>
          <a:srgbClr val="8868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Flattened 1D array with obtained features</a:t>
          </a:r>
          <a:endParaRPr lang="en-US" sz="2000" kern="1200" dirty="0"/>
        </a:p>
      </dsp:txBody>
      <dsp:txXfrm>
        <a:off x="802280" y="2013332"/>
        <a:ext cx="4193926" cy="821560"/>
      </dsp:txXfrm>
    </dsp:sp>
    <dsp:sp modelId="{1540BB06-F7A0-4FBB-95D5-EC49201A3BCB}">
      <dsp:nvSpPr>
        <dsp:cNvPr id="0" name=""/>
        <dsp:cNvSpPr/>
      </dsp:nvSpPr>
      <dsp:spPr>
        <a:xfrm>
          <a:off x="1165080" y="2981658"/>
          <a:ext cx="5200649" cy="872680"/>
        </a:xfrm>
        <a:prstGeom prst="roundRect">
          <a:avLst>
            <a:gd name="adj" fmla="val 10000"/>
          </a:avLst>
        </a:prstGeom>
        <a:solidFill>
          <a:srgbClr val="8868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LSTM</a:t>
          </a:r>
          <a:endParaRPr lang="en-US" sz="2000" kern="1200" dirty="0"/>
        </a:p>
      </dsp:txBody>
      <dsp:txXfrm>
        <a:off x="1190640" y="3007218"/>
        <a:ext cx="4193926" cy="821560"/>
      </dsp:txXfrm>
    </dsp:sp>
    <dsp:sp modelId="{A9986085-AC15-4D89-991A-A6043E60BD22}">
      <dsp:nvSpPr>
        <dsp:cNvPr id="0" name=""/>
        <dsp:cNvSpPr/>
      </dsp:nvSpPr>
      <dsp:spPr>
        <a:xfrm>
          <a:off x="1553440" y="3975545"/>
          <a:ext cx="5200649" cy="872680"/>
        </a:xfrm>
        <a:prstGeom prst="roundRect">
          <a:avLst>
            <a:gd name="adj" fmla="val 10000"/>
          </a:avLst>
        </a:prstGeom>
        <a:solidFill>
          <a:srgbClr val="8868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Determines the future state of a certain cell by the inputs and past states of its local neighbors</a:t>
          </a:r>
          <a:endParaRPr lang="en-US" sz="2000" kern="1200" dirty="0"/>
        </a:p>
      </dsp:txBody>
      <dsp:txXfrm>
        <a:off x="1579000" y="4001105"/>
        <a:ext cx="4193926" cy="821560"/>
      </dsp:txXfrm>
    </dsp:sp>
    <dsp:sp modelId="{C02448DE-1E73-4FAE-8AA8-C6EACF322186}">
      <dsp:nvSpPr>
        <dsp:cNvPr id="0" name=""/>
        <dsp:cNvSpPr/>
      </dsp:nvSpPr>
      <dsp:spPr>
        <a:xfrm>
          <a:off x="4633406" y="637541"/>
          <a:ext cx="567242" cy="56724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4761035" y="637541"/>
        <a:ext cx="311984" cy="426850"/>
      </dsp:txXfrm>
    </dsp:sp>
    <dsp:sp modelId="{0B2FE810-F277-4BF9-9D35-F6C4A0C54B8C}">
      <dsp:nvSpPr>
        <dsp:cNvPr id="0" name=""/>
        <dsp:cNvSpPr/>
      </dsp:nvSpPr>
      <dsp:spPr>
        <a:xfrm>
          <a:off x="5021767" y="1631428"/>
          <a:ext cx="567242" cy="56724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149396" y="1631428"/>
        <a:ext cx="311984" cy="426850"/>
      </dsp:txXfrm>
    </dsp:sp>
    <dsp:sp modelId="{0172006A-1167-48D9-8CA5-933D520A5F01}">
      <dsp:nvSpPr>
        <dsp:cNvPr id="0" name=""/>
        <dsp:cNvSpPr/>
      </dsp:nvSpPr>
      <dsp:spPr>
        <a:xfrm>
          <a:off x="5410127" y="2610769"/>
          <a:ext cx="567242" cy="56724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537756" y="2610769"/>
        <a:ext cx="311984" cy="426850"/>
      </dsp:txXfrm>
    </dsp:sp>
    <dsp:sp modelId="{0B489A47-5BF4-421E-9AED-B60D758E7BBD}">
      <dsp:nvSpPr>
        <dsp:cNvPr id="0" name=""/>
        <dsp:cNvSpPr/>
      </dsp:nvSpPr>
      <dsp:spPr>
        <a:xfrm>
          <a:off x="5798487" y="3614352"/>
          <a:ext cx="567242" cy="56724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926116" y="3614352"/>
        <a:ext cx="311984" cy="426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9A173-D9CF-4F44-8B7F-FA40F2A8018A}">
      <dsp:nvSpPr>
        <dsp:cNvPr id="0" name=""/>
        <dsp:cNvSpPr/>
      </dsp:nvSpPr>
      <dsp:spPr>
        <a:xfrm>
          <a:off x="601254" y="0"/>
          <a:ext cx="7027091" cy="439193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909B4D3-8D45-47BF-B886-54DCF35299B8}">
      <dsp:nvSpPr>
        <dsp:cNvPr id="0" name=""/>
        <dsp:cNvSpPr/>
      </dsp:nvSpPr>
      <dsp:spPr>
        <a:xfrm>
          <a:off x="1293422" y="3265840"/>
          <a:ext cx="161623" cy="1616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D52BE3-7452-4A54-9427-D4B864C1B0E6}">
      <dsp:nvSpPr>
        <dsp:cNvPr id="0" name=""/>
        <dsp:cNvSpPr/>
      </dsp:nvSpPr>
      <dsp:spPr>
        <a:xfrm>
          <a:off x="1283096" y="3597268"/>
          <a:ext cx="1558072" cy="674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41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Sans Condensed" panose="020B0604020202020204" charset="0"/>
              <a:cs typeface="Sans Condensed" panose="020B0604020202020204" charset="0"/>
            </a:rPr>
            <a:t>Data collection to improve model accuracy</a:t>
          </a:r>
          <a:endParaRPr lang="en-US" sz="1500" b="1" kern="1200" dirty="0">
            <a:latin typeface="Sans Condensed" panose="020B0604020202020204" charset="0"/>
            <a:cs typeface="Sans Condensed" panose="020B0604020202020204" charset="0"/>
          </a:endParaRPr>
        </a:p>
      </dsp:txBody>
      <dsp:txXfrm>
        <a:off x="1283096" y="3597268"/>
        <a:ext cx="1558072" cy="674665"/>
      </dsp:txXfrm>
    </dsp:sp>
    <dsp:sp modelId="{AC34A01C-290D-4F53-B0D8-0CEB39144266}">
      <dsp:nvSpPr>
        <dsp:cNvPr id="0" name=""/>
        <dsp:cNvSpPr/>
      </dsp:nvSpPr>
      <dsp:spPr>
        <a:xfrm>
          <a:off x="2435325" y="2244277"/>
          <a:ext cx="281083" cy="28108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211AE6-8C89-4462-ACE8-03A8FF04FF87}">
      <dsp:nvSpPr>
        <dsp:cNvPr id="0" name=""/>
        <dsp:cNvSpPr/>
      </dsp:nvSpPr>
      <dsp:spPr>
        <a:xfrm>
          <a:off x="2575867" y="2671986"/>
          <a:ext cx="1475689" cy="143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4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Sans Condensed" panose="020B0604020202020204" charset="0"/>
              <a:cs typeface="Sans Condensed" panose="020B0604020202020204" charset="0"/>
            </a:rPr>
            <a:t>Mobile Application Architecture </a:t>
          </a:r>
          <a:endParaRPr lang="en-US" sz="1500" kern="1200" dirty="0">
            <a:latin typeface="Sans Condensed" panose="020B0604020202020204" charset="0"/>
            <a:cs typeface="Sans Condensed" panose="020B0604020202020204" charset="0"/>
          </a:endParaRPr>
        </a:p>
      </dsp:txBody>
      <dsp:txXfrm>
        <a:off x="2575867" y="2671986"/>
        <a:ext cx="1475689" cy="1432777"/>
      </dsp:txXfrm>
    </dsp:sp>
    <dsp:sp modelId="{2AEF5F17-BB9A-4720-9D10-AE78279D5D07}">
      <dsp:nvSpPr>
        <dsp:cNvPr id="0" name=""/>
        <dsp:cNvSpPr/>
      </dsp:nvSpPr>
      <dsp:spPr>
        <a:xfrm>
          <a:off x="3893446" y="1491500"/>
          <a:ext cx="372435" cy="37243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9223C1-8C6A-4A98-81C7-A319E28600FC}">
      <dsp:nvSpPr>
        <dsp:cNvPr id="0" name=""/>
        <dsp:cNvSpPr/>
      </dsp:nvSpPr>
      <dsp:spPr>
        <a:xfrm>
          <a:off x="3973282" y="2104799"/>
          <a:ext cx="1475689" cy="148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46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Sans Condensed" panose="020B0604020202020204" charset="0"/>
              <a:cs typeface="Sans Condensed" panose="020B0604020202020204" charset="0"/>
            </a:rPr>
            <a:t>Integration with mobile application</a:t>
          </a:r>
          <a:endParaRPr lang="en-US" sz="1500" kern="1200" dirty="0">
            <a:latin typeface="Sans Condensed" panose="020B0604020202020204" charset="0"/>
            <a:cs typeface="Sans Condensed" panose="020B0604020202020204" charset="0"/>
          </a:endParaRPr>
        </a:p>
      </dsp:txBody>
      <dsp:txXfrm>
        <a:off x="3973282" y="2104799"/>
        <a:ext cx="1475689" cy="1487660"/>
      </dsp:txXfrm>
    </dsp:sp>
    <dsp:sp modelId="{8817FAFB-33C6-41F8-A2A7-041D7EF27EFA}">
      <dsp:nvSpPr>
        <dsp:cNvPr id="0" name=""/>
        <dsp:cNvSpPr/>
      </dsp:nvSpPr>
      <dsp:spPr>
        <a:xfrm>
          <a:off x="5481569" y="993455"/>
          <a:ext cx="498923" cy="4989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DB7BC8-C847-4BA7-9312-F5333D22857C}">
      <dsp:nvSpPr>
        <dsp:cNvPr id="0" name=""/>
        <dsp:cNvSpPr/>
      </dsp:nvSpPr>
      <dsp:spPr>
        <a:xfrm>
          <a:off x="5328256" y="1812006"/>
          <a:ext cx="1475689" cy="246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369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  <a:latin typeface="Sans Condensed" panose="020B0604020202020204" charset="0"/>
              <a:cs typeface="Sans Condensed" panose="020B0604020202020204" charset="0"/>
            </a:rPr>
            <a:t>Final Product </a:t>
          </a:r>
          <a:endParaRPr lang="en-US" sz="1500" kern="1200" dirty="0">
            <a:solidFill>
              <a:schemeClr val="tx1"/>
            </a:solidFill>
            <a:latin typeface="Sans Condensed" panose="020B0604020202020204" charset="0"/>
            <a:cs typeface="Sans Condensed" panose="020B0604020202020204" charset="0"/>
          </a:endParaRPr>
        </a:p>
      </dsp:txBody>
      <dsp:txXfrm>
        <a:off x="5328256" y="1812006"/>
        <a:ext cx="1475689" cy="246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6C65E-D487-45D2-8DE1-AED6B93C1A8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4B292-07A7-48D4-94F1-94287603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4B292-07A7-48D4-94F1-942876033A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2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4B292-07A7-48D4-94F1-942876033A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100034"/>
            <a:ext cx="9144000" cy="1313645"/>
          </a:xfrm>
          <a:prstGeom prst="rect">
            <a:avLst/>
          </a:prstGeom>
          <a:gradFill flip="none" rotWithShape="1">
            <a:gsLst>
              <a:gs pos="59000">
                <a:schemeClr val="bg1">
                  <a:alpha val="69000"/>
                </a:schemeClr>
              </a:gs>
              <a:gs pos="18000">
                <a:schemeClr val="bg1">
                  <a:alpha val="0"/>
                </a:schemeClr>
              </a:gs>
              <a:gs pos="100000">
                <a:schemeClr val="bg1">
                  <a:alpha val="63000"/>
                </a:schemeClr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2551"/>
            <a:ext cx="2057400" cy="365125"/>
          </a:xfrm>
        </p:spPr>
        <p:txBody>
          <a:bodyPr/>
          <a:lstStyle/>
          <a:p>
            <a:fld id="{E7205630-4CB6-4E4E-A646-5FF2E85CC6CE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25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2551"/>
            <a:ext cx="2057400" cy="365125"/>
          </a:xfrm>
        </p:spPr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3500" y="5778500"/>
            <a:ext cx="7670800" cy="612648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  <a:latin typeface="Sans Condensed" panose="020BE200000000000000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5105399"/>
            <a:ext cx="7670800" cy="841248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Sans Condensed" panose="020BE200000000000000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39BA-8330-49BD-9DFA-24A513C59476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4DC7-9E67-4D53-B607-FEAE583CB44D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724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203951"/>
            <a:ext cx="2057400" cy="365125"/>
          </a:xfrm>
        </p:spPr>
        <p:txBody>
          <a:bodyPr/>
          <a:lstStyle/>
          <a:p>
            <a:fld id="{9A153F7D-0877-43FE-B1E8-041BEE653E0D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2039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203951"/>
            <a:ext cx="2057400" cy="365125"/>
          </a:xfrm>
        </p:spPr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133600"/>
            <a:ext cx="7886700" cy="161607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766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4D04-3938-4303-92A7-2803B9511BC5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4057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325"/>
            <a:ext cx="4057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5BBB-2252-4D49-8F5D-C91100E98847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6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F718-738D-4C90-9ECD-F75256AFD683}" type="datetime1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0A78-F163-49E3-9610-5BBD2D9B905C}" type="datetime1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7F66-3BAF-4F2E-A07C-9E4D2CD1E73B}" type="datetime1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34C7-2A33-4F58-BD28-67E150090056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5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9093" y="299433"/>
            <a:ext cx="8525814" cy="6259134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62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7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C574-89A6-4B09-9E38-569DD6FDA77E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3225"/>
            <a:ext cx="8229600" cy="795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191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6A763-92AF-4F19-A235-31157FC8D6FC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1912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191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C9DF-0BB7-47B4-90E1-5BE2E4AB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ans Condensed" panose="020BE2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neuronio/an-" TargetMode="External"/><Relationship Id="rId3" Type="http://schemas.openxmlformats.org/officeDocument/2006/relationships/hyperlink" Target="https://data-flair.training/blogs/sign-language-recognition-python-ml-" TargetMode="External"/><Relationship Id="rId7" Type="http://schemas.openxmlformats.org/officeDocument/2006/relationships/hyperlink" Target="https://stats.stackexchange.com/questions/222584/difference-between-feedback-rnn-and-lstm-" TargetMode="External"/><Relationship Id="rId2" Type="http://schemas.openxmlformats.org/officeDocument/2006/relationships/hyperlink" Target="https://doi.org/10.1007/s00371-013-0841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pgrad.com/blog/basic-cnn-" TargetMode="External"/><Relationship Id="rId5" Type="http://schemas.openxmlformats.org/officeDocument/2006/relationships/hyperlink" Target="https://keras.io/examples/vision/conv_lstm" TargetMode="External"/><Relationship Id="rId4" Type="http://schemas.openxmlformats.org/officeDocument/2006/relationships/hyperlink" Target="https://keras.io/examples/vision/video_classification" TargetMode="External"/><Relationship Id="rId9" Type="http://schemas.openxmlformats.org/officeDocument/2006/relationships/hyperlink" Target="https://clay-atlas.com/us/blog/2021/07/27/gru-en-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5127171"/>
            <a:ext cx="7670800" cy="1263977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 Tanzila Iram</a:t>
            </a:r>
          </a:p>
          <a:p>
            <a:r>
              <a:rPr lang="en-US" dirty="0" smtClean="0"/>
              <a:t>Muhammad Faizan Ikram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740230" y="343878"/>
            <a:ext cx="78268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Realization &amp; Implementation of Communication for Hearing Impaired &amp; Inarticulate People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11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Collection (Cont...)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204990"/>
              </p:ext>
            </p:extLst>
          </p:nvPr>
        </p:nvGraphicFramePr>
        <p:xfrm>
          <a:off x="1090179" y="1682143"/>
          <a:ext cx="6826827" cy="4521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5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Sr. 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Sentences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Sr. 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Sentences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  <a:effectLst/>
                        </a:rPr>
                        <a:t>I cannot speak</a:t>
                      </a:r>
                      <a:endParaRPr lang="en-US" sz="14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Where are you going?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  <a:effectLst/>
                        </a:rPr>
                        <a:t>Thank you</a:t>
                      </a:r>
                      <a:endParaRPr lang="en-US" sz="14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 don’t understand.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  <a:effectLst/>
                        </a:rPr>
                        <a:t>Call the ambulance</a:t>
                      </a:r>
                      <a:endParaRPr lang="en-US" sz="14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  <a:effectLst/>
                        </a:rPr>
                        <a:t>What is the time?</a:t>
                      </a:r>
                      <a:endParaRPr lang="en-US" sz="14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Allah Hafiz/Bye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  <a:effectLst/>
                        </a:rPr>
                        <a:t>I am a student</a:t>
                      </a:r>
                      <a:endParaRPr lang="en-US" sz="14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Can you help me?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  <a:effectLst/>
                        </a:rPr>
                        <a:t>I need your help</a:t>
                      </a:r>
                      <a:endParaRPr lang="en-US" sz="14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 am looking for this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Who are you?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Hi/Hello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Excuse me/I am sorry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64870" algn="ctr"/>
                          <a:tab pos="1439545" algn="l"/>
                          <a:tab pos="1730375" algn="r"/>
                        </a:tabLst>
                      </a:pPr>
                      <a:r>
                        <a:rPr lang="en-GB" sz="1400" dirty="0">
                          <a:effectLst/>
                        </a:rPr>
                        <a:t>	Clock		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He is my brother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Door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What is your name?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Engineer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How are you?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Mechanic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 am good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Emergency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Nice to meet you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Accident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Leave me alone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29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Yes/Alright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 want to go to school/outside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AD93-D42B-422E-822B-5782FE654F47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10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304" y="1081357"/>
            <a:ext cx="4929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Commonly used sentences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63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F7D-0877-43FE-B1E8-041BEE653E0D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2874" y="1978626"/>
            <a:ext cx="1298271" cy="75491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Acquisition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6217" y="2313389"/>
            <a:ext cx="61877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40063" y="1948701"/>
            <a:ext cx="1620790" cy="729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Avg</a:t>
            </a:r>
            <a:r>
              <a:rPr lang="en-US" dirty="0"/>
              <a:t>.</a:t>
            </a:r>
            <a:r>
              <a:rPr lang="en-US" dirty="0" smtClean="0"/>
              <a:t> 17 videos for each sign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3138" y="1215712"/>
            <a:ext cx="3503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Data Acquisition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5481873" y="5649179"/>
            <a:ext cx="2850697" cy="729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video processing and storing </a:t>
            </a:r>
            <a:r>
              <a:rPr lang="en-US" dirty="0"/>
              <a:t>d</a:t>
            </a:r>
            <a:r>
              <a:rPr lang="en-US" dirty="0" smtClean="0"/>
              <a:t>ataset in CSV file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907221" y="4905984"/>
            <a:ext cx="10258" cy="6641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5" y="4646247"/>
            <a:ext cx="4143375" cy="18478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631534" y="6013866"/>
            <a:ext cx="629587" cy="0"/>
          </a:xfrm>
          <a:prstGeom prst="straightConnector1">
            <a:avLst/>
          </a:prstGeom>
          <a:ln w="57150">
            <a:tailEnd type="triangle"/>
          </a:ln>
          <a:scene3d>
            <a:camera prst="orthographicFront">
              <a:rot lat="0" lon="600002" rev="10799999"/>
            </a:camera>
            <a:lightRig rig="threePt" dir="t"/>
          </a:scene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71666" y="2313388"/>
            <a:ext cx="61877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355" y="1838250"/>
            <a:ext cx="3288215" cy="300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 smtClean="0"/>
              <a:t>Preprocessing (cont...)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2. Train Test Split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068-AF05-4AC8-A337-7DC680F65664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12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6448C5-AC5E-4322-B4F1-80C0C63E7BFD}"/>
              </a:ext>
            </a:extLst>
          </p:cNvPr>
          <p:cNvSpPr txBox="1">
            <a:spLocks/>
          </p:cNvSpPr>
          <p:nvPr/>
        </p:nvSpPr>
        <p:spPr>
          <a:xfrm>
            <a:off x="33436" y="1737369"/>
            <a:ext cx="160449" cy="93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9026836" y="6492682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2BD96E-3838-45D2-9031-D3AF67C920A5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944554"/>
              </p:ext>
            </p:extLst>
          </p:nvPr>
        </p:nvGraphicFramePr>
        <p:xfrm>
          <a:off x="1306112" y="2402135"/>
          <a:ext cx="58344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405">
                  <a:extLst>
                    <a:ext uri="{9D8B030D-6E8A-4147-A177-3AD203B41FA5}">
                      <a16:colId xmlns:a16="http://schemas.microsoft.com/office/drawing/2014/main" val="2816928179"/>
                    </a:ext>
                  </a:extLst>
                </a:gridCol>
                <a:gridCol w="1800060">
                  <a:extLst>
                    <a:ext uri="{9D8B030D-6E8A-4147-A177-3AD203B41FA5}">
                      <a16:colId xmlns:a16="http://schemas.microsoft.com/office/drawing/2014/main" val="1432738708"/>
                    </a:ext>
                  </a:extLst>
                </a:gridCol>
              </a:tblGrid>
              <a:tr h="3818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solidFill>
                            <a:schemeClr val="bg1"/>
                          </a:solidFill>
                          <a:effectLst/>
                        </a:rPr>
                        <a:t>Action categories</a:t>
                      </a:r>
                      <a:r>
                        <a:rPr lang="en-GB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12117"/>
                  </a:ext>
                </a:extLst>
              </a:tr>
              <a:tr h="3818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solidFill>
                            <a:schemeClr val="bg1"/>
                          </a:solidFill>
                          <a:effectLst/>
                        </a:rPr>
                        <a:t>Average</a:t>
                      </a:r>
                      <a:r>
                        <a:rPr lang="en-GB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Number of </a:t>
                      </a:r>
                      <a:r>
                        <a:rPr lang="en-GB" sz="2000" b="0" dirty="0" smtClean="0">
                          <a:solidFill>
                            <a:schemeClr val="bg1"/>
                          </a:solidFill>
                          <a:effectLst/>
                        </a:rPr>
                        <a:t>videos</a:t>
                      </a:r>
                      <a:r>
                        <a:rPr lang="en-GB" sz="20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per action 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699499"/>
                  </a:ext>
                </a:extLst>
              </a:tr>
              <a:tr h="3818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Number of Videos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45482BC-02A7-43B1-80BD-5B24368FF796}"/>
              </a:ext>
            </a:extLst>
          </p:cNvPr>
          <p:cNvSpPr txBox="1"/>
          <p:nvPr/>
        </p:nvSpPr>
        <p:spPr>
          <a:xfrm>
            <a:off x="3328135" y="1921927"/>
            <a:ext cx="211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>
                    <a:lumMod val="50000"/>
                  </a:schemeClr>
                </a:solidFill>
              </a:rPr>
              <a:t>Complete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0F6C2-0AA5-4A7C-94A4-B84B1DA5905B}"/>
              </a:ext>
            </a:extLst>
          </p:cNvPr>
          <p:cNvSpPr txBox="1"/>
          <p:nvPr/>
        </p:nvSpPr>
        <p:spPr>
          <a:xfrm>
            <a:off x="1749966" y="4579510"/>
            <a:ext cx="2121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Training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C1984-1A63-4977-9E5F-A500E838C3F3}"/>
              </a:ext>
            </a:extLst>
          </p:cNvPr>
          <p:cNvSpPr txBox="1"/>
          <p:nvPr/>
        </p:nvSpPr>
        <p:spPr>
          <a:xfrm>
            <a:off x="5715412" y="4606907"/>
            <a:ext cx="1667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Testing Data</a:t>
            </a:r>
          </a:p>
        </p:txBody>
      </p:sp>
      <p:cxnSp>
        <p:nvCxnSpPr>
          <p:cNvPr id="15" name="Connector: Elbow 16">
            <a:extLst>
              <a:ext uri="{FF2B5EF4-FFF2-40B4-BE49-F238E27FC236}">
                <a16:creationId xmlns:a16="http://schemas.microsoft.com/office/drawing/2014/main" id="{A5945549-06FD-4A79-B33E-D864F4388C57}"/>
              </a:ext>
            </a:extLst>
          </p:cNvPr>
          <p:cNvCxnSpPr>
            <a:cxnSpLocks/>
          </p:cNvCxnSpPr>
          <p:nvPr/>
        </p:nvCxnSpPr>
        <p:spPr>
          <a:xfrm rot="5400000">
            <a:off x="2916408" y="3235395"/>
            <a:ext cx="1081875" cy="185650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26">
            <a:extLst>
              <a:ext uri="{FF2B5EF4-FFF2-40B4-BE49-F238E27FC236}">
                <a16:creationId xmlns:a16="http://schemas.microsoft.com/office/drawing/2014/main" id="{FF236ACC-A75B-4FC0-902D-19E1CA1ECBFB}"/>
              </a:ext>
            </a:extLst>
          </p:cNvPr>
          <p:cNvCxnSpPr>
            <a:cxnSpLocks/>
          </p:cNvCxnSpPr>
          <p:nvPr/>
        </p:nvCxnSpPr>
        <p:spPr>
          <a:xfrm>
            <a:off x="4385599" y="4163648"/>
            <a:ext cx="1999609" cy="569272"/>
          </a:xfrm>
          <a:prstGeom prst="bentConnector3">
            <a:avLst>
              <a:gd name="adj1" fmla="val 99886"/>
            </a:avLst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4832"/>
              </p:ext>
            </p:extLst>
          </p:nvPr>
        </p:nvGraphicFramePr>
        <p:xfrm>
          <a:off x="523847" y="5010761"/>
          <a:ext cx="37775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3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</a:rPr>
                        <a:t>Action categories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3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Number of Videos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68004"/>
              </p:ext>
            </p:extLst>
          </p:nvPr>
        </p:nvGraphicFramePr>
        <p:xfrm>
          <a:off x="4913864" y="5013324"/>
          <a:ext cx="381865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9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</a:rPr>
                        <a:t>Action categories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Number of Videos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6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 (cont...)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724"/>
            <a:ext cx="8229600" cy="54295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3. Frame </a:t>
            </a:r>
            <a:r>
              <a:rPr lang="en-US" b="1" dirty="0"/>
              <a:t>Extraction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2CE-AC87-476E-A06E-2BD1D262FFF0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13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1066546" y="1821236"/>
            <a:ext cx="1520275" cy="751265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  <a:alpha val="66000"/>
            </a:schemeClr>
          </a:solidFill>
          <a:ln w="12700">
            <a:solidFill>
              <a:schemeClr val="tx2">
                <a:lumMod val="50000"/>
              </a:schemeClr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OpenCV </a:t>
            </a: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Library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2820040" y="2064644"/>
            <a:ext cx="704143" cy="475154"/>
          </a:xfrm>
          <a:prstGeom prst="rightArrow">
            <a:avLst>
              <a:gd name="adj1" fmla="val 50000"/>
              <a:gd name="adj2" fmla="val 36628"/>
            </a:avLst>
          </a:prstGeom>
          <a:solidFill>
            <a:schemeClr val="tx2">
              <a:lumMod val="50000"/>
              <a:alpha val="66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3757402" y="1801224"/>
            <a:ext cx="1520275" cy="751266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  <a:alpha val="66000"/>
            </a:schemeClr>
          </a:solidFill>
          <a:ln w="12700">
            <a:solidFill>
              <a:schemeClr val="tx2">
                <a:lumMod val="50000"/>
              </a:schemeClr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Carlito"/>
                <a:cs typeface="Carlito"/>
              </a:rPr>
              <a:t>Capture videos</a:t>
            </a: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5529317" y="1998950"/>
            <a:ext cx="770361" cy="475154"/>
          </a:xfrm>
          <a:prstGeom prst="rightArrow">
            <a:avLst>
              <a:gd name="adj1" fmla="val 50000"/>
              <a:gd name="adj2" fmla="val 34884"/>
            </a:avLst>
          </a:prstGeom>
          <a:solidFill>
            <a:schemeClr val="tx2">
              <a:lumMod val="50000"/>
              <a:alpha val="66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6551318" y="1737598"/>
            <a:ext cx="1546610" cy="790421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  <a:alpha val="66000"/>
            </a:schemeClr>
          </a:solidFill>
          <a:ln w="12700">
            <a:solidFill>
              <a:schemeClr val="tx2">
                <a:lumMod val="50000"/>
              </a:schemeClr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Carlito"/>
                <a:cs typeface="Carlito"/>
              </a:rPr>
              <a:t>Read frame by frame </a:t>
            </a:r>
            <a:endParaRPr lang="en-US" altLang="en-US" sz="1400" b="1" dirty="0" smtClean="0">
              <a:solidFill>
                <a:schemeClr val="bg1"/>
              </a:solidFill>
              <a:latin typeface="Arial" panose="020B0604020202020204" pitchFamily="34" charset="0"/>
              <a:ea typeface="Carlito"/>
              <a:cs typeface="Carlito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Carlito"/>
                <a:cs typeface="Carlito"/>
              </a:rPr>
              <a:t>(</a:t>
            </a: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Carlito"/>
                <a:cs typeface="Carlito"/>
              </a:rPr>
              <a:t>fps = 30)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373630" y="5561731"/>
            <a:ext cx="1520275" cy="799192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  <a:alpha val="66000"/>
            </a:schemeClr>
          </a:solidFill>
          <a:ln w="12700">
            <a:solidFill>
              <a:schemeClr val="tx2">
                <a:lumMod val="50000"/>
              </a:schemeClr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Carlito"/>
                <a:cs typeface="Carlito"/>
              </a:rPr>
              <a:t>Normalizing the </a:t>
            </a: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Carlito"/>
                <a:cs typeface="Carlito"/>
              </a:rPr>
              <a:t>frames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1983230" y="5561732"/>
            <a:ext cx="1546610" cy="799191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  <a:alpha val="66000"/>
            </a:schemeClr>
          </a:solidFill>
          <a:ln w="12700">
            <a:solidFill>
              <a:schemeClr val="tx2">
                <a:lumMod val="50000"/>
              </a:schemeClr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Carlito"/>
                <a:cs typeface="Carlito"/>
              </a:rPr>
              <a:t>Resizing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Carlito"/>
                <a:cs typeface="Carlito"/>
              </a:rPr>
              <a:t>(224*224)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  <a:ea typeface="Carlito"/>
              <a:cs typeface="Carlito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 flipV="1">
            <a:off x="3584233" y="5689313"/>
            <a:ext cx="770361" cy="475154"/>
          </a:xfrm>
          <a:prstGeom prst="rightArrow">
            <a:avLst>
              <a:gd name="adj1" fmla="val 50000"/>
              <a:gd name="adj2" fmla="val 34884"/>
            </a:avLst>
          </a:prstGeom>
          <a:solidFill>
            <a:schemeClr val="tx2">
              <a:lumMod val="50000"/>
              <a:alpha val="66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98" y="2631864"/>
            <a:ext cx="6056830" cy="2790230"/>
          </a:xfrm>
          <a:prstGeom prst="rect">
            <a:avLst/>
          </a:prstGeom>
        </p:spPr>
      </p:pic>
      <p:sp>
        <p:nvSpPr>
          <p:cNvPr id="18" name="Bent-Up Arrow 17"/>
          <p:cNvSpPr/>
          <p:nvPr/>
        </p:nvSpPr>
        <p:spPr>
          <a:xfrm rot="5400000" flipV="1">
            <a:off x="6806289" y="3061356"/>
            <a:ext cx="1522201" cy="890523"/>
          </a:xfrm>
          <a:prstGeom prst="bentUpArrow">
            <a:avLst>
              <a:gd name="adj1" fmla="val 33168"/>
              <a:gd name="adj2" fmla="val 25000"/>
              <a:gd name="adj3" fmla="val 25000"/>
            </a:avLst>
          </a:prstGeom>
          <a:solidFill>
            <a:schemeClr val="tx2">
              <a:lumMod val="50000"/>
              <a:alpha val="83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 flipV="1">
            <a:off x="1173870" y="5394719"/>
            <a:ext cx="727941" cy="890523"/>
          </a:xfrm>
          <a:prstGeom prst="bentUpArrow">
            <a:avLst>
              <a:gd name="adj1" fmla="val 33168"/>
              <a:gd name="adj2" fmla="val 25000"/>
              <a:gd name="adj3" fmla="val 25000"/>
            </a:avLst>
          </a:prstGeom>
          <a:solidFill>
            <a:schemeClr val="tx2">
              <a:lumMod val="50000"/>
              <a:alpha val="83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 flipV="1">
            <a:off x="5967334" y="5689313"/>
            <a:ext cx="770361" cy="475154"/>
          </a:xfrm>
          <a:prstGeom prst="rightArrow">
            <a:avLst>
              <a:gd name="adj1" fmla="val 50000"/>
              <a:gd name="adj2" fmla="val 34884"/>
            </a:avLst>
          </a:prstGeom>
          <a:solidFill>
            <a:schemeClr val="tx2">
              <a:lumMod val="50000"/>
              <a:alpha val="66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6771111" y="5476010"/>
            <a:ext cx="1520275" cy="818994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  <a:alpha val="66000"/>
            </a:schemeClr>
          </a:solidFill>
          <a:ln w="12700">
            <a:solidFill>
              <a:schemeClr val="tx2">
                <a:lumMod val="50000"/>
              </a:schemeClr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Carlito"/>
                <a:cs typeface="Carlito"/>
              </a:rPr>
              <a:t>Storing in Numpy Array </a:t>
            </a:r>
          </a:p>
        </p:txBody>
      </p:sp>
    </p:spTree>
    <p:extLst>
      <p:ext uri="{BB962C8B-B14F-4D97-AF65-F5344CB8AC3E}">
        <p14:creationId xmlns:p14="http://schemas.microsoft.com/office/powerpoint/2010/main" val="14895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C3C-7C96-435E-B86A-53CD921473E7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14</a:t>
            </a:fld>
            <a:endParaRPr lang="en-US" sz="140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5999" y="1143000"/>
            <a:ext cx="5060373" cy="4821382"/>
            <a:chOff x="2351333" y="0"/>
            <a:chExt cx="4572000" cy="4572000"/>
          </a:xfrm>
          <a:scene3d>
            <a:camera prst="orthographicFront"/>
            <a:lightRig rig="flat" dir="t"/>
          </a:scene3d>
        </p:grpSpPr>
        <p:sp>
          <p:nvSpPr>
            <p:cNvPr id="8" name="Oval 7"/>
            <p:cNvSpPr/>
            <p:nvPr/>
          </p:nvSpPr>
          <p:spPr>
            <a:xfrm>
              <a:off x="2351333" y="0"/>
              <a:ext cx="4572000" cy="4572000"/>
            </a:xfrm>
            <a:prstGeom prst="ellipse">
              <a:avLst/>
            </a:prstGeom>
            <a:solidFill>
              <a:srgbClr val="996633">
                <a:alpha val="50000"/>
              </a:srgbClr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3020887" y="669554"/>
              <a:ext cx="3232892" cy="323289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889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dirty="0" smtClean="0">
                  <a:latin typeface="Sans Condensed" panose="020B0604020202020204" charset="0"/>
                  <a:cs typeface="Sans Condensed" panose="020B0604020202020204" charset="0"/>
                </a:rPr>
                <a:t>Machine Learning Models</a:t>
              </a:r>
              <a:endParaRPr lang="en-US" sz="6500" kern="1200" dirty="0">
                <a:latin typeface="Sans Condensed" panose="020B0604020202020204" charset="0"/>
                <a:cs typeface="Sans Condense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6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03224"/>
            <a:ext cx="8229600" cy="1009939"/>
          </a:xfrm>
        </p:spPr>
        <p:txBody>
          <a:bodyPr>
            <a:normAutofit fontScale="90000"/>
          </a:bodyPr>
          <a:lstStyle/>
          <a:p>
            <a:r>
              <a:rPr lang="en-US" dirty="0"/>
              <a:t>Convolutional Neural </a:t>
            </a:r>
            <a:r>
              <a:rPr lang="en-US" dirty="0" smtClean="0"/>
              <a:t>Network</a:t>
            </a:r>
            <a:br>
              <a:rPr lang="en-US" dirty="0" smtClean="0"/>
            </a:br>
            <a:r>
              <a:rPr lang="en-US" dirty="0" smtClean="0"/>
              <a:t>(CNN)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050-DE47-4EA5-BBE3-A5B89641680D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15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586" y="1641475"/>
            <a:ext cx="7858125" cy="400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8293975" y="514520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91251"/>
            <a:ext cx="1750627" cy="365125"/>
          </a:xfrm>
        </p:spPr>
        <p:txBody>
          <a:bodyPr/>
          <a:lstStyle/>
          <a:p>
            <a:fld id="{76AF5C5A-E0AB-4564-B812-DDEF1E7048E8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16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ans Condensed" panose="020BE200000000000000" pitchFamily="34" charset="0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Convolution</a:t>
            </a:r>
            <a:endParaRPr lang="zh-TW" altLang="en-US" smtClean="0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/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文字方塊 4"/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6 x 6 image</a:t>
            </a:r>
            <a:endParaRPr lang="zh-TW" altLang="en-US" sz="2400"/>
          </a:p>
        </p:txBody>
      </p:sp>
      <p:graphicFrame>
        <p:nvGraphicFramePr>
          <p:cNvPr id="9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82324"/>
              </p:ext>
            </p:extLst>
          </p:nvPr>
        </p:nvGraphicFramePr>
        <p:xfrm>
          <a:off x="5313979" y="30845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6"/>
          <p:cNvSpPr txBox="1">
            <a:spLocks noChangeArrowheads="1"/>
          </p:cNvSpPr>
          <p:nvPr/>
        </p:nvSpPr>
        <p:spPr bwMode="auto">
          <a:xfrm>
            <a:off x="5401291" y="2455070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14" name="文字方塊 10"/>
          <p:cNvSpPr txBox="1">
            <a:spLocks noChangeArrowheads="1"/>
          </p:cNvSpPr>
          <p:nvPr/>
        </p:nvSpPr>
        <p:spPr bwMode="auto">
          <a:xfrm>
            <a:off x="4332560" y="1566863"/>
            <a:ext cx="3962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These are the network parameters to be learned.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AA58-D5C9-464D-B019-FF1C36183AD9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17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37704" y="396298"/>
            <a:ext cx="78867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ans Condensed" panose="020BE200000000000000" pitchFamily="34" charset="0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Convolution</a:t>
            </a:r>
            <a:endParaRPr lang="zh-TW" altLang="en-US" smtClean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77092"/>
              </p:ext>
            </p:extLst>
          </p:nvPr>
        </p:nvGraphicFramePr>
        <p:xfrm>
          <a:off x="694892" y="2429886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958417" y="5420736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6 x 6 image</a:t>
            </a:r>
            <a:endParaRPr lang="zh-TW" altLang="en-US" sz="2400"/>
          </a:p>
        </p:txBody>
      </p:sp>
      <p:graphicFrame>
        <p:nvGraphicFramePr>
          <p:cNvPr id="7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304094"/>
              </p:ext>
            </p:extLst>
          </p:nvPr>
        </p:nvGraphicFramePr>
        <p:xfrm>
          <a:off x="6457950" y="144722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6895667" y="964623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Filter 1</a:t>
            </a:r>
            <a:endParaRPr lang="zh-TW" altLang="en-US" sz="2400"/>
          </a:p>
        </p:txBody>
      </p:sp>
      <p:sp>
        <p:nvSpPr>
          <p:cNvPr id="9" name="矩形 2"/>
          <p:cNvSpPr/>
          <p:nvPr/>
        </p:nvSpPr>
        <p:spPr>
          <a:xfrm>
            <a:off x="694892" y="2429886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11"/>
          <p:cNvSpPr>
            <a:spLocks noChangeArrowheads="1"/>
          </p:cNvSpPr>
          <p:nvPr/>
        </p:nvSpPr>
        <p:spPr bwMode="auto">
          <a:xfrm>
            <a:off x="4431867" y="2818823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/>
          <p:cNvSpPr>
            <a:spLocks noChangeArrowheads="1"/>
          </p:cNvSpPr>
          <p:nvPr/>
        </p:nvSpPr>
        <p:spPr bwMode="auto">
          <a:xfrm>
            <a:off x="5273242" y="2818823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矩形 27"/>
          <p:cNvSpPr/>
          <p:nvPr/>
        </p:nvSpPr>
        <p:spPr>
          <a:xfrm>
            <a:off x="1193367" y="2429886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矩形 33"/>
          <p:cNvSpPr>
            <a:spLocks noChangeArrowheads="1"/>
          </p:cNvSpPr>
          <p:nvPr/>
        </p:nvSpPr>
        <p:spPr bwMode="auto">
          <a:xfrm>
            <a:off x="875867" y="1763136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3671454" y="3155373"/>
            <a:ext cx="685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595254" y="2469573"/>
            <a:ext cx="954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Dot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1650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C2F3-C00F-4B8A-8A22-1C10AAAEA21F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18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62396" y="495085"/>
            <a:ext cx="78867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ans Condensed" panose="020BE200000000000000" pitchFamily="34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Convolution</a:t>
            </a:r>
            <a:endParaRPr lang="zh-TW" altLang="en-US" dirty="0" smtClean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222154"/>
              </p:ext>
            </p:extLst>
          </p:nvPr>
        </p:nvGraphicFramePr>
        <p:xfrm>
          <a:off x="985838" y="2974976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1249363" y="5965826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6 x 6 image</a:t>
            </a:r>
            <a:endParaRPr lang="zh-TW" altLang="en-US" sz="2400"/>
          </a:p>
        </p:txBody>
      </p:sp>
      <p:graphicFrame>
        <p:nvGraphicFramePr>
          <p:cNvPr id="7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154380"/>
              </p:ext>
            </p:extLst>
          </p:nvPr>
        </p:nvGraphicFramePr>
        <p:xfrm>
          <a:off x="5649120" y="1447801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7246938" y="1949342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9" name="矩形 2"/>
          <p:cNvSpPr/>
          <p:nvPr/>
        </p:nvSpPr>
        <p:spPr>
          <a:xfrm>
            <a:off x="985838" y="2974976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11"/>
          <p:cNvSpPr>
            <a:spLocks noChangeArrowheads="1"/>
          </p:cNvSpPr>
          <p:nvPr/>
        </p:nvSpPr>
        <p:spPr bwMode="auto">
          <a:xfrm>
            <a:off x="4722813" y="33639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/>
          <p:cNvSpPr>
            <a:spLocks noChangeArrowheads="1"/>
          </p:cNvSpPr>
          <p:nvPr/>
        </p:nvSpPr>
        <p:spPr bwMode="auto">
          <a:xfrm>
            <a:off x="5564188" y="33639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3"/>
          <p:cNvSpPr>
            <a:spLocks noChangeArrowheads="1"/>
          </p:cNvSpPr>
          <p:nvPr/>
        </p:nvSpPr>
        <p:spPr bwMode="auto">
          <a:xfrm>
            <a:off x="6405563" y="33639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4"/>
          <p:cNvSpPr>
            <a:spLocks noChangeArrowheads="1"/>
          </p:cNvSpPr>
          <p:nvPr/>
        </p:nvSpPr>
        <p:spPr bwMode="auto">
          <a:xfrm>
            <a:off x="7246938" y="33639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5"/>
          <p:cNvSpPr>
            <a:spLocks noChangeArrowheads="1"/>
          </p:cNvSpPr>
          <p:nvPr/>
        </p:nvSpPr>
        <p:spPr bwMode="auto">
          <a:xfrm>
            <a:off x="4722813" y="41640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16"/>
          <p:cNvSpPr>
            <a:spLocks noChangeArrowheads="1"/>
          </p:cNvSpPr>
          <p:nvPr/>
        </p:nvSpPr>
        <p:spPr bwMode="auto">
          <a:xfrm>
            <a:off x="5564188" y="41640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17"/>
          <p:cNvSpPr>
            <a:spLocks noChangeArrowheads="1"/>
          </p:cNvSpPr>
          <p:nvPr/>
        </p:nvSpPr>
        <p:spPr bwMode="auto">
          <a:xfrm>
            <a:off x="6405563" y="41640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18"/>
          <p:cNvSpPr>
            <a:spLocks noChangeArrowheads="1"/>
          </p:cNvSpPr>
          <p:nvPr/>
        </p:nvSpPr>
        <p:spPr bwMode="auto">
          <a:xfrm>
            <a:off x="7246938" y="41640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19"/>
          <p:cNvSpPr>
            <a:spLocks noChangeArrowheads="1"/>
          </p:cNvSpPr>
          <p:nvPr/>
        </p:nvSpPr>
        <p:spPr bwMode="auto">
          <a:xfrm>
            <a:off x="4722813" y="5022851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0"/>
          <p:cNvSpPr>
            <a:spLocks noChangeArrowheads="1"/>
          </p:cNvSpPr>
          <p:nvPr/>
        </p:nvSpPr>
        <p:spPr bwMode="auto">
          <a:xfrm>
            <a:off x="5564188" y="5022851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1"/>
          <p:cNvSpPr>
            <a:spLocks noChangeArrowheads="1"/>
          </p:cNvSpPr>
          <p:nvPr/>
        </p:nvSpPr>
        <p:spPr bwMode="auto">
          <a:xfrm>
            <a:off x="6405563" y="5022851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橢圓 22"/>
          <p:cNvSpPr>
            <a:spLocks noChangeArrowheads="1"/>
          </p:cNvSpPr>
          <p:nvPr/>
        </p:nvSpPr>
        <p:spPr bwMode="auto">
          <a:xfrm>
            <a:off x="7246938" y="5022851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橢圓 23"/>
          <p:cNvSpPr>
            <a:spLocks noChangeArrowheads="1"/>
          </p:cNvSpPr>
          <p:nvPr/>
        </p:nvSpPr>
        <p:spPr bwMode="auto">
          <a:xfrm>
            <a:off x="4732338" y="5835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3" name="橢圓 24"/>
          <p:cNvSpPr>
            <a:spLocks noChangeArrowheads="1"/>
          </p:cNvSpPr>
          <p:nvPr/>
        </p:nvSpPr>
        <p:spPr bwMode="auto">
          <a:xfrm>
            <a:off x="5564188" y="5822951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橢圓 25"/>
          <p:cNvSpPr>
            <a:spLocks noChangeArrowheads="1"/>
          </p:cNvSpPr>
          <p:nvPr/>
        </p:nvSpPr>
        <p:spPr bwMode="auto">
          <a:xfrm>
            <a:off x="6405563" y="5822951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橢圓 26"/>
          <p:cNvSpPr>
            <a:spLocks noChangeArrowheads="1"/>
          </p:cNvSpPr>
          <p:nvPr/>
        </p:nvSpPr>
        <p:spPr bwMode="auto">
          <a:xfrm>
            <a:off x="7246938" y="5822951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6" name="矩形 27"/>
          <p:cNvSpPr/>
          <p:nvPr/>
        </p:nvSpPr>
        <p:spPr>
          <a:xfrm>
            <a:off x="1484313" y="2974976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7" name="矩形 28"/>
          <p:cNvSpPr/>
          <p:nvPr/>
        </p:nvSpPr>
        <p:spPr>
          <a:xfrm>
            <a:off x="1930400" y="2978151"/>
            <a:ext cx="1417638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8" name="矩形 29"/>
          <p:cNvSpPr/>
          <p:nvPr/>
        </p:nvSpPr>
        <p:spPr>
          <a:xfrm>
            <a:off x="2433638" y="2981326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9" name="矩形 30"/>
          <p:cNvSpPr/>
          <p:nvPr/>
        </p:nvSpPr>
        <p:spPr>
          <a:xfrm>
            <a:off x="985838" y="3386138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0" name="矩形 33"/>
          <p:cNvSpPr>
            <a:spLocks noChangeArrowheads="1"/>
          </p:cNvSpPr>
          <p:nvPr/>
        </p:nvSpPr>
        <p:spPr bwMode="auto">
          <a:xfrm>
            <a:off x="1166813" y="2308226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s</a:t>
            </a:r>
            <a:r>
              <a:rPr lang="zh-TW" altLang="en-US" sz="2400"/>
              <a:t>tride</a:t>
            </a:r>
            <a:r>
              <a:rPr lang="en-US" altLang="zh-TW" sz="2400"/>
              <a:t>=1</a:t>
            </a:r>
            <a:endParaRPr lang="zh-TW" altLang="en-US" sz="2400"/>
          </a:p>
        </p:txBody>
      </p:sp>
      <p:sp>
        <p:nvSpPr>
          <p:cNvPr id="31" name="矩形 31"/>
          <p:cNvSpPr/>
          <p:nvPr/>
        </p:nvSpPr>
        <p:spPr>
          <a:xfrm>
            <a:off x="2433638" y="4343401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2" name="矩形 7"/>
          <p:cNvSpPr/>
          <p:nvPr/>
        </p:nvSpPr>
        <p:spPr>
          <a:xfrm>
            <a:off x="5641975" y="1436689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3" name="矩形 35"/>
          <p:cNvSpPr/>
          <p:nvPr/>
        </p:nvSpPr>
        <p:spPr>
          <a:xfrm>
            <a:off x="6198395" y="1908067"/>
            <a:ext cx="525462" cy="45561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4" name="矩形 36"/>
          <p:cNvSpPr/>
          <p:nvPr/>
        </p:nvSpPr>
        <p:spPr>
          <a:xfrm>
            <a:off x="6735366" y="2363789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35" name="直線接點 9"/>
          <p:cNvCxnSpPr/>
          <p:nvPr/>
        </p:nvCxnSpPr>
        <p:spPr>
          <a:xfrm>
            <a:off x="5641976" y="1436689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7"/>
          <p:cNvSpPr/>
          <p:nvPr/>
        </p:nvSpPr>
        <p:spPr>
          <a:xfrm>
            <a:off x="4713288" y="3362326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7" name="矩形 38"/>
          <p:cNvSpPr/>
          <p:nvPr/>
        </p:nvSpPr>
        <p:spPr>
          <a:xfrm>
            <a:off x="4732338" y="5838826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38" name="直線接點 40"/>
          <p:cNvCxnSpPr/>
          <p:nvPr/>
        </p:nvCxnSpPr>
        <p:spPr>
          <a:xfrm>
            <a:off x="928688" y="3001963"/>
            <a:ext cx="1606550" cy="138271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41"/>
          <p:cNvCxnSpPr/>
          <p:nvPr/>
        </p:nvCxnSpPr>
        <p:spPr>
          <a:xfrm>
            <a:off x="881063" y="4337051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5"/>
          <p:cNvSpPr/>
          <p:nvPr/>
        </p:nvSpPr>
        <p:spPr>
          <a:xfrm>
            <a:off x="5165725" y="4340061"/>
            <a:ext cx="2320925" cy="973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Feature</a:t>
            </a:r>
          </a:p>
          <a:p>
            <a:pPr algn="ctr" eaLnBrk="1" hangingPunct="1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Map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0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6" grpId="0" animBg="1"/>
      <p:bldP spid="37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80980" y="6136660"/>
            <a:ext cx="2057400" cy="365125"/>
          </a:xfrm>
        </p:spPr>
        <p:txBody>
          <a:bodyPr/>
          <a:lstStyle/>
          <a:p>
            <a:fld id="{2934500E-F05E-43FC-A2C3-027CC3891C8B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ans Condensed" panose="020BE200000000000000" pitchFamily="34" charset="0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Max Pooling</a:t>
            </a:r>
            <a:endParaRPr lang="zh-TW" altLang="en-US" smtClean="0"/>
          </a:p>
        </p:txBody>
      </p:sp>
      <p:sp>
        <p:nvSpPr>
          <p:cNvPr id="5" name="橢圓 11"/>
          <p:cNvSpPr>
            <a:spLocks noChangeArrowheads="1"/>
          </p:cNvSpPr>
          <p:nvPr/>
        </p:nvSpPr>
        <p:spPr bwMode="auto">
          <a:xfrm>
            <a:off x="1168305" y="2247308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" name="橢圓 12"/>
          <p:cNvSpPr>
            <a:spLocks noChangeArrowheads="1"/>
          </p:cNvSpPr>
          <p:nvPr/>
        </p:nvSpPr>
        <p:spPr bwMode="auto">
          <a:xfrm>
            <a:off x="2009680" y="224730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7" name="橢圓 13"/>
          <p:cNvSpPr>
            <a:spLocks noChangeArrowheads="1"/>
          </p:cNvSpPr>
          <p:nvPr/>
        </p:nvSpPr>
        <p:spPr bwMode="auto">
          <a:xfrm>
            <a:off x="2852643" y="224730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14"/>
          <p:cNvSpPr>
            <a:spLocks noChangeArrowheads="1"/>
          </p:cNvSpPr>
          <p:nvPr/>
        </p:nvSpPr>
        <p:spPr bwMode="auto">
          <a:xfrm>
            <a:off x="3694018" y="224730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15"/>
          <p:cNvSpPr>
            <a:spLocks noChangeArrowheads="1"/>
          </p:cNvSpPr>
          <p:nvPr/>
        </p:nvSpPr>
        <p:spPr bwMode="auto">
          <a:xfrm>
            <a:off x="1168305" y="3047408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16"/>
          <p:cNvSpPr>
            <a:spLocks noChangeArrowheads="1"/>
          </p:cNvSpPr>
          <p:nvPr/>
        </p:nvSpPr>
        <p:spPr bwMode="auto">
          <a:xfrm>
            <a:off x="2009680" y="304740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7"/>
          <p:cNvSpPr>
            <a:spLocks noChangeArrowheads="1"/>
          </p:cNvSpPr>
          <p:nvPr/>
        </p:nvSpPr>
        <p:spPr bwMode="auto">
          <a:xfrm>
            <a:off x="2852643" y="304740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8"/>
          <p:cNvSpPr>
            <a:spLocks noChangeArrowheads="1"/>
          </p:cNvSpPr>
          <p:nvPr/>
        </p:nvSpPr>
        <p:spPr bwMode="auto">
          <a:xfrm>
            <a:off x="3694018" y="304740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9"/>
          <p:cNvSpPr>
            <a:spLocks noChangeArrowheads="1"/>
          </p:cNvSpPr>
          <p:nvPr/>
        </p:nvSpPr>
        <p:spPr bwMode="auto">
          <a:xfrm>
            <a:off x="1168305" y="390624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20"/>
          <p:cNvSpPr>
            <a:spLocks noChangeArrowheads="1"/>
          </p:cNvSpPr>
          <p:nvPr/>
        </p:nvSpPr>
        <p:spPr bwMode="auto">
          <a:xfrm>
            <a:off x="2009680" y="390624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21"/>
          <p:cNvSpPr>
            <a:spLocks noChangeArrowheads="1"/>
          </p:cNvSpPr>
          <p:nvPr/>
        </p:nvSpPr>
        <p:spPr bwMode="auto">
          <a:xfrm>
            <a:off x="2852643" y="390624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22"/>
          <p:cNvSpPr>
            <a:spLocks noChangeArrowheads="1"/>
          </p:cNvSpPr>
          <p:nvPr/>
        </p:nvSpPr>
        <p:spPr bwMode="auto">
          <a:xfrm>
            <a:off x="3694018" y="390624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23"/>
          <p:cNvSpPr>
            <a:spLocks noChangeArrowheads="1"/>
          </p:cNvSpPr>
          <p:nvPr/>
        </p:nvSpPr>
        <p:spPr bwMode="auto">
          <a:xfrm>
            <a:off x="1168305" y="470634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24"/>
          <p:cNvSpPr>
            <a:spLocks noChangeArrowheads="1"/>
          </p:cNvSpPr>
          <p:nvPr/>
        </p:nvSpPr>
        <p:spPr bwMode="auto">
          <a:xfrm>
            <a:off x="2009680" y="470634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5"/>
          <p:cNvSpPr>
            <a:spLocks noChangeArrowheads="1"/>
          </p:cNvSpPr>
          <p:nvPr/>
        </p:nvSpPr>
        <p:spPr bwMode="auto">
          <a:xfrm>
            <a:off x="2852643" y="470634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6"/>
          <p:cNvSpPr>
            <a:spLocks noChangeArrowheads="1"/>
          </p:cNvSpPr>
          <p:nvPr/>
        </p:nvSpPr>
        <p:spPr bwMode="auto">
          <a:xfrm>
            <a:off x="3694018" y="470634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39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68066"/>
              </p:ext>
            </p:extLst>
          </p:nvPr>
        </p:nvGraphicFramePr>
        <p:xfrm>
          <a:off x="5883916" y="2959098"/>
          <a:ext cx="1622424" cy="131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6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r>
                        <a:rPr lang="en-US" altLang="zh-TW" sz="1600" dirty="0" smtClean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文字方塊 58"/>
          <p:cNvSpPr txBox="1">
            <a:spLocks noChangeArrowheads="1"/>
          </p:cNvSpPr>
          <p:nvPr/>
        </p:nvSpPr>
        <p:spPr bwMode="auto">
          <a:xfrm>
            <a:off x="6058540" y="2108994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41" name="矩形 2"/>
          <p:cNvSpPr/>
          <p:nvPr/>
        </p:nvSpPr>
        <p:spPr>
          <a:xfrm>
            <a:off x="1168305" y="2247308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2" name="矩形 67"/>
          <p:cNvSpPr/>
          <p:nvPr/>
        </p:nvSpPr>
        <p:spPr>
          <a:xfrm>
            <a:off x="2852643" y="2247308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3" name="矩形 68"/>
          <p:cNvSpPr/>
          <p:nvPr/>
        </p:nvSpPr>
        <p:spPr>
          <a:xfrm>
            <a:off x="1168305" y="3903070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4" name="矩形 69"/>
          <p:cNvSpPr/>
          <p:nvPr/>
        </p:nvSpPr>
        <p:spPr>
          <a:xfrm>
            <a:off x="2852643" y="3903070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19719" y="6224448"/>
            <a:ext cx="20574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19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1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40" grpId="0"/>
      <p:bldP spid="41" grpId="0" animBg="1"/>
      <p:bldP spid="42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Project goal</a:t>
            </a:r>
          </a:p>
          <a:p>
            <a:r>
              <a:rPr lang="en-US" dirty="0" smtClean="0"/>
              <a:t>Implementation plan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Work done so far</a:t>
            </a:r>
          </a:p>
          <a:p>
            <a:r>
              <a:rPr lang="en-US" dirty="0" smtClean="0"/>
              <a:t>Machine Learning Models</a:t>
            </a:r>
          </a:p>
          <a:p>
            <a:r>
              <a:rPr lang="en-US" dirty="0" smtClean="0"/>
              <a:t>Way forward </a:t>
            </a:r>
          </a:p>
          <a:p>
            <a:r>
              <a:rPr lang="en-US" dirty="0" smtClean="0"/>
              <a:t>References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F7D-0877-43FE-B1E8-041BEE653E0D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3020-A976-43E7-A7B2-ECF82C1F78F0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19719" y="6224448"/>
            <a:ext cx="2057400" cy="365125"/>
          </a:xfrm>
        </p:spPr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20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722169" y="365125"/>
            <a:ext cx="78867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ans Condensed" panose="020BE200000000000000" pitchFamily="34" charset="0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Max Pooling</a:t>
            </a:r>
            <a:endParaRPr lang="zh-TW" altLang="en-US" smtClean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047070"/>
              </p:ext>
            </p:extLst>
          </p:nvPr>
        </p:nvGraphicFramePr>
        <p:xfrm>
          <a:off x="431657" y="2503488"/>
          <a:ext cx="287496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695182" y="5492750"/>
            <a:ext cx="2347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6 x 6 image</a:t>
            </a:r>
            <a:endParaRPr lang="zh-TW" altLang="en-US" sz="2400"/>
          </a:p>
        </p:txBody>
      </p:sp>
      <p:sp>
        <p:nvSpPr>
          <p:cNvPr id="7" name="橢圓 5"/>
          <p:cNvSpPr>
            <a:spLocks noChangeArrowheads="1"/>
          </p:cNvSpPr>
          <p:nvPr/>
        </p:nvSpPr>
        <p:spPr bwMode="auto">
          <a:xfrm>
            <a:off x="6692757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6"/>
          <p:cNvSpPr>
            <a:spLocks noChangeArrowheads="1"/>
          </p:cNvSpPr>
          <p:nvPr/>
        </p:nvSpPr>
        <p:spPr bwMode="auto">
          <a:xfrm>
            <a:off x="7664307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7"/>
          <p:cNvSpPr>
            <a:spLocks noChangeArrowheads="1"/>
          </p:cNvSpPr>
          <p:nvPr/>
        </p:nvSpPr>
        <p:spPr bwMode="auto">
          <a:xfrm>
            <a:off x="7664307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8"/>
          <p:cNvSpPr>
            <a:spLocks noChangeArrowheads="1"/>
          </p:cNvSpPr>
          <p:nvPr/>
        </p:nvSpPr>
        <p:spPr bwMode="auto">
          <a:xfrm>
            <a:off x="6692757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文字方塊 13"/>
          <p:cNvSpPr txBox="1">
            <a:spLocks noChangeArrowheads="1"/>
          </p:cNvSpPr>
          <p:nvPr/>
        </p:nvSpPr>
        <p:spPr bwMode="auto">
          <a:xfrm>
            <a:off x="6519719" y="5186363"/>
            <a:ext cx="234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2 x 2 image</a:t>
            </a:r>
            <a:endParaRPr lang="zh-TW" altLang="en-US" sz="2400"/>
          </a:p>
        </p:txBody>
      </p:sp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6530832" y="5699125"/>
            <a:ext cx="22669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Each filter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is a channel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17" name="向右箭號 15"/>
          <p:cNvSpPr/>
          <p:nvPr/>
        </p:nvSpPr>
        <p:spPr>
          <a:xfrm>
            <a:off x="3246294" y="2728913"/>
            <a:ext cx="858838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8" name="文字方塊 17"/>
          <p:cNvSpPr txBox="1">
            <a:spLocks noChangeArrowheads="1"/>
          </p:cNvSpPr>
          <p:nvPr/>
        </p:nvSpPr>
        <p:spPr bwMode="auto">
          <a:xfrm>
            <a:off x="6530832" y="1957388"/>
            <a:ext cx="22796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New image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but smaller</a:t>
            </a:r>
            <a:endParaRPr lang="zh-TW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4108307" y="2609850"/>
            <a:ext cx="1374775" cy="1068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Conv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5132" y="4187825"/>
            <a:ext cx="137795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Max</a:t>
            </a:r>
          </a:p>
          <a:p>
            <a:pPr algn="ctr" eaLnBrk="1" hangingPunct="1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Pooling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5471969" y="4289425"/>
            <a:ext cx="858838" cy="846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5400000">
            <a:off x="4548044" y="3517900"/>
            <a:ext cx="492125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83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1447" y="6191251"/>
            <a:ext cx="2057400" cy="365125"/>
          </a:xfrm>
        </p:spPr>
        <p:txBody>
          <a:bodyPr/>
          <a:lstStyle/>
          <a:p>
            <a:fld id="{E74B4E9B-A7E4-45A9-88C3-4F2E66877E8F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00747" y="6191251"/>
            <a:ext cx="2057400" cy="365125"/>
          </a:xfrm>
        </p:spPr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21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784514" y="473849"/>
            <a:ext cx="78867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ans Condensed" panose="020BE200000000000000" pitchFamily="34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F</a:t>
            </a:r>
            <a:r>
              <a:rPr lang="en-US" altLang="zh-TW" b="1" dirty="0" smtClean="0"/>
              <a:t>latte</a:t>
            </a:r>
            <a:r>
              <a:rPr lang="en-US" altLang="zh-TW" dirty="0" smtClean="0"/>
              <a:t>ning</a:t>
            </a:r>
            <a:endParaRPr lang="zh-TW" altLang="en-US" dirty="0" smtClean="0"/>
          </a:p>
        </p:txBody>
      </p:sp>
      <p:grpSp>
        <p:nvGrpSpPr>
          <p:cNvPr id="5" name="群組 13"/>
          <p:cNvGrpSpPr>
            <a:grpSpLocks/>
          </p:cNvGrpSpPr>
          <p:nvPr/>
        </p:nvGrpSpPr>
        <p:grpSpPr bwMode="auto">
          <a:xfrm>
            <a:off x="422564" y="2582049"/>
            <a:ext cx="1691508" cy="1828387"/>
            <a:chOff x="758373" y="2759289"/>
            <a:chExt cx="1691607" cy="1828299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  <p:sp>
        <p:nvSpPr>
          <p:cNvPr id="14" name="文字方塊 16"/>
          <p:cNvSpPr txBox="1">
            <a:spLocks noChangeArrowheads="1"/>
          </p:cNvSpPr>
          <p:nvPr/>
        </p:nvSpPr>
        <p:spPr bwMode="auto">
          <a:xfrm>
            <a:off x="2185765" y="402588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dirty="0"/>
              <a:t>Flattened</a:t>
            </a:r>
            <a:endParaRPr lang="zh-TW" altLang="en-US" sz="2400" dirty="0"/>
          </a:p>
        </p:txBody>
      </p:sp>
      <p:sp>
        <p:nvSpPr>
          <p:cNvPr id="15" name="橢圓 20"/>
          <p:cNvSpPr/>
          <p:nvPr/>
        </p:nvSpPr>
        <p:spPr>
          <a:xfrm>
            <a:off x="3985352" y="2444629"/>
            <a:ext cx="609381" cy="61744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6" name="橢圓 21"/>
          <p:cNvSpPr/>
          <p:nvPr/>
        </p:nvSpPr>
        <p:spPr>
          <a:xfrm>
            <a:off x="3985352" y="3128516"/>
            <a:ext cx="609381" cy="5830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7" name="橢圓 22"/>
          <p:cNvSpPr/>
          <p:nvPr/>
        </p:nvSpPr>
        <p:spPr>
          <a:xfrm>
            <a:off x="3985352" y="3812386"/>
            <a:ext cx="609381" cy="55004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橢圓 23"/>
          <p:cNvSpPr/>
          <p:nvPr/>
        </p:nvSpPr>
        <p:spPr>
          <a:xfrm>
            <a:off x="3999428" y="4410436"/>
            <a:ext cx="609381" cy="60824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3" name="向右箭號 4"/>
          <p:cNvSpPr/>
          <p:nvPr/>
        </p:nvSpPr>
        <p:spPr>
          <a:xfrm>
            <a:off x="4722941" y="3302084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4" name="向右箭號 32"/>
          <p:cNvSpPr/>
          <p:nvPr/>
        </p:nvSpPr>
        <p:spPr>
          <a:xfrm>
            <a:off x="7629814" y="3528199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pSp>
        <p:nvGrpSpPr>
          <p:cNvPr id="25" name="群組 28"/>
          <p:cNvGrpSpPr>
            <a:grpSpLocks/>
          </p:cNvGrpSpPr>
          <p:nvPr/>
        </p:nvGrpSpPr>
        <p:grpSpPr bwMode="auto">
          <a:xfrm>
            <a:off x="5297714" y="2831145"/>
            <a:ext cx="3018657" cy="2506663"/>
            <a:chOff x="-2630921" y="4440114"/>
            <a:chExt cx="3201477" cy="2506507"/>
          </a:xfrm>
        </p:grpSpPr>
        <p:pic>
          <p:nvPicPr>
            <p:cNvPr id="26" name="圖片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-2630921" y="4440114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30"/>
            <p:cNvSpPr txBox="1"/>
            <p:nvPr/>
          </p:nvSpPr>
          <p:spPr>
            <a:xfrm>
              <a:off x="-2630921" y="6238735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向右箭號 33"/>
          <p:cNvSpPr/>
          <p:nvPr/>
        </p:nvSpPr>
        <p:spPr>
          <a:xfrm>
            <a:off x="2333469" y="3326071"/>
            <a:ext cx="1303745" cy="728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10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1CEA-40E6-406B-9E36-A5E5374D7F85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93259" y="62250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22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3657" y="48886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ans Condensed" panose="020BE200000000000000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Recurrent Neural Network</a:t>
            </a:r>
          </a:p>
          <a:p>
            <a:r>
              <a:rPr lang="en-US" altLang="en-US" dirty="0" smtClean="0"/>
              <a:t>(RNN)</a:t>
            </a:r>
          </a:p>
        </p:txBody>
      </p:sp>
      <p:sp>
        <p:nvSpPr>
          <p:cNvPr id="6" name="矩形 34"/>
          <p:cNvSpPr/>
          <p:nvPr/>
        </p:nvSpPr>
        <p:spPr>
          <a:xfrm>
            <a:off x="1316945" y="3349899"/>
            <a:ext cx="930275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7" name="矩形 35"/>
          <p:cNvSpPr/>
          <p:nvPr/>
        </p:nvSpPr>
        <p:spPr>
          <a:xfrm>
            <a:off x="351745" y="3402286"/>
            <a:ext cx="508000" cy="930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h</a:t>
            </a:r>
            <a:r>
              <a:rPr lang="en-US" altLang="zh-TW" sz="2400" baseline="30000" dirty="0">
                <a:solidFill>
                  <a:srgbClr val="000000"/>
                </a:solidFill>
              </a:rPr>
              <a:t>0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8" name="矩形 36"/>
          <p:cNvSpPr/>
          <p:nvPr/>
        </p:nvSpPr>
        <p:spPr>
          <a:xfrm>
            <a:off x="2684730" y="3372124"/>
            <a:ext cx="508000" cy="931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h</a:t>
            </a:r>
            <a:r>
              <a:rPr lang="en-US" altLang="zh-TW" sz="2400" baseline="30000" dirty="0">
                <a:solidFill>
                  <a:srgbClr val="000000"/>
                </a:solidFill>
              </a:rPr>
              <a:t>1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9" name="矩形 37"/>
          <p:cNvSpPr/>
          <p:nvPr/>
        </p:nvSpPr>
        <p:spPr>
          <a:xfrm>
            <a:off x="1321707" y="2459311"/>
            <a:ext cx="931863" cy="465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y</a:t>
            </a:r>
            <a:r>
              <a:rPr lang="en-US" altLang="zh-TW" sz="2400" baseline="30000" dirty="0">
                <a:solidFill>
                  <a:srgbClr val="000000"/>
                </a:solidFill>
              </a:rPr>
              <a:t>1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0" name="矩形 38"/>
          <p:cNvSpPr/>
          <p:nvPr/>
        </p:nvSpPr>
        <p:spPr>
          <a:xfrm>
            <a:off x="1316945" y="4672286"/>
            <a:ext cx="930275" cy="465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800" baseline="30000" dirty="0"/>
          </a:p>
        </p:txBody>
      </p:sp>
      <p:cxnSp>
        <p:nvCxnSpPr>
          <p:cNvPr id="11" name="直線單箭頭接點 39"/>
          <p:cNvCxnSpPr>
            <a:cxnSpLocks/>
          </p:cNvCxnSpPr>
          <p:nvPr/>
        </p:nvCxnSpPr>
        <p:spPr>
          <a:xfrm>
            <a:off x="910545" y="3821386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40"/>
          <p:cNvCxnSpPr>
            <a:cxnSpLocks/>
          </p:cNvCxnSpPr>
          <p:nvPr/>
        </p:nvCxnSpPr>
        <p:spPr>
          <a:xfrm>
            <a:off x="2282145" y="3838849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41"/>
          <p:cNvCxnSpPr>
            <a:cxnSpLocks/>
          </p:cNvCxnSpPr>
          <p:nvPr/>
        </p:nvCxnSpPr>
        <p:spPr>
          <a:xfrm rot="16200000">
            <a:off x="1605076" y="3141143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42"/>
          <p:cNvCxnSpPr>
            <a:cxnSpLocks/>
          </p:cNvCxnSpPr>
          <p:nvPr/>
        </p:nvCxnSpPr>
        <p:spPr>
          <a:xfrm rot="16200000">
            <a:off x="1604282" y="4475437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43"/>
          <p:cNvSpPr/>
          <p:nvPr/>
        </p:nvSpPr>
        <p:spPr>
          <a:xfrm>
            <a:off x="3602945" y="3378474"/>
            <a:ext cx="930275" cy="93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6" name="矩形 44"/>
          <p:cNvSpPr/>
          <p:nvPr/>
        </p:nvSpPr>
        <p:spPr>
          <a:xfrm>
            <a:off x="4957082" y="3402286"/>
            <a:ext cx="508000" cy="930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h</a:t>
            </a:r>
            <a:r>
              <a:rPr lang="en-US" altLang="zh-TW" sz="2400" baseline="30000" dirty="0">
                <a:solidFill>
                  <a:srgbClr val="000000"/>
                </a:solidFill>
              </a:rPr>
              <a:t>2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7" name="矩形 45"/>
          <p:cNvSpPr/>
          <p:nvPr/>
        </p:nvSpPr>
        <p:spPr>
          <a:xfrm>
            <a:off x="3602945" y="2492649"/>
            <a:ext cx="930275" cy="466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y</a:t>
            </a:r>
            <a:r>
              <a:rPr lang="en-US" altLang="zh-TW" sz="2400" baseline="30000" dirty="0">
                <a:solidFill>
                  <a:srgbClr val="000000"/>
                </a:solidFill>
              </a:rPr>
              <a:t>2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8" name="矩形 46"/>
          <p:cNvSpPr/>
          <p:nvPr/>
        </p:nvSpPr>
        <p:spPr>
          <a:xfrm>
            <a:off x="3602945" y="4700861"/>
            <a:ext cx="930275" cy="465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19" name="直線單箭頭接點 47"/>
          <p:cNvCxnSpPr>
            <a:cxnSpLocks/>
          </p:cNvCxnSpPr>
          <p:nvPr/>
        </p:nvCxnSpPr>
        <p:spPr>
          <a:xfrm>
            <a:off x="3196545" y="3849961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48"/>
          <p:cNvCxnSpPr>
            <a:cxnSpLocks/>
          </p:cNvCxnSpPr>
          <p:nvPr/>
        </p:nvCxnSpPr>
        <p:spPr>
          <a:xfrm>
            <a:off x="4568145" y="3867424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49"/>
          <p:cNvCxnSpPr>
            <a:cxnSpLocks/>
          </p:cNvCxnSpPr>
          <p:nvPr/>
        </p:nvCxnSpPr>
        <p:spPr>
          <a:xfrm rot="16200000">
            <a:off x="3890282" y="3170512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50"/>
          <p:cNvCxnSpPr>
            <a:cxnSpLocks/>
          </p:cNvCxnSpPr>
          <p:nvPr/>
        </p:nvCxnSpPr>
        <p:spPr>
          <a:xfrm rot="16200000">
            <a:off x="3891076" y="4504805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51"/>
          <p:cNvSpPr/>
          <p:nvPr/>
        </p:nvSpPr>
        <p:spPr>
          <a:xfrm>
            <a:off x="5922282" y="3383236"/>
            <a:ext cx="931863" cy="931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4" name="矩形 52"/>
          <p:cNvSpPr/>
          <p:nvPr/>
        </p:nvSpPr>
        <p:spPr>
          <a:xfrm>
            <a:off x="7276420" y="3407049"/>
            <a:ext cx="508000" cy="930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h</a:t>
            </a:r>
            <a:r>
              <a:rPr lang="en-US" altLang="zh-TW" sz="2400" baseline="30000" dirty="0">
                <a:solidFill>
                  <a:srgbClr val="000000"/>
                </a:solidFill>
              </a:rPr>
              <a:t>3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25" name="矩形 53"/>
          <p:cNvSpPr/>
          <p:nvPr/>
        </p:nvSpPr>
        <p:spPr>
          <a:xfrm>
            <a:off x="5922282" y="2497411"/>
            <a:ext cx="931863" cy="466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y</a:t>
            </a:r>
            <a:r>
              <a:rPr lang="en-US" altLang="zh-TW" sz="2400" baseline="30000" dirty="0">
                <a:solidFill>
                  <a:srgbClr val="000000"/>
                </a:solidFill>
              </a:rPr>
              <a:t>3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26" name="矩形 54"/>
          <p:cNvSpPr/>
          <p:nvPr/>
        </p:nvSpPr>
        <p:spPr>
          <a:xfrm>
            <a:off x="5922282" y="4705624"/>
            <a:ext cx="931863" cy="465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27" name="直線單箭頭接點 55"/>
          <p:cNvCxnSpPr>
            <a:cxnSpLocks/>
          </p:cNvCxnSpPr>
          <p:nvPr/>
        </p:nvCxnSpPr>
        <p:spPr>
          <a:xfrm>
            <a:off x="5515882" y="3854724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56"/>
          <p:cNvCxnSpPr>
            <a:cxnSpLocks/>
          </p:cNvCxnSpPr>
          <p:nvPr/>
        </p:nvCxnSpPr>
        <p:spPr>
          <a:xfrm>
            <a:off x="6887482" y="3872186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7"/>
          <p:cNvCxnSpPr>
            <a:cxnSpLocks/>
          </p:cNvCxnSpPr>
          <p:nvPr/>
        </p:nvCxnSpPr>
        <p:spPr>
          <a:xfrm rot="16200000">
            <a:off x="6209620" y="3175274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8"/>
          <p:cNvCxnSpPr>
            <a:cxnSpLocks/>
          </p:cNvCxnSpPr>
          <p:nvPr/>
        </p:nvCxnSpPr>
        <p:spPr>
          <a:xfrm rot="16200000">
            <a:off x="6210413" y="4509568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59"/>
          <p:cNvSpPr txBox="1">
            <a:spLocks noChangeArrowheads="1"/>
          </p:cNvSpPr>
          <p:nvPr/>
        </p:nvSpPr>
        <p:spPr bwMode="auto">
          <a:xfrm>
            <a:off x="7865382" y="3553099"/>
            <a:ext cx="93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/>
              <a:t>……</a:t>
            </a:r>
            <a:endParaRPr lang="zh-TW" altLang="en-US" sz="2800" b="1"/>
          </a:p>
        </p:txBody>
      </p:sp>
      <p:sp>
        <p:nvSpPr>
          <p:cNvPr id="32" name="Content Placeholder 33"/>
          <p:cNvSpPr txBox="1">
            <a:spLocks/>
          </p:cNvSpPr>
          <p:nvPr/>
        </p:nvSpPr>
        <p:spPr>
          <a:xfrm>
            <a:off x="413657" y="1631868"/>
            <a:ext cx="8382000" cy="5334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Given function f: </a:t>
            </a:r>
            <a:r>
              <a:rPr lang="en-US" altLang="en-US" sz="2800" dirty="0" err="1" smtClean="0"/>
              <a:t>h’,y</a:t>
            </a:r>
            <a:r>
              <a:rPr lang="en-US" altLang="en-US" sz="2800" dirty="0" smtClean="0"/>
              <a:t>=f(</a:t>
            </a:r>
            <a:r>
              <a:rPr lang="en-US" altLang="en-US" sz="2800" dirty="0" err="1" smtClean="0"/>
              <a:t>h,x</a:t>
            </a:r>
            <a:r>
              <a:rPr lang="en-US" altLang="en-US" sz="2800" dirty="0" smtClean="0"/>
              <a:t>)</a:t>
            </a:r>
            <a:endParaRPr lang="en-US" alt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13657" y="5515470"/>
            <a:ext cx="8237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Not able to learn long-term dependencies in a sequence </a:t>
            </a:r>
          </a:p>
        </p:txBody>
      </p:sp>
      <p:cxnSp>
        <p:nvCxnSpPr>
          <p:cNvPr id="34" name="Elbow Connector 33"/>
          <p:cNvCxnSpPr/>
          <p:nvPr/>
        </p:nvCxnSpPr>
        <p:spPr>
          <a:xfrm>
            <a:off x="2271032" y="2664594"/>
            <a:ext cx="1280160" cy="2286000"/>
          </a:xfrm>
          <a:prstGeom prst="bentConnector3">
            <a:avLst>
              <a:gd name="adj1" fmla="val 167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6884148" y="2630762"/>
            <a:ext cx="1280160" cy="2286000"/>
          </a:xfrm>
          <a:prstGeom prst="bentConnector3">
            <a:avLst>
              <a:gd name="adj1" fmla="val 167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4571773" y="2647430"/>
            <a:ext cx="1280160" cy="2286000"/>
          </a:xfrm>
          <a:prstGeom prst="bentConnector3">
            <a:avLst>
              <a:gd name="adj1" fmla="val 167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</a:t>
            </a:r>
            <a:r>
              <a:rPr lang="en-US" dirty="0" smtClean="0"/>
              <a:t>Short Term Memory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(LSTM)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813" y="1355723"/>
            <a:ext cx="8229600" cy="5404305"/>
          </a:xfrm>
        </p:spPr>
        <p:txBody>
          <a:bodyPr/>
          <a:lstStyle/>
          <a:p>
            <a:r>
              <a:rPr lang="en-US" dirty="0" smtClean="0"/>
              <a:t>Long short term memory </a:t>
            </a:r>
          </a:p>
          <a:p>
            <a:pPr lvl="1"/>
            <a:r>
              <a:rPr lang="en-US" dirty="0" smtClean="0"/>
              <a:t>Cell state(it)</a:t>
            </a:r>
          </a:p>
          <a:p>
            <a:pPr lvl="1"/>
            <a:r>
              <a:rPr lang="en-US" dirty="0"/>
              <a:t>Forget gate (</a:t>
            </a:r>
            <a:r>
              <a:rPr lang="en-US" dirty="0" err="1"/>
              <a:t>ft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Update gate (Ct)</a:t>
            </a:r>
          </a:p>
          <a:p>
            <a:pPr lvl="1"/>
            <a:r>
              <a:rPr lang="en-US" dirty="0" smtClean="0"/>
              <a:t>Output gate (</a:t>
            </a:r>
            <a:r>
              <a:rPr lang="en-US" dirty="0" err="1" smtClean="0"/>
              <a:t>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/>
              <a:t>model passes the previous hidden state to the next step of the sequence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82" y="4263601"/>
            <a:ext cx="7491768" cy="24964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23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144" y="58476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8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9CC6-623C-41FE-B8CC-0197A18D0AB1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61859" y="617047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24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190"/>
            <a:ext cx="5193836" cy="16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40" y="101139"/>
            <a:ext cx="2743438" cy="2188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54" y="1650225"/>
            <a:ext cx="5630254" cy="173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6107835" y="2189019"/>
            <a:ext cx="28544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i</a:t>
            </a:r>
            <a:r>
              <a:rPr lang="en-US" altLang="en-US" sz="1800" baseline="-25000" dirty="0"/>
              <a:t>t </a:t>
            </a:r>
            <a:r>
              <a:rPr lang="en-US" altLang="en-US" sz="1800" dirty="0"/>
              <a:t>decides what component </a:t>
            </a:r>
          </a:p>
          <a:p>
            <a:pPr eaLnBrk="1" hangingPunct="1"/>
            <a:r>
              <a:rPr lang="en-US" altLang="en-US" sz="1800" dirty="0"/>
              <a:t>is to be updated.</a:t>
            </a:r>
          </a:p>
          <a:p>
            <a:pPr eaLnBrk="1" hangingPunct="1"/>
            <a:r>
              <a:rPr lang="en-US" altLang="en-US" sz="1800" dirty="0" err="1"/>
              <a:t>C’</a:t>
            </a:r>
            <a:r>
              <a:rPr lang="en-US" altLang="ja-JP" sz="1800" baseline="-25000" dirty="0" err="1"/>
              <a:t>t</a:t>
            </a:r>
            <a:r>
              <a:rPr lang="en-US" altLang="ja-JP" sz="1800" dirty="0"/>
              <a:t> provides change contents</a:t>
            </a:r>
            <a:endParaRPr lang="en-US" alt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54" y="3218405"/>
            <a:ext cx="6087455" cy="188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123709" y="4094019"/>
            <a:ext cx="2468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Updating the cell state</a:t>
            </a:r>
          </a:p>
        </p:txBody>
      </p:sp>
      <p:pic>
        <p:nvPicPr>
          <p:cNvPr id="13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6" y="4839634"/>
            <a:ext cx="6242309" cy="192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6362085" y="5336493"/>
            <a:ext cx="26001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Decide what part of the </a:t>
            </a:r>
            <a:r>
              <a:rPr lang="en-US" altLang="en-US" sz="1800" dirty="0" smtClean="0"/>
              <a:t>cell state </a:t>
            </a:r>
            <a:r>
              <a:rPr lang="en-US" altLang="en-US" sz="1800" dirty="0"/>
              <a:t>to output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6783" y="61282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7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ConvLSTM (cont...)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ACA9-2AC8-4CA1-866C-4DF58DD8FB80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25</a:t>
            </a:fld>
            <a:endParaRPr lang="en-US" sz="1400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361331"/>
              </p:ext>
            </p:extLst>
          </p:nvPr>
        </p:nvGraphicFramePr>
        <p:xfrm>
          <a:off x="457201" y="1355725"/>
          <a:ext cx="6754090" cy="4848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ight Brace 11"/>
          <p:cNvSpPr/>
          <p:nvPr/>
        </p:nvSpPr>
        <p:spPr>
          <a:xfrm>
            <a:off x="7294419" y="1355725"/>
            <a:ext cx="628648" cy="4808561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6840972" y="3487451"/>
            <a:ext cx="2732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Spatiotemporal</a:t>
            </a:r>
          </a:p>
        </p:txBody>
      </p:sp>
    </p:spTree>
    <p:extLst>
      <p:ext uri="{BB962C8B-B14F-4D97-AF65-F5344CB8AC3E}">
        <p14:creationId xmlns:p14="http://schemas.microsoft.com/office/powerpoint/2010/main" val="11465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Implemented </a:t>
            </a:r>
            <a:r>
              <a:rPr lang="en-US" dirty="0" smtClean="0"/>
              <a:t>ConvLSTM </a:t>
            </a:r>
            <a:r>
              <a:rPr lang="en-US" dirty="0"/>
              <a:t>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5BB7-2E48-408E-B00B-FB75778C9014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26</a:t>
            </a:fld>
            <a:endParaRPr lang="en-US" sz="140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9F51F1-A36E-4036-802A-3ECAD454AB9E}"/>
              </a:ext>
            </a:extLst>
          </p:cNvPr>
          <p:cNvGrpSpPr/>
          <p:nvPr/>
        </p:nvGrpSpPr>
        <p:grpSpPr>
          <a:xfrm>
            <a:off x="499587" y="2216206"/>
            <a:ext cx="8015763" cy="2961495"/>
            <a:chOff x="2687731" y="2200902"/>
            <a:chExt cx="6646878" cy="2228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45D878-4E9C-4F25-B437-2B6828836414}"/>
                </a:ext>
              </a:extLst>
            </p:cNvPr>
            <p:cNvSpPr/>
            <p:nvPr/>
          </p:nvSpPr>
          <p:spPr>
            <a:xfrm>
              <a:off x="3735640" y="2200902"/>
              <a:ext cx="355628" cy="2217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AA5018-EE3E-41AA-BE35-D80AF5FF9C82}"/>
                </a:ext>
              </a:extLst>
            </p:cNvPr>
            <p:cNvSpPr/>
            <p:nvPr/>
          </p:nvSpPr>
          <p:spPr>
            <a:xfrm>
              <a:off x="4104929" y="2200903"/>
              <a:ext cx="355628" cy="22176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59F670-9BC6-464F-8AEB-95131183E522}"/>
                </a:ext>
              </a:extLst>
            </p:cNvPr>
            <p:cNvSpPr txBox="1"/>
            <p:nvPr/>
          </p:nvSpPr>
          <p:spPr>
            <a:xfrm rot="16200000">
              <a:off x="3352444" y="3070614"/>
              <a:ext cx="871743" cy="5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ConvLSTM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E34182-3B1C-4B2C-9948-6B2D5C2587C2}"/>
                </a:ext>
              </a:extLst>
            </p:cNvPr>
            <p:cNvSpPr/>
            <p:nvPr/>
          </p:nvSpPr>
          <p:spPr>
            <a:xfrm>
              <a:off x="5245795" y="2212047"/>
              <a:ext cx="355628" cy="2217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58DF8A-22D7-4AB7-A54E-6EE5FFFADC86}"/>
                </a:ext>
              </a:extLst>
            </p:cNvPr>
            <p:cNvSpPr/>
            <p:nvPr/>
          </p:nvSpPr>
          <p:spPr>
            <a:xfrm>
              <a:off x="5619335" y="2212046"/>
              <a:ext cx="355628" cy="22176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CB6DC0-A54A-4353-B25C-2C4CB40B7A82}"/>
                </a:ext>
              </a:extLst>
            </p:cNvPr>
            <p:cNvSpPr txBox="1"/>
            <p:nvPr/>
          </p:nvSpPr>
          <p:spPr>
            <a:xfrm rot="16200000">
              <a:off x="5107468" y="3077078"/>
              <a:ext cx="1239705" cy="256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 Pooling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64ED70-B0F9-4679-9FEB-2A460F108738}"/>
                </a:ext>
              </a:extLst>
            </p:cNvPr>
            <p:cNvSpPr txBox="1"/>
            <p:nvPr/>
          </p:nvSpPr>
          <p:spPr>
            <a:xfrm rot="16200000">
              <a:off x="4828829" y="3102092"/>
              <a:ext cx="1112836" cy="30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ConvLSTM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ED6ED8-A19B-40A0-B48E-298FD0443602}"/>
                </a:ext>
              </a:extLst>
            </p:cNvPr>
            <p:cNvSpPr/>
            <p:nvPr/>
          </p:nvSpPr>
          <p:spPr>
            <a:xfrm>
              <a:off x="6760200" y="2212045"/>
              <a:ext cx="355628" cy="22176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3F3274-DFC9-48DE-A7A6-2BDE7AE1B201}"/>
                </a:ext>
              </a:extLst>
            </p:cNvPr>
            <p:cNvSpPr txBox="1"/>
            <p:nvPr/>
          </p:nvSpPr>
          <p:spPr>
            <a:xfrm rot="16200000">
              <a:off x="6253606" y="3151768"/>
              <a:ext cx="1313965" cy="30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Flatten</a:t>
              </a:r>
            </a:p>
          </p:txBody>
        </p:sp>
        <p:sp>
          <p:nvSpPr>
            <p:cNvPr id="26" name="Arrow: Right 78">
              <a:extLst>
                <a:ext uri="{FF2B5EF4-FFF2-40B4-BE49-F238E27FC236}">
                  <a16:creationId xmlns:a16="http://schemas.microsoft.com/office/drawing/2014/main" id="{7777A0B6-4C64-419A-AB40-DB55A3B5D993}"/>
                </a:ext>
              </a:extLst>
            </p:cNvPr>
            <p:cNvSpPr/>
            <p:nvPr/>
          </p:nvSpPr>
          <p:spPr>
            <a:xfrm>
              <a:off x="3370398" y="3068285"/>
              <a:ext cx="290130" cy="11994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1297AF-F4E3-4EB7-BDF7-CBD761A03FFD}"/>
                </a:ext>
              </a:extLst>
            </p:cNvPr>
            <p:cNvSpPr txBox="1"/>
            <p:nvPr/>
          </p:nvSpPr>
          <p:spPr>
            <a:xfrm>
              <a:off x="2687731" y="2927068"/>
              <a:ext cx="722626" cy="34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Input</a:t>
              </a:r>
            </a:p>
          </p:txBody>
        </p:sp>
        <p:sp>
          <p:nvSpPr>
            <p:cNvPr id="28" name="Arrow: Right 80">
              <a:extLst>
                <a:ext uri="{FF2B5EF4-FFF2-40B4-BE49-F238E27FC236}">
                  <a16:creationId xmlns:a16="http://schemas.microsoft.com/office/drawing/2014/main" id="{5385B128-6B8B-404E-A72C-9316B709FA4C}"/>
                </a:ext>
              </a:extLst>
            </p:cNvPr>
            <p:cNvSpPr/>
            <p:nvPr/>
          </p:nvSpPr>
          <p:spPr>
            <a:xfrm>
              <a:off x="7956731" y="3075646"/>
              <a:ext cx="265154" cy="1151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13DE0D-8F0E-4A91-9F93-909B322FBDC7}"/>
                </a:ext>
              </a:extLst>
            </p:cNvPr>
            <p:cNvSpPr txBox="1"/>
            <p:nvPr/>
          </p:nvSpPr>
          <p:spPr>
            <a:xfrm>
              <a:off x="8239457" y="2962285"/>
              <a:ext cx="1095152" cy="331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Output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C2FD43-C93C-4A02-894B-B845F4AD55C9}"/>
                </a:ext>
              </a:extLst>
            </p:cNvPr>
            <p:cNvSpPr txBox="1"/>
            <p:nvPr/>
          </p:nvSpPr>
          <p:spPr>
            <a:xfrm rot="16200000">
              <a:off x="3659339" y="3074484"/>
              <a:ext cx="1184340" cy="306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Max Pooling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F25EF-5683-41CF-99DA-C52FD8C237A9}"/>
                </a:ext>
              </a:extLst>
            </p:cNvPr>
            <p:cNvSpPr/>
            <p:nvPr/>
          </p:nvSpPr>
          <p:spPr>
            <a:xfrm>
              <a:off x="7560229" y="2206961"/>
              <a:ext cx="355628" cy="2217657"/>
            </a:xfrm>
            <a:prstGeom prst="rect">
              <a:avLst/>
            </a:prstGeom>
            <a:solidFill>
              <a:srgbClr val="B5D3E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E75DBB-2AED-45CF-8E8A-8BC85E4F66B8}"/>
                </a:ext>
              </a:extLst>
            </p:cNvPr>
            <p:cNvSpPr txBox="1"/>
            <p:nvPr/>
          </p:nvSpPr>
          <p:spPr>
            <a:xfrm rot="16200000">
              <a:off x="7047349" y="3121384"/>
              <a:ext cx="1374734" cy="306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Dense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C43F444-676D-43A7-9710-9A3A5003B1DA}"/>
              </a:ext>
            </a:extLst>
          </p:cNvPr>
          <p:cNvSpPr/>
          <p:nvPr/>
        </p:nvSpPr>
        <p:spPr>
          <a:xfrm>
            <a:off x="2653991" y="2231053"/>
            <a:ext cx="428867" cy="2946687"/>
          </a:xfrm>
          <a:prstGeom prst="rect">
            <a:avLst/>
          </a:prstGeom>
          <a:solidFill>
            <a:srgbClr val="B5D3E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43F444-676D-43A7-9710-9A3A5003B1DA}"/>
              </a:ext>
            </a:extLst>
          </p:cNvPr>
          <p:cNvSpPr/>
          <p:nvPr/>
        </p:nvSpPr>
        <p:spPr>
          <a:xfrm>
            <a:off x="4487586" y="2238416"/>
            <a:ext cx="428867" cy="2946688"/>
          </a:xfrm>
          <a:prstGeom prst="rect">
            <a:avLst/>
          </a:prstGeom>
          <a:solidFill>
            <a:srgbClr val="B5D3E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4E50D0-D7E5-4269-BFE1-DD4F61DD2D36}"/>
              </a:ext>
            </a:extLst>
          </p:cNvPr>
          <p:cNvSpPr txBox="1"/>
          <p:nvPr/>
        </p:nvSpPr>
        <p:spPr>
          <a:xfrm rot="16200000">
            <a:off x="3243053" y="3480356"/>
            <a:ext cx="28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Distributed Dropout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4E50D0-D7E5-4269-BFE1-DD4F61DD2D36}"/>
              </a:ext>
            </a:extLst>
          </p:cNvPr>
          <p:cNvSpPr txBox="1"/>
          <p:nvPr/>
        </p:nvSpPr>
        <p:spPr>
          <a:xfrm rot="16200000">
            <a:off x="1506029" y="3572365"/>
            <a:ext cx="265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Distributed Dropout</a:t>
            </a:r>
            <a:endParaRPr lang="en-US" dirty="0"/>
          </a:p>
        </p:txBody>
      </p:sp>
      <p:sp>
        <p:nvSpPr>
          <p:cNvPr id="43" name="Arrow: Right 80">
            <a:extLst>
              <a:ext uri="{FF2B5EF4-FFF2-40B4-BE49-F238E27FC236}">
                <a16:creationId xmlns:a16="http://schemas.microsoft.com/office/drawing/2014/main" id="{5385B128-6B8B-404E-A72C-9316B709FA4C}"/>
              </a:ext>
            </a:extLst>
          </p:cNvPr>
          <p:cNvSpPr/>
          <p:nvPr/>
        </p:nvSpPr>
        <p:spPr>
          <a:xfrm>
            <a:off x="4986936" y="3378513"/>
            <a:ext cx="319761" cy="1530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80">
            <a:extLst>
              <a:ext uri="{FF2B5EF4-FFF2-40B4-BE49-F238E27FC236}">
                <a16:creationId xmlns:a16="http://schemas.microsoft.com/office/drawing/2014/main" id="{5385B128-6B8B-404E-A72C-9316B709FA4C}"/>
              </a:ext>
            </a:extLst>
          </p:cNvPr>
          <p:cNvSpPr/>
          <p:nvPr/>
        </p:nvSpPr>
        <p:spPr>
          <a:xfrm>
            <a:off x="5931987" y="3378513"/>
            <a:ext cx="319761" cy="1530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80">
            <a:extLst>
              <a:ext uri="{FF2B5EF4-FFF2-40B4-BE49-F238E27FC236}">
                <a16:creationId xmlns:a16="http://schemas.microsoft.com/office/drawing/2014/main" id="{5385B128-6B8B-404E-A72C-9316B709FA4C}"/>
              </a:ext>
            </a:extLst>
          </p:cNvPr>
          <p:cNvSpPr/>
          <p:nvPr/>
        </p:nvSpPr>
        <p:spPr>
          <a:xfrm>
            <a:off x="3167642" y="3395618"/>
            <a:ext cx="319761" cy="1530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8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/>
          <p:cNvCxnSpPr/>
          <p:nvPr/>
        </p:nvCxnSpPr>
        <p:spPr>
          <a:xfrm flipV="1">
            <a:off x="2102858" y="4346812"/>
            <a:ext cx="914400" cy="900225"/>
          </a:xfrm>
          <a:prstGeom prst="bentConnector3">
            <a:avLst>
              <a:gd name="adj1" fmla="val 302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102858" y="3723034"/>
            <a:ext cx="90377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2102858" y="2262829"/>
            <a:ext cx="914400" cy="914400"/>
          </a:xfrm>
          <a:prstGeom prst="bentConnector3">
            <a:avLst>
              <a:gd name="adj1" fmla="val 337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956" y="563451"/>
            <a:ext cx="8229600" cy="795528"/>
          </a:xfrm>
        </p:spPr>
        <p:txBody>
          <a:bodyPr/>
          <a:lstStyle/>
          <a:p>
            <a:r>
              <a:rPr lang="en-US" dirty="0" smtClean="0"/>
              <a:t>Implementation of ConvLSTM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59980" y="1922588"/>
            <a:ext cx="1169582" cy="6804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200" dirty="0" smtClean="0"/>
              <a:t>Video-1</a:t>
            </a:r>
            <a:endParaRPr lang="en-US" sz="1200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1549961" y="2076760"/>
            <a:ext cx="265814" cy="21265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60866" y="3382793"/>
            <a:ext cx="1169582" cy="6804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200" dirty="0" smtClean="0"/>
              <a:t>Video-2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060866" y="4842998"/>
            <a:ext cx="1169582" cy="6804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200" dirty="0" smtClean="0"/>
              <a:t>Video-k</a:t>
            </a:r>
            <a:endParaRPr lang="en-US" sz="1200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549961" y="3536967"/>
            <a:ext cx="265814" cy="21265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1549961" y="5007805"/>
            <a:ext cx="265814" cy="21265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006628" y="2390421"/>
            <a:ext cx="712382" cy="29363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Frames Extraction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414421" y="2069679"/>
            <a:ext cx="1242224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200" dirty="0" smtClean="0"/>
              <a:t>Training Dataset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4406302" y="3404061"/>
            <a:ext cx="1242224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050" dirty="0" smtClean="0"/>
              <a:t>Validation Dataset</a:t>
            </a:r>
            <a:endParaRPr lang="en-US" sz="1050" dirty="0"/>
          </a:p>
        </p:txBody>
      </p:sp>
      <p:sp>
        <p:nvSpPr>
          <p:cNvPr id="38" name="Rounded Rectangle 37"/>
          <p:cNvSpPr/>
          <p:nvPr/>
        </p:nvSpPr>
        <p:spPr>
          <a:xfrm>
            <a:off x="4414422" y="4738447"/>
            <a:ext cx="1242224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200" dirty="0" smtClean="0"/>
              <a:t>Test Dataset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3719010" y="3754937"/>
            <a:ext cx="639731" cy="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flipV="1">
            <a:off x="3719010" y="2402830"/>
            <a:ext cx="695411" cy="668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3719010" y="4346812"/>
            <a:ext cx="695411" cy="668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32" y="2091980"/>
            <a:ext cx="340231" cy="34023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11" y="3448641"/>
            <a:ext cx="306296" cy="30629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56" y="4756165"/>
            <a:ext cx="355307" cy="355307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6130835" y="2362070"/>
            <a:ext cx="1731382" cy="14070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 smtClean="0"/>
              <a:t>Model Training (ConvLSTM)</a:t>
            </a:r>
            <a:endParaRPr lang="en-US" dirty="0"/>
          </a:p>
        </p:txBody>
      </p:sp>
      <p:cxnSp>
        <p:nvCxnSpPr>
          <p:cNvPr id="78" name="Elbow Connector 77"/>
          <p:cNvCxnSpPr/>
          <p:nvPr/>
        </p:nvCxnSpPr>
        <p:spPr>
          <a:xfrm>
            <a:off x="5656645" y="2411690"/>
            <a:ext cx="474190" cy="47403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7" idx="3"/>
          </p:cNvCxnSpPr>
          <p:nvPr/>
        </p:nvCxnSpPr>
        <p:spPr>
          <a:xfrm flipV="1">
            <a:off x="5648526" y="3240151"/>
            <a:ext cx="482309" cy="46871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6156282" y="4419877"/>
            <a:ext cx="1731382" cy="14070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 smtClean="0"/>
              <a:t>Model Evaluation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38" idx="3"/>
          </p:cNvCxnSpPr>
          <p:nvPr/>
        </p:nvCxnSpPr>
        <p:spPr>
          <a:xfrm>
            <a:off x="5656646" y="5043247"/>
            <a:ext cx="442004" cy="7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11" y="2413114"/>
            <a:ext cx="652477" cy="652477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55" y="4419877"/>
            <a:ext cx="683437" cy="683437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6799457" y="4505543"/>
            <a:ext cx="47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99%</a:t>
            </a:r>
            <a:endParaRPr lang="en-US" sz="1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A3E0-8F79-4F9B-81BA-4F77B00E6EAE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27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6" grpId="0" animBg="1"/>
      <p:bldP spid="37" grpId="0" animBg="1"/>
      <p:bldP spid="38" grpId="0" animBg="1"/>
      <p:bldP spid="71" grpId="0" animBg="1"/>
      <p:bldP spid="88" grpId="0" animBg="1"/>
      <p:bldP spid="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55723"/>
            <a:ext cx="8229600" cy="5325631"/>
          </a:xfrm>
        </p:spPr>
        <p:txBody>
          <a:bodyPr/>
          <a:lstStyle/>
          <a:p>
            <a:r>
              <a:rPr lang="en-US" b="1" u="sng" dirty="0" smtClean="0"/>
              <a:t>ConvLSTM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3A5E-EB11-4CAD-91FC-6DE7613694AF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28</a:t>
            </a:fld>
            <a:endParaRPr lang="en-US" sz="140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90215" y="2167499"/>
          <a:ext cx="5384042" cy="2445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620">
                  <a:extLst>
                    <a:ext uri="{9D8B030D-6E8A-4147-A177-3AD203B41FA5}">
                      <a16:colId xmlns:a16="http://schemas.microsoft.com/office/drawing/2014/main" val="1435605715"/>
                    </a:ext>
                  </a:extLst>
                </a:gridCol>
                <a:gridCol w="1568304">
                  <a:extLst>
                    <a:ext uri="{9D8B030D-6E8A-4147-A177-3AD203B41FA5}">
                      <a16:colId xmlns:a16="http://schemas.microsoft.com/office/drawing/2014/main" val="4047836451"/>
                    </a:ext>
                  </a:extLst>
                </a:gridCol>
                <a:gridCol w="1967546">
                  <a:extLst>
                    <a:ext uri="{9D8B030D-6E8A-4147-A177-3AD203B41FA5}">
                      <a16:colId xmlns:a16="http://schemas.microsoft.com/office/drawing/2014/main" val="3647190417"/>
                    </a:ext>
                  </a:extLst>
                </a:gridCol>
                <a:gridCol w="1056572">
                  <a:extLst>
                    <a:ext uri="{9D8B030D-6E8A-4147-A177-3AD203B41FA5}">
                      <a16:colId xmlns:a16="http://schemas.microsoft.com/office/drawing/2014/main" val="3600647155"/>
                    </a:ext>
                  </a:extLst>
                </a:gridCol>
              </a:tblGrid>
              <a:tr h="610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910704"/>
                  </a:ext>
                </a:extLst>
              </a:tr>
              <a:tr h="611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9466894"/>
                  </a:ext>
                </a:extLst>
              </a:tr>
              <a:tr h="611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849279"/>
                  </a:ext>
                </a:extLst>
              </a:tr>
              <a:tr h="611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72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1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55723"/>
            <a:ext cx="8229600" cy="5325631"/>
          </a:xfrm>
        </p:spPr>
        <p:txBody>
          <a:bodyPr/>
          <a:lstStyle/>
          <a:p>
            <a:r>
              <a:rPr lang="en-US" b="1" u="sng" dirty="0" smtClean="0"/>
              <a:t>ConvLSTM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57D9-41D5-40EB-BEF7-843D3DC96F7C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29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657350" y="2147526"/>
            <a:ext cx="5964816" cy="39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Natural Language Processing</a:t>
            </a:r>
          </a:p>
          <a:p>
            <a:r>
              <a:rPr lang="en-US" altLang="en-US" sz="2800" dirty="0"/>
              <a:t>Human-Computer Interaction &amp; Natural Languages  </a:t>
            </a:r>
          </a:p>
          <a:p>
            <a:r>
              <a:rPr lang="en-US" altLang="en-US" sz="2800" dirty="0"/>
              <a:t>Sign recognition </a:t>
            </a:r>
            <a:endParaRPr lang="en-US" altLang="en-US" sz="2800" dirty="0" smtClean="0"/>
          </a:p>
          <a:p>
            <a:pPr marL="0" indent="0">
              <a:buNone/>
            </a:pPr>
            <a:endParaRPr lang="en-US" altLang="en-US" sz="2800" b="1" dirty="0" smtClean="0"/>
          </a:p>
          <a:p>
            <a:pPr marL="0" indent="0">
              <a:buNone/>
            </a:pPr>
            <a:r>
              <a:rPr lang="en-US" altLang="en-US" b="1" dirty="0" smtClean="0"/>
              <a:t>Motivation</a:t>
            </a:r>
          </a:p>
          <a:p>
            <a:pPr marL="0" indent="0">
              <a:buNone/>
            </a:pPr>
            <a:endParaRPr lang="en-US" altLang="en-US" sz="2800" b="1" dirty="0" smtClean="0"/>
          </a:p>
          <a:p>
            <a:endParaRPr lang="en-US" alt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91193" y="6374721"/>
            <a:ext cx="2057400" cy="365125"/>
          </a:xfrm>
        </p:spPr>
        <p:txBody>
          <a:bodyPr/>
          <a:lstStyle/>
          <a:p>
            <a:fld id="{6C22CD00-F625-4CED-B2CC-F5FB9D3905CA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660573" y="6374721"/>
            <a:ext cx="2057400" cy="365125"/>
          </a:xfrm>
        </p:spPr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3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6054" y="3641724"/>
            <a:ext cx="8211919" cy="2701636"/>
            <a:chOff x="466040" y="1355724"/>
            <a:chExt cx="8211919" cy="4572000"/>
          </a:xfrm>
        </p:grpSpPr>
        <p:sp>
          <p:nvSpPr>
            <p:cNvPr id="9" name="Right Arrow 8"/>
            <p:cNvSpPr/>
            <p:nvPr/>
          </p:nvSpPr>
          <p:spPr>
            <a:xfrm>
              <a:off x="1074419" y="1355724"/>
              <a:ext cx="6995160" cy="45720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matte">
              <a:bevelT w="144450" h="6350" prst="relaxedInset"/>
              <a:contourClr>
                <a:schemeClr val="bg1"/>
              </a:contourClr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466040" y="2727323"/>
              <a:ext cx="2648902" cy="1828800"/>
            </a:xfrm>
            <a:custGeom>
              <a:avLst/>
              <a:gdLst>
                <a:gd name="connsiteX0" fmla="*/ 0 w 2648902"/>
                <a:gd name="connsiteY0" fmla="*/ 304806 h 1828800"/>
                <a:gd name="connsiteX1" fmla="*/ 304806 w 2648902"/>
                <a:gd name="connsiteY1" fmla="*/ 0 h 1828800"/>
                <a:gd name="connsiteX2" fmla="*/ 2344096 w 2648902"/>
                <a:gd name="connsiteY2" fmla="*/ 0 h 1828800"/>
                <a:gd name="connsiteX3" fmla="*/ 2648902 w 2648902"/>
                <a:gd name="connsiteY3" fmla="*/ 304806 h 1828800"/>
                <a:gd name="connsiteX4" fmla="*/ 2648902 w 2648902"/>
                <a:gd name="connsiteY4" fmla="*/ 1523994 h 1828800"/>
                <a:gd name="connsiteX5" fmla="*/ 2344096 w 2648902"/>
                <a:gd name="connsiteY5" fmla="*/ 1828800 h 1828800"/>
                <a:gd name="connsiteX6" fmla="*/ 304806 w 2648902"/>
                <a:gd name="connsiteY6" fmla="*/ 1828800 h 1828800"/>
                <a:gd name="connsiteX7" fmla="*/ 0 w 2648902"/>
                <a:gd name="connsiteY7" fmla="*/ 1523994 h 1828800"/>
                <a:gd name="connsiteX8" fmla="*/ 0 w 2648902"/>
                <a:gd name="connsiteY8" fmla="*/ 304806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8902" h="1828800">
                  <a:moveTo>
                    <a:pt x="0" y="304806"/>
                  </a:moveTo>
                  <a:cubicBezTo>
                    <a:pt x="0" y="136466"/>
                    <a:pt x="136466" y="0"/>
                    <a:pt x="304806" y="0"/>
                  </a:cubicBezTo>
                  <a:lnTo>
                    <a:pt x="2344096" y="0"/>
                  </a:lnTo>
                  <a:cubicBezTo>
                    <a:pt x="2512436" y="0"/>
                    <a:pt x="2648902" y="136466"/>
                    <a:pt x="2648902" y="304806"/>
                  </a:cubicBezTo>
                  <a:lnTo>
                    <a:pt x="2648902" y="1523994"/>
                  </a:lnTo>
                  <a:cubicBezTo>
                    <a:pt x="2648902" y="1692334"/>
                    <a:pt x="2512436" y="1828800"/>
                    <a:pt x="2344096" y="1828800"/>
                  </a:cubicBezTo>
                  <a:lnTo>
                    <a:pt x="304806" y="1828800"/>
                  </a:lnTo>
                  <a:cubicBezTo>
                    <a:pt x="136466" y="1828800"/>
                    <a:pt x="0" y="1692334"/>
                    <a:pt x="0" y="1523994"/>
                  </a:cubicBezTo>
                  <a:lnTo>
                    <a:pt x="0" y="304806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5955" tIns="195955" rIns="195955" bIns="195955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To remove the disability </a:t>
              </a:r>
              <a:endParaRPr lang="en-US" sz="28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247548" y="2727323"/>
              <a:ext cx="2648902" cy="1828800"/>
            </a:xfrm>
            <a:custGeom>
              <a:avLst/>
              <a:gdLst>
                <a:gd name="connsiteX0" fmla="*/ 0 w 2648902"/>
                <a:gd name="connsiteY0" fmla="*/ 304806 h 1828800"/>
                <a:gd name="connsiteX1" fmla="*/ 304806 w 2648902"/>
                <a:gd name="connsiteY1" fmla="*/ 0 h 1828800"/>
                <a:gd name="connsiteX2" fmla="*/ 2344096 w 2648902"/>
                <a:gd name="connsiteY2" fmla="*/ 0 h 1828800"/>
                <a:gd name="connsiteX3" fmla="*/ 2648902 w 2648902"/>
                <a:gd name="connsiteY3" fmla="*/ 304806 h 1828800"/>
                <a:gd name="connsiteX4" fmla="*/ 2648902 w 2648902"/>
                <a:gd name="connsiteY4" fmla="*/ 1523994 h 1828800"/>
                <a:gd name="connsiteX5" fmla="*/ 2344096 w 2648902"/>
                <a:gd name="connsiteY5" fmla="*/ 1828800 h 1828800"/>
                <a:gd name="connsiteX6" fmla="*/ 304806 w 2648902"/>
                <a:gd name="connsiteY6" fmla="*/ 1828800 h 1828800"/>
                <a:gd name="connsiteX7" fmla="*/ 0 w 2648902"/>
                <a:gd name="connsiteY7" fmla="*/ 1523994 h 1828800"/>
                <a:gd name="connsiteX8" fmla="*/ 0 w 2648902"/>
                <a:gd name="connsiteY8" fmla="*/ 304806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8902" h="1828800">
                  <a:moveTo>
                    <a:pt x="0" y="304806"/>
                  </a:moveTo>
                  <a:cubicBezTo>
                    <a:pt x="0" y="136466"/>
                    <a:pt x="136466" y="0"/>
                    <a:pt x="304806" y="0"/>
                  </a:cubicBezTo>
                  <a:lnTo>
                    <a:pt x="2344096" y="0"/>
                  </a:lnTo>
                  <a:cubicBezTo>
                    <a:pt x="2512436" y="0"/>
                    <a:pt x="2648902" y="136466"/>
                    <a:pt x="2648902" y="304806"/>
                  </a:cubicBezTo>
                  <a:lnTo>
                    <a:pt x="2648902" y="1523994"/>
                  </a:lnTo>
                  <a:cubicBezTo>
                    <a:pt x="2648902" y="1692334"/>
                    <a:pt x="2512436" y="1828800"/>
                    <a:pt x="2344096" y="1828800"/>
                  </a:cubicBezTo>
                  <a:lnTo>
                    <a:pt x="304806" y="1828800"/>
                  </a:lnTo>
                  <a:cubicBezTo>
                    <a:pt x="136466" y="1828800"/>
                    <a:pt x="0" y="1692334"/>
                    <a:pt x="0" y="1523994"/>
                  </a:cubicBezTo>
                  <a:lnTo>
                    <a:pt x="0" y="304806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5955" tIns="195955" rIns="195955" bIns="195955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To reduce the communication barrier</a:t>
              </a:r>
              <a:endParaRPr lang="en-US" sz="28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029057" y="2727323"/>
              <a:ext cx="2648902" cy="1828800"/>
            </a:xfrm>
            <a:custGeom>
              <a:avLst/>
              <a:gdLst>
                <a:gd name="connsiteX0" fmla="*/ 0 w 2648902"/>
                <a:gd name="connsiteY0" fmla="*/ 304806 h 1828800"/>
                <a:gd name="connsiteX1" fmla="*/ 304806 w 2648902"/>
                <a:gd name="connsiteY1" fmla="*/ 0 h 1828800"/>
                <a:gd name="connsiteX2" fmla="*/ 2344096 w 2648902"/>
                <a:gd name="connsiteY2" fmla="*/ 0 h 1828800"/>
                <a:gd name="connsiteX3" fmla="*/ 2648902 w 2648902"/>
                <a:gd name="connsiteY3" fmla="*/ 304806 h 1828800"/>
                <a:gd name="connsiteX4" fmla="*/ 2648902 w 2648902"/>
                <a:gd name="connsiteY4" fmla="*/ 1523994 h 1828800"/>
                <a:gd name="connsiteX5" fmla="*/ 2344096 w 2648902"/>
                <a:gd name="connsiteY5" fmla="*/ 1828800 h 1828800"/>
                <a:gd name="connsiteX6" fmla="*/ 304806 w 2648902"/>
                <a:gd name="connsiteY6" fmla="*/ 1828800 h 1828800"/>
                <a:gd name="connsiteX7" fmla="*/ 0 w 2648902"/>
                <a:gd name="connsiteY7" fmla="*/ 1523994 h 1828800"/>
                <a:gd name="connsiteX8" fmla="*/ 0 w 2648902"/>
                <a:gd name="connsiteY8" fmla="*/ 304806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8902" h="1828800">
                  <a:moveTo>
                    <a:pt x="0" y="304806"/>
                  </a:moveTo>
                  <a:cubicBezTo>
                    <a:pt x="0" y="136466"/>
                    <a:pt x="136466" y="0"/>
                    <a:pt x="304806" y="0"/>
                  </a:cubicBezTo>
                  <a:lnTo>
                    <a:pt x="2344096" y="0"/>
                  </a:lnTo>
                  <a:cubicBezTo>
                    <a:pt x="2512436" y="0"/>
                    <a:pt x="2648902" y="136466"/>
                    <a:pt x="2648902" y="304806"/>
                  </a:cubicBezTo>
                  <a:lnTo>
                    <a:pt x="2648902" y="1523994"/>
                  </a:lnTo>
                  <a:cubicBezTo>
                    <a:pt x="2648902" y="1692334"/>
                    <a:pt x="2512436" y="1828800"/>
                    <a:pt x="2344096" y="1828800"/>
                  </a:cubicBezTo>
                  <a:lnTo>
                    <a:pt x="304806" y="1828800"/>
                  </a:lnTo>
                  <a:cubicBezTo>
                    <a:pt x="136466" y="1828800"/>
                    <a:pt x="0" y="1692334"/>
                    <a:pt x="0" y="1523994"/>
                  </a:cubicBezTo>
                  <a:lnTo>
                    <a:pt x="0" y="30480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5955" tIns="195955" rIns="195955" bIns="195955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smtClean="0"/>
                <a:t>Sign to speech conversion</a:t>
              </a:r>
              <a:endParaRPr lang="en-US" sz="2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4252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7" y="2189353"/>
            <a:ext cx="4079267" cy="3581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98753"/>
            <a:ext cx="8229600" cy="4572000"/>
          </a:xfrm>
        </p:spPr>
        <p:txBody>
          <a:bodyPr/>
          <a:lstStyle/>
          <a:p>
            <a:r>
              <a:rPr lang="en-US" b="1" u="sng" dirty="0" err="1" smtClean="0"/>
              <a:t>ConvLSTM</a:t>
            </a:r>
            <a:endParaRPr lang="en-US" b="1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6852-7F81-4EE4-A7BE-0994FAFE0ADD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30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42626" y="3261896"/>
            <a:ext cx="1234509" cy="2484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1318" y="3456415"/>
            <a:ext cx="1200943" cy="189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467" y="2189353"/>
            <a:ext cx="4268996" cy="3581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523523" y="3124006"/>
            <a:ext cx="1234509" cy="2484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79317" y="3289192"/>
            <a:ext cx="1288852" cy="248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6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F7D-0877-43FE-B1E8-041BEE653E0D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31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91779" y="1596712"/>
            <a:ext cx="2340989" cy="2279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1779" y="1897136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1" dirty="0" smtClean="0"/>
              <a:t>InceptionV3</a:t>
            </a:r>
            <a:endParaRPr lang="en-US" sz="32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874543" y="1673850"/>
            <a:ext cx="2340989" cy="2201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37994" y="1814848"/>
            <a:ext cx="1814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ResNet50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61381" y="4599298"/>
            <a:ext cx="3376613" cy="18638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Pre-trained on ImageNet-1k dataset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Can be used where we have less amount of data.</a:t>
            </a:r>
          </a:p>
        </p:txBody>
      </p:sp>
      <p:sp>
        <p:nvSpPr>
          <p:cNvPr id="17" name="Bent-Up Arrow 16"/>
          <p:cNvSpPr/>
          <p:nvPr/>
        </p:nvSpPr>
        <p:spPr>
          <a:xfrm rot="5400000" flipV="1">
            <a:off x="6079984" y="4593792"/>
            <a:ext cx="1506678" cy="1020906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 rot="16200000" flipH="1" flipV="1">
            <a:off x="1270253" y="4597049"/>
            <a:ext cx="1506678" cy="1020906"/>
          </a:xfrm>
          <a:prstGeom prst="bent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09437" y="2397910"/>
            <a:ext cx="2306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48 Convolution layers along with 1 MaxPool and 1 Average Pool layer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1779" y="2542438"/>
            <a:ext cx="240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48 layers deep Convolutional 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273139"/>
            <a:ext cx="2057400" cy="365125"/>
          </a:xfrm>
        </p:spPr>
        <p:txBody>
          <a:bodyPr/>
          <a:lstStyle/>
          <a:p>
            <a:fld id="{4785B9AC-E99E-4C58-9897-E5BD76EFE494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273139"/>
            <a:ext cx="2057400" cy="365125"/>
          </a:xfrm>
        </p:spPr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32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5462" y="64452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ans Condensed" panose="020BE200000000000000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GRU – Gated </a:t>
            </a:r>
            <a:r>
              <a:rPr lang="en-US" altLang="en-US" dirty="0"/>
              <a:t>R</a:t>
            </a:r>
            <a:r>
              <a:rPr lang="en-US" altLang="en-US" dirty="0" smtClean="0"/>
              <a:t>ecurrent </a:t>
            </a:r>
            <a:r>
              <a:rPr lang="en-US" altLang="en-US" dirty="0"/>
              <a:t>U</a:t>
            </a:r>
            <a:r>
              <a:rPr lang="en-US" altLang="en-US" dirty="0" smtClean="0"/>
              <a:t>nit 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3507583"/>
            <a:ext cx="8763356" cy="283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789684" y="2799529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/>
              <a:t>Reset </a:t>
            </a:r>
            <a:r>
              <a:rPr lang="en-US" altLang="en-US" sz="1800" dirty="0"/>
              <a:t>gate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H="1">
            <a:off x="1363662" y="3159522"/>
            <a:ext cx="152400" cy="1066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205274" y="2799529"/>
            <a:ext cx="1443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Update gate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H="1">
            <a:off x="2506662" y="3159522"/>
            <a:ext cx="304800" cy="1447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89684" y="1535949"/>
            <a:ext cx="3145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Current Memory Cell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55019" y="571841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3655019" y="2799529"/>
            <a:ext cx="23134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/>
              <a:t>Current Memory Cell</a:t>
            </a:r>
            <a:endParaRPr lang="en-US" altLang="en-US" sz="1800" dirty="0"/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3570925" y="3207861"/>
            <a:ext cx="362312" cy="1687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0312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</a:t>
            </a:r>
            <a:r>
              <a:rPr lang="en-US" dirty="0" smtClean="0"/>
              <a:t>GRU </a:t>
            </a:r>
            <a:r>
              <a:rPr lang="en-US" dirty="0"/>
              <a:t>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EEAA-F3F3-4660-B70C-997AA530250B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33</a:t>
            </a:fld>
            <a:endParaRPr lang="en-US" sz="140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9F51F1-A36E-4036-802A-3ECAD454AB9E}"/>
              </a:ext>
            </a:extLst>
          </p:cNvPr>
          <p:cNvGrpSpPr/>
          <p:nvPr/>
        </p:nvGrpSpPr>
        <p:grpSpPr>
          <a:xfrm>
            <a:off x="661701" y="2184274"/>
            <a:ext cx="7649398" cy="2961495"/>
            <a:chOff x="2573398" y="2200902"/>
            <a:chExt cx="6343078" cy="2228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45D878-4E9C-4F25-B437-2B6828836414}"/>
                </a:ext>
              </a:extLst>
            </p:cNvPr>
            <p:cNvSpPr/>
            <p:nvPr/>
          </p:nvSpPr>
          <p:spPr>
            <a:xfrm>
              <a:off x="3905368" y="2200902"/>
              <a:ext cx="355628" cy="2217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AA5018-EE3E-41AA-BE35-D80AF5FF9C82}"/>
                </a:ext>
              </a:extLst>
            </p:cNvPr>
            <p:cNvSpPr/>
            <p:nvPr/>
          </p:nvSpPr>
          <p:spPr>
            <a:xfrm>
              <a:off x="4273440" y="2200902"/>
              <a:ext cx="355628" cy="22176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59F670-9BC6-464F-8AEB-95131183E522}"/>
                </a:ext>
              </a:extLst>
            </p:cNvPr>
            <p:cNvSpPr txBox="1"/>
            <p:nvPr/>
          </p:nvSpPr>
          <p:spPr>
            <a:xfrm rot="16200000">
              <a:off x="3495492" y="3058058"/>
              <a:ext cx="1126546" cy="30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Input Layer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E34182-3B1C-4B2C-9948-6B2D5C2587C2}"/>
                </a:ext>
              </a:extLst>
            </p:cNvPr>
            <p:cNvSpPr/>
            <p:nvPr/>
          </p:nvSpPr>
          <p:spPr>
            <a:xfrm>
              <a:off x="5245795" y="2212047"/>
              <a:ext cx="355628" cy="2217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58DF8A-22D7-4AB7-A54E-6EE5FFFADC86}"/>
                </a:ext>
              </a:extLst>
            </p:cNvPr>
            <p:cNvSpPr/>
            <p:nvPr/>
          </p:nvSpPr>
          <p:spPr>
            <a:xfrm>
              <a:off x="5619335" y="2212046"/>
              <a:ext cx="355628" cy="22176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CB6DC0-A54A-4353-B25C-2C4CB40B7A82}"/>
                </a:ext>
              </a:extLst>
            </p:cNvPr>
            <p:cNvSpPr txBox="1"/>
            <p:nvPr/>
          </p:nvSpPr>
          <p:spPr>
            <a:xfrm rot="16200000">
              <a:off x="5107468" y="3052369"/>
              <a:ext cx="1239705" cy="30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Dropout Layer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64ED70-B0F9-4679-9FEB-2A460F108738}"/>
                </a:ext>
              </a:extLst>
            </p:cNvPr>
            <p:cNvSpPr txBox="1"/>
            <p:nvPr/>
          </p:nvSpPr>
          <p:spPr>
            <a:xfrm rot="16200000">
              <a:off x="4828829" y="3102092"/>
              <a:ext cx="1112836" cy="30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GRU Layer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ED6ED8-A19B-40A0-B48E-298FD0443602}"/>
                </a:ext>
              </a:extLst>
            </p:cNvPr>
            <p:cNvSpPr/>
            <p:nvPr/>
          </p:nvSpPr>
          <p:spPr>
            <a:xfrm>
              <a:off x="6931037" y="2200902"/>
              <a:ext cx="355628" cy="22176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3F3274-DFC9-48DE-A7A6-2BDE7AE1B201}"/>
                </a:ext>
              </a:extLst>
            </p:cNvPr>
            <p:cNvSpPr txBox="1"/>
            <p:nvPr/>
          </p:nvSpPr>
          <p:spPr>
            <a:xfrm rot="16200000">
              <a:off x="6424443" y="3140625"/>
              <a:ext cx="1313965" cy="30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Output Layer</a:t>
              </a:r>
              <a:endParaRPr lang="en-US" dirty="0"/>
            </a:p>
          </p:txBody>
        </p:sp>
        <p:sp>
          <p:nvSpPr>
            <p:cNvPr id="26" name="Arrow: Right 78">
              <a:extLst>
                <a:ext uri="{FF2B5EF4-FFF2-40B4-BE49-F238E27FC236}">
                  <a16:creationId xmlns:a16="http://schemas.microsoft.com/office/drawing/2014/main" id="{7777A0B6-4C64-419A-AB40-DB55A3B5D993}"/>
                </a:ext>
              </a:extLst>
            </p:cNvPr>
            <p:cNvSpPr/>
            <p:nvPr/>
          </p:nvSpPr>
          <p:spPr>
            <a:xfrm>
              <a:off x="3312548" y="3181811"/>
              <a:ext cx="290130" cy="11994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1297AF-F4E3-4EB7-BDF7-CBD761A03FFD}"/>
                </a:ext>
              </a:extLst>
            </p:cNvPr>
            <p:cNvSpPr txBox="1"/>
            <p:nvPr/>
          </p:nvSpPr>
          <p:spPr>
            <a:xfrm>
              <a:off x="2573398" y="3053890"/>
              <a:ext cx="722626" cy="34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Input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13DE0D-8F0E-4A91-9F93-909B322FBDC7}"/>
                </a:ext>
              </a:extLst>
            </p:cNvPr>
            <p:cNvSpPr txBox="1"/>
            <p:nvPr/>
          </p:nvSpPr>
          <p:spPr>
            <a:xfrm>
              <a:off x="7821324" y="3015837"/>
              <a:ext cx="1095152" cy="331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Output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C2FD43-C93C-4A02-894B-B845F4AD55C9}"/>
                </a:ext>
              </a:extLst>
            </p:cNvPr>
            <p:cNvSpPr txBox="1"/>
            <p:nvPr/>
          </p:nvSpPr>
          <p:spPr>
            <a:xfrm rot="16200000">
              <a:off x="3827850" y="3074483"/>
              <a:ext cx="1184340" cy="306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smtClean="0"/>
                <a:t>GRU Layer</a:t>
              </a:r>
              <a:endParaRPr lang="en-US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C43F444-676D-43A7-9710-9A3A5003B1DA}"/>
              </a:ext>
            </a:extLst>
          </p:cNvPr>
          <p:cNvSpPr/>
          <p:nvPr/>
        </p:nvSpPr>
        <p:spPr>
          <a:xfrm>
            <a:off x="4776986" y="2196877"/>
            <a:ext cx="428867" cy="2946688"/>
          </a:xfrm>
          <a:prstGeom prst="rect">
            <a:avLst/>
          </a:prstGeom>
          <a:solidFill>
            <a:srgbClr val="B5D3E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4E50D0-D7E5-4269-BFE1-DD4F61DD2D36}"/>
              </a:ext>
            </a:extLst>
          </p:cNvPr>
          <p:cNvSpPr txBox="1"/>
          <p:nvPr/>
        </p:nvSpPr>
        <p:spPr>
          <a:xfrm rot="16200000">
            <a:off x="3556483" y="3441022"/>
            <a:ext cx="28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Dense Layer</a:t>
            </a:r>
            <a:endParaRPr lang="en-US" dirty="0"/>
          </a:p>
        </p:txBody>
      </p:sp>
      <p:sp>
        <p:nvSpPr>
          <p:cNvPr id="43" name="Arrow: Right 80">
            <a:extLst>
              <a:ext uri="{FF2B5EF4-FFF2-40B4-BE49-F238E27FC236}">
                <a16:creationId xmlns:a16="http://schemas.microsoft.com/office/drawing/2014/main" id="{5385B128-6B8B-404E-A72C-9316B709FA4C}"/>
              </a:ext>
            </a:extLst>
          </p:cNvPr>
          <p:cNvSpPr/>
          <p:nvPr/>
        </p:nvSpPr>
        <p:spPr>
          <a:xfrm>
            <a:off x="5281348" y="3433218"/>
            <a:ext cx="400941" cy="17180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80">
            <a:extLst>
              <a:ext uri="{FF2B5EF4-FFF2-40B4-BE49-F238E27FC236}">
                <a16:creationId xmlns:a16="http://schemas.microsoft.com/office/drawing/2014/main" id="{5385B128-6B8B-404E-A72C-9316B709FA4C}"/>
              </a:ext>
            </a:extLst>
          </p:cNvPr>
          <p:cNvSpPr/>
          <p:nvPr/>
        </p:nvSpPr>
        <p:spPr>
          <a:xfrm>
            <a:off x="3434651" y="3433217"/>
            <a:ext cx="400941" cy="17180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80">
            <a:extLst>
              <a:ext uri="{FF2B5EF4-FFF2-40B4-BE49-F238E27FC236}">
                <a16:creationId xmlns:a16="http://schemas.microsoft.com/office/drawing/2014/main" id="{5385B128-6B8B-404E-A72C-9316B709FA4C}"/>
              </a:ext>
            </a:extLst>
          </p:cNvPr>
          <p:cNvSpPr/>
          <p:nvPr/>
        </p:nvSpPr>
        <p:spPr>
          <a:xfrm>
            <a:off x="6513970" y="3433217"/>
            <a:ext cx="400941" cy="17180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/>
          <p:cNvCxnSpPr/>
          <p:nvPr/>
        </p:nvCxnSpPr>
        <p:spPr>
          <a:xfrm flipV="1">
            <a:off x="1584243" y="4114800"/>
            <a:ext cx="914400" cy="900225"/>
          </a:xfrm>
          <a:prstGeom prst="bentConnector3">
            <a:avLst>
              <a:gd name="adj1" fmla="val 302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584243" y="3491022"/>
            <a:ext cx="90377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584243" y="2030817"/>
            <a:ext cx="914400" cy="914400"/>
          </a:xfrm>
          <a:prstGeom prst="bentConnector3">
            <a:avLst>
              <a:gd name="adj1" fmla="val 337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41365" y="1690576"/>
            <a:ext cx="1169582" cy="6804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200" dirty="0" smtClean="0"/>
              <a:t>Video-1</a:t>
            </a:r>
            <a:endParaRPr lang="en-US" sz="1200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1031346" y="1844748"/>
            <a:ext cx="265814" cy="21265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42251" y="3150781"/>
            <a:ext cx="1169582" cy="6804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200" dirty="0" smtClean="0"/>
              <a:t>Video-2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42251" y="4610986"/>
            <a:ext cx="1169582" cy="6804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200" dirty="0" smtClean="0"/>
              <a:t>Video-k</a:t>
            </a:r>
            <a:endParaRPr lang="en-US" sz="1200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031346" y="3304955"/>
            <a:ext cx="265814" cy="21265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1031346" y="4775793"/>
            <a:ext cx="265814" cy="21265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488013" y="2158409"/>
            <a:ext cx="712382" cy="29363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Frames Extraction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646966" y="2158408"/>
            <a:ext cx="712382" cy="29363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Features Extraction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200395" y="3494566"/>
            <a:ext cx="4465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entagon 34"/>
          <p:cNvSpPr/>
          <p:nvPr/>
        </p:nvSpPr>
        <p:spPr>
          <a:xfrm rot="16200000">
            <a:off x="3466146" y="5022178"/>
            <a:ext cx="1074023" cy="1219196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 smtClean="0"/>
              <a:t>ResNet50 (CNN)</a:t>
            </a:r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5054759" y="1816397"/>
            <a:ext cx="1242224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200" dirty="0" smtClean="0"/>
              <a:t>Training Dataset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5046640" y="3150779"/>
            <a:ext cx="1242224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050" dirty="0" smtClean="0"/>
              <a:t>Validation Dataset</a:t>
            </a:r>
            <a:endParaRPr lang="en-US" sz="1050" dirty="0"/>
          </a:p>
        </p:txBody>
      </p:sp>
      <p:sp>
        <p:nvSpPr>
          <p:cNvPr id="38" name="Rounded Rectangle 37"/>
          <p:cNvSpPr/>
          <p:nvPr/>
        </p:nvSpPr>
        <p:spPr>
          <a:xfrm>
            <a:off x="5054760" y="4485165"/>
            <a:ext cx="1242224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200" dirty="0" smtClean="0"/>
              <a:t>Test Dataset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359348" y="3501655"/>
            <a:ext cx="639731" cy="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flipV="1">
            <a:off x="4359348" y="2149548"/>
            <a:ext cx="695411" cy="668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4359348" y="4093530"/>
            <a:ext cx="695411" cy="668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570" y="1838698"/>
            <a:ext cx="340231" cy="34023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49" y="3195359"/>
            <a:ext cx="306296" cy="30629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94" y="4502883"/>
            <a:ext cx="355307" cy="355307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6771173" y="2108788"/>
            <a:ext cx="1731382" cy="14070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 smtClean="0"/>
              <a:t>Model Training (RNN)</a:t>
            </a:r>
            <a:endParaRPr lang="en-US" dirty="0"/>
          </a:p>
        </p:txBody>
      </p:sp>
      <p:cxnSp>
        <p:nvCxnSpPr>
          <p:cNvPr id="78" name="Elbow Connector 77"/>
          <p:cNvCxnSpPr/>
          <p:nvPr/>
        </p:nvCxnSpPr>
        <p:spPr>
          <a:xfrm>
            <a:off x="6296983" y="2158408"/>
            <a:ext cx="474190" cy="47403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7" idx="3"/>
          </p:cNvCxnSpPr>
          <p:nvPr/>
        </p:nvCxnSpPr>
        <p:spPr>
          <a:xfrm flipV="1">
            <a:off x="6288864" y="2986869"/>
            <a:ext cx="482309" cy="46871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6771173" y="4093530"/>
            <a:ext cx="1731382" cy="14070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 smtClean="0"/>
              <a:t>Model Evaluation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38" idx="3"/>
          </p:cNvCxnSpPr>
          <p:nvPr/>
        </p:nvCxnSpPr>
        <p:spPr>
          <a:xfrm>
            <a:off x="6296984" y="4789965"/>
            <a:ext cx="442004" cy="7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49" y="2159832"/>
            <a:ext cx="652477" cy="652477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593" y="4166595"/>
            <a:ext cx="683437" cy="683437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439795" y="4252261"/>
            <a:ext cx="47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99%</a:t>
            </a:r>
            <a:endParaRPr lang="en-US" sz="1200" b="1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16068" y="476803"/>
            <a:ext cx="8229600" cy="111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ans Condensed" panose="020BE200000000000000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Implementation of CNN-RNN</a:t>
            </a:r>
            <a:br>
              <a:rPr lang="en-US" dirty="0" smtClean="0"/>
            </a:br>
            <a:r>
              <a:rPr lang="en-US" sz="2700" dirty="0" smtClean="0"/>
              <a:t>(ResNet50)</a:t>
            </a:r>
            <a:endParaRPr lang="en-U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2298" y="6203951"/>
            <a:ext cx="2057400" cy="365125"/>
          </a:xfrm>
        </p:spPr>
        <p:txBody>
          <a:bodyPr/>
          <a:lstStyle/>
          <a:p>
            <a:fld id="{2066108E-3919-4F16-A533-2CDCD4718A62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3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71" grpId="0" animBg="1"/>
      <p:bldP spid="88" grpId="0" animBg="1"/>
      <p:bldP spid="9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ResNet50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203951"/>
            <a:ext cx="2057400" cy="365125"/>
          </a:xfrm>
        </p:spPr>
        <p:txBody>
          <a:bodyPr/>
          <a:lstStyle/>
          <a:p>
            <a:fld id="{B52FDCEC-198B-4D6E-AFD4-1FBC022A1179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203951"/>
            <a:ext cx="2057400" cy="365125"/>
          </a:xfrm>
        </p:spPr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35</a:t>
            </a:fld>
            <a:endParaRPr lang="en-US" sz="140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91529" y="2317869"/>
          <a:ext cx="5141533" cy="2554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3077">
                  <a:extLst>
                    <a:ext uri="{9D8B030D-6E8A-4147-A177-3AD203B41FA5}">
                      <a16:colId xmlns:a16="http://schemas.microsoft.com/office/drawing/2014/main" val="317010557"/>
                    </a:ext>
                  </a:extLst>
                </a:gridCol>
                <a:gridCol w="1376642">
                  <a:extLst>
                    <a:ext uri="{9D8B030D-6E8A-4147-A177-3AD203B41FA5}">
                      <a16:colId xmlns:a16="http://schemas.microsoft.com/office/drawing/2014/main" val="1846363959"/>
                    </a:ext>
                  </a:extLst>
                </a:gridCol>
                <a:gridCol w="1508559">
                  <a:extLst>
                    <a:ext uri="{9D8B030D-6E8A-4147-A177-3AD203B41FA5}">
                      <a16:colId xmlns:a16="http://schemas.microsoft.com/office/drawing/2014/main" val="368224243"/>
                    </a:ext>
                  </a:extLst>
                </a:gridCol>
                <a:gridCol w="1523255">
                  <a:extLst>
                    <a:ext uri="{9D8B030D-6E8A-4147-A177-3AD203B41FA5}">
                      <a16:colId xmlns:a16="http://schemas.microsoft.com/office/drawing/2014/main" val="2228646708"/>
                    </a:ext>
                  </a:extLst>
                </a:gridCol>
              </a:tblGrid>
              <a:tr h="682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430552"/>
                  </a:ext>
                </a:extLst>
              </a:tr>
              <a:tr h="624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810544"/>
                  </a:ext>
                </a:extLst>
              </a:tr>
              <a:tr h="624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9318189"/>
                  </a:ext>
                </a:extLst>
              </a:tr>
              <a:tr h="624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759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94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ResNet50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6351-8D2C-45BF-A802-FAF100D229CE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36</a:t>
            </a:fld>
            <a:endParaRPr lang="en-US" sz="140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91529" y="2317869"/>
          <a:ext cx="5141533" cy="2554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3077">
                  <a:extLst>
                    <a:ext uri="{9D8B030D-6E8A-4147-A177-3AD203B41FA5}">
                      <a16:colId xmlns:a16="http://schemas.microsoft.com/office/drawing/2014/main" val="317010557"/>
                    </a:ext>
                  </a:extLst>
                </a:gridCol>
                <a:gridCol w="1376642">
                  <a:extLst>
                    <a:ext uri="{9D8B030D-6E8A-4147-A177-3AD203B41FA5}">
                      <a16:colId xmlns:a16="http://schemas.microsoft.com/office/drawing/2014/main" val="1846363959"/>
                    </a:ext>
                  </a:extLst>
                </a:gridCol>
                <a:gridCol w="1508559">
                  <a:extLst>
                    <a:ext uri="{9D8B030D-6E8A-4147-A177-3AD203B41FA5}">
                      <a16:colId xmlns:a16="http://schemas.microsoft.com/office/drawing/2014/main" val="368224243"/>
                    </a:ext>
                  </a:extLst>
                </a:gridCol>
                <a:gridCol w="1523255">
                  <a:extLst>
                    <a:ext uri="{9D8B030D-6E8A-4147-A177-3AD203B41FA5}">
                      <a16:colId xmlns:a16="http://schemas.microsoft.com/office/drawing/2014/main" val="2228646708"/>
                    </a:ext>
                  </a:extLst>
                </a:gridCol>
              </a:tblGrid>
              <a:tr h="682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430552"/>
                  </a:ext>
                </a:extLst>
              </a:tr>
              <a:tr h="624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810544"/>
                  </a:ext>
                </a:extLst>
              </a:tr>
              <a:tr h="624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9318189"/>
                  </a:ext>
                </a:extLst>
              </a:tr>
              <a:tr h="624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759405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71" y="2062354"/>
            <a:ext cx="6182057" cy="40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ResNet50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0" y="2406126"/>
            <a:ext cx="4391025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406126"/>
            <a:ext cx="3895725" cy="32194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71C5-F9D4-46F9-8802-79988E6BECE5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37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21122" y="2406126"/>
            <a:ext cx="1327103" cy="2551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6947" y="2599256"/>
            <a:ext cx="2089103" cy="202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93626" y="2406126"/>
            <a:ext cx="750324" cy="1931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48502" y="2573707"/>
            <a:ext cx="2089103" cy="202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/>
          <p:cNvCxnSpPr/>
          <p:nvPr/>
        </p:nvCxnSpPr>
        <p:spPr>
          <a:xfrm flipV="1">
            <a:off x="1584243" y="4114800"/>
            <a:ext cx="914400" cy="900225"/>
          </a:xfrm>
          <a:prstGeom prst="bentConnector3">
            <a:avLst>
              <a:gd name="adj1" fmla="val 302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584243" y="3491022"/>
            <a:ext cx="90377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584243" y="2030817"/>
            <a:ext cx="914400" cy="914400"/>
          </a:xfrm>
          <a:prstGeom prst="bentConnector3">
            <a:avLst>
              <a:gd name="adj1" fmla="val 337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62" y="484965"/>
            <a:ext cx="8229600" cy="1110141"/>
          </a:xfrm>
        </p:spPr>
        <p:txBody>
          <a:bodyPr>
            <a:normAutofit/>
          </a:bodyPr>
          <a:lstStyle/>
          <a:p>
            <a:r>
              <a:rPr lang="en-US" dirty="0"/>
              <a:t>Implementation of </a:t>
            </a:r>
            <a:r>
              <a:rPr lang="en-US" dirty="0" smtClean="0"/>
              <a:t>CNN-RNN</a:t>
            </a:r>
            <a:br>
              <a:rPr lang="en-US" dirty="0" smtClean="0"/>
            </a:br>
            <a:r>
              <a:rPr lang="en-US" sz="2700" dirty="0" smtClean="0"/>
              <a:t>(Inception-V3)</a:t>
            </a:r>
            <a:endParaRPr lang="en-US" sz="2700" dirty="0"/>
          </a:p>
        </p:txBody>
      </p:sp>
      <p:sp>
        <p:nvSpPr>
          <p:cNvPr id="4" name="Rounded Rectangle 3"/>
          <p:cNvSpPr/>
          <p:nvPr/>
        </p:nvSpPr>
        <p:spPr>
          <a:xfrm>
            <a:off x="541365" y="1690576"/>
            <a:ext cx="1169582" cy="6804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200" dirty="0" smtClean="0"/>
              <a:t>Video-1</a:t>
            </a:r>
            <a:endParaRPr lang="en-US" sz="1200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1031346" y="1844748"/>
            <a:ext cx="265814" cy="21265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42251" y="3150781"/>
            <a:ext cx="1169582" cy="6804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200" dirty="0" smtClean="0"/>
              <a:t>Video-2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42251" y="4610986"/>
            <a:ext cx="1169582" cy="6804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200" dirty="0" smtClean="0"/>
              <a:t>Video-k</a:t>
            </a:r>
            <a:endParaRPr lang="en-US" sz="1200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031346" y="3304955"/>
            <a:ext cx="265814" cy="21265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1031346" y="4775793"/>
            <a:ext cx="265814" cy="21265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488013" y="2158409"/>
            <a:ext cx="712382" cy="29363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Frames Extraction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646966" y="2158408"/>
            <a:ext cx="712382" cy="29363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Features Extraction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200395" y="3494566"/>
            <a:ext cx="4465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entagon 34"/>
          <p:cNvSpPr/>
          <p:nvPr/>
        </p:nvSpPr>
        <p:spPr>
          <a:xfrm rot="16200000">
            <a:off x="3466146" y="5022178"/>
            <a:ext cx="1074023" cy="1219196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 smtClean="0"/>
              <a:t>Inception V3 (CNN)</a:t>
            </a:r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5054759" y="1816397"/>
            <a:ext cx="1242224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200" dirty="0" smtClean="0"/>
              <a:t>Training Dataset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5046640" y="3150779"/>
            <a:ext cx="1242224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050" dirty="0" smtClean="0"/>
              <a:t>Validation Dataset</a:t>
            </a:r>
            <a:endParaRPr lang="en-US" sz="1050" dirty="0"/>
          </a:p>
        </p:txBody>
      </p:sp>
      <p:sp>
        <p:nvSpPr>
          <p:cNvPr id="38" name="Rounded Rectangle 37"/>
          <p:cNvSpPr/>
          <p:nvPr/>
        </p:nvSpPr>
        <p:spPr>
          <a:xfrm>
            <a:off x="5054760" y="4485165"/>
            <a:ext cx="1242224" cy="609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50000"/>
              </a:lnSpc>
            </a:pPr>
            <a:r>
              <a:rPr lang="en-US" sz="1200" dirty="0" smtClean="0"/>
              <a:t>Test Dataset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359348" y="3501655"/>
            <a:ext cx="639731" cy="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flipV="1">
            <a:off x="4359348" y="2149548"/>
            <a:ext cx="695411" cy="668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4359348" y="4093530"/>
            <a:ext cx="695411" cy="668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570" y="1838698"/>
            <a:ext cx="340231" cy="34023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49" y="3195359"/>
            <a:ext cx="306296" cy="30629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94" y="4502883"/>
            <a:ext cx="355307" cy="355307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6771173" y="2108788"/>
            <a:ext cx="1731382" cy="14070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 smtClean="0"/>
              <a:t>Model Training (RNN)</a:t>
            </a:r>
            <a:endParaRPr lang="en-US" dirty="0"/>
          </a:p>
        </p:txBody>
      </p:sp>
      <p:cxnSp>
        <p:nvCxnSpPr>
          <p:cNvPr id="78" name="Elbow Connector 77"/>
          <p:cNvCxnSpPr/>
          <p:nvPr/>
        </p:nvCxnSpPr>
        <p:spPr>
          <a:xfrm>
            <a:off x="6296983" y="2158408"/>
            <a:ext cx="474190" cy="47403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7" idx="3"/>
          </p:cNvCxnSpPr>
          <p:nvPr/>
        </p:nvCxnSpPr>
        <p:spPr>
          <a:xfrm flipV="1">
            <a:off x="6288864" y="2986869"/>
            <a:ext cx="482309" cy="46871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6771173" y="4093530"/>
            <a:ext cx="1731382" cy="14070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 smtClean="0"/>
              <a:t>Model Evaluation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38" idx="3"/>
          </p:cNvCxnSpPr>
          <p:nvPr/>
        </p:nvCxnSpPr>
        <p:spPr>
          <a:xfrm>
            <a:off x="6296984" y="4789965"/>
            <a:ext cx="442004" cy="7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49" y="2159832"/>
            <a:ext cx="652477" cy="652477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593" y="4166595"/>
            <a:ext cx="683437" cy="683437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439795" y="4252261"/>
            <a:ext cx="47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99%</a:t>
            </a:r>
            <a:endParaRPr lang="en-US" sz="1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2ADD-F7D9-47C6-9ECB-0461DFA459BB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38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Inception V3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259-B784-4CFD-BFF6-9E34882C3B4C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39</a:t>
            </a:fld>
            <a:endParaRPr lang="en-US" sz="140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01233" y="2234266"/>
          <a:ext cx="5141533" cy="2554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3077">
                  <a:extLst>
                    <a:ext uri="{9D8B030D-6E8A-4147-A177-3AD203B41FA5}">
                      <a16:colId xmlns:a16="http://schemas.microsoft.com/office/drawing/2014/main" val="317010557"/>
                    </a:ext>
                  </a:extLst>
                </a:gridCol>
                <a:gridCol w="1376642">
                  <a:extLst>
                    <a:ext uri="{9D8B030D-6E8A-4147-A177-3AD203B41FA5}">
                      <a16:colId xmlns:a16="http://schemas.microsoft.com/office/drawing/2014/main" val="1846363959"/>
                    </a:ext>
                  </a:extLst>
                </a:gridCol>
                <a:gridCol w="1508559">
                  <a:extLst>
                    <a:ext uri="{9D8B030D-6E8A-4147-A177-3AD203B41FA5}">
                      <a16:colId xmlns:a16="http://schemas.microsoft.com/office/drawing/2014/main" val="368224243"/>
                    </a:ext>
                  </a:extLst>
                </a:gridCol>
                <a:gridCol w="1523255">
                  <a:extLst>
                    <a:ext uri="{9D8B030D-6E8A-4147-A177-3AD203B41FA5}">
                      <a16:colId xmlns:a16="http://schemas.microsoft.com/office/drawing/2014/main" val="2228646708"/>
                    </a:ext>
                  </a:extLst>
                </a:gridCol>
              </a:tblGrid>
              <a:tr h="682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430552"/>
                  </a:ext>
                </a:extLst>
              </a:tr>
              <a:tr h="624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810544"/>
                  </a:ext>
                </a:extLst>
              </a:tr>
              <a:tr h="624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9318189"/>
                  </a:ext>
                </a:extLst>
              </a:tr>
              <a:tr h="624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759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91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827257"/>
              </p:ext>
            </p:extLst>
          </p:nvPr>
        </p:nvGraphicFramePr>
        <p:xfrm>
          <a:off x="457200" y="1355724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EC0D-D5BF-413C-972D-9ABE4154BB1C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4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Inception V3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96EC-C5F1-493A-A597-D8844233D30A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40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79" y="2162458"/>
            <a:ext cx="5441041" cy="35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Inception V3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8381"/>
          <a:stretch/>
        </p:blipFill>
        <p:spPr>
          <a:xfrm>
            <a:off x="382309" y="2565777"/>
            <a:ext cx="4111624" cy="31423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24" y="2565777"/>
            <a:ext cx="4192867" cy="314232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898-8789-4F29-9A80-BA521840FC40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41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73640" y="2565777"/>
            <a:ext cx="1120294" cy="2551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954" y="2744159"/>
            <a:ext cx="2089103" cy="202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49456" y="2596804"/>
            <a:ext cx="1112233" cy="1931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38786" y="2756730"/>
            <a:ext cx="2089103" cy="202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519011"/>
          <a:ext cx="8229600" cy="439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DD21-D8B2-4D58-AD68-1E824D615DF4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42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9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53"/>
            <a:ext cx="8229600" cy="4572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	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Rosero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-Montalvo et al., "Sign Language Recognition Based on 	Intelligent Glove Using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Machine 	Learning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Techniques," 2018 IEEE 	Third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Ecuador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Chapters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Meeting 	(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ETCM), 2018, pp.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1-5,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10.1109/ETCM.2018.8580268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	Mahesh Kumar, “Conversion of Sign Language into Text”	International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Journal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Applied 	Engineering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ISSN 0973-4562 	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13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Number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(2018) pp. 7154-7161</a:t>
            </a:r>
          </a:p>
          <a:p>
            <a:pPr marL="0" indent="0" algn="just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	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Mirzaei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M.R.,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Ghorshi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&amp;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Mortazavi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“Audio-visual speech recognition 	techniques in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augmented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 environments.” Vis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30, 245–257 	(2014).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doi.org/10.1007/s00371-013-0841-1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Recognition [Online]. Available at: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data-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flair.training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/blogs/sign-language-	recognition-python-ml-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	Video Classification [Online].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keras.io/examples/vision/video_classification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	Next-Frame Video Prediction [Online].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keras.io/examples/vision/conv_lstm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	CNN Architecture [Online].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www.upgrad.com/blog/basic-cnn-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architecture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	LSTM architecture [Online] Available 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://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stats.stackexchange.com/questions/222584/difference-between-feedback-rnn-and-lstm-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	An Introduction to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convLSTM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[Online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Available at: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medium.com/neuronio/an-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introduction-to-convlstm-55c9025563a7</a:t>
            </a:r>
          </a:p>
          <a:p>
            <a:pPr marL="0" indent="0">
              <a:buNone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	GRU Architecture [Online].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clay-atlas.com/us/blog/2021/07/27/gru-en-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introduction-note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5665-BCC4-41C6-BD5A-13413881F9F2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43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2874" y="5146342"/>
            <a:ext cx="8438296" cy="1268105"/>
          </a:xfrm>
        </p:spPr>
        <p:txBody>
          <a:bodyPr/>
          <a:lstStyle/>
          <a:p>
            <a:r>
              <a:rPr lang="en-US" dirty="0" smtClean="0"/>
              <a:t>Thank You!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8320" y="668741"/>
            <a:ext cx="6687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Video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98334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1080774" y="2201415"/>
            <a:ext cx="1520275" cy="960068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  <a:alpha val="66000"/>
            </a:schemeClr>
          </a:solidFill>
          <a:ln w="12700">
            <a:solidFill>
              <a:srgbClr val="996633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Sign from Specially-abled person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2727394" y="2365511"/>
            <a:ext cx="704143" cy="475154"/>
          </a:xfrm>
          <a:prstGeom prst="rightArrow">
            <a:avLst>
              <a:gd name="adj1" fmla="val 50000"/>
              <a:gd name="adj2" fmla="val 36628"/>
            </a:avLst>
          </a:prstGeom>
          <a:solidFill>
            <a:schemeClr val="accent2">
              <a:lumMod val="50000"/>
              <a:alpha val="66000"/>
            </a:schemeClr>
          </a:solidFill>
          <a:ln w="12700">
            <a:solidFill>
              <a:srgbClr val="996633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719549" y="2164410"/>
            <a:ext cx="1520275" cy="989331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  <a:alpha val="66000"/>
            </a:schemeClr>
          </a:solidFill>
          <a:ln w="12700">
            <a:solidFill>
              <a:srgbClr val="996633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Sign Videos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 Pre-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Processing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5475468" y="2386015"/>
            <a:ext cx="770361" cy="475154"/>
          </a:xfrm>
          <a:prstGeom prst="rightArrow">
            <a:avLst>
              <a:gd name="adj1" fmla="val 50000"/>
              <a:gd name="adj2" fmla="val 34884"/>
            </a:avLst>
          </a:prstGeom>
          <a:solidFill>
            <a:schemeClr val="accent2">
              <a:lumMod val="50000"/>
              <a:alpha val="66000"/>
            </a:schemeClr>
          </a:solidFill>
          <a:ln w="12700">
            <a:solidFill>
              <a:srgbClr val="996633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6473128" y="2122838"/>
            <a:ext cx="1546610" cy="1001507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  <a:alpha val="66000"/>
            </a:schemeClr>
          </a:solidFill>
          <a:ln w="12700">
            <a:solidFill>
              <a:srgbClr val="996633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Machine Learning Algorithm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719549" y="4008332"/>
            <a:ext cx="1520275" cy="10012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  <a:alpha val="66000"/>
            </a:schemeClr>
          </a:solidFill>
          <a:ln w="12700">
            <a:solidFill>
              <a:srgbClr val="996633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Text to Speech Conversion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6473128" y="4025925"/>
            <a:ext cx="1546610" cy="980789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  <a:alpha val="66000"/>
            </a:schemeClr>
          </a:solidFill>
          <a:ln w="12700">
            <a:solidFill>
              <a:srgbClr val="996633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Sign to Text Conversion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 flipH="1" flipV="1">
            <a:off x="5475466" y="4243849"/>
            <a:ext cx="770361" cy="475154"/>
          </a:xfrm>
          <a:prstGeom prst="rightArrow">
            <a:avLst>
              <a:gd name="adj1" fmla="val 50000"/>
              <a:gd name="adj2" fmla="val 34884"/>
            </a:avLst>
          </a:prstGeom>
          <a:solidFill>
            <a:schemeClr val="accent2">
              <a:lumMod val="50000"/>
              <a:alpha val="66000"/>
            </a:schemeClr>
          </a:solidFill>
          <a:ln w="12700">
            <a:solidFill>
              <a:srgbClr val="996633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 flipH="1" flipV="1">
            <a:off x="2680494" y="4247414"/>
            <a:ext cx="753023" cy="475154"/>
          </a:xfrm>
          <a:prstGeom prst="rightArrow">
            <a:avLst>
              <a:gd name="adj1" fmla="val 50000"/>
              <a:gd name="adj2" fmla="val 34884"/>
            </a:avLst>
          </a:prstGeom>
          <a:solidFill>
            <a:schemeClr val="accent2">
              <a:lumMod val="50000"/>
              <a:alpha val="66000"/>
            </a:schemeClr>
          </a:solidFill>
          <a:ln w="12700">
            <a:solidFill>
              <a:srgbClr val="996633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032358" y="3998355"/>
            <a:ext cx="1577087" cy="1044757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  <a:alpha val="66000"/>
            </a:schemeClr>
          </a:solidFill>
          <a:ln w="12700">
            <a:solidFill>
              <a:srgbClr val="996633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Mobile Application Integration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/>
          <p:cNvSpPr>
            <a:spLocks noChangeArrowheads="1"/>
          </p:cNvSpPr>
          <p:nvPr/>
        </p:nvSpPr>
        <p:spPr bwMode="auto">
          <a:xfrm rot="5400000">
            <a:off x="6786845" y="3377241"/>
            <a:ext cx="761624" cy="480605"/>
          </a:xfrm>
          <a:prstGeom prst="rightArrow">
            <a:avLst>
              <a:gd name="adj1" fmla="val 50000"/>
              <a:gd name="adj2" fmla="val 34884"/>
            </a:avLst>
          </a:prstGeom>
          <a:solidFill>
            <a:schemeClr val="accent2">
              <a:lumMod val="50000"/>
              <a:alpha val="66000"/>
            </a:schemeClr>
          </a:solidFill>
          <a:ln w="12700">
            <a:solidFill>
              <a:srgbClr val="996633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A847-54CD-4F2E-B147-C4B5AED11D57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5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3719549" y="4012277"/>
            <a:ext cx="1520275" cy="1001200"/>
          </a:xfrm>
          <a:prstGeom prst="roundRect">
            <a:avLst>
              <a:gd name="adj" fmla="val 16667"/>
            </a:avLst>
          </a:prstGeom>
          <a:solidFill>
            <a:schemeClr val="tx1">
              <a:alpha val="66000"/>
            </a:schemeClr>
          </a:solidFill>
          <a:ln w="12700">
            <a:solidFill>
              <a:srgbClr val="996633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Text to Speech Conversion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 flipH="1" flipV="1">
            <a:off x="5475466" y="4247794"/>
            <a:ext cx="770361" cy="475154"/>
          </a:xfrm>
          <a:prstGeom prst="rightArrow">
            <a:avLst>
              <a:gd name="adj1" fmla="val 50000"/>
              <a:gd name="adj2" fmla="val 34884"/>
            </a:avLst>
          </a:prstGeom>
          <a:solidFill>
            <a:schemeClr val="tx1">
              <a:alpha val="66000"/>
            </a:schemeClr>
          </a:solidFill>
          <a:ln w="12700">
            <a:solidFill>
              <a:srgbClr val="996633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 flipH="1" flipV="1">
            <a:off x="2680494" y="4251359"/>
            <a:ext cx="753023" cy="475154"/>
          </a:xfrm>
          <a:prstGeom prst="rightArrow">
            <a:avLst>
              <a:gd name="adj1" fmla="val 50000"/>
              <a:gd name="adj2" fmla="val 34884"/>
            </a:avLst>
          </a:prstGeom>
          <a:solidFill>
            <a:schemeClr val="tx1">
              <a:alpha val="66000"/>
            </a:schemeClr>
          </a:solidFill>
          <a:ln w="12700">
            <a:solidFill>
              <a:srgbClr val="996633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1032358" y="4002300"/>
            <a:ext cx="1577087" cy="1044757"/>
          </a:xfrm>
          <a:prstGeom prst="roundRect">
            <a:avLst>
              <a:gd name="adj" fmla="val 16667"/>
            </a:avLst>
          </a:prstGeom>
          <a:solidFill>
            <a:schemeClr val="tx1">
              <a:alpha val="66000"/>
            </a:schemeClr>
          </a:solidFill>
          <a:ln w="12700">
            <a:solidFill>
              <a:srgbClr val="996633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rlito"/>
                <a:cs typeface="Carlito"/>
              </a:rPr>
              <a:t>Mobile Application Integration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Sign to speech conversion using sensor based gloves [1]</a:t>
            </a:r>
          </a:p>
          <a:p>
            <a:pPr lvl="2"/>
            <a:r>
              <a:rPr lang="en-US" dirty="0" smtClean="0"/>
              <a:t>KNN Model on sensor based values</a:t>
            </a:r>
          </a:p>
          <a:p>
            <a:r>
              <a:rPr lang="en-US" dirty="0" smtClean="0"/>
              <a:t>Sign word to text conversion[2]</a:t>
            </a:r>
          </a:p>
          <a:p>
            <a:pPr lvl="2"/>
            <a:r>
              <a:rPr lang="en-US" dirty="0" smtClean="0"/>
              <a:t>LDA  approach</a:t>
            </a:r>
          </a:p>
          <a:p>
            <a:pPr lvl="2"/>
            <a:r>
              <a:rPr lang="en-US" dirty="0" smtClean="0"/>
              <a:t>Worked on features extracted by sign images </a:t>
            </a:r>
          </a:p>
          <a:p>
            <a:r>
              <a:rPr lang="en-US" dirty="0" smtClean="0"/>
              <a:t>Desktop application to convert American sign language to speech [3]</a:t>
            </a:r>
          </a:p>
          <a:p>
            <a:pPr lvl="2"/>
            <a:r>
              <a:rPr lang="en-US" dirty="0" smtClean="0"/>
              <a:t>Sign language interpretation based on webcam images</a:t>
            </a:r>
          </a:p>
          <a:p>
            <a:pPr lvl="2"/>
            <a:r>
              <a:rPr lang="en-GB" dirty="0" err="1" smtClean="0"/>
              <a:t>Haar</a:t>
            </a:r>
            <a:r>
              <a:rPr lang="en-GB" dirty="0" smtClean="0"/>
              <a:t> Cascade Classifier </a:t>
            </a:r>
          </a:p>
          <a:p>
            <a:r>
              <a:rPr lang="en-US" dirty="0" smtClean="0"/>
              <a:t>Alphabets &amp; numbers to text and speech [4]</a:t>
            </a:r>
          </a:p>
          <a:p>
            <a:pPr lvl="2"/>
            <a:r>
              <a:rPr lang="en-US" dirty="0" smtClean="0"/>
              <a:t>Open CV for hand pose detection </a:t>
            </a:r>
          </a:p>
          <a:p>
            <a:pPr lvl="2"/>
            <a:r>
              <a:rPr lang="en-US" dirty="0" smtClean="0"/>
              <a:t>CNN model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6B27-D3F6-4698-8204-4E47B452B719}" type="datetime1">
              <a:rPr lang="en-US" sz="1400" b="1" smtClean="0">
                <a:solidFill>
                  <a:schemeClr val="bg1"/>
                </a:solidFill>
              </a:rPr>
              <a:t>2/4/2022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b="1" smtClean="0">
                <a:solidFill>
                  <a:schemeClr val="bg1"/>
                </a:solidFill>
              </a:rPr>
              <a:pPr/>
              <a:t>6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3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</a:t>
            </a:r>
            <a:r>
              <a:rPr lang="en-US" dirty="0" smtClean="0"/>
              <a:t>Review (cont...)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smtClean="0"/>
              <a:t>classification (CNN-RNN) [5]</a:t>
            </a:r>
          </a:p>
          <a:p>
            <a:pPr lvl="2"/>
            <a:r>
              <a:rPr lang="en-US" dirty="0" smtClean="0"/>
              <a:t>CNN </a:t>
            </a:r>
            <a:r>
              <a:rPr lang="en-US" dirty="0"/>
              <a:t>(Inception V3, ResNet50) for feature extraction </a:t>
            </a:r>
            <a:endParaRPr lang="en-US" dirty="0" smtClean="0"/>
          </a:p>
          <a:p>
            <a:pPr lvl="2"/>
            <a:r>
              <a:rPr lang="en-US" dirty="0" smtClean="0"/>
              <a:t>RNN </a:t>
            </a:r>
            <a:r>
              <a:rPr lang="en-US" dirty="0"/>
              <a:t>(GRU) </a:t>
            </a:r>
            <a:r>
              <a:rPr lang="en-US" dirty="0" smtClean="0"/>
              <a:t>maintains </a:t>
            </a:r>
            <a:r>
              <a:rPr lang="en-US" dirty="0"/>
              <a:t>frames sequence &amp; for training on extracted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Video </a:t>
            </a:r>
            <a:r>
              <a:rPr lang="en-US" dirty="0"/>
              <a:t>classification (</a:t>
            </a:r>
            <a:r>
              <a:rPr lang="en-US" dirty="0" err="1"/>
              <a:t>ConvLSTM</a:t>
            </a:r>
            <a:r>
              <a:rPr lang="en-US" dirty="0" smtClean="0"/>
              <a:t>) [6]</a:t>
            </a:r>
            <a:endParaRPr lang="en-US" dirty="0"/>
          </a:p>
          <a:p>
            <a:pPr lvl="2"/>
            <a:r>
              <a:rPr lang="en-US" dirty="0" smtClean="0"/>
              <a:t>LSTM (RNN) for </a:t>
            </a:r>
            <a:r>
              <a:rPr lang="en-US" dirty="0"/>
              <a:t>temporal information</a:t>
            </a:r>
          </a:p>
          <a:p>
            <a:pPr lvl="2"/>
            <a:r>
              <a:rPr lang="en-US" dirty="0"/>
              <a:t>CNN for spatial information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A766-C886-4EE2-8EC4-55789BAC0903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7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93C0-9AAF-48A5-92A5-2BCE6653EAF2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8</a:t>
            </a:fld>
            <a:endParaRPr lang="en-US" sz="140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65711709"/>
              </p:ext>
            </p:extLst>
          </p:nvPr>
        </p:nvGraphicFramePr>
        <p:xfrm>
          <a:off x="0" y="135572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2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F3A-7451-4A37-9EC2-4D7059E22FCE}" type="datetime1">
              <a:rPr lang="en-US" sz="1400" smtClean="0">
                <a:solidFill>
                  <a:schemeClr val="bg1"/>
                </a:solidFill>
              </a:rPr>
              <a:t>2/4/2022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C9DF-0BB7-47B4-90E1-5BE2E4ABCB3F}" type="slidenum">
              <a:rPr lang="en-US" sz="1400" smtClean="0">
                <a:solidFill>
                  <a:schemeClr val="bg1"/>
                </a:solidFill>
              </a:rPr>
              <a:pPr/>
              <a:t>9</a:t>
            </a:fld>
            <a:endParaRPr lang="en-US" sz="140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99930"/>
              </p:ext>
            </p:extLst>
          </p:nvPr>
        </p:nvGraphicFramePr>
        <p:xfrm>
          <a:off x="1657350" y="2040325"/>
          <a:ext cx="5850081" cy="3117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66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4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No. of Subjects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Action categories</a:t>
                      </a:r>
                      <a:r>
                        <a:rPr lang="en-GB" sz="2000" baseline="0" dirty="0" smtClean="0">
                          <a:effectLst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Average videos</a:t>
                      </a:r>
                      <a:r>
                        <a:rPr lang="en-GB" sz="2000" baseline="0" dirty="0" smtClean="0">
                          <a:effectLst/>
                        </a:rPr>
                        <a:t> per action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Number of videos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r>
                        <a:rPr lang="en-GB" sz="2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number of frames per video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79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-righ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te-right.potx" id="{FB26B7D5-CBDD-442F-ACE0-A46FFAEF85BD}" vid="{08E0A43C-0BE2-41AD-A42A-0E120647C4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17070334</Template>
  <TotalTime>3561</TotalTime>
  <Words>1391</Words>
  <Application>Microsoft Office PowerPoint</Application>
  <PresentationFormat>On-screen Show (4:3)</PresentationFormat>
  <Paragraphs>722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MS PGothic</vt:lpstr>
      <vt:lpstr>新細明體</vt:lpstr>
      <vt:lpstr>Arial</vt:lpstr>
      <vt:lpstr>Times New Roman</vt:lpstr>
      <vt:lpstr>Arial Unicode MS</vt:lpstr>
      <vt:lpstr>Calibri Light</vt:lpstr>
      <vt:lpstr>Sans Condensed</vt:lpstr>
      <vt:lpstr>Wingdings</vt:lpstr>
      <vt:lpstr>Carlito</vt:lpstr>
      <vt:lpstr>Calibri</vt:lpstr>
      <vt:lpstr>white-right</vt:lpstr>
      <vt:lpstr>PowerPoint Presentation</vt:lpstr>
      <vt:lpstr>Outline</vt:lpstr>
      <vt:lpstr>Introduction </vt:lpstr>
      <vt:lpstr>Project Goal</vt:lpstr>
      <vt:lpstr>Implementation Plan</vt:lpstr>
      <vt:lpstr>Literature Review </vt:lpstr>
      <vt:lpstr>Literature Review (cont...)</vt:lpstr>
      <vt:lpstr>PowerPoint Presentation</vt:lpstr>
      <vt:lpstr>Data Collection</vt:lpstr>
      <vt:lpstr>Data Collection (Cont...)</vt:lpstr>
      <vt:lpstr>Dataset Preprocessing</vt:lpstr>
      <vt:lpstr>Dataset Preprocessing (cont...)</vt:lpstr>
      <vt:lpstr>Dataset Preprocessing (cont...)</vt:lpstr>
      <vt:lpstr>PowerPoint Presentation</vt:lpstr>
      <vt:lpstr>Convolutional Neural Network (CNN)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Long Short Term Memory  (LSTM)</vt:lpstr>
      <vt:lpstr>PowerPoint Presentation</vt:lpstr>
      <vt:lpstr>ConvLSTM (cont...)</vt:lpstr>
      <vt:lpstr>Implemented ConvLSTM Architecture</vt:lpstr>
      <vt:lpstr>Implementation of ConvLSTM</vt:lpstr>
      <vt:lpstr>Results</vt:lpstr>
      <vt:lpstr>Results</vt:lpstr>
      <vt:lpstr>Results</vt:lpstr>
      <vt:lpstr>Feature Extraction </vt:lpstr>
      <vt:lpstr>PowerPoint Presentation</vt:lpstr>
      <vt:lpstr>Implemented GRU Architecture</vt:lpstr>
      <vt:lpstr>PowerPoint Presentation</vt:lpstr>
      <vt:lpstr>Results</vt:lpstr>
      <vt:lpstr>Results</vt:lpstr>
      <vt:lpstr>Results</vt:lpstr>
      <vt:lpstr>Implementation of CNN-RNN (Inception-V3)</vt:lpstr>
      <vt:lpstr>Results</vt:lpstr>
      <vt:lpstr>Results</vt:lpstr>
      <vt:lpstr>Results</vt:lpstr>
      <vt:lpstr>Way Forward</vt:lpstr>
      <vt:lpstr>References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Realization &amp; Implementation of Communication for Hearing Impaired &amp; Inarticulate People</dc:title>
  <dc:subject>PowerPoint Templates</dc:subject>
  <dc:creator>Tanzila Iram</dc:creator>
  <cp:lastModifiedBy>Hp</cp:lastModifiedBy>
  <cp:revision>217</cp:revision>
  <dcterms:created xsi:type="dcterms:W3CDTF">2022-01-27T03:27:45Z</dcterms:created>
  <dcterms:modified xsi:type="dcterms:W3CDTF">2022-02-04T05:08:06Z</dcterms:modified>
  <cp:category>On-demand Templates</cp:category>
</cp:coreProperties>
</file>