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83" r:id="rId17"/>
    <p:sldId id="272" r:id="rId18"/>
    <p:sldId id="284" r:id="rId19"/>
    <p:sldId id="273" r:id="rId20"/>
    <p:sldId id="274" r:id="rId21"/>
    <p:sldId id="275" r:id="rId22"/>
    <p:sldId id="276" r:id="rId23"/>
    <p:sldId id="285" r:id="rId24"/>
    <p:sldId id="277" r:id="rId25"/>
    <p:sldId id="286" r:id="rId26"/>
    <p:sldId id="278" r:id="rId27"/>
    <p:sldId id="279" r:id="rId28"/>
    <p:sldId id="280" r:id="rId29"/>
    <p:sldId id="281"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94624" autoAdjust="0"/>
  </p:normalViewPr>
  <p:slideViewPr>
    <p:cSldViewPr>
      <p:cViewPr varScale="1">
        <p:scale>
          <a:sx n="69" d="100"/>
          <a:sy n="69" d="100"/>
        </p:scale>
        <p:origin x="-1422" y="-102"/>
      </p:cViewPr>
      <p:guideLst>
        <p:guide orient="horz" pos="2160"/>
        <p:guide pos="2880"/>
      </p:guideLst>
    </p:cSldViewPr>
  </p:slideViewPr>
  <p:outlineViewPr>
    <p:cViewPr>
      <p:scale>
        <a:sx n="33" d="100"/>
        <a:sy n="33" d="100"/>
      </p:scale>
      <p:origin x="48" y="3226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5ED500-6117-46F5-967F-5B2DE9C8F5B8}"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4E970C-1228-41E6-8E37-7D02E677EB4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ED500-6117-46F5-967F-5B2DE9C8F5B8}"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4E970C-1228-41E6-8E37-7D02E677EB4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ED500-6117-46F5-967F-5B2DE9C8F5B8}"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4E970C-1228-41E6-8E37-7D02E677EB4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ED500-6117-46F5-967F-5B2DE9C8F5B8}"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4E970C-1228-41E6-8E37-7D02E677EB4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D500-6117-46F5-967F-5B2DE9C8F5B8}"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4E970C-1228-41E6-8E37-7D02E677EB4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5ED500-6117-46F5-967F-5B2DE9C8F5B8}"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4E970C-1228-41E6-8E37-7D02E677EB4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5ED500-6117-46F5-967F-5B2DE9C8F5B8}" type="datetimeFigureOut">
              <a:rPr lang="en-US" smtClean="0"/>
              <a:pPr/>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14E970C-1228-41E6-8E37-7D02E677EB4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5ED500-6117-46F5-967F-5B2DE9C8F5B8}" type="datetimeFigureOut">
              <a:rPr lang="en-US" smtClean="0"/>
              <a:pPr/>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4E970C-1228-41E6-8E37-7D02E677EB4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ED500-6117-46F5-967F-5B2DE9C8F5B8}" type="datetimeFigureOut">
              <a:rPr lang="en-US" smtClean="0"/>
              <a:pPr/>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14E970C-1228-41E6-8E37-7D02E677EB4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D500-6117-46F5-967F-5B2DE9C8F5B8}"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4E970C-1228-41E6-8E37-7D02E677EB4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D500-6117-46F5-967F-5B2DE9C8F5B8}"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4E970C-1228-41E6-8E37-7D02E677EB4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ED500-6117-46F5-967F-5B2DE9C8F5B8}" type="datetimeFigureOut">
              <a:rPr lang="en-US" smtClean="0"/>
              <a:pPr/>
              <a:t>3/9/2023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E970C-1228-41E6-8E37-7D02E677EB4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8153400" cy="1698625"/>
          </a:xfrm>
          <a:solidFill>
            <a:schemeClr val="accent1">
              <a:lumMod val="20000"/>
              <a:lumOff val="80000"/>
            </a:schemeClr>
          </a:solidFill>
        </p:spPr>
        <p:txBody>
          <a:bodyPr>
            <a:noAutofit/>
          </a:bodyPr>
          <a:lstStyle/>
          <a:p>
            <a:r>
              <a:rPr lang="en-US" sz="5500" b="1" dirty="0" smtClean="0">
                <a:solidFill>
                  <a:srgbClr val="FF0000"/>
                </a:solidFill>
              </a:rPr>
              <a:t>EDA CAPSTONE PROJECT</a:t>
            </a:r>
            <a:r>
              <a:rPr lang="en-US" sz="4800" b="1" dirty="0" smtClean="0">
                <a:solidFill>
                  <a:srgbClr val="FF0000"/>
                </a:solidFill>
              </a:rPr>
              <a:t/>
            </a:r>
            <a:br>
              <a:rPr lang="en-US" sz="4800" b="1" dirty="0" smtClean="0">
                <a:solidFill>
                  <a:srgbClr val="FF0000"/>
                </a:solidFill>
              </a:rPr>
            </a:br>
            <a:r>
              <a:rPr lang="en-US" sz="4800" dirty="0" smtClean="0">
                <a:solidFill>
                  <a:schemeClr val="tx1">
                    <a:lumMod val="85000"/>
                    <a:lumOff val="15000"/>
                  </a:schemeClr>
                </a:solidFill>
              </a:rPr>
              <a:t>FOR HOTEL BOOKING ANALYSIS</a:t>
            </a:r>
            <a:endParaRPr lang="en-US" sz="4800" dirty="0">
              <a:solidFill>
                <a:schemeClr val="tx1">
                  <a:lumMod val="85000"/>
                  <a:lumOff val="15000"/>
                </a:schemeClr>
              </a:solidFill>
            </a:endParaRPr>
          </a:p>
        </p:txBody>
      </p:sp>
      <p:sp>
        <p:nvSpPr>
          <p:cNvPr id="3" name="Subtitle 2"/>
          <p:cNvSpPr>
            <a:spLocks noGrp="1"/>
          </p:cNvSpPr>
          <p:nvPr>
            <p:ph type="subTitle" idx="1"/>
          </p:nvPr>
        </p:nvSpPr>
        <p:spPr>
          <a:xfrm>
            <a:off x="1371600" y="3810000"/>
            <a:ext cx="6400800" cy="1752600"/>
          </a:xfrm>
          <a:solidFill>
            <a:schemeClr val="accent1">
              <a:lumMod val="20000"/>
              <a:lumOff val="80000"/>
            </a:schemeClr>
          </a:solidFill>
        </p:spPr>
        <p:txBody>
          <a:bodyPr>
            <a:normAutofit fontScale="92500"/>
          </a:bodyPr>
          <a:lstStyle/>
          <a:p>
            <a:pPr algn="l"/>
            <a:r>
              <a:rPr lang="en-US" sz="3800" b="1" dirty="0" smtClean="0">
                <a:solidFill>
                  <a:srgbClr val="FF0000"/>
                </a:solidFill>
              </a:rPr>
              <a:t>PREPARED BY:</a:t>
            </a:r>
          </a:p>
          <a:p>
            <a:pPr algn="r"/>
            <a:r>
              <a:rPr lang="en-US" sz="3800" b="1" dirty="0">
                <a:solidFill>
                  <a:srgbClr val="FF0000"/>
                </a:solidFill>
              </a:rPr>
              <a:t> </a:t>
            </a:r>
            <a:r>
              <a:rPr lang="en-US" sz="3800" b="1" dirty="0" smtClean="0">
                <a:solidFill>
                  <a:srgbClr val="FF0000"/>
                </a:solidFill>
              </a:rPr>
              <a:t>                             FAIZAN .N. KHAN</a:t>
            </a:r>
            <a:endParaRPr lang="en-US" sz="3800" b="1" dirty="0">
              <a:solidFill>
                <a:srgbClr val="FF0000"/>
              </a:solidFill>
            </a:endParaRPr>
          </a:p>
        </p:txBody>
      </p:sp>
      <p:pic>
        <p:nvPicPr>
          <p:cNvPr id="4" name="Picture 3" descr="download (1).png"/>
          <p:cNvPicPr>
            <a:picLocks noChangeAspect="1"/>
          </p:cNvPicPr>
          <p:nvPr/>
        </p:nvPicPr>
        <p:blipFill>
          <a:blip r:embed="rId2"/>
          <a:stretch>
            <a:fillRect/>
          </a:stretch>
        </p:blipFill>
        <p:spPr>
          <a:xfrm>
            <a:off x="7696200" y="228600"/>
            <a:ext cx="923925" cy="9239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990600"/>
          </a:xfrm>
          <a:solidFill>
            <a:schemeClr val="accent1">
              <a:lumMod val="20000"/>
              <a:lumOff val="80000"/>
            </a:schemeClr>
          </a:solidFill>
        </p:spPr>
        <p:txBody>
          <a:bodyPr>
            <a:noAutofit/>
          </a:bodyPr>
          <a:lstStyle/>
          <a:p>
            <a:r>
              <a:rPr lang="en-US" sz="3500" b="1" dirty="0" smtClean="0">
                <a:solidFill>
                  <a:srgbClr val="FF0000"/>
                </a:solidFill>
              </a:rPr>
              <a:t>Relationship </a:t>
            </a:r>
            <a:r>
              <a:rPr lang="en-US" sz="3500" b="1" dirty="0">
                <a:solidFill>
                  <a:srgbClr val="FF0000"/>
                </a:solidFill>
              </a:rPr>
              <a:t>between Adr and Total </a:t>
            </a:r>
            <a:r>
              <a:rPr lang="en-US" sz="3500" b="1" dirty="0" smtClean="0">
                <a:solidFill>
                  <a:srgbClr val="FF0000"/>
                </a:solidFill>
              </a:rPr>
              <a:t>Stay</a:t>
            </a:r>
            <a:br>
              <a:rPr lang="en-US" sz="3500" b="1" dirty="0" smtClean="0">
                <a:solidFill>
                  <a:srgbClr val="FF0000"/>
                </a:solidFill>
              </a:rPr>
            </a:br>
            <a:r>
              <a:rPr lang="en-US" sz="3500" b="1" dirty="0" smtClean="0">
                <a:solidFill>
                  <a:srgbClr val="FF0000"/>
                </a:solidFill>
              </a:rPr>
              <a:t>(</a:t>
            </a:r>
            <a:r>
              <a:rPr lang="en-US" sz="3500" b="1" dirty="0">
                <a:solidFill>
                  <a:srgbClr val="FF0000"/>
                </a:solidFill>
              </a:rPr>
              <a:t>Bivariate</a:t>
            </a:r>
            <a:r>
              <a:rPr lang="en-US" sz="3500" b="1" dirty="0">
                <a:solidFill>
                  <a:srgbClr val="FF0000"/>
                </a:solidFill>
              </a:rPr>
              <a:t> with numerical-numerical</a:t>
            </a:r>
            <a:r>
              <a:rPr lang="en-US" sz="3500" b="1" dirty="0"/>
              <a:t/>
            </a:r>
            <a:br>
              <a:rPr lang="en-US" sz="3500" b="1" dirty="0"/>
            </a:br>
            <a:endParaRPr lang="en-US" sz="3500" dirty="0"/>
          </a:p>
        </p:txBody>
      </p:sp>
      <p:sp>
        <p:nvSpPr>
          <p:cNvPr id="3" name="Content Placeholder 2"/>
          <p:cNvSpPr>
            <a:spLocks noGrp="1"/>
          </p:cNvSpPr>
          <p:nvPr>
            <p:ph idx="1"/>
          </p:nvPr>
        </p:nvSpPr>
        <p:spPr>
          <a:xfrm>
            <a:off x="457200" y="4038600"/>
            <a:ext cx="8229600" cy="2286000"/>
          </a:xfrm>
          <a:solidFill>
            <a:schemeClr val="accent1">
              <a:lumMod val="20000"/>
              <a:lumOff val="80000"/>
            </a:schemeClr>
          </a:solidFill>
        </p:spPr>
        <p:txBody>
          <a:bodyPr>
            <a:normAutofit fontScale="62500" lnSpcReduction="20000"/>
          </a:bodyPr>
          <a:lstStyle/>
          <a:p>
            <a:r>
              <a:rPr lang="en-US" dirty="0"/>
              <a:t>From this chart we have found that as the total stay increases the </a:t>
            </a:r>
            <a:r>
              <a:rPr lang="en-US" dirty="0"/>
              <a:t>adr</a:t>
            </a:r>
            <a:r>
              <a:rPr lang="en-US" dirty="0"/>
              <a:t> also increases so, </a:t>
            </a:r>
            <a:r>
              <a:rPr lang="en-US" dirty="0"/>
              <a:t>adr</a:t>
            </a:r>
            <a:r>
              <a:rPr lang="en-US" dirty="0"/>
              <a:t> is directly proportional to the </a:t>
            </a:r>
            <a:r>
              <a:rPr lang="en-US" dirty="0"/>
              <a:t>total_stay</a:t>
            </a:r>
            <a:r>
              <a:rPr lang="en-US" dirty="0" smtClean="0"/>
              <a:t>.</a:t>
            </a:r>
          </a:p>
          <a:p>
            <a:r>
              <a:rPr lang="en-US" dirty="0"/>
              <a:t>The hotel should focus on increasing </a:t>
            </a:r>
            <a:r>
              <a:rPr lang="en-US" dirty="0"/>
              <a:t>thier</a:t>
            </a:r>
            <a:r>
              <a:rPr lang="en-US" dirty="0"/>
              <a:t> Adr and more advertisement and better facilities and good offers will let the guests to stay more that will directly result in increasing </a:t>
            </a:r>
            <a:r>
              <a:rPr lang="en-US" dirty="0" smtClean="0"/>
              <a:t>adr</a:t>
            </a:r>
            <a:r>
              <a:rPr lang="en-US" dirty="0"/>
              <a:t>. so, Hotels should offer more attractive offers and facilities so that total stay can be increased that will directly multiply their </a:t>
            </a:r>
            <a:r>
              <a:rPr lang="en-US" dirty="0"/>
              <a:t>edr</a:t>
            </a:r>
            <a:r>
              <a:rPr lang="en-US" dirty="0"/>
              <a:t> and ultimately will </a:t>
            </a:r>
            <a:r>
              <a:rPr lang="en-US" dirty="0" smtClean="0"/>
              <a:t>increases.</a:t>
            </a:r>
            <a:endParaRPr lang="en-US" dirty="0"/>
          </a:p>
          <a:p>
            <a:endParaRPr lang="en-US" dirty="0"/>
          </a:p>
        </p:txBody>
      </p:sp>
      <p:pic>
        <p:nvPicPr>
          <p:cNvPr id="4" name="Picture 3" descr="download (4).png"/>
          <p:cNvPicPr>
            <a:picLocks noChangeAspect="1"/>
          </p:cNvPicPr>
          <p:nvPr/>
        </p:nvPicPr>
        <p:blipFill>
          <a:blip r:embed="rId2"/>
          <a:stretch>
            <a:fillRect/>
          </a:stretch>
        </p:blipFill>
        <p:spPr>
          <a:xfrm>
            <a:off x="0" y="1371600"/>
            <a:ext cx="9144000" cy="2590800"/>
          </a:xfrm>
          <a:prstGeom prst="rect">
            <a:avLst/>
          </a:prstGeom>
        </p:spPr>
      </p:pic>
      <p:pic>
        <p:nvPicPr>
          <p:cNvPr id="5" name="Picture 4" descr="download (1).png"/>
          <p:cNvPicPr>
            <a:picLocks noChangeAspect="1"/>
          </p:cNvPicPr>
          <p:nvPr/>
        </p:nvPicPr>
        <p:blipFill>
          <a:blip r:embed="rId3"/>
          <a:stretch>
            <a:fillRect/>
          </a:stretch>
        </p:blipFill>
        <p:spPr>
          <a:xfrm>
            <a:off x="8220075" y="0"/>
            <a:ext cx="923925" cy="9239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686800" cy="1143000"/>
          </a:xfrm>
          <a:solidFill>
            <a:schemeClr val="accent1">
              <a:lumMod val="20000"/>
              <a:lumOff val="80000"/>
            </a:schemeClr>
          </a:solidFill>
        </p:spPr>
        <p:txBody>
          <a:bodyPr>
            <a:normAutofit fontScale="90000"/>
          </a:bodyPr>
          <a:lstStyle/>
          <a:p>
            <a:r>
              <a:rPr lang="en-US" b="1" dirty="0" smtClean="0">
                <a:solidFill>
                  <a:srgbClr val="FF0000"/>
                </a:solidFill>
              </a:rPr>
              <a:t>PERCENTAGE OF </a:t>
            </a:r>
            <a:r>
              <a:rPr lang="en-US" sz="4900" b="1" dirty="0" smtClean="0">
                <a:solidFill>
                  <a:srgbClr val="FF0000"/>
                </a:solidFill>
              </a:rPr>
              <a:t>REPEATED</a:t>
            </a:r>
            <a:r>
              <a:rPr lang="en-US" b="1" dirty="0" smtClean="0">
                <a:solidFill>
                  <a:srgbClr val="FF0000"/>
                </a:solidFill>
              </a:rPr>
              <a:t> GUESTS</a:t>
            </a:r>
            <a:r>
              <a:rPr lang="en-US" b="1" dirty="0"/>
              <a:t/>
            </a:r>
            <a:br>
              <a:rPr lang="en-US" b="1" dirty="0"/>
            </a:br>
            <a:endParaRPr lang="en-US" dirty="0"/>
          </a:p>
        </p:txBody>
      </p:sp>
      <p:sp>
        <p:nvSpPr>
          <p:cNvPr id="3" name="Content Placeholder 2"/>
          <p:cNvSpPr>
            <a:spLocks noGrp="1"/>
          </p:cNvSpPr>
          <p:nvPr>
            <p:ph idx="1"/>
          </p:nvPr>
        </p:nvSpPr>
        <p:spPr>
          <a:xfrm>
            <a:off x="457200" y="4114800"/>
            <a:ext cx="8229600" cy="2743200"/>
          </a:xfrm>
        </p:spPr>
        <p:txBody>
          <a:bodyPr>
            <a:normAutofit fontScale="92500" lnSpcReduction="20000"/>
          </a:bodyPr>
          <a:lstStyle/>
          <a:p>
            <a:r>
              <a:rPr lang="en-US" dirty="0" smtClean="0"/>
              <a:t>Repeated Guest are very less which is only 3.9% while 96.1% guests are not returning to the same hotel So, it is </a:t>
            </a:r>
            <a:r>
              <a:rPr lang="en-US" dirty="0" smtClean="0"/>
              <a:t>amtter</a:t>
            </a:r>
            <a:r>
              <a:rPr lang="en-US" dirty="0" smtClean="0"/>
              <a:t> of deep thinking and taking proper step to increases a repeated guest numbers. In Order to retained the guests management should take feedback from the guests and try to impress with his </a:t>
            </a:r>
            <a:r>
              <a:rPr lang="en-US" dirty="0" smtClean="0"/>
              <a:t>Sevices</a:t>
            </a:r>
            <a:r>
              <a:rPr lang="en-US" dirty="0" smtClean="0"/>
              <a:t>.</a:t>
            </a:r>
          </a:p>
          <a:p>
            <a:endParaRPr lang="en-US" dirty="0" smtClean="0"/>
          </a:p>
          <a:p>
            <a:endParaRPr lang="en-US" dirty="0"/>
          </a:p>
        </p:txBody>
      </p:sp>
      <p:pic>
        <p:nvPicPr>
          <p:cNvPr id="5" name="Picture 4" descr="download (5).png"/>
          <p:cNvPicPr>
            <a:picLocks noChangeAspect="1"/>
          </p:cNvPicPr>
          <p:nvPr/>
        </p:nvPicPr>
        <p:blipFill>
          <a:blip r:embed="rId2"/>
          <a:stretch>
            <a:fillRect/>
          </a:stretch>
        </p:blipFill>
        <p:spPr>
          <a:xfrm>
            <a:off x="2590800" y="1524000"/>
            <a:ext cx="4267199" cy="2895600"/>
          </a:xfrm>
          <a:prstGeom prst="rect">
            <a:avLst/>
          </a:prstGeom>
        </p:spPr>
      </p:pic>
      <p:pic>
        <p:nvPicPr>
          <p:cNvPr id="6" name="Picture 5" descr="download (1).png"/>
          <p:cNvPicPr>
            <a:picLocks noChangeAspect="1"/>
          </p:cNvPicPr>
          <p:nvPr/>
        </p:nvPicPr>
        <p:blipFill>
          <a:blip r:embed="rId3"/>
          <a:stretch>
            <a:fillRect/>
          </a:stretch>
        </p:blipFill>
        <p:spPr>
          <a:xfrm>
            <a:off x="8220075" y="0"/>
            <a:ext cx="923925" cy="9239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229600" cy="579438"/>
          </a:xfrm>
        </p:spPr>
        <p:txBody>
          <a:bodyPr>
            <a:normAutofit fontScale="90000"/>
          </a:bodyPr>
          <a:lstStyle/>
          <a:p>
            <a:r>
              <a:rPr lang="en-US" b="1" dirty="0" smtClean="0">
                <a:solidFill>
                  <a:srgbClr val="FF0000"/>
                </a:solidFill>
              </a:rPr>
              <a:t>Percentage Distribution Of required car parking spaces (</a:t>
            </a:r>
            <a:r>
              <a:rPr lang="en-US" b="1" dirty="0" smtClean="0">
                <a:solidFill>
                  <a:srgbClr val="FF0000"/>
                </a:solidFill>
              </a:rPr>
              <a:t>Univariate</a:t>
            </a:r>
            <a:r>
              <a:rPr lang="en-US" b="1"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457200" y="2332037"/>
            <a:ext cx="8229600" cy="4525963"/>
          </a:xfrm>
          <a:solidFill>
            <a:schemeClr val="tx2">
              <a:lumMod val="20000"/>
              <a:lumOff val="80000"/>
            </a:schemeClr>
          </a:solidFill>
        </p:spPr>
        <p:txBody>
          <a:bodyPr>
            <a:normAutofit fontScale="77500" lnSpcReduction="20000"/>
          </a:bodyPr>
          <a:lstStyle/>
          <a:p>
            <a:r>
              <a:rPr lang="en-US" dirty="0" smtClean="0"/>
              <a:t>This chart shows that 91.6% guests did not required the parking spaces. only 8.3% guests required only parking spaces</a:t>
            </a:r>
          </a:p>
          <a:p>
            <a:r>
              <a:rPr lang="en-US" dirty="0" smtClean="0"/>
              <a:t/>
            </a:r>
            <a:br>
              <a:rPr lang="en-US" dirty="0" smtClean="0"/>
            </a:br>
            <a:r>
              <a:rPr lang="en-US" dirty="0" smtClean="0"/>
              <a:t>yes that insight </a:t>
            </a:r>
            <a:r>
              <a:rPr lang="en-US" dirty="0" smtClean="0"/>
              <a:t>definately</a:t>
            </a:r>
            <a:r>
              <a:rPr lang="en-US" dirty="0" smtClean="0"/>
              <a:t> help the hotel to provide better </a:t>
            </a:r>
            <a:r>
              <a:rPr lang="en-US" dirty="0" smtClean="0"/>
              <a:t>services.it</a:t>
            </a:r>
            <a:r>
              <a:rPr lang="en-US" dirty="0" smtClean="0"/>
              <a:t> can be said that hotels need to work less on car parking spaces as only 1 car parking spaces were required by 8.3% guest. so it is better to have a limited car parking spaces and use that spaces for other important purpose rather than just </a:t>
            </a:r>
            <a:r>
              <a:rPr lang="en-US" dirty="0" smtClean="0"/>
              <a:t>leeting</a:t>
            </a:r>
            <a:r>
              <a:rPr lang="en-US" dirty="0" smtClean="0"/>
              <a:t> go unused. so it is better to focus on other areas to increase quality of hotel rather than focusing mainly on car parking area only. the demand of car parking area is less . this might be the reason as too many guests prefer to use public vehicles to travel.</a:t>
            </a:r>
            <a:endParaRPr lang="en-US" dirty="0"/>
          </a:p>
        </p:txBody>
      </p:sp>
      <p:pic>
        <p:nvPicPr>
          <p:cNvPr id="4" name="Picture 3" descr="download (1).png"/>
          <p:cNvPicPr>
            <a:picLocks noChangeAspect="1"/>
          </p:cNvPicPr>
          <p:nvPr/>
        </p:nvPicPr>
        <p:blipFill>
          <a:blip r:embed="rId2"/>
          <a:stretch>
            <a:fillRect/>
          </a:stretch>
        </p:blipFill>
        <p:spPr>
          <a:xfrm>
            <a:off x="8220075" y="0"/>
            <a:ext cx="923925" cy="9239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1143000"/>
          </a:xfrm>
          <a:solidFill>
            <a:schemeClr val="tx2">
              <a:lumMod val="20000"/>
              <a:lumOff val="80000"/>
            </a:schemeClr>
          </a:solidFill>
        </p:spPr>
        <p:txBody>
          <a:bodyPr>
            <a:normAutofit fontScale="90000"/>
          </a:bodyPr>
          <a:lstStyle/>
          <a:p>
            <a:r>
              <a:rPr lang="en-US" b="1" dirty="0" smtClean="0">
                <a:solidFill>
                  <a:srgbClr val="FF0000"/>
                </a:solidFill>
              </a:rPr>
              <a:t>Percentage Distribution Of required car parking spaces (</a:t>
            </a:r>
            <a:r>
              <a:rPr lang="en-US" b="1" dirty="0" smtClean="0">
                <a:solidFill>
                  <a:srgbClr val="FF0000"/>
                </a:solidFill>
              </a:rPr>
              <a:t>Univariate</a:t>
            </a:r>
            <a:r>
              <a:rPr lang="en-US" b="1" dirty="0" smtClean="0">
                <a:solidFill>
                  <a:srgbClr val="FF0000"/>
                </a:solidFill>
              </a:rPr>
              <a:t>)</a:t>
            </a:r>
            <a:endParaRPr lang="en-US" dirty="0"/>
          </a:p>
        </p:txBody>
      </p:sp>
      <p:sp>
        <p:nvSpPr>
          <p:cNvPr id="3" name="Content Placeholder 2"/>
          <p:cNvSpPr>
            <a:spLocks noGrp="1"/>
          </p:cNvSpPr>
          <p:nvPr>
            <p:ph sz="half" idx="1"/>
          </p:nvPr>
        </p:nvSpPr>
        <p:spPr>
          <a:xfrm>
            <a:off x="457200" y="1600200"/>
            <a:ext cx="4267200" cy="4525963"/>
          </a:xfrm>
          <a:solidFill>
            <a:schemeClr val="tx2">
              <a:lumMod val="20000"/>
              <a:lumOff val="80000"/>
            </a:schemeClr>
          </a:solidFill>
        </p:spPr>
        <p:txBody>
          <a:bodyPr>
            <a:normAutofit fontScale="47500" lnSpcReduction="20000"/>
          </a:bodyPr>
          <a:lstStyle/>
          <a:p>
            <a:r>
              <a:rPr lang="en-US" sz="3600" dirty="0" smtClean="0"/>
              <a:t>This chart shows that 91.6% guests did not required the parking spaces. only 8.3% guests required only parking spaces</a:t>
            </a:r>
          </a:p>
          <a:p>
            <a:r>
              <a:rPr lang="en-US" sz="3600" dirty="0" smtClean="0"/>
              <a:t/>
            </a:r>
            <a:br>
              <a:rPr lang="en-US" sz="3600" dirty="0" smtClean="0"/>
            </a:br>
            <a:r>
              <a:rPr lang="en-US" sz="3600" dirty="0" smtClean="0"/>
              <a:t>yes that insight </a:t>
            </a:r>
            <a:r>
              <a:rPr lang="en-US" sz="3600" dirty="0" smtClean="0"/>
              <a:t>definately</a:t>
            </a:r>
            <a:r>
              <a:rPr lang="en-US" sz="3600" dirty="0" smtClean="0"/>
              <a:t> help the hotel to provide better </a:t>
            </a:r>
            <a:r>
              <a:rPr lang="en-US" sz="3600" dirty="0" smtClean="0"/>
              <a:t>services.it</a:t>
            </a:r>
            <a:r>
              <a:rPr lang="en-US" sz="3600" dirty="0" smtClean="0"/>
              <a:t> can be said that hotels need to work less on car parking spaces as only 1 car parking spaces were required by 8.3% guest. so it is better to have a limited car parking spaces and use that spaces for other important purpose rather than just </a:t>
            </a:r>
            <a:r>
              <a:rPr lang="en-US" sz="3600" dirty="0" smtClean="0"/>
              <a:t>leeting</a:t>
            </a:r>
            <a:r>
              <a:rPr lang="en-US" sz="3600" dirty="0" smtClean="0"/>
              <a:t> go unused. so it is better to focus on other areas to increase quality of hotel rather than focusing mainly on car parking area only. the demand of car parking area is less . this might be the reason as too many guests prefer to use public vehicles to travel.</a:t>
            </a:r>
          </a:p>
          <a:p>
            <a:endParaRPr lang="en-US" dirty="0"/>
          </a:p>
        </p:txBody>
      </p:sp>
      <p:pic>
        <p:nvPicPr>
          <p:cNvPr id="6" name="Content Placeholder 5" descr="download (6).png"/>
          <p:cNvPicPr>
            <a:picLocks noGrp="1" noChangeAspect="1"/>
          </p:cNvPicPr>
          <p:nvPr>
            <p:ph sz="half" idx="2"/>
          </p:nvPr>
        </p:nvPicPr>
        <p:blipFill>
          <a:blip r:embed="rId2"/>
          <a:stretch>
            <a:fillRect/>
          </a:stretch>
        </p:blipFill>
        <p:spPr>
          <a:xfrm>
            <a:off x="5105400" y="1828800"/>
            <a:ext cx="4038600" cy="4038600"/>
          </a:xfrm>
        </p:spPr>
      </p:pic>
      <p:pic>
        <p:nvPicPr>
          <p:cNvPr id="5" name="Picture 4" descr="download (1).png"/>
          <p:cNvPicPr>
            <a:picLocks noChangeAspect="1"/>
          </p:cNvPicPr>
          <p:nvPr/>
        </p:nvPicPr>
        <p:blipFill>
          <a:blip r:embed="rId3"/>
          <a:stretch>
            <a:fillRect/>
          </a:stretch>
        </p:blipFill>
        <p:spPr>
          <a:xfrm>
            <a:off x="8220075" y="0"/>
            <a:ext cx="923925" cy="9239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a:solidFill>
            <a:schemeClr val="tx2">
              <a:lumMod val="20000"/>
              <a:lumOff val="80000"/>
            </a:schemeClr>
          </a:solidFill>
        </p:spPr>
        <p:txBody>
          <a:bodyPr>
            <a:normAutofit fontScale="90000"/>
          </a:bodyPr>
          <a:lstStyle/>
          <a:p>
            <a:r>
              <a:rPr lang="en-US" b="1" dirty="0" smtClean="0"/>
              <a:t> </a:t>
            </a:r>
            <a:r>
              <a:rPr lang="en-US" b="1" dirty="0" smtClean="0">
                <a:solidFill>
                  <a:srgbClr val="FF0000"/>
                </a:solidFill>
              </a:rPr>
              <a:t>Meal Type Distribution(</a:t>
            </a:r>
            <a:r>
              <a:rPr lang="en-US" b="1" dirty="0" smtClean="0">
                <a:solidFill>
                  <a:srgbClr val="FF0000"/>
                </a:solidFill>
              </a:rPr>
              <a:t>Univariate</a:t>
            </a:r>
            <a:r>
              <a:rPr lang="en-US" b="1" dirty="0" smtClean="0">
                <a:solidFill>
                  <a:srgbClr val="FF0000"/>
                </a:solidFill>
              </a:rPr>
              <a:t>)</a:t>
            </a:r>
            <a:r>
              <a:rPr lang="en-US" b="1" dirty="0" smtClean="0"/>
              <a:t/>
            </a:r>
            <a:br>
              <a:rPr lang="en-US" b="1" dirty="0" smtClean="0"/>
            </a:br>
            <a:endParaRPr lang="en-US" dirty="0"/>
          </a:p>
        </p:txBody>
      </p:sp>
      <p:sp>
        <p:nvSpPr>
          <p:cNvPr id="3" name="Content Placeholder 2"/>
          <p:cNvSpPr>
            <a:spLocks noGrp="1"/>
          </p:cNvSpPr>
          <p:nvPr>
            <p:ph idx="1"/>
          </p:nvPr>
        </p:nvSpPr>
        <p:spPr>
          <a:xfrm>
            <a:off x="457200" y="1295400"/>
            <a:ext cx="8229600" cy="5562600"/>
          </a:xfrm>
          <a:solidFill>
            <a:schemeClr val="tx2">
              <a:lumMod val="20000"/>
              <a:lumOff val="80000"/>
            </a:schemeClr>
          </a:solidFill>
        </p:spPr>
        <p:txBody>
          <a:bodyPr>
            <a:normAutofit/>
          </a:bodyPr>
          <a:lstStyle/>
          <a:p>
            <a:r>
              <a:rPr lang="en-US" sz="2000" dirty="0" smtClean="0"/>
              <a:t>Inside the chart we found the meals which is most preferred by the guests is BB(Bed and Breakfast) while HB(Half board) and SC (self catering) are equally preferred. types of meals are as follows:</a:t>
            </a:r>
          </a:p>
          <a:p>
            <a:r>
              <a:rPr lang="en-US" sz="2000" dirty="0" smtClean="0"/>
              <a:t>BB-(bed and breakfast) HB-(Half Board) FB-(Full -Board) SC -(Self- Catering)</a:t>
            </a:r>
          </a:p>
          <a:p>
            <a:r>
              <a:rPr lang="en-US" sz="2000" dirty="0" smtClean="0"/>
              <a:t>So, the insight has positive impact of hotels needs to focus more on the BB meal type so that the majority of customers are satisfied while others types of meals should be given equal importance with proper management of food services so as the guests we need to give best offer or services to customers.</a:t>
            </a:r>
            <a:endParaRPr lang="en-US" sz="2000" dirty="0"/>
          </a:p>
        </p:txBody>
      </p:sp>
      <p:pic>
        <p:nvPicPr>
          <p:cNvPr id="4" name="Picture 3" descr="download (7).png"/>
          <p:cNvPicPr>
            <a:picLocks noChangeAspect="1"/>
          </p:cNvPicPr>
          <p:nvPr/>
        </p:nvPicPr>
        <p:blipFill>
          <a:blip r:embed="rId2"/>
          <a:stretch>
            <a:fillRect/>
          </a:stretch>
        </p:blipFill>
        <p:spPr>
          <a:xfrm>
            <a:off x="304800" y="4229100"/>
            <a:ext cx="8229600" cy="2628900"/>
          </a:xfrm>
          <a:prstGeom prst="rect">
            <a:avLst/>
          </a:prstGeom>
        </p:spPr>
      </p:pic>
      <p:pic>
        <p:nvPicPr>
          <p:cNvPr id="5" name="Picture 4" descr="download (1).png"/>
          <p:cNvPicPr>
            <a:picLocks noChangeAspect="1"/>
          </p:cNvPicPr>
          <p:nvPr/>
        </p:nvPicPr>
        <p:blipFill>
          <a:blip r:embed="rId3"/>
          <a:stretch>
            <a:fillRect/>
          </a:stretch>
        </p:blipFill>
        <p:spPr>
          <a:xfrm>
            <a:off x="8220075" y="0"/>
            <a:ext cx="923925" cy="9239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382000" cy="1143000"/>
          </a:xfrm>
        </p:spPr>
        <p:txBody>
          <a:bodyPr>
            <a:normAutofit fontScale="90000"/>
          </a:bodyPr>
          <a:lstStyle/>
          <a:p>
            <a:r>
              <a:rPr lang="en-US" b="1" i="1" dirty="0" smtClean="0">
                <a:solidFill>
                  <a:srgbClr val="FF0000"/>
                </a:solidFill>
              </a:rPr>
              <a:t>Mostly used for Distribution Channels and relationship of Distribution channel and </a:t>
            </a:r>
            <a:r>
              <a:rPr lang="en-US" b="1" i="1" dirty="0" smtClean="0">
                <a:solidFill>
                  <a:srgbClr val="FF0000"/>
                </a:solidFill>
              </a:rPr>
              <a:t>Adr</a:t>
            </a:r>
            <a:r>
              <a:rPr lang="en-US" b="1" dirty="0" smtClean="0"/>
              <a:t/>
            </a:r>
            <a:br>
              <a:rPr lang="en-US" b="1" dirty="0" smtClean="0"/>
            </a:br>
            <a:endParaRPr lang="en-US" dirty="0"/>
          </a:p>
        </p:txBody>
      </p:sp>
      <p:sp>
        <p:nvSpPr>
          <p:cNvPr id="3" name="Content Placeholder 2"/>
          <p:cNvSpPr>
            <a:spLocks noGrp="1"/>
          </p:cNvSpPr>
          <p:nvPr>
            <p:ph sz="half" idx="1"/>
          </p:nvPr>
        </p:nvSpPr>
        <p:spPr>
          <a:xfrm>
            <a:off x="381000" y="1905000"/>
            <a:ext cx="8312834" cy="4754563"/>
          </a:xfrm>
          <a:solidFill>
            <a:schemeClr val="tx2">
              <a:lumMod val="20000"/>
              <a:lumOff val="80000"/>
            </a:schemeClr>
          </a:solidFill>
        </p:spPr>
        <p:txBody>
          <a:bodyPr>
            <a:normAutofit fontScale="25000" lnSpcReduction="20000"/>
          </a:bodyPr>
          <a:lstStyle/>
          <a:p>
            <a:r>
              <a:rPr lang="en-US" sz="7400" dirty="0" smtClean="0"/>
              <a:t>From the above 1st Chart, we have found that 'TA/TO' has been mostly (79.1%) used for booking hotels. direct </a:t>
            </a:r>
            <a:r>
              <a:rPr lang="en-US" sz="7400" dirty="0" smtClean="0"/>
              <a:t>constitutes </a:t>
            </a:r>
            <a:r>
              <a:rPr lang="en-US" sz="7400" dirty="0" smtClean="0"/>
              <a:t>of 14.9%.Corporates Constitutes of 5.8% GDS Constitutes of only 0.2% and rest unidentified are 0.</a:t>
            </a:r>
          </a:p>
          <a:p>
            <a:r>
              <a:rPr lang="en-US" sz="7400" dirty="0" smtClean="0"/>
              <a:t>From the above 2nd Chart it is clear that 'direct' and 'TA/TO' have almost equally contribution in </a:t>
            </a:r>
            <a:r>
              <a:rPr lang="en-US" sz="7400" dirty="0" smtClean="0"/>
              <a:t>adr</a:t>
            </a:r>
            <a:r>
              <a:rPr lang="en-US" sz="7400" dirty="0" smtClean="0"/>
              <a:t> on both type 'hotels' While GDS has highly Contributed in </a:t>
            </a:r>
            <a:r>
              <a:rPr lang="en-US" sz="7400" dirty="0" smtClean="0"/>
              <a:t>adr</a:t>
            </a:r>
            <a:r>
              <a:rPr lang="en-US" sz="7400" dirty="0" smtClean="0"/>
              <a:t> in both type of 'city hotels' type. GDS needs to increase Resort Hotel Bookings. Corporate these are Corporate hotel Booking Companies which makes booking possible. the definition of abbreviation used in this graph are as follows:</a:t>
            </a:r>
          </a:p>
          <a:p>
            <a:r>
              <a:rPr lang="en-US" sz="7400" dirty="0" smtClean="0"/>
              <a:t>GDS-A GDS is a worldwide contact between travel bookers and suppliers, Such as hotels and other </a:t>
            </a:r>
            <a:r>
              <a:rPr lang="en-US" sz="7400" dirty="0" smtClean="0"/>
              <a:t>accomodation</a:t>
            </a:r>
            <a:r>
              <a:rPr lang="en-US" sz="7400" dirty="0" smtClean="0"/>
              <a:t> </a:t>
            </a:r>
            <a:r>
              <a:rPr lang="en-US" sz="7400" dirty="0" smtClean="0"/>
              <a:t>Providers.It</a:t>
            </a:r>
            <a:r>
              <a:rPr lang="en-US" sz="7400" dirty="0" smtClean="0"/>
              <a:t> communicate live </a:t>
            </a:r>
            <a:r>
              <a:rPr lang="en-US" sz="7400" dirty="0" smtClean="0"/>
              <a:t>product,price</a:t>
            </a:r>
            <a:r>
              <a:rPr lang="en-US" sz="7400" dirty="0" smtClean="0"/>
              <a:t> and </a:t>
            </a:r>
            <a:r>
              <a:rPr lang="en-US" sz="7400" dirty="0" smtClean="0"/>
              <a:t>availibility</a:t>
            </a:r>
            <a:r>
              <a:rPr lang="en-US" sz="7400" dirty="0" smtClean="0"/>
              <a:t> Data to Travel Agents and online Booking Engines, And Allows for automated</a:t>
            </a:r>
          </a:p>
          <a:p>
            <a:r>
              <a:rPr lang="en-US" sz="7400" dirty="0" smtClean="0"/>
              <a:t>transaction.</a:t>
            </a:r>
          </a:p>
          <a:p>
            <a:r>
              <a:rPr lang="en-US" sz="7400" dirty="0" smtClean="0"/>
              <a:t>Direct Means that Bookings are Directly Made with the respective Hotels.</a:t>
            </a:r>
          </a:p>
          <a:p>
            <a:r>
              <a:rPr lang="en-US" sz="7400" dirty="0" smtClean="0"/>
              <a:t>*TA/TO means that Bookings Are </a:t>
            </a:r>
            <a:r>
              <a:rPr lang="en-US" sz="7400" dirty="0" smtClean="0"/>
              <a:t>throught</a:t>
            </a:r>
            <a:r>
              <a:rPr lang="en-US" sz="7400" dirty="0" smtClean="0"/>
              <a:t> travel agents and travel operator.</a:t>
            </a:r>
          </a:p>
          <a:p>
            <a:r>
              <a:rPr lang="en-US" sz="7400" dirty="0" smtClean="0"/>
              <a:t>Undefined Bookings are undefined it may be the reason that customers made their bookings on arrival</a:t>
            </a:r>
            <a:r>
              <a:rPr lang="en-US" dirty="0" smtClean="0"/>
              <a:t>.</a:t>
            </a:r>
          </a:p>
          <a:p>
            <a:endParaRPr lang="en-US" dirty="0"/>
          </a:p>
        </p:txBody>
      </p:sp>
      <p:pic>
        <p:nvPicPr>
          <p:cNvPr id="7" name="Picture 6" descr="download (1).png"/>
          <p:cNvPicPr>
            <a:picLocks noChangeAspect="1"/>
          </p:cNvPicPr>
          <p:nvPr/>
        </p:nvPicPr>
        <p:blipFill>
          <a:blip r:embed="rId2"/>
          <a:stretch>
            <a:fillRect/>
          </a:stretch>
        </p:blipFill>
        <p:spPr>
          <a:xfrm>
            <a:off x="8220075" y="0"/>
            <a:ext cx="923925" cy="923925"/>
          </a:xfrm>
          <a:prstGeom prst="rect">
            <a:avLst/>
          </a:prstGeom>
        </p:spPr>
      </p:pic>
      <p:sp>
        <p:nvSpPr>
          <p:cNvPr id="8" name="Content Placeholder 7"/>
          <p:cNvSpPr>
            <a:spLocks noGrp="1"/>
          </p:cNvSpPr>
          <p:nvPr>
            <p:ph sz="half" idx="2"/>
          </p:nvPr>
        </p:nvSpPr>
        <p:spPr/>
        <p:txBody>
          <a:bodyPr>
            <a:normAutofit fontScale="25000" lnSpcReduction="20000"/>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download (2).png"/>
          <p:cNvPicPr>
            <a:picLocks noChangeAspect="1"/>
          </p:cNvPicPr>
          <p:nvPr/>
        </p:nvPicPr>
        <p:blipFill>
          <a:blip r:embed="rId2"/>
          <a:stretch>
            <a:fillRect/>
          </a:stretch>
        </p:blipFill>
        <p:spPr>
          <a:xfrm>
            <a:off x="1066800" y="56271"/>
            <a:ext cx="6400800" cy="3677529"/>
          </a:xfrm>
          <a:prstGeom prst="rect">
            <a:avLst/>
          </a:prstGeom>
        </p:spPr>
      </p:pic>
      <p:pic>
        <p:nvPicPr>
          <p:cNvPr id="3" name="Picture 2" descr="download (3).png"/>
          <p:cNvPicPr>
            <a:picLocks noChangeAspect="1"/>
          </p:cNvPicPr>
          <p:nvPr/>
        </p:nvPicPr>
        <p:blipFill>
          <a:blip r:embed="rId3"/>
          <a:stretch>
            <a:fillRect/>
          </a:stretch>
        </p:blipFill>
        <p:spPr>
          <a:xfrm>
            <a:off x="0" y="3713871"/>
            <a:ext cx="9144000" cy="314412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229600" cy="731838"/>
          </a:xfrm>
          <a:solidFill>
            <a:schemeClr val="bg1"/>
          </a:solidFill>
        </p:spPr>
        <p:txBody>
          <a:bodyPr>
            <a:normAutofit fontScale="90000"/>
          </a:bodyPr>
          <a:lstStyle/>
          <a:p>
            <a:r>
              <a:rPr lang="en-US" b="1" dirty="0" smtClean="0">
                <a:solidFill>
                  <a:srgbClr val="FF0000"/>
                </a:solidFill>
              </a:rPr>
              <a:t>Booking By month and optimal stay </a:t>
            </a:r>
            <a:r>
              <a:rPr lang="en-US" b="1" dirty="0" smtClean="0">
                <a:solidFill>
                  <a:srgbClr val="FF0000"/>
                </a:solidFill>
              </a:rPr>
              <a:t>lenght</a:t>
            </a:r>
            <a:r>
              <a:rPr lang="en-US" b="1" dirty="0" smtClean="0">
                <a:solidFill>
                  <a:srgbClr val="FF0000"/>
                </a:solidFill>
              </a:rPr>
              <a:t> in hotels</a:t>
            </a:r>
            <a:r>
              <a:rPr lang="en-US" b="1" dirty="0" smtClean="0"/>
              <a:t/>
            </a:r>
            <a:br>
              <a:rPr lang="en-US" b="1" dirty="0" smtClean="0"/>
            </a:br>
            <a:endParaRPr lang="en-US" dirty="0"/>
          </a:p>
        </p:txBody>
      </p:sp>
      <p:sp>
        <p:nvSpPr>
          <p:cNvPr id="3" name="Content Placeholder 2"/>
          <p:cNvSpPr>
            <a:spLocks noGrp="1"/>
          </p:cNvSpPr>
          <p:nvPr>
            <p:ph sz="half" idx="1"/>
          </p:nvPr>
        </p:nvSpPr>
        <p:spPr>
          <a:xfrm>
            <a:off x="457200" y="1600200"/>
            <a:ext cx="8229600" cy="3505200"/>
          </a:xfrm>
          <a:solidFill>
            <a:schemeClr val="tx2">
              <a:lumMod val="20000"/>
              <a:lumOff val="80000"/>
            </a:schemeClr>
          </a:solidFill>
        </p:spPr>
        <p:txBody>
          <a:bodyPr>
            <a:normAutofit/>
          </a:bodyPr>
          <a:lstStyle/>
          <a:p>
            <a:r>
              <a:rPr lang="en-US" sz="2200" dirty="0" smtClean="0"/>
              <a:t>From the first chart found most numbers of booking in the month of </a:t>
            </a:r>
            <a:r>
              <a:rPr lang="en-US" sz="2200" dirty="0" smtClean="0"/>
              <a:t>july</a:t>
            </a:r>
            <a:r>
              <a:rPr lang="en-US" sz="2200" dirty="0" smtClean="0"/>
              <a:t> and august. as august and </a:t>
            </a:r>
            <a:r>
              <a:rPr lang="en-US" sz="2200" dirty="0" smtClean="0"/>
              <a:t>july</a:t>
            </a:r>
            <a:r>
              <a:rPr lang="en-US" sz="2200" dirty="0" smtClean="0"/>
              <a:t> is come near to the summer vacation, so the summer vacation the reason for the most numbers of bookings.</a:t>
            </a:r>
          </a:p>
          <a:p>
            <a:r>
              <a:rPr lang="en-US" sz="2200" dirty="0" smtClean="0"/>
              <a:t>While From the Second Chart </a:t>
            </a:r>
            <a:r>
              <a:rPr lang="en-US" sz="2200" dirty="0" smtClean="0"/>
              <a:t>Givess</a:t>
            </a:r>
            <a:r>
              <a:rPr lang="en-US" sz="2200" dirty="0" smtClean="0"/>
              <a:t> </a:t>
            </a:r>
            <a:r>
              <a:rPr lang="en-US" sz="2200" dirty="0" smtClean="0"/>
              <a:t>diffrent</a:t>
            </a:r>
            <a:r>
              <a:rPr lang="en-US" sz="2200" dirty="0" smtClean="0"/>
              <a:t> insight, so from the above observation we have found the optimal stay in both type hotel is less than 7 days so after staying number is drastically Declined.</a:t>
            </a:r>
          </a:p>
          <a:p>
            <a:endParaRPr lang="en-US" sz="2400" dirty="0"/>
          </a:p>
        </p:txBody>
      </p:sp>
      <p:pic>
        <p:nvPicPr>
          <p:cNvPr id="7" name="Picture 6" descr="download (1).png"/>
          <p:cNvPicPr>
            <a:picLocks noChangeAspect="1"/>
          </p:cNvPicPr>
          <p:nvPr/>
        </p:nvPicPr>
        <p:blipFill>
          <a:blip r:embed="rId2"/>
          <a:stretch>
            <a:fillRect/>
          </a:stretch>
        </p:blipFill>
        <p:spPr>
          <a:xfrm>
            <a:off x="8220075" y="0"/>
            <a:ext cx="923925" cy="923925"/>
          </a:xfrm>
          <a:prstGeom prst="rect">
            <a:avLst/>
          </a:prstGeom>
        </p:spPr>
      </p:pic>
      <p:sp>
        <p:nvSpPr>
          <p:cNvPr id="8" name="Content Placeholder 7"/>
          <p:cNvSpPr>
            <a:spLocks noGrp="1"/>
          </p:cNvSpPr>
          <p:nvPr>
            <p:ph sz="half" idx="2"/>
          </p:nvPr>
        </p:nvSpPr>
        <p:spPr/>
        <p:txBody>
          <a:bodyPr>
            <a:normAutofit/>
          </a:bodyPr>
          <a:lstStyle/>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download (4).png"/>
          <p:cNvPicPr>
            <a:picLocks noChangeAspect="1"/>
          </p:cNvPicPr>
          <p:nvPr/>
        </p:nvPicPr>
        <p:blipFill>
          <a:blip r:embed="rId2"/>
          <a:stretch>
            <a:fillRect/>
          </a:stretch>
        </p:blipFill>
        <p:spPr>
          <a:xfrm>
            <a:off x="152400" y="381000"/>
            <a:ext cx="8458200" cy="3276600"/>
          </a:xfrm>
          <a:prstGeom prst="rect">
            <a:avLst/>
          </a:prstGeom>
        </p:spPr>
      </p:pic>
      <p:pic>
        <p:nvPicPr>
          <p:cNvPr id="3" name="Picture 2" descr="download (5).png"/>
          <p:cNvPicPr>
            <a:picLocks noChangeAspect="1"/>
          </p:cNvPicPr>
          <p:nvPr/>
        </p:nvPicPr>
        <p:blipFill>
          <a:blip r:embed="rId3"/>
          <a:stretch>
            <a:fillRect/>
          </a:stretch>
        </p:blipFill>
        <p:spPr>
          <a:xfrm>
            <a:off x="0" y="3886200"/>
            <a:ext cx="8839200" cy="275481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p:spPr>
        <p:txBody>
          <a:bodyPr>
            <a:normAutofit fontScale="90000"/>
          </a:bodyPr>
          <a:lstStyle/>
          <a:p>
            <a:r>
              <a:rPr lang="en-US" b="1" dirty="0" smtClean="0">
                <a:solidFill>
                  <a:srgbClr val="FF0000"/>
                </a:solidFill>
              </a:rPr>
              <a:t>Plotting Histogram</a:t>
            </a:r>
            <a:r>
              <a:rPr lang="en-US" b="1" dirty="0" smtClean="0"/>
              <a:t/>
            </a:r>
            <a:br>
              <a:rPr lang="en-US" b="1" dirty="0" smtClean="0"/>
            </a:b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3000" dirty="0" smtClean="0"/>
              <a:t>some insights are found from the chart are as follows:</a:t>
            </a:r>
          </a:p>
          <a:p>
            <a:r>
              <a:rPr lang="en-US" sz="3000" dirty="0" smtClean="0"/>
              <a:t>we can see maximum guest come in the year of 2016.</a:t>
            </a:r>
          </a:p>
          <a:p>
            <a:r>
              <a:rPr lang="en-US" sz="3000" dirty="0" smtClean="0"/>
              <a:t>maximum week number is 30.</a:t>
            </a:r>
          </a:p>
          <a:p>
            <a:r>
              <a:rPr lang="en-US" sz="3000" dirty="0" smtClean="0"/>
              <a:t>maximum arrival happen in the last of the month.</a:t>
            </a:r>
          </a:p>
          <a:p>
            <a:r>
              <a:rPr lang="en-US" sz="3000" dirty="0" smtClean="0"/>
              <a:t>maximum guest come with no children.</a:t>
            </a:r>
          </a:p>
          <a:p>
            <a:r>
              <a:rPr lang="en-US" sz="3000" dirty="0" smtClean="0"/>
              <a:t>there is </a:t>
            </a:r>
            <a:r>
              <a:rPr lang="en-US" sz="3000" dirty="0" smtClean="0"/>
              <a:t>ver</a:t>
            </a:r>
            <a:r>
              <a:rPr lang="en-US" sz="3000" dirty="0" smtClean="0"/>
              <a:t> less requirement of car parking.</a:t>
            </a:r>
          </a:p>
          <a:p>
            <a:endParaRPr lang="en-US" dirty="0"/>
          </a:p>
        </p:txBody>
      </p:sp>
      <p:pic>
        <p:nvPicPr>
          <p:cNvPr id="5" name="Picture 4" descr="download (1).png"/>
          <p:cNvPicPr>
            <a:picLocks noChangeAspect="1"/>
          </p:cNvPicPr>
          <p:nvPr/>
        </p:nvPicPr>
        <p:blipFill>
          <a:blip r:embed="rId2"/>
          <a:stretch>
            <a:fillRect/>
          </a:stretch>
        </p:blipFill>
        <p:spPr>
          <a:xfrm>
            <a:off x="8220075" y="0"/>
            <a:ext cx="923925" cy="9239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b="1" dirty="0" smtClean="0">
                <a:solidFill>
                  <a:srgbClr val="FF0000"/>
                </a:solidFill>
              </a:rPr>
              <a:t>TABLE OF CONTENT</a:t>
            </a:r>
            <a:endParaRPr lang="en-US" b="1" dirty="0">
              <a:solidFill>
                <a:srgbClr val="FF0000"/>
              </a:solidFill>
            </a:endParaRPr>
          </a:p>
        </p:txBody>
      </p:sp>
      <p:sp>
        <p:nvSpPr>
          <p:cNvPr id="3" name="Content Placeholder 2"/>
          <p:cNvSpPr>
            <a:spLocks noGrp="1"/>
          </p:cNvSpPr>
          <p:nvPr>
            <p:ph idx="1"/>
          </p:nvPr>
        </p:nvSpPr>
        <p:spPr>
          <a:xfrm>
            <a:off x="457200" y="1600200"/>
            <a:ext cx="8229600" cy="5257800"/>
          </a:xfrm>
          <a:solidFill>
            <a:schemeClr val="accent1">
              <a:lumMod val="20000"/>
              <a:lumOff val="80000"/>
            </a:schemeClr>
          </a:solidFill>
        </p:spPr>
        <p:txBody>
          <a:bodyPr numCol="2"/>
          <a:lstStyle/>
          <a:p>
            <a:pPr>
              <a:buFont typeface="Wingdings" pitchFamily="2" charset="2"/>
              <a:buChar char="§"/>
            </a:pPr>
            <a:r>
              <a:rPr lang="en-US" sz="2400" b="1" dirty="0" smtClean="0"/>
              <a:t>Aim</a:t>
            </a:r>
          </a:p>
          <a:p>
            <a:pPr>
              <a:buFont typeface="Wingdings" pitchFamily="2" charset="2"/>
              <a:buChar char="§"/>
            </a:pPr>
            <a:r>
              <a:rPr lang="en-US" sz="2400" b="1" dirty="0" smtClean="0"/>
              <a:t>Data Summary</a:t>
            </a:r>
          </a:p>
          <a:p>
            <a:pPr>
              <a:buFont typeface="Wingdings" pitchFamily="2" charset="2"/>
              <a:buChar char="§"/>
            </a:pPr>
            <a:r>
              <a:rPr lang="en-US" sz="2400" b="1" dirty="0" smtClean="0"/>
              <a:t>Variable </a:t>
            </a:r>
            <a:r>
              <a:rPr lang="en-US" sz="2400" b="1" dirty="0" smtClean="0"/>
              <a:t>Description</a:t>
            </a:r>
            <a:endParaRPr lang="en-US" sz="2400" b="1" dirty="0" smtClean="0"/>
          </a:p>
          <a:p>
            <a:pPr algn="just">
              <a:buFont typeface="Wingdings" pitchFamily="2" charset="2"/>
              <a:buChar char="§"/>
            </a:pPr>
            <a:r>
              <a:rPr lang="en-US" sz="2400" b="1" dirty="0" smtClean="0"/>
              <a:t>Data Visualization </a:t>
            </a:r>
          </a:p>
          <a:p>
            <a:pPr marL="457200" indent="-457200" algn="ctr">
              <a:buFont typeface="+mj-lt"/>
              <a:buAutoNum type="arabicPeriod"/>
            </a:pPr>
            <a:r>
              <a:rPr lang="en-US" sz="2000" dirty="0"/>
              <a:t> </a:t>
            </a:r>
            <a:r>
              <a:rPr lang="en-US" sz="2000" dirty="0" smtClean="0"/>
              <a:t>Most Preferred Hotel</a:t>
            </a:r>
          </a:p>
          <a:p>
            <a:pPr marL="457200" indent="-457200" algn="ctr">
              <a:buFont typeface="+mj-lt"/>
              <a:buAutoNum type="arabicPeriod"/>
            </a:pPr>
            <a:r>
              <a:rPr lang="en-US" sz="2000" dirty="0"/>
              <a:t>Hotel type with </a:t>
            </a:r>
            <a:r>
              <a:rPr lang="en-US" sz="2000" dirty="0" smtClean="0"/>
              <a:t>highest ADR(Average Daily Rate)</a:t>
            </a:r>
          </a:p>
          <a:p>
            <a:pPr marL="457200" indent="-457200" algn="ctr">
              <a:buFont typeface="+mj-lt"/>
              <a:buAutoNum type="arabicPeriod"/>
            </a:pPr>
            <a:r>
              <a:rPr lang="en-US" sz="2000" dirty="0" smtClean="0"/>
              <a:t>Relationship </a:t>
            </a:r>
            <a:r>
              <a:rPr lang="en-US" sz="2000" dirty="0"/>
              <a:t>between Adr and Total </a:t>
            </a:r>
            <a:r>
              <a:rPr lang="en-US" sz="2000" dirty="0" smtClean="0"/>
              <a:t>Stay</a:t>
            </a:r>
          </a:p>
          <a:p>
            <a:pPr marL="457200" indent="-457200" algn="ctr">
              <a:buFont typeface="+mj-lt"/>
              <a:buAutoNum type="arabicPeriod"/>
            </a:pPr>
            <a:r>
              <a:rPr lang="en-US" sz="2000" dirty="0"/>
              <a:t>Percentage of Repeated </a:t>
            </a:r>
            <a:r>
              <a:rPr lang="en-US" sz="2000" dirty="0" smtClean="0"/>
              <a:t>Guests.</a:t>
            </a:r>
          </a:p>
          <a:p>
            <a:pPr marL="457200" indent="-457200" algn="ctr">
              <a:buFont typeface="+mj-lt"/>
              <a:buAutoNum type="arabicPeriod"/>
            </a:pPr>
            <a:r>
              <a:rPr lang="en-US" sz="2000" dirty="0" smtClean="0"/>
              <a:t>Percentage Distribution Of required car parking spaces.</a:t>
            </a:r>
          </a:p>
          <a:p>
            <a:pPr marL="457200" indent="-457200" algn="ctr">
              <a:buFont typeface="+mj-lt"/>
              <a:buAutoNum type="arabicPeriod"/>
            </a:pPr>
            <a:endParaRPr lang="en-US" sz="2000" dirty="0" smtClean="0"/>
          </a:p>
          <a:p>
            <a:pPr algn="ctr"/>
            <a:endParaRPr lang="en-US" sz="2000" dirty="0" smtClean="0"/>
          </a:p>
          <a:p>
            <a:pPr algn="ctr"/>
            <a:endParaRPr lang="en-US" sz="2000" dirty="0"/>
          </a:p>
          <a:p>
            <a:pPr algn="ctr"/>
            <a:endParaRPr lang="en-US" sz="2000" dirty="0"/>
          </a:p>
          <a:p>
            <a:pPr algn="ctr"/>
            <a:endParaRPr lang="en-US" sz="2000" dirty="0"/>
          </a:p>
          <a:p>
            <a:pPr algn="ctr"/>
            <a:endParaRPr lang="en-US" sz="2000" dirty="0" smtClean="0"/>
          </a:p>
          <a:p>
            <a:pPr>
              <a:buNone/>
            </a:pPr>
            <a:endParaRPr lang="en-US" sz="2000" dirty="0"/>
          </a:p>
        </p:txBody>
      </p:sp>
      <p:pic>
        <p:nvPicPr>
          <p:cNvPr id="4" name="Picture 3" descr="download (1).png"/>
          <p:cNvPicPr>
            <a:picLocks noChangeAspect="1"/>
          </p:cNvPicPr>
          <p:nvPr/>
        </p:nvPicPr>
        <p:blipFill>
          <a:blip r:embed="rId2"/>
          <a:stretch>
            <a:fillRect/>
          </a:stretch>
        </p:blipFill>
        <p:spPr>
          <a:xfrm>
            <a:off x="7696200" y="228600"/>
            <a:ext cx="923925" cy="92392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6).png"/>
          <p:cNvPicPr>
            <a:picLocks noChangeAspect="1"/>
          </p:cNvPicPr>
          <p:nvPr/>
        </p:nvPicPr>
        <p:blipFill>
          <a:blip r:embed="rId2"/>
          <a:stretch>
            <a:fillRect/>
          </a:stretch>
        </p:blipFill>
        <p:spPr>
          <a:xfrm>
            <a:off x="102591" y="0"/>
            <a:ext cx="8938818"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382000" cy="1371600"/>
          </a:xfrm>
        </p:spPr>
        <p:txBody>
          <a:bodyPr>
            <a:normAutofit fontScale="90000"/>
          </a:bodyPr>
          <a:lstStyle/>
          <a:p>
            <a:r>
              <a:rPr lang="en-US" b="1" dirty="0" smtClean="0">
                <a:solidFill>
                  <a:srgbClr val="FF0000"/>
                </a:solidFill>
              </a:rPr>
              <a:t>Year and Hotel wise confirmed booking and cancellation Distribution</a:t>
            </a:r>
            <a:r>
              <a:rPr lang="en-US" b="1" dirty="0" smtClean="0"/>
              <a:t/>
            </a:r>
            <a:br>
              <a:rPr lang="en-US" b="1" dirty="0" smtClean="0"/>
            </a:br>
            <a:endParaRPr lang="en-US" dirty="0"/>
          </a:p>
        </p:txBody>
      </p:sp>
      <p:sp>
        <p:nvSpPr>
          <p:cNvPr id="3" name="Content Placeholder 2"/>
          <p:cNvSpPr>
            <a:spLocks noGrp="1"/>
          </p:cNvSpPr>
          <p:nvPr>
            <p:ph idx="1"/>
          </p:nvPr>
        </p:nvSpPr>
        <p:spPr>
          <a:xfrm>
            <a:off x="457200" y="1600201"/>
            <a:ext cx="8229600" cy="1752599"/>
          </a:xfrm>
          <a:solidFill>
            <a:schemeClr val="tx2">
              <a:lumMod val="20000"/>
              <a:lumOff val="80000"/>
            </a:schemeClr>
          </a:solidFill>
        </p:spPr>
        <p:txBody>
          <a:bodyPr>
            <a:normAutofit fontScale="62500" lnSpcReduction="20000"/>
          </a:bodyPr>
          <a:lstStyle/>
          <a:p>
            <a:r>
              <a:rPr lang="en-US" dirty="0" smtClean="0"/>
              <a:t>we can clearly seen above the graph that having city hotel is having greater number of bookings as compared to Resort Hotel.</a:t>
            </a:r>
          </a:p>
          <a:p>
            <a:r>
              <a:rPr lang="en-US" dirty="0" smtClean="0"/>
              <a:t>From the </a:t>
            </a:r>
            <a:r>
              <a:rPr lang="en-US" dirty="0" smtClean="0"/>
              <a:t>the</a:t>
            </a:r>
            <a:r>
              <a:rPr lang="en-US" dirty="0" smtClean="0"/>
              <a:t> above graphs, it can be summarized that the year 2016 both the hotel saw massive increases their Booking and by far the year 2016 is the year of highest booking of both hotel. In each Year that is 2015,2016 and 2017 the city hotel is having the highest number of bookings.</a:t>
            </a:r>
          </a:p>
          <a:p>
            <a:endParaRPr lang="en-US" dirty="0"/>
          </a:p>
        </p:txBody>
      </p:sp>
      <p:pic>
        <p:nvPicPr>
          <p:cNvPr id="4" name="Picture 3" descr="download (7).png"/>
          <p:cNvPicPr>
            <a:picLocks noChangeAspect="1"/>
          </p:cNvPicPr>
          <p:nvPr/>
        </p:nvPicPr>
        <p:blipFill>
          <a:blip r:embed="rId2"/>
          <a:stretch>
            <a:fillRect/>
          </a:stretch>
        </p:blipFill>
        <p:spPr>
          <a:xfrm>
            <a:off x="0" y="3124200"/>
            <a:ext cx="4724400" cy="3733800"/>
          </a:xfrm>
          <a:prstGeom prst="rect">
            <a:avLst/>
          </a:prstGeom>
        </p:spPr>
      </p:pic>
      <p:pic>
        <p:nvPicPr>
          <p:cNvPr id="5" name="Picture 4" descr="download (8).png"/>
          <p:cNvPicPr>
            <a:picLocks noChangeAspect="1"/>
          </p:cNvPicPr>
          <p:nvPr/>
        </p:nvPicPr>
        <p:blipFill>
          <a:blip r:embed="rId3"/>
          <a:stretch>
            <a:fillRect/>
          </a:stretch>
        </p:blipFill>
        <p:spPr>
          <a:xfrm>
            <a:off x="4800600" y="3276600"/>
            <a:ext cx="4343400" cy="3581400"/>
          </a:xfrm>
          <a:prstGeom prst="rect">
            <a:avLst/>
          </a:prstGeom>
        </p:spPr>
      </p:pic>
      <p:pic>
        <p:nvPicPr>
          <p:cNvPr id="6" name="Picture 5" descr="download (1).png"/>
          <p:cNvPicPr>
            <a:picLocks noChangeAspect="1"/>
          </p:cNvPicPr>
          <p:nvPr/>
        </p:nvPicPr>
        <p:blipFill>
          <a:blip r:embed="rId4"/>
          <a:stretch>
            <a:fillRect/>
          </a:stretch>
        </p:blipFill>
        <p:spPr>
          <a:xfrm>
            <a:off x="8220075" y="0"/>
            <a:ext cx="923925" cy="9239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a:solidFill>
            <a:schemeClr val="tx2">
              <a:lumMod val="20000"/>
              <a:lumOff val="80000"/>
            </a:schemeClr>
          </a:solidFill>
        </p:spPr>
        <p:txBody>
          <a:bodyPr>
            <a:normAutofit fontScale="90000"/>
          </a:bodyPr>
          <a:lstStyle/>
          <a:p>
            <a:r>
              <a:rPr lang="en-US" b="1" dirty="0" smtClean="0">
                <a:solidFill>
                  <a:srgbClr val="FF0000"/>
                </a:solidFill>
              </a:rPr>
              <a:t>ADR </a:t>
            </a:r>
            <a:r>
              <a:rPr lang="en-US" b="1" dirty="0" smtClean="0">
                <a:solidFill>
                  <a:srgbClr val="FF0000"/>
                </a:solidFill>
              </a:rPr>
              <a:t>Across Different </a:t>
            </a:r>
            <a:r>
              <a:rPr lang="en-US" b="1" dirty="0" smtClean="0">
                <a:solidFill>
                  <a:srgbClr val="FF0000"/>
                </a:solidFill>
              </a:rPr>
              <a:t>Month</a:t>
            </a:r>
            <a:r>
              <a:rPr lang="en-US" b="1" dirty="0" smtClean="0"/>
              <a:t/>
            </a:r>
            <a:br>
              <a:rPr lang="en-US" b="1" dirty="0" smtClean="0"/>
            </a:br>
            <a:endParaRPr lang="en-US" dirty="0"/>
          </a:p>
        </p:txBody>
      </p:sp>
      <p:sp>
        <p:nvSpPr>
          <p:cNvPr id="3" name="Content Placeholder 2"/>
          <p:cNvSpPr>
            <a:spLocks noGrp="1"/>
          </p:cNvSpPr>
          <p:nvPr>
            <p:ph idx="1"/>
          </p:nvPr>
        </p:nvSpPr>
        <p:spPr>
          <a:xfrm>
            <a:off x="457200" y="1600200"/>
            <a:ext cx="8229600" cy="4495799"/>
          </a:xfrm>
          <a:solidFill>
            <a:schemeClr val="tx2">
              <a:lumMod val="20000"/>
              <a:lumOff val="80000"/>
            </a:schemeClr>
          </a:solidFill>
        </p:spPr>
        <p:txBody>
          <a:bodyPr>
            <a:normAutofit fontScale="85000" lnSpcReduction="20000"/>
          </a:bodyPr>
          <a:lstStyle/>
          <a:p>
            <a:r>
              <a:rPr lang="en-US" dirty="0" smtClean="0"/>
              <a:t>for Resort </a:t>
            </a:r>
            <a:r>
              <a:rPr lang="en-US" dirty="0" smtClean="0"/>
              <a:t>Hotel,ADR</a:t>
            </a:r>
            <a:r>
              <a:rPr lang="en-US" dirty="0" smtClean="0"/>
              <a:t> is high in the months of </a:t>
            </a:r>
            <a:r>
              <a:rPr lang="en-US" dirty="0" smtClean="0"/>
              <a:t>june,july,august</a:t>
            </a:r>
            <a:r>
              <a:rPr lang="en-US" dirty="0" smtClean="0"/>
              <a:t> as compared to city </a:t>
            </a:r>
            <a:r>
              <a:rPr lang="en-US" dirty="0" smtClean="0"/>
              <a:t>Hotels.The</a:t>
            </a:r>
            <a:r>
              <a:rPr lang="en-US" dirty="0" smtClean="0"/>
              <a:t> Reason may be that Customers/people want to spend their Summer Vacation In </a:t>
            </a:r>
            <a:r>
              <a:rPr lang="en-US" dirty="0" smtClean="0"/>
              <a:t>Restorts</a:t>
            </a:r>
            <a:r>
              <a:rPr lang="en-US" dirty="0" smtClean="0"/>
              <a:t> Hotels.</a:t>
            </a:r>
          </a:p>
          <a:p>
            <a:r>
              <a:rPr lang="en-US" dirty="0" smtClean="0"/>
              <a:t>Best Time for guest to visit Resort or City Hotel is January, </a:t>
            </a:r>
            <a:r>
              <a:rPr lang="en-US" dirty="0" smtClean="0"/>
              <a:t>february</a:t>
            </a:r>
            <a:r>
              <a:rPr lang="en-US" dirty="0" smtClean="0"/>
              <a:t>, march, </a:t>
            </a:r>
            <a:r>
              <a:rPr lang="en-US" dirty="0" smtClean="0"/>
              <a:t>april</a:t>
            </a:r>
            <a:r>
              <a:rPr lang="en-US" dirty="0" smtClean="0"/>
              <a:t>, </a:t>
            </a:r>
            <a:r>
              <a:rPr lang="en-US" dirty="0" smtClean="0"/>
              <a:t>october,november,and</a:t>
            </a:r>
            <a:r>
              <a:rPr lang="en-US" dirty="0" smtClean="0"/>
              <a:t> December as the average daily rate of this months is very low. so it would be feasible and sustainable.</a:t>
            </a:r>
          </a:p>
          <a:p>
            <a:r>
              <a:rPr lang="en-US" dirty="0" smtClean="0"/>
              <a:t>So, the Higher ADR, The Higher </a:t>
            </a:r>
            <a:r>
              <a:rPr lang="en-US" dirty="0" smtClean="0"/>
              <a:t>willbe</a:t>
            </a:r>
            <a:r>
              <a:rPr lang="en-US" dirty="0" smtClean="0"/>
              <a:t> revenue so it's a good </a:t>
            </a:r>
            <a:r>
              <a:rPr lang="en-US" dirty="0" smtClean="0"/>
              <a:t>sign.Hotels</a:t>
            </a:r>
            <a:r>
              <a:rPr lang="en-US" dirty="0" smtClean="0"/>
              <a:t> should work more to enhance their </a:t>
            </a:r>
            <a:r>
              <a:rPr lang="en-US" dirty="0" smtClean="0"/>
              <a:t>adr</a:t>
            </a:r>
            <a:r>
              <a:rPr lang="en-US" dirty="0" smtClean="0"/>
              <a:t> by offering good schemes to attract customer in winter vacation also and no other holidays.</a:t>
            </a:r>
            <a:endParaRPr lang="en-US" dirty="0"/>
          </a:p>
        </p:txBody>
      </p:sp>
      <p:pic>
        <p:nvPicPr>
          <p:cNvPr id="5" name="Picture 4" descr="download (1).png"/>
          <p:cNvPicPr>
            <a:picLocks noChangeAspect="1"/>
          </p:cNvPicPr>
          <p:nvPr/>
        </p:nvPicPr>
        <p:blipFill>
          <a:blip r:embed="rId2"/>
          <a:stretch>
            <a:fillRect/>
          </a:stretch>
        </p:blipFill>
        <p:spPr>
          <a:xfrm>
            <a:off x="8001000" y="228600"/>
            <a:ext cx="923925" cy="9239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4).png"/>
          <p:cNvPicPr>
            <a:picLocks noChangeAspect="1"/>
          </p:cNvPicPr>
          <p:nvPr/>
        </p:nvPicPr>
        <p:blipFill>
          <a:blip r:embed="rId2"/>
          <a:stretch>
            <a:fillRect/>
          </a:stretch>
        </p:blipFill>
        <p:spPr>
          <a:xfrm>
            <a:off x="228600" y="304801"/>
            <a:ext cx="8534400" cy="6096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fontScale="90000"/>
          </a:bodyPr>
          <a:lstStyle/>
          <a:p>
            <a:r>
              <a:rPr lang="en-US" b="1" dirty="0" smtClean="0">
                <a:solidFill>
                  <a:srgbClr val="FF0000"/>
                </a:solidFill>
              </a:rPr>
              <a:t>Weekly Stay Distribution and Calculation and Non-Calculation</a:t>
            </a:r>
            <a:r>
              <a:rPr lang="en-US" b="1" dirty="0" smtClean="0"/>
              <a:t/>
            </a:r>
            <a:br>
              <a:rPr lang="en-US" b="1" dirty="0" smtClean="0"/>
            </a:br>
            <a:endParaRPr lang="en-US" dirty="0"/>
          </a:p>
        </p:txBody>
      </p:sp>
      <p:sp>
        <p:nvSpPr>
          <p:cNvPr id="3" name="Content Placeholder 2"/>
          <p:cNvSpPr>
            <a:spLocks noGrp="1"/>
          </p:cNvSpPr>
          <p:nvPr>
            <p:ph idx="1"/>
          </p:nvPr>
        </p:nvSpPr>
        <p:spPr>
          <a:xfrm>
            <a:off x="457200" y="1143000"/>
            <a:ext cx="8229600" cy="2133599"/>
          </a:xfrm>
        </p:spPr>
        <p:txBody>
          <a:bodyPr>
            <a:normAutofit fontScale="70000" lnSpcReduction="20000"/>
          </a:bodyPr>
          <a:lstStyle/>
          <a:p>
            <a:r>
              <a:rPr lang="en-US" dirty="0" smtClean="0"/>
              <a:t>From the above Violin </a:t>
            </a:r>
            <a:r>
              <a:rPr lang="en-US" dirty="0" smtClean="0"/>
              <a:t>plot,we</a:t>
            </a:r>
            <a:r>
              <a:rPr lang="en-US" dirty="0" smtClean="0"/>
              <a:t> have found that from the week 28 and week 31.it is shown the highest days of stay whereas from the week 1 to 11 has shown a very steady trend in the number of stays and also the week 18 to 22 has the least number of stays by the visitors in aggregate of all 3 years 2015, 2016 and 2017.</a:t>
            </a:r>
          </a:p>
          <a:p>
            <a:r>
              <a:rPr lang="en-US" dirty="0" smtClean="0"/>
              <a:t>From the graph , we have found insight the more than 1/4th of the overall bookings </a:t>
            </a:r>
            <a:r>
              <a:rPr lang="en-US" dirty="0" smtClean="0"/>
              <a:t>i.e</a:t>
            </a:r>
            <a:r>
              <a:rPr lang="en-US" dirty="0" smtClean="0"/>
              <a:t> approx 27.5% of the tickets was got cancelled.</a:t>
            </a:r>
          </a:p>
          <a:p>
            <a:endParaRPr lang="en-US" dirty="0"/>
          </a:p>
        </p:txBody>
      </p:sp>
      <p:pic>
        <p:nvPicPr>
          <p:cNvPr id="4" name="Picture 3" descr="download (1).png"/>
          <p:cNvPicPr>
            <a:picLocks noChangeAspect="1"/>
          </p:cNvPicPr>
          <p:nvPr/>
        </p:nvPicPr>
        <p:blipFill>
          <a:blip r:embed="rId2"/>
          <a:stretch>
            <a:fillRect/>
          </a:stretch>
        </p:blipFill>
        <p:spPr>
          <a:xfrm>
            <a:off x="8077200" y="152400"/>
            <a:ext cx="923925" cy="923925"/>
          </a:xfrm>
          <a:prstGeom prst="rect">
            <a:avLst/>
          </a:prstGeom>
        </p:spPr>
      </p:pic>
      <p:pic>
        <p:nvPicPr>
          <p:cNvPr id="6" name="Picture 5" descr="download (10).png"/>
          <p:cNvPicPr>
            <a:picLocks noChangeAspect="1"/>
          </p:cNvPicPr>
          <p:nvPr/>
        </p:nvPicPr>
        <p:blipFill>
          <a:blip r:embed="rId3"/>
          <a:stretch>
            <a:fillRect/>
          </a:stretch>
        </p:blipFill>
        <p:spPr>
          <a:xfrm>
            <a:off x="609600" y="3505200"/>
            <a:ext cx="7696200" cy="33528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9).png"/>
          <p:cNvPicPr>
            <a:picLocks noChangeAspect="1"/>
          </p:cNvPicPr>
          <p:nvPr/>
        </p:nvPicPr>
        <p:blipFill>
          <a:blip r:embed="rId2"/>
          <a:stretch>
            <a:fillRect/>
          </a:stretch>
        </p:blipFill>
        <p:spPr>
          <a:xfrm>
            <a:off x="228600" y="381000"/>
            <a:ext cx="8610600" cy="6477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1371600"/>
          </a:xfrm>
        </p:spPr>
        <p:txBody>
          <a:bodyPr>
            <a:normAutofit fontScale="90000"/>
          </a:bodyPr>
          <a:lstStyle/>
          <a:p>
            <a:r>
              <a:rPr lang="en-US" b="1" dirty="0" smtClean="0">
                <a:solidFill>
                  <a:srgbClr val="FF0000"/>
                </a:solidFill>
              </a:rPr>
              <a:t>Room type preference and Customer Types</a:t>
            </a:r>
            <a:r>
              <a:rPr lang="en-US" b="1" dirty="0" smtClean="0"/>
              <a:t/>
            </a:r>
            <a:br>
              <a:rPr lang="en-US" b="1" dirty="0" smtClean="0"/>
            </a:br>
            <a:endParaRPr lang="en-US" dirty="0"/>
          </a:p>
        </p:txBody>
      </p:sp>
      <p:sp>
        <p:nvSpPr>
          <p:cNvPr id="3" name="Content Placeholder 2"/>
          <p:cNvSpPr>
            <a:spLocks noGrp="1"/>
          </p:cNvSpPr>
          <p:nvPr>
            <p:ph sz="half" idx="1"/>
          </p:nvPr>
        </p:nvSpPr>
        <p:spPr>
          <a:xfrm>
            <a:off x="457200" y="1295400"/>
            <a:ext cx="4038600" cy="5257800"/>
          </a:xfrm>
          <a:solidFill>
            <a:schemeClr val="tx2">
              <a:lumMod val="20000"/>
              <a:lumOff val="80000"/>
            </a:schemeClr>
          </a:solidFill>
        </p:spPr>
        <p:txBody>
          <a:bodyPr>
            <a:normAutofit fontScale="62500" lnSpcReduction="20000"/>
          </a:bodyPr>
          <a:lstStyle/>
          <a:p>
            <a:r>
              <a:rPr lang="en-US" sz="2900" dirty="0" smtClean="0"/>
              <a:t>From the first Count Plot We got data most prefer Type A so </a:t>
            </a:r>
            <a:r>
              <a:rPr lang="en-US" sz="2900" dirty="0" smtClean="0"/>
              <a:t>majority of </a:t>
            </a:r>
            <a:r>
              <a:rPr lang="en-US" sz="2900" dirty="0" smtClean="0"/>
              <a:t>guest have shown interest to this Room.</a:t>
            </a:r>
          </a:p>
          <a:p>
            <a:r>
              <a:rPr lang="en-US" sz="2900" dirty="0" smtClean="0"/>
              <a:t>From the above graph it can be measured that the </a:t>
            </a:r>
            <a:r>
              <a:rPr lang="en-US" sz="2900" dirty="0" smtClean="0"/>
              <a:t>transients </a:t>
            </a:r>
            <a:r>
              <a:rPr lang="en-US" sz="2900" dirty="0" smtClean="0"/>
              <a:t>type of customers visits the most comes in the category of least visitors.</a:t>
            </a:r>
          </a:p>
          <a:p>
            <a:r>
              <a:rPr lang="en-US" dirty="0" smtClean="0"/>
              <a:t>yes From the graph we got positive impact because 'A','D','E' Most </a:t>
            </a:r>
            <a:r>
              <a:rPr lang="en-US" dirty="0" smtClean="0"/>
              <a:t>Preferred </a:t>
            </a:r>
            <a:r>
              <a:rPr lang="en-US" dirty="0" smtClean="0"/>
              <a:t>due to better service offer by in room type. So Overall Booking in a hotel Manner.</a:t>
            </a:r>
          </a:p>
          <a:p>
            <a:r>
              <a:rPr lang="en-US" dirty="0" smtClean="0"/>
              <a:t>off course </a:t>
            </a:r>
            <a:r>
              <a:rPr lang="en-US" dirty="0" smtClean="0"/>
              <a:t>the better understanding regarding the different type guests will help to take proper right steps towards services </a:t>
            </a:r>
            <a:r>
              <a:rPr lang="en-US" dirty="0" smtClean="0"/>
              <a:t>facilities, requirement </a:t>
            </a:r>
            <a:r>
              <a:rPr lang="en-US" dirty="0" smtClean="0"/>
              <a:t>and offers which will directly results in the growth in </a:t>
            </a:r>
            <a:r>
              <a:rPr lang="en-US" dirty="0" smtClean="0"/>
              <a:t>business.</a:t>
            </a:r>
            <a:endParaRPr lang="en-US" dirty="0" smtClean="0"/>
          </a:p>
          <a:p>
            <a:endParaRPr lang="en-US" dirty="0"/>
          </a:p>
        </p:txBody>
      </p:sp>
      <p:pic>
        <p:nvPicPr>
          <p:cNvPr id="5" name="Content Placeholder 4" descr="download (11).png"/>
          <p:cNvPicPr>
            <a:picLocks noGrp="1" noChangeAspect="1"/>
          </p:cNvPicPr>
          <p:nvPr>
            <p:ph sz="half" idx="2"/>
          </p:nvPr>
        </p:nvPicPr>
        <p:blipFill>
          <a:blip r:embed="rId2"/>
          <a:stretch>
            <a:fillRect/>
          </a:stretch>
        </p:blipFill>
        <p:spPr>
          <a:xfrm>
            <a:off x="4495800" y="1066800"/>
            <a:ext cx="4648200" cy="3124200"/>
          </a:xfrm>
        </p:spPr>
      </p:pic>
      <p:pic>
        <p:nvPicPr>
          <p:cNvPr id="6" name="Picture 5" descr="download (12).png"/>
          <p:cNvPicPr>
            <a:picLocks noChangeAspect="1"/>
          </p:cNvPicPr>
          <p:nvPr/>
        </p:nvPicPr>
        <p:blipFill>
          <a:blip r:embed="rId3"/>
          <a:stretch>
            <a:fillRect/>
          </a:stretch>
        </p:blipFill>
        <p:spPr>
          <a:xfrm>
            <a:off x="4267200" y="4191000"/>
            <a:ext cx="4876800" cy="2667000"/>
          </a:xfrm>
          <a:prstGeom prst="rect">
            <a:avLst/>
          </a:prstGeom>
        </p:spPr>
      </p:pic>
      <p:pic>
        <p:nvPicPr>
          <p:cNvPr id="7" name="Picture 6" descr="download (1).png"/>
          <p:cNvPicPr>
            <a:picLocks noChangeAspect="1"/>
          </p:cNvPicPr>
          <p:nvPr/>
        </p:nvPicPr>
        <p:blipFill>
          <a:blip r:embed="rId4"/>
          <a:stretch>
            <a:fillRect/>
          </a:stretch>
        </p:blipFill>
        <p:spPr>
          <a:xfrm>
            <a:off x="8077200" y="0"/>
            <a:ext cx="923925" cy="9239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p:spPr>
        <p:txBody>
          <a:bodyPr>
            <a:normAutofit fontScale="90000"/>
          </a:bodyPr>
          <a:lstStyle/>
          <a:p>
            <a:r>
              <a:rPr lang="en-US" b="1" dirty="0" smtClean="0">
                <a:solidFill>
                  <a:srgbClr val="FF0000"/>
                </a:solidFill>
              </a:rPr>
              <a:t>Chart Correlation Heatmap</a:t>
            </a:r>
            <a:r>
              <a:rPr lang="en-US" b="1" dirty="0" smtClean="0"/>
              <a:t/>
            </a:r>
            <a:br>
              <a:rPr lang="en-US" b="1" dirty="0" smtClean="0"/>
            </a:br>
            <a:endParaRPr lang="en-US" dirty="0"/>
          </a:p>
        </p:txBody>
      </p:sp>
      <p:sp>
        <p:nvSpPr>
          <p:cNvPr id="3" name="Content Placeholder 2"/>
          <p:cNvSpPr>
            <a:spLocks noGrp="1"/>
          </p:cNvSpPr>
          <p:nvPr>
            <p:ph sz="half" idx="1"/>
          </p:nvPr>
        </p:nvSpPr>
        <p:spPr>
          <a:xfrm>
            <a:off x="457200" y="1600200"/>
            <a:ext cx="7543800" cy="4953000"/>
          </a:xfrm>
        </p:spPr>
        <p:txBody>
          <a:bodyPr>
            <a:normAutofit fontScale="40000" lnSpcReduction="20000"/>
          </a:bodyPr>
          <a:lstStyle/>
          <a:p>
            <a:r>
              <a:rPr lang="en-US" sz="6200" dirty="0" smtClean="0"/>
              <a:t>The Insight found from the charts are as follows:</a:t>
            </a:r>
          </a:p>
          <a:p>
            <a:r>
              <a:rPr lang="en-US" sz="6200" dirty="0" smtClean="0"/>
              <a:t>- </a:t>
            </a:r>
            <a:r>
              <a:rPr lang="en-US" sz="6200" dirty="0" smtClean="0"/>
              <a:t>is_canceled</a:t>
            </a:r>
            <a:r>
              <a:rPr lang="en-US" sz="6200" dirty="0" smtClean="0"/>
              <a:t> and total stays are negative </a:t>
            </a:r>
            <a:r>
              <a:rPr lang="en-US" sz="6200" dirty="0" smtClean="0"/>
              <a:t>corelated</a:t>
            </a:r>
            <a:r>
              <a:rPr lang="en-US" sz="6200" dirty="0" smtClean="0"/>
              <a:t> .this customer unlikely to cancel their </a:t>
            </a:r>
            <a:r>
              <a:rPr lang="en-US" sz="6200" dirty="0" smtClean="0"/>
              <a:t>booking.if</a:t>
            </a:r>
            <a:r>
              <a:rPr lang="en-US" sz="6200" dirty="0" smtClean="0"/>
              <a:t> they don't get the same as they reserved room - </a:t>
            </a:r>
            <a:r>
              <a:rPr lang="en-US" sz="6200" dirty="0" smtClean="0"/>
              <a:t>lead_time</a:t>
            </a:r>
            <a:r>
              <a:rPr lang="en-US" sz="6200" dirty="0" smtClean="0"/>
              <a:t> and </a:t>
            </a:r>
            <a:r>
              <a:rPr lang="en-US" sz="6200" dirty="0" smtClean="0"/>
              <a:t>total_stay</a:t>
            </a:r>
            <a:r>
              <a:rPr lang="en-US" sz="6200" dirty="0" smtClean="0"/>
              <a:t> is positively </a:t>
            </a:r>
            <a:r>
              <a:rPr lang="en-US" sz="6200" dirty="0" smtClean="0"/>
              <a:t>corelated</a:t>
            </a:r>
            <a:r>
              <a:rPr lang="en-US" sz="6200" dirty="0" smtClean="0"/>
              <a:t>. this mean more the customer more will be lead time - </a:t>
            </a:r>
            <a:r>
              <a:rPr lang="en-US" sz="6200" dirty="0" smtClean="0"/>
              <a:t>adult,childrens</a:t>
            </a:r>
            <a:r>
              <a:rPr lang="en-US" sz="6200" dirty="0" smtClean="0"/>
              <a:t> and babies are correlated with each other. this </a:t>
            </a:r>
            <a:r>
              <a:rPr lang="en-US" sz="6200" dirty="0" smtClean="0"/>
              <a:t>inducates</a:t>
            </a:r>
            <a:r>
              <a:rPr lang="en-US" sz="6200" dirty="0" smtClean="0"/>
              <a:t> more the people more will be </a:t>
            </a:r>
            <a:r>
              <a:rPr lang="en-US" sz="6200" dirty="0" smtClean="0"/>
              <a:t>adr</a:t>
            </a:r>
            <a:r>
              <a:rPr lang="en-US" sz="6200" dirty="0" smtClean="0"/>
              <a:t> - </a:t>
            </a:r>
            <a:r>
              <a:rPr lang="en-US" sz="6200" dirty="0" smtClean="0"/>
              <a:t>is_repeated</a:t>
            </a:r>
            <a:r>
              <a:rPr lang="en-US" sz="6200" dirty="0" smtClean="0"/>
              <a:t> guests and previous booking </a:t>
            </a:r>
            <a:r>
              <a:rPr lang="en-US" sz="6200" dirty="0" smtClean="0"/>
              <a:t>not_cancel</a:t>
            </a:r>
            <a:r>
              <a:rPr lang="en-US" sz="6200" dirty="0" smtClean="0"/>
              <a:t> have a strong </a:t>
            </a:r>
            <a:r>
              <a:rPr lang="en-US" sz="6200" dirty="0" smtClean="0"/>
              <a:t>corelation</a:t>
            </a:r>
            <a:r>
              <a:rPr lang="en-US" sz="6200" dirty="0" smtClean="0"/>
              <a:t>. This may be due to the reason that repeated guests not more interested to cancel their Bookings. - so these are some more powerful insight found from the chart of </a:t>
            </a:r>
            <a:r>
              <a:rPr lang="en-US" sz="6200" dirty="0" smtClean="0"/>
              <a:t>corelation</a:t>
            </a:r>
            <a:r>
              <a:rPr lang="en-US" sz="6200" dirty="0" smtClean="0"/>
              <a:t> </a:t>
            </a:r>
            <a:r>
              <a:rPr lang="en-US" sz="6200" dirty="0" smtClean="0"/>
              <a:t>heatmap</a:t>
            </a:r>
            <a:r>
              <a:rPr lang="en-US" sz="6200" dirty="0" smtClean="0"/>
              <a:t>.</a:t>
            </a:r>
          </a:p>
          <a:p>
            <a:endParaRPr lang="en-US" dirty="0"/>
          </a:p>
        </p:txBody>
      </p:sp>
      <p:sp>
        <p:nvSpPr>
          <p:cNvPr id="4" name="Content Placeholder 3"/>
          <p:cNvSpPr>
            <a:spLocks noGrp="1"/>
          </p:cNvSpPr>
          <p:nvPr>
            <p:ph sz="half" idx="2"/>
          </p:nvPr>
        </p:nvSpPr>
        <p:spPr/>
        <p:txBody>
          <a:bodyPr>
            <a:normAutofit fontScale="40000" lnSpcReduction="20000"/>
          </a:bodyPr>
          <a:lstStyle/>
          <a:p>
            <a:endParaRPr lang="en-US" dirty="0"/>
          </a:p>
        </p:txBody>
      </p:sp>
      <p:pic>
        <p:nvPicPr>
          <p:cNvPr id="6" name="Picture 5" descr="download (1).png"/>
          <p:cNvPicPr>
            <a:picLocks noChangeAspect="1"/>
          </p:cNvPicPr>
          <p:nvPr/>
        </p:nvPicPr>
        <p:blipFill>
          <a:blip r:embed="rId2"/>
          <a:stretch>
            <a:fillRect/>
          </a:stretch>
        </p:blipFill>
        <p:spPr>
          <a:xfrm>
            <a:off x="7848600" y="152400"/>
            <a:ext cx="923925" cy="9239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13).png"/>
          <p:cNvPicPr>
            <a:picLocks noChangeAspect="1"/>
          </p:cNvPicPr>
          <p:nvPr/>
        </p:nvPicPr>
        <p:blipFill>
          <a:blip r:embed="rId2"/>
          <a:stretch>
            <a:fillRect/>
          </a:stretch>
        </p:blipFill>
        <p:spPr>
          <a:xfrm>
            <a:off x="0" y="236173"/>
            <a:ext cx="9144000" cy="638565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10600" cy="1143000"/>
          </a:xfrm>
          <a:solidFill>
            <a:schemeClr val="tx2">
              <a:lumMod val="20000"/>
              <a:lumOff val="80000"/>
            </a:schemeClr>
          </a:solidFill>
        </p:spPr>
        <p:txBody>
          <a:bodyPr>
            <a:normAutofit fontScale="90000"/>
          </a:bodyPr>
          <a:lstStyle/>
          <a:p>
            <a:r>
              <a:rPr lang="en-US" b="1" dirty="0" smtClean="0">
                <a:solidFill>
                  <a:srgbClr val="FF0000"/>
                </a:solidFill>
              </a:rPr>
              <a:t>SUGGESTION FOR THE CLIENT TO ACHIEVE BUSINESS OBJECTIVE</a:t>
            </a:r>
            <a:endParaRPr lang="en-US" b="1" dirty="0">
              <a:solidFill>
                <a:srgbClr val="FF0000"/>
              </a:solidFill>
            </a:endParaRPr>
          </a:p>
        </p:txBody>
      </p:sp>
      <p:sp>
        <p:nvSpPr>
          <p:cNvPr id="3" name="Content Placeholder 2"/>
          <p:cNvSpPr>
            <a:spLocks noGrp="1"/>
          </p:cNvSpPr>
          <p:nvPr>
            <p:ph idx="1"/>
          </p:nvPr>
        </p:nvSpPr>
        <p:spPr>
          <a:solidFill>
            <a:schemeClr val="tx2">
              <a:lumMod val="20000"/>
              <a:lumOff val="80000"/>
            </a:schemeClr>
          </a:solidFill>
        </p:spPr>
        <p:txBody>
          <a:bodyPr>
            <a:normAutofit fontScale="55000" lnSpcReduction="20000"/>
          </a:bodyPr>
          <a:lstStyle/>
          <a:p>
            <a:r>
              <a:rPr lang="en-US" dirty="0" smtClean="0"/>
              <a:t>Business </a:t>
            </a:r>
            <a:r>
              <a:rPr lang="en-US" dirty="0" smtClean="0"/>
              <a:t>Objective attained as follows:</a:t>
            </a:r>
          </a:p>
          <a:p>
            <a:r>
              <a:rPr lang="en-US" dirty="0" smtClean="0"/>
              <a:t>To Attain high growth and more success, hotel </a:t>
            </a:r>
            <a:r>
              <a:rPr lang="en-US" dirty="0" smtClean="0"/>
              <a:t>business </a:t>
            </a:r>
            <a:r>
              <a:rPr lang="en-US" dirty="0" smtClean="0"/>
              <a:t>need to flourish and for that few things which we need to consider high revenue generation, customers satisfaction and employee retention.</a:t>
            </a:r>
          </a:p>
          <a:p>
            <a:r>
              <a:rPr lang="en-US" dirty="0" smtClean="0"/>
              <a:t>We are able to achieve the same by showing the client which are the month is high revenue generation by using various charts and graphs distribution.</a:t>
            </a:r>
          </a:p>
          <a:p>
            <a:r>
              <a:rPr lang="en-US" dirty="0" smtClean="0"/>
              <a:t>Enhancing the revenue adopted by bar chart distribution of which type room are most </a:t>
            </a:r>
            <a:r>
              <a:rPr lang="en-US" dirty="0" smtClean="0"/>
              <a:t>preferred </a:t>
            </a:r>
            <a:r>
              <a:rPr lang="en-US" dirty="0" smtClean="0"/>
              <a:t>and resevered and which are the months suitable for visitors</a:t>
            </a:r>
          </a:p>
          <a:p>
            <a:r>
              <a:rPr lang="en-US" dirty="0" smtClean="0"/>
              <a:t>we also have founded the various </a:t>
            </a:r>
            <a:r>
              <a:rPr lang="en-US" dirty="0" smtClean="0"/>
              <a:t>preference </a:t>
            </a:r>
            <a:r>
              <a:rPr lang="en-US" dirty="0" smtClean="0"/>
              <a:t>in different </a:t>
            </a:r>
            <a:r>
              <a:rPr lang="en-US" dirty="0" smtClean="0"/>
              <a:t>categories </a:t>
            </a:r>
            <a:r>
              <a:rPr lang="en-US" dirty="0" smtClean="0"/>
              <a:t>like meal </a:t>
            </a:r>
            <a:r>
              <a:rPr lang="en-US" dirty="0" smtClean="0"/>
              <a:t>type, optimal </a:t>
            </a:r>
            <a:r>
              <a:rPr lang="en-US" dirty="0" smtClean="0"/>
              <a:t>stay </a:t>
            </a:r>
            <a:r>
              <a:rPr lang="en-US" dirty="0" smtClean="0"/>
              <a:t>length, facilities </a:t>
            </a:r>
            <a:r>
              <a:rPr lang="en-US" dirty="0" smtClean="0"/>
              <a:t>require by customers like car parking spaces,etc. so this all insight need to better planning for growth and revenue.</a:t>
            </a:r>
          </a:p>
          <a:p>
            <a:r>
              <a:rPr lang="en-US" dirty="0" smtClean="0"/>
              <a:t>So preparing well by understanding these all the outcomes, the client can be well prepared in advance so that minimum </a:t>
            </a:r>
            <a:r>
              <a:rPr lang="en-US" dirty="0" smtClean="0"/>
              <a:t>grievances </a:t>
            </a:r>
            <a:r>
              <a:rPr lang="en-US" dirty="0" smtClean="0"/>
              <a:t>would be faced by clients in long run and would help in further enhancement of their hospitality and service.</a:t>
            </a:r>
          </a:p>
          <a:p>
            <a:r>
              <a:rPr lang="en-US" dirty="0" smtClean="0"/>
              <a:t>Ask feedback often from the guests visiting the hotels so the quality can be upgraded to the next level to increase more guests.</a:t>
            </a:r>
          </a:p>
          <a:p>
            <a:r>
              <a:rPr lang="en-US" dirty="0" smtClean="0"/>
              <a:t>Periodically </a:t>
            </a:r>
            <a:r>
              <a:rPr lang="en-US" dirty="0" smtClean="0"/>
              <a:t>throw </a:t>
            </a:r>
            <a:r>
              <a:rPr lang="en-US" dirty="0" smtClean="0"/>
              <a:t>offers to attract the old customers so as to increase the no of repeated guests.</a:t>
            </a:r>
          </a:p>
          <a:p>
            <a:endParaRPr lang="en-US" dirty="0"/>
          </a:p>
        </p:txBody>
      </p:sp>
      <p:pic>
        <p:nvPicPr>
          <p:cNvPr id="4" name="Picture 3" descr="download (1).png"/>
          <p:cNvPicPr>
            <a:picLocks noChangeAspect="1"/>
          </p:cNvPicPr>
          <p:nvPr/>
        </p:nvPicPr>
        <p:blipFill>
          <a:blip r:embed="rId2"/>
          <a:stretch>
            <a:fillRect/>
          </a:stretch>
        </p:blipFill>
        <p:spPr>
          <a:xfrm>
            <a:off x="7924800" y="228600"/>
            <a:ext cx="923925" cy="923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endParaRPr lang="en-US" dirty="0"/>
          </a:p>
        </p:txBody>
      </p:sp>
      <p:sp>
        <p:nvSpPr>
          <p:cNvPr id="3" name="Content Placeholder 2"/>
          <p:cNvSpPr>
            <a:spLocks noGrp="1"/>
          </p:cNvSpPr>
          <p:nvPr>
            <p:ph idx="1"/>
          </p:nvPr>
        </p:nvSpPr>
        <p:spPr>
          <a:solidFill>
            <a:schemeClr val="accent1">
              <a:lumMod val="20000"/>
              <a:lumOff val="80000"/>
            </a:schemeClr>
          </a:solidFill>
        </p:spPr>
        <p:txBody>
          <a:bodyPr/>
          <a:lstStyle/>
          <a:p>
            <a:pPr marL="514350" indent="-514350">
              <a:buNone/>
            </a:pPr>
            <a:r>
              <a:rPr lang="en-US" sz="2000" dirty="0" smtClean="0"/>
              <a:t>6. Meal </a:t>
            </a:r>
            <a:r>
              <a:rPr lang="en-US" sz="2000" dirty="0"/>
              <a:t>Type </a:t>
            </a:r>
            <a:r>
              <a:rPr lang="en-US" sz="2000" dirty="0" smtClean="0"/>
              <a:t>Distribution.</a:t>
            </a:r>
          </a:p>
          <a:p>
            <a:pPr marL="514350" indent="-514350">
              <a:buNone/>
            </a:pPr>
            <a:r>
              <a:rPr lang="en-US" sz="2000" i="1" dirty="0"/>
              <a:t>7</a:t>
            </a:r>
            <a:r>
              <a:rPr lang="en-US" sz="2000" i="1" dirty="0" smtClean="0"/>
              <a:t>. </a:t>
            </a:r>
            <a:r>
              <a:rPr lang="en-US" sz="2000" dirty="0"/>
              <a:t>Mostly used for Distribution Channels and </a:t>
            </a:r>
            <a:r>
              <a:rPr lang="en-US" sz="2000" dirty="0" smtClean="0"/>
              <a:t>Relationship </a:t>
            </a:r>
            <a:r>
              <a:rPr lang="en-US" sz="2000" dirty="0"/>
              <a:t>of Distribution channel and </a:t>
            </a:r>
            <a:r>
              <a:rPr lang="en-US" sz="2000" dirty="0" smtClean="0"/>
              <a:t>Adr.</a:t>
            </a:r>
          </a:p>
          <a:p>
            <a:pPr marL="514350" indent="-514350">
              <a:buNone/>
            </a:pPr>
            <a:r>
              <a:rPr lang="en-US" sz="2000" i="1" dirty="0"/>
              <a:t>8</a:t>
            </a:r>
            <a:r>
              <a:rPr lang="en-US" sz="2000" i="1" dirty="0" smtClean="0"/>
              <a:t>. </a:t>
            </a:r>
            <a:r>
              <a:rPr lang="en-US" sz="2000" dirty="0"/>
              <a:t>Booking By month and optimal stay </a:t>
            </a:r>
            <a:r>
              <a:rPr lang="en-US" sz="2000" dirty="0" smtClean="0"/>
              <a:t>length </a:t>
            </a:r>
            <a:r>
              <a:rPr lang="en-US" sz="2000" dirty="0"/>
              <a:t>in </a:t>
            </a:r>
            <a:r>
              <a:rPr lang="en-US" sz="2000" dirty="0" smtClean="0"/>
              <a:t>Hotels.</a:t>
            </a:r>
          </a:p>
          <a:p>
            <a:pPr marL="514350" indent="-514350">
              <a:buNone/>
            </a:pPr>
            <a:r>
              <a:rPr lang="en-US" sz="2000" dirty="0" smtClean="0"/>
              <a:t>9.</a:t>
            </a:r>
            <a:r>
              <a:rPr lang="en-US" sz="2000" b="1" dirty="0"/>
              <a:t> </a:t>
            </a:r>
            <a:r>
              <a:rPr lang="en-US" sz="2000" dirty="0"/>
              <a:t>Plotting </a:t>
            </a:r>
            <a:r>
              <a:rPr lang="en-US" sz="2000" dirty="0" smtClean="0"/>
              <a:t>Histogram.</a:t>
            </a:r>
          </a:p>
          <a:p>
            <a:pPr marL="514350" indent="-514350">
              <a:buNone/>
            </a:pPr>
            <a:r>
              <a:rPr lang="en-US" sz="2000" dirty="0" smtClean="0"/>
              <a:t>10.</a:t>
            </a:r>
            <a:r>
              <a:rPr lang="en-US" sz="2000" b="1" dirty="0"/>
              <a:t> </a:t>
            </a:r>
            <a:r>
              <a:rPr lang="en-US" sz="2000" dirty="0"/>
              <a:t>Year and Hotel wise confirmed booking and cancellation </a:t>
            </a:r>
            <a:r>
              <a:rPr lang="en-US" sz="2000" dirty="0" smtClean="0"/>
              <a:t>Distribution.</a:t>
            </a:r>
            <a:endParaRPr lang="en-US" sz="2000" dirty="0"/>
          </a:p>
          <a:p>
            <a:pPr marL="514350" indent="-514350">
              <a:buNone/>
            </a:pPr>
            <a:r>
              <a:rPr lang="en-US" sz="2000" dirty="0" smtClean="0"/>
              <a:t>11.</a:t>
            </a:r>
            <a:r>
              <a:rPr lang="en-US" sz="2000" b="1" dirty="0"/>
              <a:t> </a:t>
            </a:r>
            <a:r>
              <a:rPr lang="en-US" sz="2000" dirty="0"/>
              <a:t>ADR across different </a:t>
            </a:r>
            <a:r>
              <a:rPr lang="en-US" sz="2000" dirty="0" smtClean="0"/>
              <a:t>Month</a:t>
            </a:r>
          </a:p>
          <a:p>
            <a:pPr marL="514350" indent="-514350">
              <a:buNone/>
            </a:pPr>
            <a:r>
              <a:rPr lang="en-US" sz="2000" dirty="0" smtClean="0"/>
              <a:t>12.</a:t>
            </a:r>
            <a:r>
              <a:rPr lang="en-US" sz="2000" b="1" dirty="0"/>
              <a:t> </a:t>
            </a:r>
            <a:r>
              <a:rPr lang="en-US" sz="2000" dirty="0"/>
              <a:t>Weekly Stay Distribution and Calculation and </a:t>
            </a:r>
            <a:r>
              <a:rPr lang="en-US" sz="2000" dirty="0" smtClean="0"/>
              <a:t>Non-Calculation.</a:t>
            </a:r>
          </a:p>
          <a:p>
            <a:pPr marL="514350" indent="-514350">
              <a:buNone/>
            </a:pPr>
            <a:r>
              <a:rPr lang="en-US" sz="2000" dirty="0" smtClean="0"/>
              <a:t>13.</a:t>
            </a:r>
            <a:r>
              <a:rPr lang="en-US" sz="2000" b="1" dirty="0"/>
              <a:t> </a:t>
            </a:r>
            <a:r>
              <a:rPr lang="en-US" sz="2000" dirty="0"/>
              <a:t>Room type preference and Customer </a:t>
            </a:r>
            <a:r>
              <a:rPr lang="en-US" sz="2000" dirty="0" smtClean="0"/>
              <a:t>Types.</a:t>
            </a:r>
          </a:p>
          <a:p>
            <a:pPr marL="514350" indent="-514350">
              <a:buNone/>
            </a:pPr>
            <a:r>
              <a:rPr lang="en-US" sz="2000" dirty="0" smtClean="0"/>
              <a:t>14.</a:t>
            </a:r>
            <a:r>
              <a:rPr lang="en-US" sz="2000" b="1" dirty="0"/>
              <a:t> </a:t>
            </a:r>
            <a:r>
              <a:rPr lang="en-US" sz="2000" dirty="0"/>
              <a:t>Correlation </a:t>
            </a:r>
            <a:r>
              <a:rPr lang="en-US" sz="2000" dirty="0" smtClean="0"/>
              <a:t>Heatmap.</a:t>
            </a:r>
          </a:p>
          <a:p>
            <a:pPr marL="514350" indent="-514350">
              <a:buFont typeface="Wingdings" pitchFamily="2" charset="2"/>
              <a:buChar char="§"/>
            </a:pPr>
            <a:r>
              <a:rPr lang="en-US" sz="2400" b="1" dirty="0"/>
              <a:t>Suggestion for the client to achieve </a:t>
            </a:r>
            <a:r>
              <a:rPr lang="en-US" sz="2400" b="1" dirty="0" smtClean="0"/>
              <a:t>Business Objective?</a:t>
            </a:r>
          </a:p>
          <a:p>
            <a:pPr marL="514350" indent="-514350">
              <a:buFont typeface="Wingdings" pitchFamily="2" charset="2"/>
              <a:buChar char="§"/>
            </a:pPr>
            <a:r>
              <a:rPr lang="en-US" sz="2400" b="1" dirty="0" smtClean="0"/>
              <a:t>Conclusion.</a:t>
            </a:r>
            <a:endParaRPr lang="en-US" sz="2400" b="1" dirty="0"/>
          </a:p>
          <a:p>
            <a:pPr marL="514350" indent="-514350">
              <a:buFont typeface="Wingdings" pitchFamily="2" charset="2"/>
              <a:buChar char="§"/>
            </a:pPr>
            <a:endParaRPr lang="en-US" sz="2000" dirty="0"/>
          </a:p>
          <a:p>
            <a:pPr marL="514350" indent="-514350">
              <a:buNone/>
            </a:pPr>
            <a:endParaRPr lang="en-US" sz="2000" dirty="0"/>
          </a:p>
          <a:p>
            <a:pPr marL="514350" indent="-514350" algn="ctr">
              <a:buNone/>
            </a:pPr>
            <a:endParaRPr lang="en-US" sz="2000" dirty="0"/>
          </a:p>
          <a:p>
            <a:pPr marL="514350" indent="-514350" algn="ctr">
              <a:buNone/>
            </a:pPr>
            <a:endParaRPr lang="en-US" sz="2000" dirty="0"/>
          </a:p>
          <a:p>
            <a:pPr marL="514350" indent="-514350" algn="ctr">
              <a:buNone/>
            </a:pPr>
            <a:endParaRPr lang="en-US" sz="2000" dirty="0"/>
          </a:p>
          <a:p>
            <a:pPr marL="514350" indent="-514350" algn="ctr">
              <a:buNone/>
            </a:pPr>
            <a:endParaRPr lang="en-US" sz="2000" dirty="0"/>
          </a:p>
          <a:p>
            <a:pPr marL="514350" indent="-514350" algn="ctr">
              <a:buNone/>
            </a:pPr>
            <a:endParaRPr lang="en-US" sz="2000" i="1" dirty="0" smtClean="0"/>
          </a:p>
          <a:p>
            <a:pPr marL="514350" indent="-514350" algn="ctr">
              <a:buNone/>
            </a:pPr>
            <a:endParaRPr lang="en-US" i="1" dirty="0" smtClean="0"/>
          </a:p>
          <a:p>
            <a:pPr marL="514350" indent="-514350" algn="ctr">
              <a:buFont typeface="+mj-lt"/>
              <a:buAutoNum type="arabicPeriod"/>
            </a:pPr>
            <a:endParaRPr lang="en-US" dirty="0"/>
          </a:p>
          <a:p>
            <a:pPr marL="514350" indent="-514350" algn="ctr">
              <a:buFont typeface="+mj-lt"/>
              <a:buAutoNum type="arabicPeriod"/>
            </a:pPr>
            <a:endParaRPr lang="en-US" dirty="0"/>
          </a:p>
          <a:p>
            <a:pPr marL="514350" indent="-514350" algn="ctr">
              <a:buFont typeface="+mj-lt"/>
              <a:buAutoNum type="arabicPeriod"/>
            </a:pPr>
            <a:endParaRPr lang="en-US" dirty="0"/>
          </a:p>
        </p:txBody>
      </p:sp>
      <p:pic>
        <p:nvPicPr>
          <p:cNvPr id="4" name="Picture 3" descr="download (1).png"/>
          <p:cNvPicPr>
            <a:picLocks noChangeAspect="1"/>
          </p:cNvPicPr>
          <p:nvPr/>
        </p:nvPicPr>
        <p:blipFill>
          <a:blip r:embed="rId2"/>
          <a:stretch>
            <a:fillRect/>
          </a:stretch>
        </p:blipFill>
        <p:spPr>
          <a:xfrm>
            <a:off x="7696200" y="228600"/>
            <a:ext cx="923925" cy="92392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a:solidFill>
            <a:schemeClr val="tx2">
              <a:lumMod val="20000"/>
              <a:lumOff val="80000"/>
            </a:schemeClr>
          </a:solidFill>
        </p:spPr>
        <p:txBody>
          <a:bodyPr/>
          <a:lstStyle/>
          <a:p>
            <a:r>
              <a:rPr lang="en-US" b="1" dirty="0" smtClean="0">
                <a:solidFill>
                  <a:srgbClr val="FF0000"/>
                </a:solidFill>
              </a:rPr>
              <a:t>CONCLUSION</a:t>
            </a:r>
            <a:endParaRPr lang="en-US" b="1" dirty="0">
              <a:solidFill>
                <a:srgbClr val="FF0000"/>
              </a:solidFill>
            </a:endParaRPr>
          </a:p>
        </p:txBody>
      </p:sp>
      <p:sp>
        <p:nvSpPr>
          <p:cNvPr id="3" name="Content Placeholder 2"/>
          <p:cNvSpPr>
            <a:spLocks noGrp="1"/>
          </p:cNvSpPr>
          <p:nvPr>
            <p:ph idx="1"/>
          </p:nvPr>
        </p:nvSpPr>
        <p:spPr>
          <a:xfrm>
            <a:off x="457200" y="1295400"/>
            <a:ext cx="8229600" cy="5410200"/>
          </a:xfrm>
        </p:spPr>
        <p:txBody>
          <a:bodyPr>
            <a:normAutofit fontScale="25000" lnSpcReduction="20000"/>
          </a:bodyPr>
          <a:lstStyle/>
          <a:p>
            <a:r>
              <a:rPr lang="en-US" sz="7200" dirty="0" smtClean="0"/>
              <a:t>City Hotel are most </a:t>
            </a:r>
            <a:r>
              <a:rPr lang="en-US" sz="7200" dirty="0" smtClean="0"/>
              <a:t>proffered </a:t>
            </a:r>
            <a:r>
              <a:rPr lang="en-US" sz="7200" dirty="0" smtClean="0"/>
              <a:t>hotel by the </a:t>
            </a:r>
            <a:r>
              <a:rPr lang="en-US" sz="7200" dirty="0" smtClean="0"/>
              <a:t>guest, So </a:t>
            </a:r>
            <a:r>
              <a:rPr lang="en-US" sz="7200" dirty="0" smtClean="0"/>
              <a:t>we can say that City Hotel is busiest hotel in comparison of the resort hotel.</a:t>
            </a:r>
          </a:p>
          <a:p>
            <a:r>
              <a:rPr lang="en-US" sz="7200" dirty="0" smtClean="0"/>
              <a:t>The average ADR of city hotels is higher as compared to Resort hotel, so it can easily said that city hotel is generating more revenue than resort hotels.</a:t>
            </a:r>
          </a:p>
          <a:p>
            <a:r>
              <a:rPr lang="en-US" sz="7200" dirty="0" smtClean="0"/>
              <a:t>the total number </a:t>
            </a:r>
            <a:r>
              <a:rPr lang="en-US" sz="7200" dirty="0" smtClean="0"/>
              <a:t>of </a:t>
            </a:r>
            <a:r>
              <a:rPr lang="en-US" sz="7200" dirty="0" smtClean="0"/>
              <a:t>stay is directly proportional to </a:t>
            </a:r>
            <a:r>
              <a:rPr lang="en-US" sz="7200" dirty="0" smtClean="0"/>
              <a:t>adr.so</a:t>
            </a:r>
            <a:r>
              <a:rPr lang="en-US" sz="7200" dirty="0" smtClean="0"/>
              <a:t> the number of stay is higher then higher will be </a:t>
            </a:r>
            <a:r>
              <a:rPr lang="en-US" sz="7200" dirty="0" smtClean="0"/>
              <a:t>adr</a:t>
            </a:r>
            <a:r>
              <a:rPr lang="en-US" sz="7200" dirty="0" smtClean="0"/>
              <a:t> and revenue as well.</a:t>
            </a:r>
          </a:p>
          <a:p>
            <a:r>
              <a:rPr lang="en-US" sz="7200" dirty="0" smtClean="0"/>
              <a:t>The percentage of repeated guest is very low. only 3.9% people revisited the hotels and rest 96.1% were new </a:t>
            </a:r>
            <a:r>
              <a:rPr lang="en-US" sz="7200" dirty="0" smtClean="0"/>
              <a:t>guests. So </a:t>
            </a:r>
            <a:r>
              <a:rPr lang="en-US" sz="7200" dirty="0" smtClean="0"/>
              <a:t>the retention rate is much low</a:t>
            </a:r>
          </a:p>
          <a:p>
            <a:r>
              <a:rPr lang="en-US" sz="7200" dirty="0" smtClean="0"/>
              <a:t>Among the different types of </a:t>
            </a:r>
            <a:r>
              <a:rPr lang="en-US" sz="7200" dirty="0" smtClean="0"/>
              <a:t>meals,BB</a:t>
            </a:r>
            <a:r>
              <a:rPr lang="en-US" sz="7200" dirty="0" smtClean="0"/>
              <a:t>(bed and breakfast) is the most preferred meals by the </a:t>
            </a:r>
            <a:r>
              <a:rPr lang="en-US" sz="7200" dirty="0" smtClean="0"/>
              <a:t>guests. So </a:t>
            </a:r>
            <a:r>
              <a:rPr lang="en-US" sz="7200" dirty="0" smtClean="0"/>
              <a:t>the guests is loved to opt. this type meals.</a:t>
            </a:r>
          </a:p>
          <a:p>
            <a:r>
              <a:rPr lang="en-US" sz="7200" dirty="0" smtClean="0"/>
              <a:t>Direct and TA/TO have equally contribution in </a:t>
            </a:r>
            <a:r>
              <a:rPr lang="en-US" sz="7200" dirty="0" smtClean="0"/>
              <a:t>adr</a:t>
            </a:r>
            <a:r>
              <a:rPr lang="en-US" sz="7200" dirty="0" smtClean="0"/>
              <a:t> in both types of hotel , City Hotels and Resorts Hotels.</a:t>
            </a:r>
          </a:p>
          <a:p>
            <a:r>
              <a:rPr lang="en-US" sz="7200" dirty="0" smtClean="0"/>
              <a:t>Optimal stay </a:t>
            </a:r>
            <a:r>
              <a:rPr lang="en-US" sz="7200" dirty="0" smtClean="0"/>
              <a:t>length </a:t>
            </a:r>
            <a:r>
              <a:rPr lang="en-US" sz="7200" dirty="0" smtClean="0"/>
              <a:t>in both hotels (City hotels and Resort Hotels) is less than 7 days. Usually people stays for a week after 7 days optimal stay length is declined drastically.</a:t>
            </a:r>
          </a:p>
          <a:p>
            <a:r>
              <a:rPr lang="en-US" sz="7200" dirty="0" smtClean="0"/>
              <a:t>most numbers of bookings have taken place in the month of </a:t>
            </a:r>
            <a:r>
              <a:rPr lang="en-US" sz="7200" dirty="0" smtClean="0"/>
              <a:t>July </a:t>
            </a:r>
            <a:r>
              <a:rPr lang="en-US" sz="7200" dirty="0" smtClean="0"/>
              <a:t>and august.</a:t>
            </a:r>
          </a:p>
          <a:p>
            <a:r>
              <a:rPr lang="en-US" sz="7200" dirty="0" smtClean="0"/>
              <a:t>The Mostly Used distribution channel for bookings is TA/TO is 79.10% Booking were made through TA&amp;TO(travel agents and Tour Operators)</a:t>
            </a:r>
          </a:p>
          <a:p>
            <a:r>
              <a:rPr lang="en-US" sz="7200" dirty="0" smtClean="0"/>
              <a:t>1/4th of the total booking is </a:t>
            </a:r>
            <a:r>
              <a:rPr lang="en-US" sz="7200" dirty="0" smtClean="0"/>
              <a:t>cancelled.Approx</a:t>
            </a:r>
            <a:r>
              <a:rPr lang="en-US" sz="7200" dirty="0" smtClean="0"/>
              <a:t> 27.5% have got cancelled out of all bookings.</a:t>
            </a:r>
          </a:p>
          <a:p>
            <a:r>
              <a:rPr lang="en-US" sz="7200" dirty="0" smtClean="0"/>
              <a:t>Majority of guests have shown interest in the room type 'A'. Room type 'A' is the most </a:t>
            </a:r>
            <a:r>
              <a:rPr lang="en-US" sz="7200" dirty="0" smtClean="0"/>
              <a:t>prefferd</a:t>
            </a:r>
            <a:r>
              <a:rPr lang="en-US" sz="7200" dirty="0" smtClean="0"/>
              <a:t> Room type.</a:t>
            </a:r>
          </a:p>
          <a:p>
            <a:endParaRPr lang="en-US" dirty="0"/>
          </a:p>
        </p:txBody>
      </p:sp>
      <p:pic>
        <p:nvPicPr>
          <p:cNvPr id="4" name="Picture 3" descr="download (1).png"/>
          <p:cNvPicPr>
            <a:picLocks noChangeAspect="1"/>
          </p:cNvPicPr>
          <p:nvPr/>
        </p:nvPicPr>
        <p:blipFill>
          <a:blip r:embed="rId2"/>
          <a:stretch>
            <a:fillRect/>
          </a:stretch>
        </p:blipFill>
        <p:spPr>
          <a:xfrm>
            <a:off x="7696200" y="228600"/>
            <a:ext cx="923925" cy="923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b="1" dirty="0" smtClean="0">
                <a:solidFill>
                  <a:srgbClr val="FF0000"/>
                </a:solidFill>
              </a:rPr>
              <a:t>AIM</a:t>
            </a:r>
            <a:endParaRPr lang="en-US" b="1" dirty="0">
              <a:solidFill>
                <a:srgbClr val="FF0000"/>
              </a:solidFill>
            </a:endParaRPr>
          </a:p>
        </p:txBody>
      </p:sp>
      <p:sp>
        <p:nvSpPr>
          <p:cNvPr id="3" name="Content Placeholder 2"/>
          <p:cNvSpPr>
            <a:spLocks noGrp="1"/>
          </p:cNvSpPr>
          <p:nvPr>
            <p:ph idx="1"/>
          </p:nvPr>
        </p:nvSpPr>
        <p:spPr>
          <a:solidFill>
            <a:schemeClr val="accent1">
              <a:lumMod val="20000"/>
              <a:lumOff val="80000"/>
            </a:schemeClr>
          </a:solidFill>
        </p:spPr>
        <p:txBody>
          <a:bodyPr/>
          <a:lstStyle/>
          <a:p>
            <a:pPr>
              <a:buNone/>
            </a:pPr>
            <a:r>
              <a:rPr lang="en-US" dirty="0"/>
              <a:t>This project contains the real world data record of hotel bookings of a city and a resort hotel containing details like bookings, cancellations, guest details etc. from 2015 to 2017. Main aim of the project is to understand and visualize dataset from hotel and customer point of </a:t>
            </a:r>
            <a:r>
              <a:rPr lang="en-US" dirty="0" smtClean="0"/>
              <a:t>view.</a:t>
            </a:r>
            <a:endParaRPr lang="en-US" dirty="0"/>
          </a:p>
        </p:txBody>
      </p:sp>
      <p:pic>
        <p:nvPicPr>
          <p:cNvPr id="5" name="Picture 4" descr="download (1).png"/>
          <p:cNvPicPr>
            <a:picLocks noChangeAspect="1"/>
          </p:cNvPicPr>
          <p:nvPr/>
        </p:nvPicPr>
        <p:blipFill>
          <a:blip r:embed="rId2"/>
          <a:stretch>
            <a:fillRect/>
          </a:stretch>
        </p:blipFill>
        <p:spPr>
          <a:xfrm>
            <a:off x="7696200" y="228600"/>
            <a:ext cx="923925" cy="9239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b="1" dirty="0" smtClean="0">
                <a:solidFill>
                  <a:srgbClr val="FF0000"/>
                </a:solidFill>
              </a:rPr>
              <a:t>DATA SUMMARY</a:t>
            </a:r>
            <a:endParaRPr lang="en-US" b="1" dirty="0">
              <a:solidFill>
                <a:srgbClr val="FF0000"/>
              </a:solidFill>
            </a:endParaRPr>
          </a:p>
        </p:txBody>
      </p:sp>
      <p:sp>
        <p:nvSpPr>
          <p:cNvPr id="3" name="Content Placeholder 2"/>
          <p:cNvSpPr>
            <a:spLocks noGrp="1"/>
          </p:cNvSpPr>
          <p:nvPr>
            <p:ph idx="1"/>
          </p:nvPr>
        </p:nvSpPr>
        <p:spPr>
          <a:solidFill>
            <a:schemeClr val="accent1">
              <a:lumMod val="20000"/>
              <a:lumOff val="80000"/>
            </a:schemeClr>
          </a:solidFill>
        </p:spPr>
        <p:txBody>
          <a:bodyPr>
            <a:normAutofit fontScale="70000" lnSpcReduction="20000"/>
          </a:bodyPr>
          <a:lstStyle/>
          <a:p>
            <a:r>
              <a:rPr lang="en-US" dirty="0"/>
              <a:t>Exploratory Data Analysis(EDA) is an approach to analyze the Data Using Visual </a:t>
            </a:r>
            <a:r>
              <a:rPr lang="en-US" dirty="0" smtClean="0"/>
              <a:t>Techniques .It </a:t>
            </a:r>
            <a:r>
              <a:rPr lang="en-US" dirty="0"/>
              <a:t>is used to discover trends</a:t>
            </a:r>
            <a:r>
              <a:rPr lang="en-US" dirty="0" smtClean="0"/>
              <a:t>, patterns </a:t>
            </a:r>
            <a:r>
              <a:rPr lang="en-US" dirty="0"/>
              <a:t>or check assumptions with the help of Graphical Representations</a:t>
            </a:r>
            <a:r>
              <a:rPr lang="en-US" dirty="0" smtClean="0"/>
              <a:t>.</a:t>
            </a:r>
            <a:endParaRPr lang="en-US" dirty="0"/>
          </a:p>
          <a:p>
            <a:r>
              <a:rPr lang="en-US" dirty="0"/>
              <a:t>In This Project, </a:t>
            </a:r>
            <a:r>
              <a:rPr lang="en-US" dirty="0" smtClean="0"/>
              <a:t>I </a:t>
            </a:r>
            <a:r>
              <a:rPr lang="en-US" dirty="0"/>
              <a:t>am Going to Begin to Explore the Dataset in Which Hotel Booking Comprises between Two Types of Hotels for Example, City Hotels and Resort Hotels.</a:t>
            </a:r>
          </a:p>
          <a:p>
            <a:r>
              <a:rPr lang="en-US" dirty="0"/>
              <a:t>In This Dataset We Have 119390 Rows, 32 Columns.</a:t>
            </a:r>
          </a:p>
          <a:p>
            <a:r>
              <a:rPr lang="en-US" dirty="0"/>
              <a:t>This </a:t>
            </a:r>
            <a:r>
              <a:rPr lang="en-US" dirty="0" smtClean="0"/>
              <a:t>Datasets </a:t>
            </a:r>
            <a:r>
              <a:rPr lang="en-US" dirty="0"/>
              <a:t>Have Duplicate And Null Values</a:t>
            </a:r>
          </a:p>
          <a:p>
            <a:r>
              <a:rPr lang="en-US" dirty="0"/>
              <a:t>In This </a:t>
            </a:r>
            <a:r>
              <a:rPr lang="en-US" dirty="0" smtClean="0"/>
              <a:t>Datasets </a:t>
            </a:r>
            <a:r>
              <a:rPr lang="en-US" dirty="0"/>
              <a:t>have 31994 duplicate values and four Columns have missing Values</a:t>
            </a:r>
          </a:p>
          <a:p>
            <a:r>
              <a:rPr lang="en-US" dirty="0"/>
              <a:t>In This </a:t>
            </a:r>
            <a:r>
              <a:rPr lang="en-US" dirty="0" smtClean="0"/>
              <a:t>Dataset </a:t>
            </a:r>
            <a:r>
              <a:rPr lang="en-US" dirty="0"/>
              <a:t>Have Float64(4), Int64(16), Object(12) dtype</a:t>
            </a:r>
          </a:p>
          <a:p>
            <a:r>
              <a:rPr lang="en-US" dirty="0"/>
              <a:t>In this Project I have Divided Data manipulation workflow into three different categories (1)Data Collection, (2)Data Cleaning, (3)Data Manipulation and EDA(EXPLORATORY DATA ANALYSIS).</a:t>
            </a:r>
          </a:p>
          <a:p>
            <a:endParaRPr lang="en-US" dirty="0"/>
          </a:p>
        </p:txBody>
      </p:sp>
      <p:pic>
        <p:nvPicPr>
          <p:cNvPr id="4" name="Picture 3" descr="download (1).png"/>
          <p:cNvPicPr>
            <a:picLocks noChangeAspect="1"/>
          </p:cNvPicPr>
          <p:nvPr/>
        </p:nvPicPr>
        <p:blipFill>
          <a:blip r:embed="rId2"/>
          <a:stretch>
            <a:fillRect/>
          </a:stretch>
        </p:blipFill>
        <p:spPr>
          <a:xfrm>
            <a:off x="7696200" y="228600"/>
            <a:ext cx="923925" cy="9239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b="1" dirty="0" smtClean="0">
                <a:solidFill>
                  <a:srgbClr val="FF0000"/>
                </a:solidFill>
              </a:rPr>
              <a:t>VARIABLE DESCRIPTION</a:t>
            </a:r>
            <a:endParaRPr lang="en-US" b="1" dirty="0">
              <a:solidFill>
                <a:srgbClr val="FF0000"/>
              </a:solidFill>
            </a:endParaRPr>
          </a:p>
        </p:txBody>
      </p:sp>
      <p:sp>
        <p:nvSpPr>
          <p:cNvPr id="3" name="Content Placeholder 2"/>
          <p:cNvSpPr>
            <a:spLocks noGrp="1"/>
          </p:cNvSpPr>
          <p:nvPr>
            <p:ph idx="1"/>
          </p:nvPr>
        </p:nvSpPr>
        <p:spPr>
          <a:xfrm>
            <a:off x="457200" y="1600200"/>
            <a:ext cx="8229600" cy="4952999"/>
          </a:xfrm>
          <a:solidFill>
            <a:schemeClr val="accent1">
              <a:lumMod val="20000"/>
              <a:lumOff val="80000"/>
            </a:schemeClr>
          </a:solidFill>
        </p:spPr>
        <p:txBody>
          <a:bodyPr>
            <a:normAutofit fontScale="25000" lnSpcReduction="20000"/>
          </a:bodyPr>
          <a:lstStyle/>
          <a:p>
            <a:r>
              <a:rPr lang="en-US" sz="8000" dirty="0">
                <a:solidFill>
                  <a:srgbClr val="FF0000"/>
                </a:solidFill>
              </a:rPr>
              <a:t>hotel</a:t>
            </a:r>
            <a:r>
              <a:rPr lang="en-US" sz="8000" dirty="0"/>
              <a:t> </a:t>
            </a:r>
            <a:r>
              <a:rPr lang="en-US" sz="8000" dirty="0" smtClean="0"/>
              <a:t>:  </a:t>
            </a:r>
            <a:r>
              <a:rPr lang="en-US" sz="8000" dirty="0"/>
              <a:t>Name of the hotel (Resort Hotel or City Hotel)</a:t>
            </a:r>
          </a:p>
          <a:p>
            <a:r>
              <a:rPr lang="en-US" sz="8000" dirty="0">
                <a:solidFill>
                  <a:srgbClr val="FF0000"/>
                </a:solidFill>
              </a:rPr>
              <a:t>is_Canceled</a:t>
            </a:r>
            <a:r>
              <a:rPr lang="en-US" sz="8000" dirty="0"/>
              <a:t> </a:t>
            </a:r>
            <a:r>
              <a:rPr lang="en-US" sz="8000" dirty="0" smtClean="0"/>
              <a:t>:  </a:t>
            </a:r>
            <a:r>
              <a:rPr lang="en-US" sz="8000" dirty="0"/>
              <a:t>if the booking was Cancelled(1) or not (0)</a:t>
            </a:r>
          </a:p>
          <a:p>
            <a:r>
              <a:rPr lang="en-US" sz="8000" dirty="0">
                <a:solidFill>
                  <a:srgbClr val="FF0000"/>
                </a:solidFill>
              </a:rPr>
              <a:t>lead_time</a:t>
            </a:r>
            <a:r>
              <a:rPr lang="en-US" sz="8000" dirty="0"/>
              <a:t> : </a:t>
            </a:r>
            <a:r>
              <a:rPr lang="en-US" sz="8000" dirty="0" smtClean="0"/>
              <a:t> Numbers </a:t>
            </a:r>
            <a:r>
              <a:rPr lang="en-US" sz="8000" dirty="0"/>
              <a:t>of days has elapsed between entering data of the booking into PMS and the arrival </a:t>
            </a:r>
            <a:r>
              <a:rPr lang="en-US" sz="8000" dirty="0" smtClean="0"/>
              <a:t>Date</a:t>
            </a:r>
            <a:endParaRPr lang="en-US" sz="8000" dirty="0"/>
          </a:p>
          <a:p>
            <a:r>
              <a:rPr lang="en-US" sz="8000" dirty="0">
                <a:solidFill>
                  <a:srgbClr val="FF0000"/>
                </a:solidFill>
              </a:rPr>
              <a:t>arrival_date_year</a:t>
            </a:r>
            <a:r>
              <a:rPr lang="en-US" sz="8000" dirty="0"/>
              <a:t> </a:t>
            </a:r>
            <a:r>
              <a:rPr lang="en-US" sz="8000" dirty="0" smtClean="0"/>
              <a:t>:  </a:t>
            </a:r>
            <a:r>
              <a:rPr lang="en-US" sz="8000" dirty="0"/>
              <a:t>year of arrival date</a:t>
            </a:r>
          </a:p>
          <a:p>
            <a:r>
              <a:rPr lang="en-US" sz="8000" dirty="0">
                <a:solidFill>
                  <a:srgbClr val="FF0000"/>
                </a:solidFill>
              </a:rPr>
              <a:t>arrival_date_month</a:t>
            </a:r>
            <a:r>
              <a:rPr lang="en-US" sz="8000" dirty="0"/>
              <a:t> </a:t>
            </a:r>
            <a:r>
              <a:rPr lang="en-US" sz="8000" dirty="0" smtClean="0"/>
              <a:t>:  </a:t>
            </a:r>
            <a:r>
              <a:rPr lang="en-US" sz="8000" dirty="0"/>
              <a:t>month of arrival date</a:t>
            </a:r>
          </a:p>
          <a:p>
            <a:r>
              <a:rPr lang="en-US" sz="8000" dirty="0">
                <a:solidFill>
                  <a:srgbClr val="FF0000"/>
                </a:solidFill>
              </a:rPr>
              <a:t>arrival_date_week_number</a:t>
            </a:r>
            <a:r>
              <a:rPr lang="en-US" sz="8000" dirty="0"/>
              <a:t> </a:t>
            </a:r>
            <a:r>
              <a:rPr lang="en-US" sz="8000" dirty="0" smtClean="0"/>
              <a:t>:  week </a:t>
            </a:r>
            <a:r>
              <a:rPr lang="en-US" sz="8000" dirty="0"/>
              <a:t>number of arrival date</a:t>
            </a:r>
          </a:p>
          <a:p>
            <a:r>
              <a:rPr lang="en-US" sz="8000" dirty="0">
                <a:solidFill>
                  <a:srgbClr val="FF0000"/>
                </a:solidFill>
              </a:rPr>
              <a:t>arrival_dat_day</a:t>
            </a:r>
            <a:r>
              <a:rPr lang="en-US" sz="8000" dirty="0"/>
              <a:t> : </a:t>
            </a:r>
            <a:r>
              <a:rPr lang="en-US" sz="8000" dirty="0" smtClean="0"/>
              <a:t> day </a:t>
            </a:r>
            <a:r>
              <a:rPr lang="en-US" sz="8000" dirty="0"/>
              <a:t>of arrival date</a:t>
            </a:r>
          </a:p>
          <a:p>
            <a:r>
              <a:rPr lang="en-US" sz="8000" dirty="0">
                <a:solidFill>
                  <a:srgbClr val="FF0000"/>
                </a:solidFill>
              </a:rPr>
              <a:t>stays_in_wekend_night</a:t>
            </a:r>
            <a:r>
              <a:rPr lang="en-US" sz="8000" dirty="0"/>
              <a:t> </a:t>
            </a:r>
            <a:r>
              <a:rPr lang="en-US" sz="8000" dirty="0" smtClean="0"/>
              <a:t>:  </a:t>
            </a:r>
            <a:r>
              <a:rPr lang="en-US" sz="8000" dirty="0"/>
              <a:t>number of weekend </a:t>
            </a:r>
            <a:r>
              <a:rPr lang="en-US" sz="8000" dirty="0" smtClean="0"/>
              <a:t>nights(Saturday </a:t>
            </a:r>
            <a:r>
              <a:rPr lang="en-US" sz="8000" dirty="0"/>
              <a:t>or sunday)the guest stayed or booked to stay at the hotel</a:t>
            </a:r>
          </a:p>
          <a:p>
            <a:r>
              <a:rPr lang="en-US" sz="8000" dirty="0">
                <a:solidFill>
                  <a:srgbClr val="FF0000"/>
                </a:solidFill>
              </a:rPr>
              <a:t>stays_in_week_nights</a:t>
            </a:r>
            <a:r>
              <a:rPr lang="en-US" sz="8000" dirty="0"/>
              <a:t> : </a:t>
            </a:r>
            <a:r>
              <a:rPr lang="en-US" sz="8000" dirty="0" smtClean="0"/>
              <a:t> Number </a:t>
            </a:r>
            <a:r>
              <a:rPr lang="en-US" sz="8000" dirty="0"/>
              <a:t>in week nights(Monday to Friday)the guest stayed or booked to stay at the hotel</a:t>
            </a:r>
          </a:p>
          <a:p>
            <a:r>
              <a:rPr lang="en-US" sz="8000" dirty="0">
                <a:solidFill>
                  <a:srgbClr val="FF0000"/>
                </a:solidFill>
              </a:rPr>
              <a:t>adults</a:t>
            </a:r>
            <a:r>
              <a:rPr lang="en-US" sz="8000" dirty="0"/>
              <a:t> : </a:t>
            </a:r>
            <a:r>
              <a:rPr lang="en-US" sz="8000" dirty="0" smtClean="0"/>
              <a:t> Numbers </a:t>
            </a:r>
            <a:r>
              <a:rPr lang="en-US" sz="8000" dirty="0"/>
              <a:t>of </a:t>
            </a:r>
            <a:r>
              <a:rPr lang="en-US" sz="8000" dirty="0" smtClean="0"/>
              <a:t>adults</a:t>
            </a:r>
          </a:p>
          <a:p>
            <a:r>
              <a:rPr lang="en-US" sz="8000" dirty="0" smtClean="0">
                <a:solidFill>
                  <a:srgbClr val="FF0000"/>
                </a:solidFill>
              </a:rPr>
              <a:t>children</a:t>
            </a:r>
            <a:r>
              <a:rPr lang="en-US" sz="8000" dirty="0" smtClean="0"/>
              <a:t> :  Number of children Among Guest</a:t>
            </a:r>
          </a:p>
          <a:p>
            <a:r>
              <a:rPr lang="en-US" sz="8000" dirty="0" smtClean="0">
                <a:solidFill>
                  <a:srgbClr val="FF0000"/>
                </a:solidFill>
              </a:rPr>
              <a:t>babies</a:t>
            </a:r>
            <a:r>
              <a:rPr lang="en-US" sz="8000" dirty="0" smtClean="0"/>
              <a:t> :  Numbers of babies Among Guest</a:t>
            </a:r>
          </a:p>
          <a:p>
            <a:r>
              <a:rPr lang="en-US" sz="8000" dirty="0" smtClean="0">
                <a:solidFill>
                  <a:srgbClr val="FF0000"/>
                </a:solidFill>
              </a:rPr>
              <a:t>meal</a:t>
            </a:r>
            <a:r>
              <a:rPr lang="en-US" sz="8000" dirty="0" smtClean="0"/>
              <a:t> :  Kind of meal opted By Customer</a:t>
            </a:r>
            <a:endParaRPr lang="en-US" sz="8000" dirty="0"/>
          </a:p>
          <a:p>
            <a:endParaRPr lang="en-US" dirty="0"/>
          </a:p>
        </p:txBody>
      </p:sp>
      <p:pic>
        <p:nvPicPr>
          <p:cNvPr id="4" name="Picture 3" descr="download (1).png"/>
          <p:cNvPicPr>
            <a:picLocks noChangeAspect="1"/>
          </p:cNvPicPr>
          <p:nvPr/>
        </p:nvPicPr>
        <p:blipFill>
          <a:blip r:embed="rId2"/>
          <a:stretch>
            <a:fillRect/>
          </a:stretch>
        </p:blipFill>
        <p:spPr>
          <a:xfrm>
            <a:off x="7696200" y="228600"/>
            <a:ext cx="923925" cy="9239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81000"/>
            <a:ext cx="8229600" cy="6096000"/>
          </a:xfrm>
          <a:solidFill>
            <a:schemeClr val="accent1">
              <a:lumMod val="20000"/>
              <a:lumOff val="80000"/>
            </a:schemeClr>
          </a:solidFill>
        </p:spPr>
        <p:txBody>
          <a:bodyPr>
            <a:normAutofit fontScale="62500" lnSpcReduction="20000"/>
          </a:bodyPr>
          <a:lstStyle/>
          <a:p>
            <a:pPr>
              <a:buNone/>
            </a:pPr>
            <a:endParaRPr lang="en-US" dirty="0"/>
          </a:p>
          <a:p>
            <a:r>
              <a:rPr lang="en-US" dirty="0">
                <a:solidFill>
                  <a:srgbClr val="FF0000"/>
                </a:solidFill>
              </a:rPr>
              <a:t>country</a:t>
            </a:r>
            <a:r>
              <a:rPr lang="en-US" dirty="0"/>
              <a:t> : Code of respective Country</a:t>
            </a:r>
          </a:p>
          <a:p>
            <a:r>
              <a:rPr lang="en-US" dirty="0">
                <a:solidFill>
                  <a:srgbClr val="FF0000"/>
                </a:solidFill>
              </a:rPr>
              <a:t>make_segment</a:t>
            </a:r>
            <a:r>
              <a:rPr lang="en-US" dirty="0"/>
              <a:t> : Which segment the customer belongs to</a:t>
            </a:r>
          </a:p>
          <a:p>
            <a:r>
              <a:rPr lang="en-US" dirty="0">
                <a:solidFill>
                  <a:srgbClr val="FF0000"/>
                </a:solidFill>
              </a:rPr>
              <a:t>Destribution_channel</a:t>
            </a:r>
            <a:r>
              <a:rPr lang="en-US" dirty="0"/>
              <a:t> : How the customer accessed the stay-corporate booking/direct/TA.TO.(TA : travel agent, TO : Tour Operator)</a:t>
            </a:r>
          </a:p>
          <a:p>
            <a:r>
              <a:rPr lang="en-US" dirty="0">
                <a:solidFill>
                  <a:srgbClr val="FF0000"/>
                </a:solidFill>
              </a:rPr>
              <a:t>is_repeated_guest</a:t>
            </a:r>
            <a:r>
              <a:rPr lang="en-US" dirty="0"/>
              <a:t> : guest coming for the fist time or not</a:t>
            </a:r>
          </a:p>
          <a:p>
            <a:r>
              <a:rPr lang="en-US" dirty="0">
                <a:solidFill>
                  <a:srgbClr val="FF0000"/>
                </a:solidFill>
              </a:rPr>
              <a:t>previous_cancellation</a:t>
            </a:r>
            <a:r>
              <a:rPr lang="en-US" dirty="0"/>
              <a:t> : was there a cancellation before</a:t>
            </a:r>
          </a:p>
          <a:p>
            <a:r>
              <a:rPr lang="en-US" dirty="0"/>
              <a:t>previous_ bookings : count of previous booking</a:t>
            </a:r>
          </a:p>
          <a:p>
            <a:r>
              <a:rPr lang="en-US" dirty="0">
                <a:solidFill>
                  <a:srgbClr val="FF0000"/>
                </a:solidFill>
              </a:rPr>
              <a:t>resevered_room_type</a:t>
            </a:r>
            <a:r>
              <a:rPr lang="en-US" dirty="0"/>
              <a:t> : code of room type resevered</a:t>
            </a:r>
          </a:p>
          <a:p>
            <a:r>
              <a:rPr lang="en-US" dirty="0">
                <a:solidFill>
                  <a:srgbClr val="FF0000"/>
                </a:solidFill>
              </a:rPr>
              <a:t>assigned_room_type</a:t>
            </a:r>
            <a:r>
              <a:rPr lang="en-US" dirty="0"/>
              <a:t> : code of room type assigned</a:t>
            </a:r>
          </a:p>
          <a:p>
            <a:r>
              <a:rPr lang="en-US" dirty="0">
                <a:solidFill>
                  <a:srgbClr val="FF0000"/>
                </a:solidFill>
              </a:rPr>
              <a:t>booking_changes</a:t>
            </a:r>
            <a:r>
              <a:rPr lang="en-US" dirty="0"/>
              <a:t> : count of changes made to booking</a:t>
            </a:r>
          </a:p>
          <a:p>
            <a:r>
              <a:rPr lang="en-US" dirty="0">
                <a:solidFill>
                  <a:srgbClr val="FF0000"/>
                </a:solidFill>
              </a:rPr>
              <a:t>deposit_type</a:t>
            </a:r>
            <a:r>
              <a:rPr lang="en-US" dirty="0"/>
              <a:t> : Type of deposit made by the guest</a:t>
            </a:r>
          </a:p>
          <a:p>
            <a:r>
              <a:rPr lang="en-US" dirty="0">
                <a:solidFill>
                  <a:srgbClr val="FF0000"/>
                </a:solidFill>
              </a:rPr>
              <a:t>agent</a:t>
            </a:r>
            <a:r>
              <a:rPr lang="en-US" dirty="0"/>
              <a:t> : booked through agent</a:t>
            </a:r>
          </a:p>
          <a:p>
            <a:r>
              <a:rPr lang="en-US" dirty="0">
                <a:solidFill>
                  <a:srgbClr val="FF0000"/>
                </a:solidFill>
              </a:rPr>
              <a:t>days_in_waiting_list</a:t>
            </a:r>
            <a:r>
              <a:rPr lang="en-US" dirty="0"/>
              <a:t> : number of days in waiting list</a:t>
            </a:r>
          </a:p>
          <a:p>
            <a:r>
              <a:rPr lang="en-US" dirty="0">
                <a:solidFill>
                  <a:srgbClr val="FF0000"/>
                </a:solidFill>
              </a:rPr>
              <a:t>customer_type</a:t>
            </a:r>
            <a:r>
              <a:rPr lang="en-US" dirty="0"/>
              <a:t> : Type of customer Arrived.</a:t>
            </a:r>
          </a:p>
          <a:p>
            <a:r>
              <a:rPr lang="en-US" dirty="0">
                <a:solidFill>
                  <a:srgbClr val="FF0000"/>
                </a:solidFill>
              </a:rPr>
              <a:t>required_car_parking</a:t>
            </a:r>
            <a:r>
              <a:rPr lang="en-US" dirty="0"/>
              <a:t> : if car parking required.</a:t>
            </a:r>
          </a:p>
          <a:p>
            <a:r>
              <a:rPr lang="en-US" dirty="0">
                <a:solidFill>
                  <a:srgbClr val="FF0000"/>
                </a:solidFill>
              </a:rPr>
              <a:t>total_of_special_req</a:t>
            </a:r>
            <a:r>
              <a:rPr lang="en-US" dirty="0"/>
              <a:t> : Number of special requirement by customers</a:t>
            </a:r>
          </a:p>
          <a:p>
            <a:r>
              <a:rPr lang="en-US" dirty="0">
                <a:solidFill>
                  <a:srgbClr val="FF0000"/>
                </a:solidFill>
              </a:rPr>
              <a:t>reservation_status</a:t>
            </a:r>
            <a:r>
              <a:rPr lang="en-US" dirty="0"/>
              <a:t> : Reservation Status(cancelled, check-out, no show</a:t>
            </a:r>
          </a:p>
          <a:p>
            <a:r>
              <a:rPr lang="en-US" dirty="0">
                <a:solidFill>
                  <a:srgbClr val="FF0000"/>
                </a:solidFill>
              </a:rPr>
              <a:t>reservation_status_date</a:t>
            </a:r>
            <a:r>
              <a:rPr lang="en-US" dirty="0"/>
              <a:t> : Date of last reservation status</a:t>
            </a:r>
          </a:p>
        </p:txBody>
      </p:sp>
      <p:pic>
        <p:nvPicPr>
          <p:cNvPr id="4" name="Picture 3" descr="download (1).png"/>
          <p:cNvPicPr>
            <a:picLocks noChangeAspect="1"/>
          </p:cNvPicPr>
          <p:nvPr/>
        </p:nvPicPr>
        <p:blipFill>
          <a:blip r:embed="rId2"/>
          <a:stretch>
            <a:fillRect/>
          </a:stretch>
        </p:blipFill>
        <p:spPr>
          <a:xfrm>
            <a:off x="7696200" y="228600"/>
            <a:ext cx="923925" cy="9239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a:solidFill>
            <a:schemeClr val="accent1">
              <a:lumMod val="20000"/>
              <a:lumOff val="80000"/>
            </a:schemeClr>
          </a:solidFill>
        </p:spPr>
        <p:txBody>
          <a:bodyPr/>
          <a:lstStyle/>
          <a:p>
            <a:r>
              <a:rPr lang="en-US" b="1" dirty="0" smtClean="0">
                <a:solidFill>
                  <a:srgbClr val="FF0000"/>
                </a:solidFill>
              </a:rPr>
              <a:t>DATA VISUALIZATION</a:t>
            </a:r>
            <a:endParaRPr lang="en-US" b="1" dirty="0">
              <a:solidFill>
                <a:srgbClr val="FF0000"/>
              </a:solidFill>
            </a:endParaRPr>
          </a:p>
        </p:txBody>
      </p:sp>
      <p:sp>
        <p:nvSpPr>
          <p:cNvPr id="3" name="Content Placeholder 2"/>
          <p:cNvSpPr>
            <a:spLocks noGrp="1"/>
          </p:cNvSpPr>
          <p:nvPr>
            <p:ph idx="1"/>
          </p:nvPr>
        </p:nvSpPr>
        <p:spPr>
          <a:xfrm>
            <a:off x="381000" y="3733800"/>
            <a:ext cx="7162800" cy="3124200"/>
          </a:xfrm>
          <a:solidFill>
            <a:schemeClr val="accent1">
              <a:lumMod val="20000"/>
              <a:lumOff val="80000"/>
            </a:schemeClr>
          </a:solidFill>
        </p:spPr>
        <p:txBody>
          <a:bodyPr>
            <a:normAutofit fontScale="77500" lnSpcReduction="20000"/>
          </a:bodyPr>
          <a:lstStyle/>
          <a:p>
            <a:r>
              <a:rPr lang="en-US" dirty="0"/>
              <a:t>M</a:t>
            </a:r>
            <a:r>
              <a:rPr lang="en-US" dirty="0" smtClean="0"/>
              <a:t>ost </a:t>
            </a:r>
            <a:r>
              <a:rPr lang="en-US" dirty="0"/>
              <a:t>preferred </a:t>
            </a:r>
            <a:r>
              <a:rPr lang="en-US" dirty="0" smtClean="0"/>
              <a:t>Hotel</a:t>
            </a:r>
          </a:p>
          <a:p>
            <a:r>
              <a:rPr lang="en-US" sz="2400" dirty="0"/>
              <a:t>From the above Chart, we get to know that City Hotel is most preferred hotel by </a:t>
            </a:r>
            <a:r>
              <a:rPr lang="en-US" sz="2400" dirty="0"/>
              <a:t>guests.thus</a:t>
            </a:r>
            <a:r>
              <a:rPr lang="en-US" sz="2400" dirty="0"/>
              <a:t> city hotel has maximum bookings 61.1% guests </a:t>
            </a:r>
            <a:r>
              <a:rPr lang="en-US" sz="2400" dirty="0"/>
              <a:t>preffered</a:t>
            </a:r>
            <a:r>
              <a:rPr lang="en-US" sz="2400" dirty="0"/>
              <a:t> city hotel while 39.9% guests </a:t>
            </a:r>
            <a:r>
              <a:rPr lang="en-US" sz="2400" dirty="0"/>
              <a:t>preffered</a:t>
            </a:r>
            <a:r>
              <a:rPr lang="en-US" sz="2400" dirty="0"/>
              <a:t> Resort Hotel</a:t>
            </a:r>
            <a:r>
              <a:rPr lang="en-US" sz="2400" dirty="0" smtClean="0"/>
              <a:t>.</a:t>
            </a:r>
          </a:p>
          <a:p>
            <a:r>
              <a:rPr lang="en-US" sz="2400" dirty="0"/>
              <a:t>City Hotel Doing very well so they are providing more services for attracting more guest to increases his revenue, so they are doing really well but in case of resort hotel guest have shown less interest than city hotel so resort hotel need to find our better solution for attracting more guest and find what city hotel has done to attract guests, so there is very high scope of growth of resort hotel if they upgrade their service and adopt there better way</a:t>
            </a:r>
          </a:p>
          <a:p>
            <a:endParaRPr lang="en-US" sz="2400" dirty="0" smtClean="0"/>
          </a:p>
          <a:p>
            <a:endParaRPr lang="en-US" sz="2400" dirty="0"/>
          </a:p>
          <a:p>
            <a:endParaRPr lang="en-US" sz="2400" dirty="0"/>
          </a:p>
        </p:txBody>
      </p:sp>
      <p:pic>
        <p:nvPicPr>
          <p:cNvPr id="4" name="Picture 3" descr="download (2).png"/>
          <p:cNvPicPr>
            <a:picLocks noChangeAspect="1"/>
          </p:cNvPicPr>
          <p:nvPr/>
        </p:nvPicPr>
        <p:blipFill>
          <a:blip r:embed="rId2"/>
          <a:stretch>
            <a:fillRect/>
          </a:stretch>
        </p:blipFill>
        <p:spPr>
          <a:xfrm>
            <a:off x="2743200" y="1219200"/>
            <a:ext cx="3003136" cy="2590800"/>
          </a:xfrm>
          <a:prstGeom prst="rect">
            <a:avLst/>
          </a:prstGeom>
        </p:spPr>
      </p:pic>
      <p:pic>
        <p:nvPicPr>
          <p:cNvPr id="5" name="Picture 4" descr="download (1).png"/>
          <p:cNvPicPr>
            <a:picLocks noChangeAspect="1"/>
          </p:cNvPicPr>
          <p:nvPr/>
        </p:nvPicPr>
        <p:blipFill>
          <a:blip r:embed="rId3"/>
          <a:stretch>
            <a:fillRect/>
          </a:stretch>
        </p:blipFill>
        <p:spPr>
          <a:xfrm>
            <a:off x="7696200" y="0"/>
            <a:ext cx="923925" cy="9239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01000" cy="1600200"/>
          </a:xfrm>
          <a:solidFill>
            <a:schemeClr val="accent1">
              <a:lumMod val="20000"/>
              <a:lumOff val="80000"/>
            </a:schemeClr>
          </a:solidFill>
        </p:spPr>
        <p:txBody>
          <a:bodyPr>
            <a:normAutofit fontScale="90000"/>
          </a:bodyPr>
          <a:lstStyle/>
          <a:p>
            <a:r>
              <a:rPr lang="en-US" b="1" dirty="0">
                <a:solidFill>
                  <a:srgbClr val="FF0000"/>
                </a:solidFill>
              </a:rPr>
              <a:t>Hotel type with highest </a:t>
            </a:r>
            <a:r>
              <a:rPr lang="en-US" b="1" dirty="0">
                <a:solidFill>
                  <a:srgbClr val="FF0000"/>
                </a:solidFill>
              </a:rPr>
              <a:t>adr</a:t>
            </a:r>
            <a:r>
              <a:rPr lang="en-US" b="1" dirty="0">
                <a:solidFill>
                  <a:srgbClr val="FF0000"/>
                </a:solidFill>
              </a:rPr>
              <a:t>(</a:t>
            </a:r>
            <a:r>
              <a:rPr lang="en-US" b="1" dirty="0">
                <a:solidFill>
                  <a:srgbClr val="FF0000"/>
                </a:solidFill>
              </a:rPr>
              <a:t>Bivariate</a:t>
            </a:r>
            <a:r>
              <a:rPr lang="en-US" b="1" dirty="0">
                <a:solidFill>
                  <a:srgbClr val="FF0000"/>
                </a:solidFill>
              </a:rPr>
              <a:t> with </a:t>
            </a:r>
            <a:r>
              <a:rPr lang="en-US" b="1" dirty="0">
                <a:solidFill>
                  <a:srgbClr val="FF0000"/>
                </a:solidFill>
              </a:rPr>
              <a:t>Categorial</a:t>
            </a:r>
            <a:r>
              <a:rPr lang="en-US" b="1" dirty="0">
                <a:solidFill>
                  <a:srgbClr val="FF0000"/>
                </a:solidFill>
              </a:rPr>
              <a:t> </a:t>
            </a:r>
            <a:r>
              <a:rPr lang="en-US" b="1" dirty="0" smtClean="0">
                <a:solidFill>
                  <a:srgbClr val="FF0000"/>
                </a:solidFill>
              </a:rPr>
              <a:t>– numerical)</a:t>
            </a:r>
            <a:r>
              <a:rPr lang="en-US" b="1" dirty="0"/>
              <a:t/>
            </a:r>
            <a:br>
              <a:rPr lang="en-US" b="1" dirty="0"/>
            </a:br>
            <a:endParaRPr lang="en-US" dirty="0"/>
          </a:p>
        </p:txBody>
      </p:sp>
      <p:sp>
        <p:nvSpPr>
          <p:cNvPr id="3" name="Content Placeholder 2"/>
          <p:cNvSpPr>
            <a:spLocks noGrp="1"/>
          </p:cNvSpPr>
          <p:nvPr>
            <p:ph sz="half" idx="1"/>
          </p:nvPr>
        </p:nvSpPr>
        <p:spPr/>
        <p:txBody>
          <a:bodyPr>
            <a:normAutofit fontScale="85000" lnSpcReduction="10000"/>
          </a:bodyPr>
          <a:lstStyle/>
          <a:p>
            <a:r>
              <a:rPr lang="en-US" dirty="0"/>
              <a:t>City Hotel has highest </a:t>
            </a:r>
            <a:r>
              <a:rPr lang="en-US" dirty="0"/>
              <a:t>Adr.That</a:t>
            </a:r>
            <a:r>
              <a:rPr lang="en-US" dirty="0"/>
              <a:t> Means City hotel is generating more revenue than resort hotel.</a:t>
            </a:r>
          </a:p>
          <a:p>
            <a:r>
              <a:rPr lang="en-US" dirty="0"/>
              <a:t>so the city hotel has can do more advertising to get </a:t>
            </a:r>
            <a:r>
              <a:rPr lang="en-US" dirty="0"/>
              <a:t>nore</a:t>
            </a:r>
            <a:r>
              <a:rPr lang="en-US" dirty="0"/>
              <a:t> </a:t>
            </a:r>
            <a:r>
              <a:rPr lang="en-US" dirty="0"/>
              <a:t>revenue.Thus</a:t>
            </a:r>
            <a:r>
              <a:rPr lang="en-US" dirty="0"/>
              <a:t> the city hotel are already enjoying high </a:t>
            </a:r>
            <a:r>
              <a:rPr lang="en-US" dirty="0"/>
              <a:t>adr</a:t>
            </a:r>
            <a:r>
              <a:rPr lang="en-US" dirty="0"/>
              <a:t> but bit more of positive efforts towards more definitely add </a:t>
            </a:r>
            <a:r>
              <a:rPr lang="en-US" dirty="0"/>
              <a:t>alot</a:t>
            </a:r>
            <a:r>
              <a:rPr lang="en-US" dirty="0"/>
              <a:t> to their growth and overall revenue.</a:t>
            </a:r>
          </a:p>
          <a:p>
            <a:endParaRPr lang="en-US" dirty="0"/>
          </a:p>
        </p:txBody>
      </p:sp>
      <p:pic>
        <p:nvPicPr>
          <p:cNvPr id="6" name="Content Placeholder 5" descr="download (3).png"/>
          <p:cNvPicPr>
            <a:picLocks noGrp="1" noChangeAspect="1"/>
          </p:cNvPicPr>
          <p:nvPr>
            <p:ph sz="half" idx="2"/>
          </p:nvPr>
        </p:nvPicPr>
        <p:blipFill>
          <a:blip r:embed="rId2"/>
          <a:stretch>
            <a:fillRect/>
          </a:stretch>
        </p:blipFill>
        <p:spPr>
          <a:xfrm>
            <a:off x="4648200" y="2216977"/>
            <a:ext cx="4038600" cy="3292408"/>
          </a:xfrm>
        </p:spPr>
      </p:pic>
      <p:pic>
        <p:nvPicPr>
          <p:cNvPr id="5" name="Picture 4" descr="download (1).png"/>
          <p:cNvPicPr>
            <a:picLocks noChangeAspect="1"/>
          </p:cNvPicPr>
          <p:nvPr/>
        </p:nvPicPr>
        <p:blipFill>
          <a:blip r:embed="rId3"/>
          <a:stretch>
            <a:fillRect/>
          </a:stretch>
        </p:blipFill>
        <p:spPr>
          <a:xfrm>
            <a:off x="8220075" y="0"/>
            <a:ext cx="923925" cy="9239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2515</Words>
  <Application>Microsoft Office PowerPoint</Application>
  <PresentationFormat>On-screen Show (4:3)</PresentationFormat>
  <Paragraphs>160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EDA CAPSTONE PROJECT FOR HOTEL BOOKING ANALYSIS</vt:lpstr>
      <vt:lpstr>TABLE OF CONTENT</vt:lpstr>
      <vt:lpstr>Slide 3</vt:lpstr>
      <vt:lpstr>AIM</vt:lpstr>
      <vt:lpstr>DATA SUMMARY</vt:lpstr>
      <vt:lpstr>VARIABLE DESCRIPTION</vt:lpstr>
      <vt:lpstr>Slide 7</vt:lpstr>
      <vt:lpstr>DATA VISUALIZATION</vt:lpstr>
      <vt:lpstr>Hotel type with highest adr(Bivariate with Categorial – numerical) </vt:lpstr>
      <vt:lpstr>Relationship between Adr and Total Stay (Bivariate with numerical-numerical </vt:lpstr>
      <vt:lpstr>PERCENTAGE OF REPEATED GUESTS </vt:lpstr>
      <vt:lpstr>Percentage Distribution Of required car parking spaces (Univariate)</vt:lpstr>
      <vt:lpstr>Percentage Distribution Of required car parking spaces (Univariate)</vt:lpstr>
      <vt:lpstr> Meal Type Distribution(Univariate) </vt:lpstr>
      <vt:lpstr>Mostly used for Distribution Channels and relationship of Distribution channel and Adr </vt:lpstr>
      <vt:lpstr>Slide 16</vt:lpstr>
      <vt:lpstr>Booking By month and optimal stay lenght in hotels </vt:lpstr>
      <vt:lpstr>Slide 18</vt:lpstr>
      <vt:lpstr>Plotting Histogram </vt:lpstr>
      <vt:lpstr>Slide 20</vt:lpstr>
      <vt:lpstr>Year and Hotel wise confirmed booking and cancellation Distribution </vt:lpstr>
      <vt:lpstr>ADR Across Different Month </vt:lpstr>
      <vt:lpstr>Slide 23</vt:lpstr>
      <vt:lpstr>Weekly Stay Distribution and Calculation and Non-Calculation </vt:lpstr>
      <vt:lpstr>Slide 25</vt:lpstr>
      <vt:lpstr>Room type preference and Customer Types </vt:lpstr>
      <vt:lpstr>Chart Correlation Heatmap </vt:lpstr>
      <vt:lpstr>Slide 28</vt:lpstr>
      <vt:lpstr>SUGGESTION FOR THE CLIENT TO ACHIEVE BUSINESS OBJECTIVE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CAPSTONE PROJECT</dc:title>
  <dc:creator>HP</dc:creator>
  <cp:lastModifiedBy>HP</cp:lastModifiedBy>
  <cp:revision>41</cp:revision>
  <dcterms:created xsi:type="dcterms:W3CDTF">2023-03-08T11:45:17Z</dcterms:created>
  <dcterms:modified xsi:type="dcterms:W3CDTF">2023-03-09T07:23:56Z</dcterms:modified>
</cp:coreProperties>
</file>