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86" r:id="rId7"/>
    <p:sldId id="263" r:id="rId8"/>
    <p:sldId id="264" r:id="rId9"/>
    <p:sldId id="28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215" autoAdjust="0"/>
  </p:normalViewPr>
  <p:slideViewPr>
    <p:cSldViewPr snapToGrid="0">
      <p:cViewPr varScale="1">
        <p:scale>
          <a:sx n="71" d="100"/>
          <a:sy n="71" d="100"/>
        </p:scale>
        <p:origin x="696" y="96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2719" y="2961338"/>
            <a:ext cx="7066299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ASSIGNMENT</a:t>
            </a:r>
            <a:br>
              <a:rPr lang="en-US" sz="7200" dirty="0"/>
            </a:br>
            <a:r>
              <a:rPr lang="en-US" sz="7200" dirty="0"/>
              <a:t>ON</a:t>
            </a:r>
            <a:br>
              <a:rPr lang="en-US" sz="7200" dirty="0"/>
            </a:br>
            <a:br>
              <a:rPr lang="en-US" sz="7200" dirty="0"/>
            </a:br>
            <a:r>
              <a:rPr lang="en-US" sz="5300" dirty="0"/>
              <a:t>OPERATORS </a:t>
            </a:r>
            <a:br>
              <a:rPr lang="en-US" sz="5300" dirty="0"/>
            </a:br>
            <a:r>
              <a:rPr lang="en-US" sz="5300" dirty="0"/>
              <a:t>&amp; </a:t>
            </a:r>
            <a:br>
              <a:rPr lang="en-US" sz="5300" dirty="0"/>
            </a:br>
            <a:r>
              <a:rPr lang="en-US" sz="5300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456" y="333748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OPERATORS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DF259-614F-257C-06EA-A26013EDE22B}"/>
              </a:ext>
            </a:extLst>
          </p:cNvPr>
          <p:cNvSpPr txBox="1"/>
          <p:nvPr/>
        </p:nvSpPr>
        <p:spPr>
          <a:xfrm>
            <a:off x="5226761" y="1208467"/>
            <a:ext cx="609824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1400" dirty="0"/>
              <a:t>What is the output of the following code snippet?</a:t>
            </a:r>
          </a:p>
          <a:p>
            <a:r>
              <a:rPr lang="en-IN" sz="1400" dirty="0"/>
              <a:t>      x = 4</a:t>
            </a:r>
          </a:p>
          <a:p>
            <a:r>
              <a:rPr lang="en-IN" sz="1400" dirty="0"/>
              <a:t>      y = 5</a:t>
            </a:r>
          </a:p>
          <a:p>
            <a:r>
              <a:rPr lang="en-IN" sz="1400" dirty="0"/>
              <a:t>      z = x &lt; y</a:t>
            </a:r>
          </a:p>
          <a:p>
            <a:r>
              <a:rPr lang="en-IN" sz="1400" dirty="0"/>
              <a:t>     print(z)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1400" dirty="0"/>
              <a:t>True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1400" dirty="0"/>
              <a:t>False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1400" dirty="0"/>
              <a:t>4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1400" dirty="0"/>
              <a:t>5</a:t>
            </a:r>
          </a:p>
          <a:p>
            <a:pPr marL="342900" indent="-342900">
              <a:buAutoNum type="alphaLcParenBoth"/>
            </a:pPr>
            <a:endParaRPr lang="en-IN" sz="1400" dirty="0"/>
          </a:p>
          <a:p>
            <a:pPr marL="342900" indent="-342900">
              <a:buAutoNum type="arabicPeriod" startAt="2"/>
            </a:pPr>
            <a:r>
              <a:rPr lang="en-IN" sz="1400" dirty="0"/>
              <a:t>What is the output of the following code snippet?</a:t>
            </a:r>
          </a:p>
          <a:p>
            <a:r>
              <a:rPr lang="en-IN" sz="1400" dirty="0"/>
              <a:t>      </a:t>
            </a:r>
            <a:r>
              <a:rPr lang="es-ES" sz="1400" dirty="0"/>
              <a:t>x = "</a:t>
            </a:r>
            <a:r>
              <a:rPr lang="es-ES" sz="1400" dirty="0" err="1"/>
              <a:t>hello</a:t>
            </a:r>
            <a:r>
              <a:rPr lang="es-ES" sz="1400" dirty="0"/>
              <a:t>"</a:t>
            </a:r>
          </a:p>
          <a:p>
            <a:r>
              <a:rPr lang="es-ES" sz="1400" dirty="0"/>
              <a:t>      y = "</a:t>
            </a:r>
            <a:r>
              <a:rPr lang="es-ES" sz="1400" dirty="0" err="1"/>
              <a:t>world</a:t>
            </a:r>
            <a:r>
              <a:rPr lang="es-ES" sz="1400" dirty="0"/>
              <a:t>"</a:t>
            </a:r>
          </a:p>
          <a:p>
            <a:r>
              <a:rPr lang="es-ES" sz="1400" dirty="0"/>
              <a:t>      z = x + y</a:t>
            </a:r>
          </a:p>
          <a:p>
            <a:r>
              <a:rPr lang="es-ES" sz="1400" dirty="0"/>
              <a:t>      </a:t>
            </a:r>
            <a:r>
              <a:rPr lang="es-ES" sz="1400" dirty="0" err="1"/>
              <a:t>print</a:t>
            </a:r>
            <a:r>
              <a:rPr lang="es-ES" sz="1400" dirty="0"/>
              <a:t>(z)</a:t>
            </a:r>
          </a:p>
          <a:p>
            <a:pPr marL="342900" indent="-342900">
              <a:buFont typeface="+mj-lt"/>
              <a:buAutoNum type="alphaLcParenR"/>
            </a:pPr>
            <a:r>
              <a:rPr lang="es-ES" sz="1400" dirty="0" err="1"/>
              <a:t>helloworld</a:t>
            </a:r>
            <a:endParaRPr lang="es-ES" sz="1400" dirty="0"/>
          </a:p>
          <a:p>
            <a:pPr marL="342900" indent="-342900">
              <a:buFont typeface="+mj-lt"/>
              <a:buAutoNum type="alphaLcParenR"/>
            </a:pPr>
            <a:r>
              <a:rPr lang="es-ES" sz="1400" dirty="0"/>
              <a:t> </a:t>
            </a:r>
            <a:r>
              <a:rPr lang="es-ES" sz="1400" dirty="0" err="1"/>
              <a:t>hello</a:t>
            </a:r>
            <a:r>
              <a:rPr lang="es-ES" sz="1400" dirty="0"/>
              <a:t> </a:t>
            </a:r>
            <a:r>
              <a:rPr lang="es-ES" sz="1400" dirty="0" err="1"/>
              <a:t>world</a:t>
            </a:r>
            <a:endParaRPr lang="es-ES" sz="1400" dirty="0"/>
          </a:p>
          <a:p>
            <a:pPr marL="342900" indent="-342900">
              <a:buFont typeface="+mj-lt"/>
              <a:buAutoNum type="alphaLcParenR"/>
            </a:pPr>
            <a:r>
              <a:rPr lang="es-ES" sz="1400" dirty="0" err="1"/>
              <a:t>Hello+world</a:t>
            </a:r>
            <a:endParaRPr lang="es-ES" sz="1400" dirty="0"/>
          </a:p>
          <a:p>
            <a:pPr marL="342900" indent="-342900">
              <a:buFont typeface="+mj-lt"/>
              <a:buAutoNum type="alphaLcParenR"/>
            </a:pPr>
            <a:r>
              <a:rPr lang="es-ES" sz="1400" dirty="0" err="1"/>
              <a:t>None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above</a:t>
            </a:r>
            <a:r>
              <a:rPr lang="es-ES" sz="1400" dirty="0"/>
              <a:t> </a:t>
            </a:r>
          </a:p>
          <a:p>
            <a:endParaRPr lang="es-ES" sz="1400" dirty="0"/>
          </a:p>
          <a:p>
            <a:pPr marL="342900" indent="-342900">
              <a:buAutoNum type="arabicPeriod" startAt="3"/>
            </a:pPr>
            <a:r>
              <a:rPr lang="es-ES" sz="1400" dirty="0" err="1"/>
              <a:t>Which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following</a:t>
            </a:r>
            <a:r>
              <a:rPr lang="es-ES" sz="1400" dirty="0"/>
              <a:t> </a:t>
            </a:r>
            <a:r>
              <a:rPr lang="es-ES" sz="1400" dirty="0" err="1"/>
              <a:t>operator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used</a:t>
            </a:r>
            <a:r>
              <a:rPr lang="es-ES" sz="1400" dirty="0"/>
              <a:t> </a:t>
            </a:r>
            <a:r>
              <a:rPr lang="es-ES" sz="1400" dirty="0" err="1"/>
              <a:t>for</a:t>
            </a:r>
            <a:r>
              <a:rPr lang="es-ES" sz="1400" dirty="0"/>
              <a:t> </a:t>
            </a:r>
            <a:r>
              <a:rPr lang="es-ES" sz="1400" dirty="0" err="1"/>
              <a:t>checking</a:t>
            </a:r>
            <a:r>
              <a:rPr lang="es-ES" sz="1400" dirty="0"/>
              <a:t> </a:t>
            </a:r>
            <a:r>
              <a:rPr lang="es-ES" sz="1400" dirty="0" err="1"/>
              <a:t>if</a:t>
            </a:r>
            <a:r>
              <a:rPr lang="es-ES" sz="1400" dirty="0"/>
              <a:t> a </a:t>
            </a:r>
            <a:r>
              <a:rPr lang="es-ES" sz="1400" dirty="0" err="1"/>
              <a:t>value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not</a:t>
            </a:r>
            <a:r>
              <a:rPr lang="es-ES" sz="1400" dirty="0"/>
              <a:t> in a </a:t>
            </a:r>
            <a:r>
              <a:rPr lang="es-ES" sz="1400" dirty="0" err="1"/>
              <a:t>sequence</a:t>
            </a:r>
            <a:r>
              <a:rPr lang="es-ES" sz="1400" dirty="0"/>
              <a:t> in Python?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1400" dirty="0"/>
              <a:t>Not in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1400" dirty="0"/>
              <a:t>in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1400" dirty="0"/>
              <a:t>!=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1400" dirty="0"/>
              <a:t>&lt;&gt;</a:t>
            </a:r>
          </a:p>
          <a:p>
            <a:endParaRPr lang="es-ES" sz="1400" dirty="0"/>
          </a:p>
          <a:p>
            <a:r>
              <a:rPr lang="en-IN" sz="1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100A2DC0-DFDE-FE76-36AB-E37554DB2542}"/>
              </a:ext>
            </a:extLst>
          </p:cNvPr>
          <p:cNvSpPr txBox="1"/>
          <p:nvPr/>
        </p:nvSpPr>
        <p:spPr>
          <a:xfrm>
            <a:off x="5025055" y="294067"/>
            <a:ext cx="609824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4. </a:t>
            </a:r>
            <a:r>
              <a:rPr lang="en-US" sz="1400" b="0" i="0" dirty="0">
                <a:effectLst/>
                <a:latin typeface="Söhne"/>
              </a:rPr>
              <a:t>Program to prompt the user to enter a number, assign it to a variable, and print it to the console.</a:t>
            </a:r>
          </a:p>
          <a:p>
            <a:endParaRPr lang="en-US" sz="1400" dirty="0">
              <a:latin typeface="Söhne"/>
            </a:endParaRPr>
          </a:p>
          <a:p>
            <a:r>
              <a:rPr lang="en-US" sz="1400" b="0" i="0" dirty="0">
                <a:effectLst/>
                <a:latin typeface="Söhne"/>
              </a:rPr>
              <a:t>5. Program to demonstrate the use of type() function to check the data type of a variable.</a:t>
            </a:r>
          </a:p>
          <a:p>
            <a:endParaRPr lang="en-US" sz="1400" b="0" i="0" dirty="0">
              <a:effectLst/>
              <a:latin typeface="Söhne"/>
            </a:endParaRPr>
          </a:p>
          <a:p>
            <a:r>
              <a:rPr lang="en-US" sz="1400" dirty="0">
                <a:latin typeface="Söhne"/>
              </a:rPr>
              <a:t>6. Program to find out the cube of 29.</a:t>
            </a:r>
          </a:p>
          <a:p>
            <a:endParaRPr lang="en-US" sz="1400" dirty="0">
              <a:latin typeface="Söhne"/>
            </a:endParaRPr>
          </a:p>
          <a:p>
            <a:r>
              <a:rPr lang="en-US" sz="1400" b="0" i="0" dirty="0">
                <a:effectLst/>
                <a:latin typeface="Söhne"/>
              </a:rPr>
              <a:t>7. Program to perform logical operations using the "and", "or", and "not" operators.</a:t>
            </a:r>
          </a:p>
          <a:p>
            <a:endParaRPr lang="en-US" sz="1400" dirty="0">
              <a:latin typeface="Söhne"/>
            </a:endParaRPr>
          </a:p>
          <a:p>
            <a:r>
              <a:rPr lang="en-US" sz="1400" b="0" i="0" dirty="0">
                <a:effectLst/>
                <a:latin typeface="Söhne"/>
              </a:rPr>
              <a:t>8. Program to perform identity operations </a:t>
            </a:r>
          </a:p>
          <a:p>
            <a:endParaRPr lang="en-US" sz="1400" dirty="0">
              <a:latin typeface="Söhne"/>
            </a:endParaRPr>
          </a:p>
          <a:p>
            <a:r>
              <a:rPr lang="en-US" sz="1400" b="0" i="0" dirty="0">
                <a:effectLst/>
                <a:latin typeface="Söhne"/>
              </a:rPr>
              <a:t>9. Which of the following is the logical operator for AND in Python? </a:t>
            </a:r>
          </a:p>
          <a:p>
            <a:pPr marL="342900" indent="-342900">
              <a:buAutoNum type="alphaLcParenR"/>
            </a:pPr>
            <a:r>
              <a:rPr lang="en-US" sz="1400" b="0" i="0" dirty="0">
                <a:effectLst/>
                <a:latin typeface="Söhne"/>
              </a:rPr>
              <a:t>&amp;&amp; </a:t>
            </a:r>
          </a:p>
          <a:p>
            <a:r>
              <a:rPr lang="en-US" sz="1400" b="0" i="0" dirty="0">
                <a:effectLst/>
                <a:latin typeface="Söhne"/>
              </a:rPr>
              <a:t>b) and </a:t>
            </a:r>
          </a:p>
          <a:p>
            <a:r>
              <a:rPr lang="en-US" sz="1400" b="0" i="0" dirty="0">
                <a:effectLst/>
                <a:latin typeface="Söhne"/>
              </a:rPr>
              <a:t>c) &amp; </a:t>
            </a:r>
          </a:p>
          <a:p>
            <a:r>
              <a:rPr lang="en-US" sz="1400" b="0" i="0" dirty="0">
                <a:effectLst/>
                <a:latin typeface="Söhne"/>
              </a:rPr>
              <a:t>d) |</a:t>
            </a:r>
          </a:p>
          <a:p>
            <a:endParaRPr lang="en-US" sz="1400" dirty="0">
              <a:latin typeface="Söhne"/>
            </a:endParaRPr>
          </a:p>
          <a:p>
            <a:r>
              <a:rPr lang="en-US" sz="1400" b="0" i="0" dirty="0">
                <a:effectLst/>
                <a:latin typeface="Söhne"/>
              </a:rPr>
              <a:t>10. What is the output of the following code: x = 5; x *= 3; print(x)</a:t>
            </a:r>
          </a:p>
          <a:p>
            <a:r>
              <a:rPr lang="en-US" sz="1400" b="0" i="0" dirty="0">
                <a:effectLst/>
                <a:latin typeface="Söhne"/>
              </a:rPr>
              <a:t> a) 5 </a:t>
            </a:r>
          </a:p>
          <a:p>
            <a:r>
              <a:rPr lang="en-US" sz="1400" b="0" i="0" dirty="0">
                <a:effectLst/>
                <a:latin typeface="Söhne"/>
              </a:rPr>
              <a:t>b) 8 </a:t>
            </a:r>
          </a:p>
          <a:p>
            <a:r>
              <a:rPr lang="en-US" sz="1400" b="0" i="0" dirty="0">
                <a:effectLst/>
                <a:latin typeface="Söhne"/>
              </a:rPr>
              <a:t>c) 3 </a:t>
            </a:r>
          </a:p>
          <a:p>
            <a:r>
              <a:rPr lang="en-US" sz="1400" b="0" i="0" dirty="0">
                <a:effectLst/>
                <a:latin typeface="Söhne"/>
              </a:rPr>
              <a:t>d) 15</a:t>
            </a:r>
          </a:p>
          <a:p>
            <a:endParaRPr lang="en-US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sz="1400" b="0" i="0" dirty="0">
              <a:effectLst/>
              <a:latin typeface="Söhne"/>
            </a:endParaRPr>
          </a:p>
          <a:p>
            <a:endParaRPr lang="en-US" sz="1400" b="0" i="0" dirty="0">
              <a:effectLst/>
              <a:latin typeface="Söhne"/>
            </a:endParaRPr>
          </a:p>
          <a:p>
            <a:endParaRPr lang="en-IN" sz="1400" dirty="0"/>
          </a:p>
          <a:p>
            <a:endParaRPr lang="es-ES" sz="1400" dirty="0"/>
          </a:p>
          <a:p>
            <a:r>
              <a:rPr lang="en-IN" sz="1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73F61C2-6689-0C3B-AF6A-D7CCCE5D01DB}"/>
              </a:ext>
            </a:extLst>
          </p:cNvPr>
          <p:cNvSpPr txBox="1"/>
          <p:nvPr/>
        </p:nvSpPr>
        <p:spPr>
          <a:xfrm>
            <a:off x="977490" y="1262256"/>
            <a:ext cx="609824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dirty="0">
                <a:effectLst/>
                <a:latin typeface="Söhne"/>
              </a:rPr>
              <a:t>1.</a:t>
            </a:r>
            <a:r>
              <a:rPr lang="en-IN" sz="1400" dirty="0">
                <a:latin typeface="Söhne"/>
              </a:rPr>
              <a:t> </a:t>
            </a:r>
            <a:r>
              <a:rPr lang="en-US" sz="1400" b="0" i="0" dirty="0">
                <a:effectLst/>
                <a:latin typeface="Söhne"/>
              </a:rPr>
              <a:t>How do you check the data type of a variable in Python?</a:t>
            </a:r>
          </a:p>
          <a:p>
            <a:endParaRPr lang="en-US" sz="1400" b="0" i="0" dirty="0">
              <a:effectLst/>
              <a:latin typeface="Söhne"/>
            </a:endParaRPr>
          </a:p>
          <a:p>
            <a:r>
              <a:rPr lang="en-US" sz="1400" dirty="0">
                <a:latin typeface="Söhne"/>
              </a:rPr>
              <a:t>2. </a:t>
            </a:r>
            <a:r>
              <a:rPr lang="en-US" sz="1400" b="0" i="0" dirty="0">
                <a:effectLst/>
                <a:latin typeface="Söhne"/>
              </a:rPr>
              <a:t>What is the default data type of a variable in Python? </a:t>
            </a:r>
          </a:p>
          <a:p>
            <a:pPr marL="342900" indent="-342900">
              <a:buAutoNum type="alphaLcParenR"/>
            </a:pPr>
            <a:r>
              <a:rPr lang="en-US" sz="1400" b="0" i="0" dirty="0">
                <a:effectLst/>
                <a:latin typeface="Söhne"/>
              </a:rPr>
              <a:t>Integer </a:t>
            </a:r>
          </a:p>
          <a:p>
            <a:r>
              <a:rPr lang="en-US" sz="1400" b="0" i="0" dirty="0">
                <a:effectLst/>
                <a:latin typeface="Söhne"/>
              </a:rPr>
              <a:t>b) String</a:t>
            </a:r>
          </a:p>
          <a:p>
            <a:r>
              <a:rPr lang="en-US" sz="1400" b="0" i="0" dirty="0">
                <a:effectLst/>
                <a:latin typeface="Söhne"/>
              </a:rPr>
              <a:t> c) Float </a:t>
            </a:r>
          </a:p>
          <a:p>
            <a:r>
              <a:rPr lang="en-US" sz="1400" b="0" i="0" dirty="0">
                <a:effectLst/>
                <a:latin typeface="Söhne"/>
              </a:rPr>
              <a:t>d) None</a:t>
            </a:r>
          </a:p>
          <a:p>
            <a:endParaRPr lang="en-US" sz="1400" dirty="0">
              <a:latin typeface="Söhne"/>
            </a:endParaRPr>
          </a:p>
          <a:p>
            <a:r>
              <a:rPr lang="en-US" sz="1400" b="0" i="0" dirty="0">
                <a:effectLst/>
                <a:latin typeface="Söhne"/>
              </a:rPr>
              <a:t>3. Which data type in Python is ordered and mutable? </a:t>
            </a:r>
          </a:p>
          <a:p>
            <a:r>
              <a:rPr lang="en-US" sz="1400" b="0" i="0" dirty="0">
                <a:effectLst/>
                <a:latin typeface="Söhne"/>
              </a:rPr>
              <a:t>a)Tuple </a:t>
            </a:r>
          </a:p>
          <a:p>
            <a:r>
              <a:rPr lang="en-US" sz="1400" b="0" i="0" dirty="0">
                <a:effectLst/>
                <a:latin typeface="Söhne"/>
              </a:rPr>
              <a:t>b) Set </a:t>
            </a:r>
          </a:p>
          <a:p>
            <a:r>
              <a:rPr lang="en-US" sz="1400" b="0" i="0" dirty="0">
                <a:effectLst/>
                <a:latin typeface="Söhne"/>
              </a:rPr>
              <a:t>c) List </a:t>
            </a:r>
          </a:p>
          <a:p>
            <a:r>
              <a:rPr lang="en-US" sz="1400" b="0" i="0" dirty="0">
                <a:effectLst/>
                <a:latin typeface="Söhne"/>
              </a:rPr>
              <a:t>d) Dictionary</a:t>
            </a:r>
          </a:p>
          <a:p>
            <a:endParaRPr lang="en-US" sz="1400" dirty="0">
              <a:latin typeface="Söhne"/>
            </a:endParaRPr>
          </a:p>
          <a:p>
            <a:r>
              <a:rPr lang="en-US" sz="1400" b="0" i="0" dirty="0">
                <a:effectLst/>
                <a:latin typeface="Söhne"/>
              </a:rPr>
              <a:t>4. What is the difference between a list and a tuple in Python? </a:t>
            </a:r>
          </a:p>
          <a:p>
            <a:pPr marL="342900" indent="-342900">
              <a:buAutoNum type="alphaLcParenR"/>
            </a:pPr>
            <a:r>
              <a:rPr lang="en-US" sz="1400" b="0" i="0" dirty="0">
                <a:effectLst/>
                <a:latin typeface="Söhne"/>
              </a:rPr>
              <a:t>A list is ordered while a tuple is unordered</a:t>
            </a:r>
          </a:p>
          <a:p>
            <a:r>
              <a:rPr lang="en-US" sz="1400" b="0" i="0" dirty="0">
                <a:effectLst/>
                <a:latin typeface="Söhne"/>
              </a:rPr>
              <a:t> b) A list is mutable while a tuple is immutable </a:t>
            </a:r>
          </a:p>
          <a:p>
            <a:r>
              <a:rPr lang="en-US" sz="1400" b="0" i="0" dirty="0">
                <a:effectLst/>
                <a:latin typeface="Söhne"/>
              </a:rPr>
              <a:t>c) A list can store only one data type while a tuple can store multiple data types</a:t>
            </a:r>
          </a:p>
          <a:p>
            <a:r>
              <a:rPr lang="en-US" sz="1400" b="0" i="0" dirty="0">
                <a:effectLst/>
                <a:latin typeface="Söhne"/>
              </a:rPr>
              <a:t> d) A list can store key-value pairs while a tuple cannot</a:t>
            </a:r>
          </a:p>
          <a:p>
            <a:endParaRPr lang="en-US" sz="1400" b="0" i="0" dirty="0">
              <a:effectLst/>
              <a:latin typeface="Söhne"/>
            </a:endParaRPr>
          </a:p>
          <a:p>
            <a:r>
              <a:rPr lang="en-US" sz="1400" dirty="0">
                <a:latin typeface="Söhne"/>
              </a:rPr>
              <a:t>5. </a:t>
            </a:r>
            <a:r>
              <a:rPr lang="en-US" sz="1400" b="0" i="0" dirty="0">
                <a:effectLst/>
                <a:latin typeface="Söhne"/>
              </a:rPr>
              <a:t>Which data type in Python cannot store duplicate values?</a:t>
            </a:r>
          </a:p>
          <a:p>
            <a:r>
              <a:rPr lang="en-US" sz="1400" b="0" i="0" dirty="0">
                <a:effectLst/>
                <a:latin typeface="Söhne"/>
              </a:rPr>
              <a:t> a) List</a:t>
            </a:r>
          </a:p>
          <a:p>
            <a:r>
              <a:rPr lang="en-US" sz="1400" b="0" i="0" dirty="0">
                <a:effectLst/>
                <a:latin typeface="Söhne"/>
              </a:rPr>
              <a:t> b) Tuple</a:t>
            </a:r>
          </a:p>
          <a:p>
            <a:r>
              <a:rPr lang="en-US" sz="1400" b="0" i="0" dirty="0">
                <a:effectLst/>
                <a:latin typeface="Söhne"/>
              </a:rPr>
              <a:t> c) Set</a:t>
            </a:r>
          </a:p>
          <a:p>
            <a:r>
              <a:rPr lang="en-US" sz="1400" b="0" i="0" dirty="0">
                <a:effectLst/>
                <a:latin typeface="Söhne"/>
              </a:rPr>
              <a:t> d) Dictionary</a:t>
            </a:r>
          </a:p>
          <a:p>
            <a:endParaRPr lang="en-US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sz="1400" b="0" i="0" dirty="0">
              <a:effectLst/>
              <a:latin typeface="Söhne"/>
            </a:endParaRPr>
          </a:p>
          <a:p>
            <a:endParaRPr lang="en-US" sz="1400" b="0" i="0" dirty="0">
              <a:effectLst/>
              <a:latin typeface="Söhne"/>
            </a:endParaRPr>
          </a:p>
          <a:p>
            <a:endParaRPr lang="en-IN" sz="1400" dirty="0"/>
          </a:p>
          <a:p>
            <a:endParaRPr lang="es-ES" sz="1400" dirty="0"/>
          </a:p>
          <a:p>
            <a:r>
              <a:rPr lang="en-IN" sz="1400" dirty="0"/>
              <a:t>   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B0232BB-81AD-361F-1F4D-C40E2F30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490" y="232211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3F3343-D8ED-A72B-FF3A-B3B312897C3C}"/>
              </a:ext>
            </a:extLst>
          </p:cNvPr>
          <p:cNvSpPr txBox="1"/>
          <p:nvPr/>
        </p:nvSpPr>
        <p:spPr>
          <a:xfrm>
            <a:off x="1327113" y="253727"/>
            <a:ext cx="6098240" cy="8063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6.  Which of the following is a valid way to declare a string variable in Python? </a:t>
            </a:r>
          </a:p>
          <a:p>
            <a:pPr marL="342900" indent="-342900">
              <a:buAutoNum type="alphaLcParenR"/>
            </a:pPr>
            <a:r>
              <a:rPr lang="en-US" sz="1400" b="0" i="0" dirty="0" err="1">
                <a:solidFill>
                  <a:srgbClr val="D1D5DB"/>
                </a:solidFill>
                <a:effectLst/>
                <a:latin typeface="Söhne"/>
              </a:rPr>
              <a:t>myString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 = "Hello World“</a:t>
            </a:r>
          </a:p>
          <a:p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 b) </a:t>
            </a:r>
            <a:r>
              <a:rPr lang="en-US" sz="1400" b="0" i="0" dirty="0" err="1">
                <a:solidFill>
                  <a:srgbClr val="D1D5DB"/>
                </a:solidFill>
                <a:effectLst/>
                <a:latin typeface="Söhne"/>
              </a:rPr>
              <a:t>myString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 = 'Hello World’ </a:t>
            </a:r>
          </a:p>
          <a:p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c) </a:t>
            </a:r>
            <a:r>
              <a:rPr lang="en-US" sz="1400" b="0" i="0" dirty="0" err="1">
                <a:solidFill>
                  <a:srgbClr val="D1D5DB"/>
                </a:solidFill>
                <a:effectLst/>
                <a:latin typeface="Söhne"/>
              </a:rPr>
              <a:t>myString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 = """Hello World""" </a:t>
            </a:r>
          </a:p>
          <a:p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d) All of the above</a:t>
            </a:r>
          </a:p>
          <a:p>
            <a:endParaRPr lang="en-US" sz="1400" b="0" i="0" dirty="0">
              <a:effectLst/>
              <a:latin typeface="Söhne"/>
            </a:endParaRPr>
          </a:p>
          <a:p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7.  What is the data type of the value True in Python? </a:t>
            </a:r>
          </a:p>
          <a:p>
            <a:pPr marL="342900" indent="-342900">
              <a:buAutoNum type="alphaLcParenR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Integer</a:t>
            </a:r>
          </a:p>
          <a:p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 b) String </a:t>
            </a:r>
          </a:p>
          <a:p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c) Float </a:t>
            </a:r>
          </a:p>
          <a:p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d) Boolean</a:t>
            </a:r>
          </a:p>
          <a:p>
            <a:endParaRPr lang="en-US" sz="1400" dirty="0">
              <a:solidFill>
                <a:srgbClr val="D1D5DB"/>
              </a:solidFill>
              <a:latin typeface="Söhne"/>
            </a:endParaRPr>
          </a:p>
          <a:p>
            <a:r>
              <a:rPr lang="en-US" sz="1400" dirty="0">
                <a:solidFill>
                  <a:srgbClr val="D1D5DB"/>
                </a:solidFill>
                <a:latin typeface="Söhne"/>
              </a:rPr>
              <a:t>8. 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 What is the result of the expression 5 + "2" in Python? </a:t>
            </a:r>
          </a:p>
          <a:p>
            <a:pPr marL="342900" indent="-342900">
              <a:buAutoNum type="alphaLcParenR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7 </a:t>
            </a:r>
          </a:p>
          <a:p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b) "7“</a:t>
            </a:r>
          </a:p>
          <a:p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 c) </a:t>
            </a:r>
            <a:r>
              <a:rPr lang="en-US" sz="1400" b="0" i="0" dirty="0" err="1">
                <a:solidFill>
                  <a:srgbClr val="D1D5DB"/>
                </a:solidFill>
                <a:effectLst/>
                <a:latin typeface="Söhne"/>
              </a:rPr>
              <a:t>TypeError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</a:p>
          <a:p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d) None</a:t>
            </a:r>
          </a:p>
          <a:p>
            <a:endParaRPr lang="en-US" sz="1400" dirty="0">
              <a:solidFill>
                <a:srgbClr val="D1D5DB"/>
              </a:solidFill>
              <a:latin typeface="Söhne"/>
            </a:endParaRPr>
          </a:p>
          <a:p>
            <a:r>
              <a:rPr lang="en-US" sz="1400" dirty="0">
                <a:solidFill>
                  <a:srgbClr val="D1D5DB"/>
                </a:solidFill>
                <a:latin typeface="Söhne"/>
              </a:rPr>
              <a:t>9. 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Which of the following data types can be converted to a float in Python? </a:t>
            </a:r>
          </a:p>
          <a:p>
            <a:pPr marL="342900" indent="-342900">
              <a:buAutoNum type="alphaLcParenR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string </a:t>
            </a:r>
          </a:p>
          <a:p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b) Integer</a:t>
            </a:r>
          </a:p>
          <a:p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 c) </a:t>
            </a:r>
            <a:r>
              <a:rPr lang="en-US" sz="1400" b="0" i="0" dirty="0" err="1">
                <a:solidFill>
                  <a:srgbClr val="D1D5DB"/>
                </a:solidFill>
                <a:effectLst/>
                <a:latin typeface="Söhne"/>
              </a:rPr>
              <a:t>boolean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</a:p>
          <a:p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d) all of the above</a:t>
            </a:r>
          </a:p>
          <a:p>
            <a:endParaRPr lang="en-US" sz="1400" dirty="0">
              <a:solidFill>
                <a:srgbClr val="D1D5DB"/>
              </a:solidFill>
              <a:latin typeface="Söhne"/>
            </a:endParaRPr>
          </a:p>
          <a:p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10. Program to convert a string to an integer.</a:t>
            </a:r>
          </a:p>
          <a:p>
            <a:endParaRPr lang="en-US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   </a:t>
            </a:r>
          </a:p>
          <a:p>
            <a:endParaRPr lang="en-US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sz="1400" b="0" i="0" dirty="0">
              <a:effectLst/>
              <a:latin typeface="Söhne"/>
            </a:endParaRPr>
          </a:p>
          <a:p>
            <a:endParaRPr lang="en-US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sz="1400" b="0" i="0" dirty="0">
                <a:effectLst/>
                <a:latin typeface="Söhne"/>
              </a:rPr>
              <a:t> </a:t>
            </a:r>
          </a:p>
          <a:p>
            <a:endParaRPr lang="en-US" sz="1400" b="0" i="0" dirty="0">
              <a:effectLst/>
              <a:latin typeface="Söhne"/>
            </a:endParaRPr>
          </a:p>
          <a:p>
            <a:endParaRPr lang="en-IN" sz="1400" dirty="0"/>
          </a:p>
          <a:p>
            <a:endParaRPr lang="es-ES" sz="1400" dirty="0"/>
          </a:p>
          <a:p>
            <a:r>
              <a:rPr lang="en-IN" sz="1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100A2DC0-DFDE-FE76-36AB-E37554DB2542}"/>
              </a:ext>
            </a:extLst>
          </p:cNvPr>
          <p:cNvSpPr txBox="1"/>
          <p:nvPr/>
        </p:nvSpPr>
        <p:spPr>
          <a:xfrm>
            <a:off x="5025055" y="926076"/>
            <a:ext cx="609824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1400" b="0" i="0" dirty="0">
                <a:effectLst/>
                <a:latin typeface="Söhne"/>
              </a:rPr>
              <a:t>Program to check is a number is positive o</a:t>
            </a:r>
            <a:r>
              <a:rPr lang="en-IN" sz="1400" dirty="0">
                <a:latin typeface="Söhne"/>
              </a:rPr>
              <a:t>r not.</a:t>
            </a:r>
          </a:p>
          <a:p>
            <a:pPr marL="342900" indent="-342900">
              <a:buAutoNum type="arabicPeriod"/>
            </a:pPr>
            <a:r>
              <a:rPr lang="en-IN" sz="1400" b="0" i="0" dirty="0">
                <a:effectLst/>
                <a:latin typeface="Söhne"/>
              </a:rPr>
              <a:t>Program to check if a number is even or odd.</a:t>
            </a:r>
          </a:p>
          <a:p>
            <a:pPr marL="342900" indent="-342900">
              <a:buAutoNum type="arabicPeriod"/>
            </a:pPr>
            <a:r>
              <a:rPr lang="en-IN" sz="1400" dirty="0">
                <a:latin typeface="Söhne"/>
              </a:rPr>
              <a:t>Program to check if a year is a leap year or not</a:t>
            </a:r>
          </a:p>
          <a:p>
            <a:pPr marL="342900" indent="-342900">
              <a:buAutoNum type="arabicPeriod"/>
            </a:pPr>
            <a:r>
              <a:rPr lang="en-IN" sz="1400" b="0" i="0" dirty="0">
                <a:effectLst/>
                <a:latin typeface="Söhne"/>
              </a:rPr>
              <a:t>Program to find the largest among three numbers</a:t>
            </a:r>
          </a:p>
          <a:p>
            <a:pPr marL="342900" indent="-342900">
              <a:buAutoNum type="arabicPeriod"/>
            </a:pPr>
            <a:r>
              <a:rPr lang="en-IN" sz="1400" dirty="0">
                <a:latin typeface="Söhne"/>
              </a:rPr>
              <a:t>Program to check if a number is prime or not</a:t>
            </a:r>
          </a:p>
          <a:p>
            <a:pPr marL="342900" indent="-342900">
              <a:buAutoNum type="arabicPeriod"/>
            </a:pPr>
            <a:r>
              <a:rPr lang="en-IN" sz="1400" b="0" i="0" dirty="0">
                <a:effectLst/>
                <a:latin typeface="Söhne"/>
              </a:rPr>
              <a:t>Program to check if a character is a vowel or not</a:t>
            </a:r>
          </a:p>
          <a:p>
            <a:pPr marL="342900" indent="-342900">
              <a:buAutoNum type="arabicPeriod"/>
            </a:pPr>
            <a:r>
              <a:rPr lang="en-IN" sz="1400" dirty="0">
                <a:latin typeface="Söhne"/>
              </a:rPr>
              <a:t>Program to check if a string is a palindrome</a:t>
            </a:r>
          </a:p>
          <a:p>
            <a:pPr marL="342900" indent="-342900">
              <a:buAutoNum type="arabicPeriod"/>
            </a:pPr>
            <a:r>
              <a:rPr lang="en-IN" sz="1400" b="0" i="0" dirty="0">
                <a:effectLst/>
                <a:latin typeface="Söhne"/>
              </a:rPr>
              <a:t>Program to find the factorial of </a:t>
            </a:r>
            <a:r>
              <a:rPr lang="en-IN" sz="1400" b="0" i="0">
                <a:effectLst/>
                <a:latin typeface="Söhne"/>
              </a:rPr>
              <a:t>a number</a:t>
            </a:r>
          </a:p>
          <a:p>
            <a:pPr marL="342900" indent="-342900">
              <a:buAutoNum type="arabicPeriod"/>
            </a:pPr>
            <a:endParaRPr lang="en-US" sz="1400" b="0" i="0" dirty="0">
              <a:effectLst/>
              <a:latin typeface="Söhne"/>
            </a:endParaRPr>
          </a:p>
          <a:p>
            <a:endParaRPr lang="en-US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sz="1400" b="0" i="0" dirty="0">
              <a:effectLst/>
              <a:latin typeface="Söhne"/>
            </a:endParaRPr>
          </a:p>
          <a:p>
            <a:endParaRPr lang="en-US" sz="1400" b="0" i="0" dirty="0">
              <a:effectLst/>
              <a:latin typeface="Söhne"/>
            </a:endParaRPr>
          </a:p>
          <a:p>
            <a:endParaRPr lang="en-IN" sz="1400" dirty="0"/>
          </a:p>
          <a:p>
            <a:endParaRPr lang="es-ES" sz="1400" dirty="0"/>
          </a:p>
          <a:p>
            <a:r>
              <a:rPr lang="en-IN" sz="1400" dirty="0"/>
              <a:t>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4FF5E-3A7B-1A16-CA3A-2D41CBD4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055" y="145489"/>
            <a:ext cx="6343650" cy="1325880"/>
          </a:xfrm>
        </p:spPr>
        <p:txBody>
          <a:bodyPr>
            <a:normAutofit/>
          </a:bodyPr>
          <a:lstStyle/>
          <a:p>
            <a:r>
              <a:rPr lang="en-ZA" sz="3200" dirty="0"/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22739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1103" y="1622774"/>
            <a:ext cx="5099392" cy="2264112"/>
          </a:xfrm>
        </p:spPr>
        <p:txBody>
          <a:bodyPr/>
          <a:lstStyle/>
          <a:p>
            <a:r>
              <a:rPr lang="en-US" dirty="0"/>
              <a:t>BEST OF LUCK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CDCE58-E008-4D50-B18E-ADC19CB29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112</TotalTime>
  <Words>656</Words>
  <Application>Microsoft Office PowerPoint</Application>
  <PresentationFormat>Widescreen</PresentationFormat>
  <Paragraphs>144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Söhne</vt:lpstr>
      <vt:lpstr>Office Theme</vt:lpstr>
      <vt:lpstr>ASSIGNMENT ON  OPERATORS  &amp;  DATA TYPES</vt:lpstr>
      <vt:lpstr>OPERATORS</vt:lpstr>
      <vt:lpstr>PowerPoint Presentation</vt:lpstr>
      <vt:lpstr>DATA TYPES</vt:lpstr>
      <vt:lpstr>PowerPoint Presentation</vt:lpstr>
      <vt:lpstr>Conditional statements</vt:lpstr>
      <vt:lpstr>BEST OF LUCK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ON  OPERATORS  &amp;  DATA TYPES</dc:title>
  <dc:creator>Areeba Shakeel</dc:creator>
  <cp:lastModifiedBy>Areeba Shakeel</cp:lastModifiedBy>
  <cp:revision>3</cp:revision>
  <dcterms:created xsi:type="dcterms:W3CDTF">2023-03-31T17:04:59Z</dcterms:created>
  <dcterms:modified xsi:type="dcterms:W3CDTF">2023-06-20T07:30:38Z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