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91" r:id="rId11"/>
    <p:sldId id="292" r:id="rId12"/>
    <p:sldId id="293" r:id="rId13"/>
    <p:sldId id="297" r:id="rId14"/>
    <p:sldId id="298" r:id="rId15"/>
    <p:sldId id="300" r:id="rId16"/>
    <p:sldId id="301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CE8B-050A-4476-AB66-A801EF62085B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0E9D-3CE3-41A5-8420-7FD712BF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1E61C0-30C7-4257-8650-3BED052DE59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615D31-6332-41DF-975F-CFC0CFA2431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51648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53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Lecture</a:t>
            </a:r>
            <a:r>
              <a:rPr lang="en-GB" sz="6000" dirty="0" smtClean="0">
                <a:solidFill>
                  <a:schemeClr val="tx1"/>
                </a:solidFill>
              </a:rPr>
              <a:t> 6:</a:t>
            </a:r>
            <a:br>
              <a:rPr lang="en-GB" sz="6000" dirty="0" smtClean="0">
                <a:solidFill>
                  <a:schemeClr val="tx1"/>
                </a:solidFill>
              </a:rPr>
            </a:b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8536"/>
            <a:ext cx="7010400" cy="17526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Informed Search(cont’d)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AB3-3826-4DCC-A9EC-92BB586DB785}" type="slidenum">
              <a:rPr lang="en-US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search, evaluation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Completeness: YES</a:t>
            </a:r>
          </a:p>
          <a:p>
            <a:r>
              <a:rPr lang="en-US"/>
              <a:t>Time complexity:</a:t>
            </a:r>
          </a:p>
          <a:p>
            <a:pPr lvl="1"/>
            <a:r>
              <a:rPr lang="en-US"/>
              <a:t>Number of nodes expanded is still exponential in the length of the solution.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BBA5-66E7-402C-97FC-B06F2531BB2E}" type="slidenum">
              <a:rPr lang="en-US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search, evaluation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Completeness: YES</a:t>
            </a:r>
          </a:p>
          <a:p>
            <a:r>
              <a:rPr lang="en-US"/>
              <a:t>Time complexity: (exponential with path length)</a:t>
            </a:r>
          </a:p>
          <a:p>
            <a:r>
              <a:rPr lang="en-US"/>
              <a:t>Space complexity:</a:t>
            </a:r>
          </a:p>
          <a:p>
            <a:pPr lvl="1"/>
            <a:r>
              <a:rPr lang="en-US"/>
              <a:t>It keeps all generated nodes in memory</a:t>
            </a:r>
          </a:p>
          <a:p>
            <a:pPr lvl="1"/>
            <a:r>
              <a:rPr lang="en-US"/>
              <a:t>Hence space is the major problem not time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9409-F398-44E8-9F08-57506E99DDD7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search, evaluation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Completeness: YES</a:t>
            </a:r>
          </a:p>
          <a:p>
            <a:pPr>
              <a:lnSpc>
                <a:spcPct val="90000"/>
              </a:lnSpc>
            </a:pPr>
            <a:r>
              <a:rPr lang="en-US" sz="2800"/>
              <a:t>Time complexity: (exponential with path length)</a:t>
            </a:r>
          </a:p>
          <a:p>
            <a:pPr>
              <a:lnSpc>
                <a:spcPct val="90000"/>
              </a:lnSpc>
            </a:pPr>
            <a:r>
              <a:rPr lang="en-US" sz="2800"/>
              <a:t>Space complexity:(all nodes are stored)</a:t>
            </a:r>
          </a:p>
          <a:p>
            <a:pPr>
              <a:lnSpc>
                <a:spcPct val="90000"/>
              </a:lnSpc>
            </a:pPr>
            <a:r>
              <a:rPr lang="en-US" sz="2800"/>
              <a:t>Optimality: YES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Cannot expand </a:t>
            </a:r>
            <a:r>
              <a:rPr lang="en-US" sz="2400" i="1"/>
              <a:t>f</a:t>
            </a:r>
            <a:r>
              <a:rPr lang="en-US" sz="2400" i="1" baseline="-25000"/>
              <a:t>i+1</a:t>
            </a:r>
            <a:r>
              <a:rPr lang="en-US" sz="2400"/>
              <a:t> until </a:t>
            </a:r>
            <a:r>
              <a:rPr lang="en-US" sz="2400" i="1"/>
              <a:t>f</a:t>
            </a:r>
            <a:r>
              <a:rPr lang="en-US" sz="2400" i="1" baseline="-25000"/>
              <a:t>i</a:t>
            </a:r>
            <a:r>
              <a:rPr lang="en-US" sz="2400"/>
              <a:t> is finished.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A* expands all nodes with </a:t>
            </a:r>
            <a:r>
              <a:rPr lang="en-US" sz="2400" i="1"/>
              <a:t>f(n)&lt; C*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A* expands some nodes with </a:t>
            </a:r>
            <a:r>
              <a:rPr lang="en-US" sz="2400" i="1"/>
              <a:t>f(n)=C*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A* expands no nodes with </a:t>
            </a:r>
            <a:r>
              <a:rPr lang="en-US" sz="2400" i="1"/>
              <a:t>f(n)&gt;C*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Also </a:t>
            </a:r>
            <a:r>
              <a:rPr lang="en-US" sz="2800" i="1"/>
              <a:t>optimally efficient </a:t>
            </a:r>
            <a:r>
              <a:rPr lang="en-US" sz="2800"/>
              <a:t>(not including ties)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/>
              <a:t>A*-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</a:t>
            </a:r>
            <a:r>
              <a:rPr lang="en-US" b="0" dirty="0"/>
              <a:t>find a minimum sum-cost path</a:t>
            </a:r>
          </a:p>
          <a:p>
            <a:r>
              <a:rPr lang="en-US" dirty="0"/>
              <a:t>Notation:</a:t>
            </a:r>
            <a:endParaRPr lang="en-US" b="0" dirty="0"/>
          </a:p>
          <a:p>
            <a:pPr lvl="1"/>
            <a:r>
              <a:rPr lang="en-US" dirty="0" smtClean="0"/>
              <a:t>g</a:t>
            </a:r>
            <a:r>
              <a:rPr lang="en-US" dirty="0"/>
              <a:t>^(n) = cost of current path from start to  node n in the search tree.</a:t>
            </a:r>
          </a:p>
          <a:p>
            <a:pPr lvl="1"/>
            <a:r>
              <a:rPr lang="en-US" dirty="0"/>
              <a:t>h^(n)  = estimate of the cheapest cost of a path from n to  a goal. </a:t>
            </a:r>
          </a:p>
          <a:p>
            <a:pPr lvl="1"/>
            <a:r>
              <a:rPr lang="en-US" dirty="0"/>
              <a:t>Special evaluation function:   f = </a:t>
            </a:r>
            <a:r>
              <a:rPr lang="en-US" dirty="0" err="1"/>
              <a:t>g+h</a:t>
            </a:r>
            <a:endParaRPr lang="en-US" dirty="0"/>
          </a:p>
          <a:p>
            <a:r>
              <a:rPr lang="en-US" dirty="0"/>
              <a:t>f(n) estimates </a:t>
            </a:r>
            <a:r>
              <a:rPr lang="en-US" b="0" dirty="0"/>
              <a:t>the cheapest cost solution path that goes through 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h(n) is the true cheapest cost from  n to a goal.</a:t>
            </a:r>
          </a:p>
          <a:p>
            <a:pPr lvl="1"/>
            <a:r>
              <a:rPr lang="en-US" dirty="0"/>
              <a:t>g(n) is the true shortest path from the start s, to  n. </a:t>
            </a:r>
          </a:p>
          <a:p>
            <a:pPr lvl="1"/>
            <a:endParaRPr lang="en-US" dirty="0"/>
          </a:p>
          <a:p>
            <a:r>
              <a:rPr lang="en-US" dirty="0"/>
              <a:t>If the heuristic function, h^, always underestimate the  true cost (</a:t>
            </a:r>
            <a:r>
              <a:rPr lang="en-US" b="0" dirty="0"/>
              <a:t>h^(n) is smaller than h(n)</a:t>
            </a:r>
            <a:r>
              <a:rPr lang="en-US" dirty="0"/>
              <a:t>), then A* is guaranteed to find an optimal 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Program Files\Traction Software\Screen Grab Pro\screen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077200" cy="6096000"/>
          </a:xfrm>
          <a:prstGeom prst="rect">
            <a:avLst/>
          </a:prstGeom>
          <a:noFill/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A* on 8-puzzle with h(n) = w(n)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44550" y="3587750"/>
            <a:ext cx="6997700" cy="2743200"/>
            <a:chOff x="532" y="2260"/>
            <a:chExt cx="4408" cy="1728"/>
          </a:xfrm>
        </p:grpSpPr>
        <p:sp>
          <p:nvSpPr>
            <p:cNvPr id="26626" name="Oval 2"/>
            <p:cNvSpPr>
              <a:spLocks noChangeArrowheads="1"/>
            </p:cNvSpPr>
            <p:nvPr/>
          </p:nvSpPr>
          <p:spPr bwMode="auto">
            <a:xfrm>
              <a:off x="532" y="2888"/>
              <a:ext cx="410" cy="30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640" y="2919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322" y="3674"/>
              <a:ext cx="411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624" y="3674"/>
              <a:ext cx="410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4065" y="3674"/>
              <a:ext cx="410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4530" y="2810"/>
              <a:ext cx="410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369" y="2260"/>
              <a:ext cx="410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577" y="2260"/>
              <a:ext cx="411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786" y="2260"/>
              <a:ext cx="410" cy="3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582" y="285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448" y="2292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666" y="2283"/>
              <a:ext cx="24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421" y="369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715" y="3702"/>
              <a:ext cx="23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3864" y="2289"/>
              <a:ext cx="24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152" y="3697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4154" y="2531"/>
              <a:ext cx="418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2945" y="2531"/>
              <a:ext cx="1581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1690" y="2531"/>
              <a:ext cx="28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V="1">
              <a:off x="946" y="3002"/>
              <a:ext cx="358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V="1">
              <a:off x="1644" y="3041"/>
              <a:ext cx="2928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2992" y="3081"/>
              <a:ext cx="1580" cy="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4340" y="3120"/>
              <a:ext cx="325" cy="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236" y="2401"/>
              <a:ext cx="3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4.0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3074" y="2401"/>
              <a:ext cx="3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6.7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1912" y="2361"/>
              <a:ext cx="4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10.4</a:t>
              </a: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1168" y="2793"/>
              <a:ext cx="4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11.0</a:t>
              </a: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1912" y="3422"/>
              <a:ext cx="3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8.9</a:t>
              </a: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167" y="3579"/>
              <a:ext cx="3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6.9</a:t>
              </a: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422" y="3422"/>
              <a:ext cx="3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0">
                  <a:latin typeface="Times New Roman" pitchFamily="18" charset="0"/>
                </a:rPr>
                <a:t>3.0</a:t>
              </a:r>
            </a:p>
          </p:txBody>
        </p:sp>
      </p:grp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692150" y="1371600"/>
            <a:ext cx="687388" cy="4429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877888" y="1411288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S</a:t>
            </a:r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2014538" y="2511425"/>
            <a:ext cx="687387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4192588" y="2511425"/>
            <a:ext cx="688975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6605588" y="2511425"/>
            <a:ext cx="687387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7383463" y="1257300"/>
            <a:ext cx="687387" cy="4429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2092325" y="458788"/>
            <a:ext cx="687388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4114800" y="458788"/>
            <a:ext cx="688975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6138863" y="458788"/>
            <a:ext cx="687387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7475538" y="1317625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G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230438" y="5000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4270375" y="487363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185988" y="2540000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4351338" y="2549525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6275388" y="496888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6756400" y="25400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F</a:t>
            </a:r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1308100" y="1763713"/>
            <a:ext cx="777875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V="1">
            <a:off x="1230313" y="736600"/>
            <a:ext cx="855662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2397125" y="909638"/>
            <a:ext cx="0" cy="159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2786063" y="679450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2708275" y="2733675"/>
            <a:ext cx="147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4810125" y="736600"/>
            <a:ext cx="132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4887913" y="2676525"/>
            <a:ext cx="1711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7065963" y="1706563"/>
            <a:ext cx="544512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4498975" y="909638"/>
            <a:ext cx="0" cy="159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1373188" y="7159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3162300" y="2603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1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2462213" y="1343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1217613" y="20843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5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5264150" y="2032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4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3162300" y="23129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5497513" y="21986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4</a:t>
            </a:r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7597775" y="197008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3</a:t>
            </a:r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4641850" y="12858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Example of A* Algorithm in action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829175" y="12223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929188" y="1233488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S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754438" y="1544638"/>
            <a:ext cx="10795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45113" y="1500188"/>
            <a:ext cx="1227137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390900" y="177006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435725" y="17049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502025" y="1781175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510338" y="1722438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2316163" y="2017713"/>
            <a:ext cx="10795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952625" y="224313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063750" y="225425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921125" y="2017713"/>
            <a:ext cx="122713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011738" y="222250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086350" y="2239963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273175" y="2565400"/>
            <a:ext cx="712788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1039813" y="3227388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150938" y="32385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2417763" y="32194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528888" y="323056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352675" y="2668588"/>
            <a:ext cx="249238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273175" y="3662363"/>
            <a:ext cx="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5403850" y="2654300"/>
            <a:ext cx="407988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5562600" y="3343275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673725" y="335438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525963" y="4392613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637088" y="4403725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28701" name="Oval 29"/>
          <p:cNvSpPr>
            <a:spLocks noChangeArrowheads="1"/>
          </p:cNvSpPr>
          <p:nvPr/>
        </p:nvSpPr>
        <p:spPr bwMode="auto">
          <a:xfrm>
            <a:off x="6283325" y="44132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380163" y="4394200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F</a:t>
            </a:r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6859588" y="5568950"/>
            <a:ext cx="520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911975" y="5580063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</a:rPr>
              <a:t>G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5994400" y="3754438"/>
            <a:ext cx="407988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V="1">
            <a:off x="4987925" y="3749675"/>
            <a:ext cx="663575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6643688" y="4854575"/>
            <a:ext cx="407987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793875" y="1468438"/>
            <a:ext cx="14651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/>
              <a:t>2 +10.4 = </a:t>
            </a:r>
            <a:r>
              <a:rPr lang="en-US" b="0" dirty="0" smtClean="0"/>
              <a:t>12.4</a:t>
            </a:r>
            <a:endParaRPr lang="en-US" b="0" dirty="0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175375" y="1309688"/>
            <a:ext cx="159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5 + 8.9 = 13.9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700088" y="2024063"/>
            <a:ext cx="1463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3 + 6.7 = 9.7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8738" y="2884488"/>
            <a:ext cx="1209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7 + 4 = 11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2716213" y="2943225"/>
            <a:ext cx="159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8 + 6.9 = 14.9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532438" y="2257425"/>
            <a:ext cx="159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4 + 8.9 = 12.9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6219825" y="3221038"/>
            <a:ext cx="159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6 + 6.9 = 12.9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590925" y="4856163"/>
            <a:ext cx="1717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11 + 6.7 = 17.7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6875463" y="4433888"/>
            <a:ext cx="1527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10 + 3.0 = 13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6672263" y="5995988"/>
            <a:ext cx="1336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13 + 0 = 13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890588" y="4316413"/>
            <a:ext cx="1196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/>
              <a:t>Dead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9239" t="30208" r="37335" b="10417"/>
          <a:stretch>
            <a:fillRect/>
          </a:stretch>
        </p:blipFill>
        <p:spPr bwMode="auto">
          <a:xfrm>
            <a:off x="2438400" y="685800"/>
            <a:ext cx="4724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A*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482056"/>
            <a:ext cx="6153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A* ( first under estimate = 8)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215356"/>
            <a:ext cx="61341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335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387" y="2058194"/>
            <a:ext cx="67532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862" y="2072481"/>
            <a:ext cx="6772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129631"/>
            <a:ext cx="6591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0650" y="2172494"/>
            <a:ext cx="63627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312" y="2077244"/>
            <a:ext cx="64293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3012" y="1967706"/>
            <a:ext cx="6657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13989</TotalTime>
  <Words>421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Times New Roman</vt:lpstr>
      <vt:lpstr>Wingdings 2</vt:lpstr>
      <vt:lpstr>Flow</vt:lpstr>
      <vt:lpstr>           Lecture 6: </vt:lpstr>
      <vt:lpstr>A*</vt:lpstr>
      <vt:lpstr>A* ( first under estimate = 8)</vt:lpstr>
      <vt:lpstr>A*</vt:lpstr>
      <vt:lpstr>A*</vt:lpstr>
      <vt:lpstr>A*</vt:lpstr>
      <vt:lpstr>A*</vt:lpstr>
      <vt:lpstr>A*</vt:lpstr>
      <vt:lpstr>A*</vt:lpstr>
      <vt:lpstr>A* search, evaluation</vt:lpstr>
      <vt:lpstr>A* search, evaluation</vt:lpstr>
      <vt:lpstr>A* search, evaluation</vt:lpstr>
      <vt:lpstr>A*- Example</vt:lpstr>
      <vt:lpstr>A* on 8-puzzle with h(n) = w(n)</vt:lpstr>
      <vt:lpstr>PowerPoint Presentation</vt:lpstr>
      <vt:lpstr>Example of A* Algorithm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Bahria</dc:creator>
  <cp:lastModifiedBy>sumairaaslam964@gmail.com</cp:lastModifiedBy>
  <cp:revision>142</cp:revision>
  <dcterms:created xsi:type="dcterms:W3CDTF">2014-10-16T13:06:26Z</dcterms:created>
  <dcterms:modified xsi:type="dcterms:W3CDTF">2022-04-04T04:01:47Z</dcterms:modified>
</cp:coreProperties>
</file>