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5" r:id="rId5"/>
    <p:sldId id="259" r:id="rId6"/>
    <p:sldId id="260" r:id="rId7"/>
    <p:sldId id="262" r:id="rId8"/>
    <p:sldId id="263" r:id="rId9"/>
    <p:sldId id="281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D194-0CC4-4176-BE63-D1745EF2006A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8A7FF-7DE5-4DA8-BF85-0E412659C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Informed Search Strategies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space generated in heuristic search of the 8-puzzle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algorithm maintains a priority queue of nodes to be explored. </a:t>
            </a:r>
          </a:p>
          <a:p>
            <a:r>
              <a:rPr lang="en-US" sz="3600" dirty="0" smtClean="0"/>
              <a:t>A cost function f(n) is applied to each node.</a:t>
            </a:r>
          </a:p>
          <a:p>
            <a:r>
              <a:rPr lang="en-US" sz="3600" dirty="0" smtClean="0"/>
              <a:t>The nodes are put in OPEN in the order of their f values. </a:t>
            </a:r>
          </a:p>
          <a:p>
            <a:r>
              <a:rPr lang="en-US" sz="3600" dirty="0" smtClean="0"/>
              <a:t>Nodes with smaller f(n) values are expanded earlier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176" y="1371600"/>
            <a:ext cx="88166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Idea:</a:t>
            </a:r>
          </a:p>
          <a:p>
            <a:pPr lvl="1"/>
            <a:r>
              <a:rPr lang="en-US" sz="3200" dirty="0" smtClean="0"/>
              <a:t>Expand the node with the smallest estimated cost to reach the goal. </a:t>
            </a:r>
          </a:p>
          <a:p>
            <a:pPr lvl="1"/>
            <a:r>
              <a:rPr lang="en-US" sz="3200" dirty="0" smtClean="0"/>
              <a:t> Use a heuristic function  f(n) = h(n) </a:t>
            </a:r>
          </a:p>
          <a:p>
            <a:pPr lvl="1"/>
            <a:r>
              <a:rPr lang="en-US" sz="3200" dirty="0" smtClean="0"/>
              <a:t>h(n) estimates the distance remaining to a goal. </a:t>
            </a:r>
          </a:p>
          <a:p>
            <a:pPr lvl="1"/>
            <a:r>
              <a:rPr lang="en-US" sz="3200" dirty="0" smtClean="0"/>
              <a:t> Not optimal. </a:t>
            </a:r>
          </a:p>
          <a:p>
            <a:pPr lvl="1"/>
            <a:r>
              <a:rPr lang="en-US" sz="3200" dirty="0" smtClean="0"/>
              <a:t>Incomplete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of Romania with road distances in km</a:t>
            </a:r>
            <a:endParaRPr lang="en-US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573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straight-line distances to Bucharest.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391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Stages in a greedy search for Bucharest, using the straight-line distance to Bucharest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6201" y="1371600"/>
            <a:ext cx="9220201" cy="546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 (All options open)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31447"/>
            <a:ext cx="8915400" cy="527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Greedy search resembles depth-first search in the way it prefers to follow a single path all the way to the goal, but will back up when it hits a dead end. </a:t>
            </a:r>
          </a:p>
          <a:p>
            <a:r>
              <a:rPr lang="en-US" dirty="0" smtClean="0"/>
              <a:t>It suffers from the same defects as depth-first search </a:t>
            </a:r>
          </a:p>
          <a:p>
            <a:r>
              <a:rPr lang="en-US" dirty="0" smtClean="0"/>
              <a:t>It is not optimal.</a:t>
            </a:r>
          </a:p>
          <a:p>
            <a:pPr algn="just"/>
            <a:r>
              <a:rPr lang="en-US" dirty="0" smtClean="0"/>
              <a:t>It is incomplete because it can start down an infinite path and never return to try other possibilities.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dirty="0" smtClean="0"/>
              <a:t>Time &amp; Space complexity:</a:t>
            </a:r>
          </a:p>
          <a:p>
            <a:pPr lvl="1" algn="just"/>
            <a:r>
              <a:rPr lang="en-US" dirty="0" smtClean="0"/>
              <a:t>The worst-case time complexity for greedy search is O(</a:t>
            </a:r>
            <a:r>
              <a:rPr lang="en-US" dirty="0" err="1" smtClean="0"/>
              <a:t>bm</a:t>
            </a:r>
            <a:r>
              <a:rPr lang="en-US" dirty="0" smtClean="0"/>
              <a:t>), where m is the maximum depth of the search space.</a:t>
            </a:r>
          </a:p>
          <a:p>
            <a:pPr lvl="1" algn="just"/>
            <a:r>
              <a:rPr lang="en-US" dirty="0" smtClean="0"/>
              <a:t> Because greedy search retains all nodes in memory, its space complexity is the same as its time complexity. </a:t>
            </a:r>
          </a:p>
          <a:p>
            <a:pPr lvl="1" algn="just"/>
            <a:r>
              <a:rPr lang="en-US" dirty="0" smtClean="0"/>
              <a:t>With a good heuristic function, the space and time complexity can be reduced substantially. The amount of the reduction depends on the particular problem and quality of the h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Heuristic means “rule of thumb”.</a:t>
            </a:r>
          </a:p>
          <a:p>
            <a:r>
              <a:rPr lang="en-US" sz="3600" dirty="0" smtClean="0"/>
              <a:t>Judea Pearl</a:t>
            </a:r>
          </a:p>
          <a:p>
            <a:pPr lvl="1" algn="just"/>
            <a:r>
              <a:rPr lang="en-US" sz="3200" dirty="0" smtClean="0"/>
              <a:t>“Heuristics are criteria, methods or principles for deciding which among several alternative courses of action promises to be the most effective in order to achieve some goal”. </a:t>
            </a:r>
          </a:p>
          <a:p>
            <a:r>
              <a:rPr lang="en-US" sz="3600" dirty="0" smtClean="0"/>
              <a:t> Heuristics are used to identify the most promising(</a:t>
            </a:r>
            <a:r>
              <a:rPr lang="en-US" dirty="0"/>
              <a:t>showing signs of future success</a:t>
            </a:r>
            <a:r>
              <a:rPr lang="en-US" sz="3600" dirty="0" smtClean="0"/>
              <a:t>) search path. 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climbing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Maximize “value” of current state, by replacing it by successor state that has highest value, as long as possible.</a:t>
            </a:r>
          </a:p>
          <a:p>
            <a:r>
              <a:rPr lang="en-US" dirty="0" smtClean="0"/>
              <a:t>Use heuristic to move only to states that are better than the current state.</a:t>
            </a:r>
          </a:p>
          <a:p>
            <a:r>
              <a:rPr lang="en-US" dirty="0" smtClean="0"/>
              <a:t>The process ends when all operators have been applied and none of the resulting states are better than the current state.</a:t>
            </a:r>
          </a:p>
          <a:p>
            <a:r>
              <a:rPr lang="en-US" dirty="0" smtClean="0"/>
              <a:t>No search tree is maintained, only the current state.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Algorithm:</a:t>
            </a:r>
          </a:p>
          <a:p>
            <a:pPr lvl="1"/>
            <a:r>
              <a:rPr lang="en-US" sz="3600" dirty="0" smtClean="0"/>
              <a:t>1. determine successors of current state  </a:t>
            </a:r>
          </a:p>
          <a:p>
            <a:pPr lvl="1"/>
            <a:r>
              <a:rPr lang="en-US" sz="3600" dirty="0" smtClean="0"/>
              <a:t>2. choose successor of maximum goodness   </a:t>
            </a:r>
          </a:p>
          <a:p>
            <a:pPr lvl="1"/>
            <a:r>
              <a:rPr lang="en-US" sz="3600" dirty="0" smtClean="0"/>
              <a:t>3. if goodness of best successor is less than current state's goodness, stop </a:t>
            </a:r>
          </a:p>
          <a:p>
            <a:pPr lvl="1"/>
            <a:r>
              <a:rPr lang="en-US" sz="3600" dirty="0" smtClean="0"/>
              <a:t> 4. otherwise make best successor the current state and go to step 1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Heuristic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 heuristic function at a node n is an estimate of the optimum cost from the current node to a goal. </a:t>
            </a:r>
          </a:p>
          <a:p>
            <a:r>
              <a:rPr lang="en-US" sz="4000" dirty="0" smtClean="0"/>
              <a:t>It is denoted by h(n).</a:t>
            </a:r>
          </a:p>
          <a:p>
            <a:r>
              <a:rPr lang="en-US" sz="4000" dirty="0" smtClean="0"/>
              <a:t> h(n) = estimated cost of the cheapest path from node n to a goal node 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g(n) = cost from the initial state to the current state n.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h(n) = estimated cost of the cheapest path from node n to a goal node.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f(n) = evaluation function to select a node for expansion (usually the lowest cost node)</a:t>
            </a:r>
          </a:p>
        </p:txBody>
      </p:sp>
    </p:spTree>
    <p:extLst>
      <p:ext uri="{BB962C8B-B14F-4D97-AF65-F5344CB8AC3E}">
        <p14:creationId xmlns:p14="http://schemas.microsoft.com/office/powerpoint/2010/main" val="9865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Heuristic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1: </a:t>
            </a:r>
          </a:p>
          <a:p>
            <a:pPr lvl="1" algn="just"/>
            <a:r>
              <a:rPr lang="en-US" sz="3200" dirty="0" smtClean="0"/>
              <a:t>We want a path from Islamabad to Lahore</a:t>
            </a:r>
          </a:p>
          <a:p>
            <a:pPr lvl="1" algn="just"/>
            <a:r>
              <a:rPr lang="en-US" sz="3200" dirty="0" smtClean="0"/>
              <a:t>Heuristic for Lahore may be straight-line distance between Islamabad and Lahore</a:t>
            </a:r>
          </a:p>
          <a:p>
            <a:pPr lvl="1" algn="just"/>
            <a:r>
              <a:rPr lang="en-US" sz="3200" dirty="0" smtClean="0"/>
              <a:t>h(Islamabad) = </a:t>
            </a:r>
            <a:r>
              <a:rPr lang="en-US" sz="3200" dirty="0" err="1" smtClean="0"/>
              <a:t>euclideanDistance</a:t>
            </a:r>
            <a:r>
              <a:rPr lang="en-US" sz="3200" dirty="0" smtClean="0"/>
              <a:t>(Islamabad, Lahore)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2: </a:t>
            </a:r>
          </a:p>
          <a:p>
            <a:pPr lvl="1"/>
            <a:r>
              <a:rPr lang="en-US" sz="3200" dirty="0" smtClean="0"/>
              <a:t>8-puzzle</a:t>
            </a:r>
          </a:p>
          <a:p>
            <a:pPr lvl="1"/>
            <a:r>
              <a:rPr lang="en-US" sz="3200" dirty="0" smtClean="0"/>
              <a:t>Misplaced Tiles Heuristics is the number of tiles out of place.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33044"/>
            <a:ext cx="8382000" cy="22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Euclidean Distance Heuristic for 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first picture shows the current state n, and the second picture the goal state. </a:t>
            </a:r>
          </a:p>
          <a:p>
            <a:pPr algn="just"/>
            <a:r>
              <a:rPr lang="en-US" dirty="0" smtClean="0"/>
              <a:t>h(n) = 5 because the tiles 2, 8, 1, 6 and 7 are out of place.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Manhattan Distance Heuristic for 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7"/>
            <a:ext cx="8991600" cy="4525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Manhattan Distance Heuristic:</a:t>
            </a:r>
          </a:p>
          <a:p>
            <a:pPr lvl="1" algn="just"/>
            <a:r>
              <a:rPr lang="en-US" sz="3200" dirty="0" smtClean="0"/>
              <a:t> Another heuristic for 8-puzzle is the Manhattan distance heuristic. </a:t>
            </a:r>
          </a:p>
          <a:p>
            <a:pPr lvl="1" algn="just"/>
            <a:r>
              <a:rPr lang="en-US" sz="3200" dirty="0" smtClean="0"/>
              <a:t>This heuristic sums the distance that the tiles are out of place.</a:t>
            </a:r>
          </a:p>
          <a:p>
            <a:pPr lvl="1" algn="just"/>
            <a:r>
              <a:rPr lang="en-US" sz="3200" dirty="0" smtClean="0"/>
              <a:t> The distance of a tile is measured by the sum of the differences in the x-positions and the y-positions. </a:t>
            </a:r>
          </a:p>
          <a:p>
            <a:pPr lvl="1" algn="just"/>
            <a:r>
              <a:rPr lang="en-US" sz="3200" dirty="0" smtClean="0"/>
              <a:t>Using the Manhattan distance heuristic,  h(n) = 1 + 1 + 0 + 0 + 0 + 1 + 1 + 2 = 6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1382"/>
              </p:ext>
            </p:extLst>
          </p:nvPr>
        </p:nvGraphicFramePr>
        <p:xfrm>
          <a:off x="6629400" y="2977348"/>
          <a:ext cx="29718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98748175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0474365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4772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784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 space generated in Manhattan Distance heuristic search of the 8-puzzle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067800" cy="547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2076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777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Lecture 5</vt:lpstr>
      <vt:lpstr>Heuristics</vt:lpstr>
      <vt:lpstr>Example of Heuristic Function</vt:lpstr>
      <vt:lpstr>Recall</vt:lpstr>
      <vt:lpstr>Example of Heuristic Function</vt:lpstr>
      <vt:lpstr>PowerPoint Presentation</vt:lpstr>
      <vt:lpstr>Euclidean Distance Heuristic for 8-puzzle</vt:lpstr>
      <vt:lpstr>Manhattan Distance Heuristic for 8-puzzle</vt:lpstr>
      <vt:lpstr>State space generated in Manhattan Distance heuristic search of the 8-puzzle</vt:lpstr>
      <vt:lpstr>State space generated in heuristic search of the 8-puzzle</vt:lpstr>
      <vt:lpstr>Best First Search</vt:lpstr>
      <vt:lpstr>Best First Search</vt:lpstr>
      <vt:lpstr>Greedy Best First Search</vt:lpstr>
      <vt:lpstr>Map of Romania with road distances in km</vt:lpstr>
      <vt:lpstr>straight-line distances to Bucharest.</vt:lpstr>
      <vt:lpstr>Stages in a greedy search for Bucharest, using the straight-line distance to Bucharest</vt:lpstr>
      <vt:lpstr>Best First Search (All options open)</vt:lpstr>
      <vt:lpstr>Properties of Greedy Best First Search</vt:lpstr>
      <vt:lpstr>Properties of Greedy Best First Search</vt:lpstr>
      <vt:lpstr>Hill climbing </vt:lpstr>
      <vt:lpstr>Hill climbing: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My PC</dc:creator>
  <cp:lastModifiedBy>sumairaaslam964@gmail.com</cp:lastModifiedBy>
  <cp:revision>62</cp:revision>
  <dcterms:created xsi:type="dcterms:W3CDTF">2006-08-16T00:00:00Z</dcterms:created>
  <dcterms:modified xsi:type="dcterms:W3CDTF">2022-03-22T06:06:38Z</dcterms:modified>
</cp:coreProperties>
</file>