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3"/>
  </p:notesMasterIdLst>
  <p:sldIdLst>
    <p:sldId id="256" r:id="rId2"/>
    <p:sldId id="357" r:id="rId3"/>
    <p:sldId id="299" r:id="rId4"/>
    <p:sldId id="267" r:id="rId5"/>
    <p:sldId id="285" r:id="rId6"/>
    <p:sldId id="286" r:id="rId7"/>
    <p:sldId id="307" r:id="rId8"/>
    <p:sldId id="282" r:id="rId9"/>
    <p:sldId id="283" r:id="rId10"/>
    <p:sldId id="313" r:id="rId11"/>
    <p:sldId id="269" r:id="rId12"/>
    <p:sldId id="266" r:id="rId13"/>
    <p:sldId id="288" r:id="rId14"/>
    <p:sldId id="310" r:id="rId15"/>
    <p:sldId id="347" r:id="rId16"/>
    <p:sldId id="346" r:id="rId17"/>
    <p:sldId id="356" r:id="rId18"/>
    <p:sldId id="36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8" r:id="rId35"/>
    <p:sldId id="359" r:id="rId36"/>
    <p:sldId id="360" r:id="rId37"/>
    <p:sldId id="340" r:id="rId38"/>
    <p:sldId id="343" r:id="rId39"/>
    <p:sldId id="344" r:id="rId40"/>
    <p:sldId id="345" r:id="rId41"/>
    <p:sldId id="34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2" autoAdjust="0"/>
    <p:restoredTop sz="93969" autoAdjust="0"/>
  </p:normalViewPr>
  <p:slideViewPr>
    <p:cSldViewPr>
      <p:cViewPr>
        <p:scale>
          <a:sx n="110" d="100"/>
          <a:sy n="110" d="100"/>
        </p:scale>
        <p:origin x="438" y="-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032086-1EC3-4A63-9FDB-761148A2DEC7}" type="datetimeFigureOut">
              <a:rPr lang="pt-PT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DED1005-33CD-47D7-A837-A1C263D7CC6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2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411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C6F9CB-1D86-4FFD-9A43-A682A900B261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48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6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42842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55642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c1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, </a:t>
            </a: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c2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balance factors between the effect of  self-knowledge and social knowledge in  moving the particle towards the target. Usually  the value 2 is suggested for both factors in the  literature)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rand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:A random number between 0 and 1, and  different at each iteration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w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Inertia weight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pbest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best position of a particle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gbest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 : The best position within the swarm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prtvel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velocity of jth particle in ith iteration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prtpos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position of jth particle in ith iteration</a:t>
            </a:r>
          </a:p>
        </p:txBody>
      </p:sp>
    </p:spTree>
    <p:extLst>
      <p:ext uri="{BB962C8B-B14F-4D97-AF65-F5344CB8AC3E}">
        <p14:creationId xmlns:p14="http://schemas.microsoft.com/office/powerpoint/2010/main" val="173603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D1005-33CD-47D7-A837-A1C263D7CC6C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56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38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94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44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36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652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58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05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1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8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12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38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87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5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8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83EC91-AA01-415E-9AB3-E0A357B044EC}" type="datetimeFigureOut">
              <a:rPr lang="pt-PT" smtClean="0"/>
              <a:pPr>
                <a:defRPr/>
              </a:pPr>
              <a:t>20/06/2022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CA61E8B-3DA5-4064-9F4A-49904F5C9C6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423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6696744" cy="1872208"/>
          </a:xfrm>
        </p:spPr>
        <p:txBody>
          <a:bodyPr>
            <a:noAutofit/>
          </a:bodyPr>
          <a:lstStyle/>
          <a:p>
            <a:pPr indent="0" algn="ctr" eaLnBrk="1" fontAlgn="auto" hangingPunct="1">
              <a:spcAft>
                <a:spcPts val="0"/>
              </a:spcAft>
              <a:defRPr/>
            </a:pPr>
            <a:r>
              <a:rPr lang="pt-PT" sz="44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dobe Garamond Pro Bold" panose="02020702060506020403" pitchFamily="18" charset="0"/>
              </a:rPr>
              <a:t>The Particle Swarm</a:t>
            </a:r>
            <a:br>
              <a:rPr lang="pt-PT" sz="44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pt-PT" sz="44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dobe Garamond Pro Bold" panose="02020702060506020403" pitchFamily="18" charset="0"/>
              </a:rPr>
              <a:t>Optimization (PSO) Algorithm and Pesudo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Parameters</a:t>
            </a:r>
          </a:p>
        </p:txBody>
      </p:sp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06413" y="1711325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dirty="0">
                <a:latin typeface="Rockwell" pitchFamily="18" charset="0"/>
              </a:rPr>
              <a:t>Number of particles usually between 10 and 50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i="1" dirty="0">
                <a:latin typeface="Rockwell" pitchFamily="18" charset="0"/>
              </a:rPr>
              <a:t>C</a:t>
            </a:r>
            <a:r>
              <a:rPr lang="en-US" sz="2400" i="1" baseline="-25000" dirty="0">
                <a:latin typeface="Rockwell" pitchFamily="18" charset="0"/>
              </a:rPr>
              <a:t>1</a:t>
            </a:r>
            <a:r>
              <a:rPr lang="en-US" sz="2400" dirty="0">
                <a:latin typeface="Rockwell" pitchFamily="18" charset="0"/>
              </a:rPr>
              <a:t> is the importance of personal best value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i="1" dirty="0">
                <a:latin typeface="Rockwell" pitchFamily="18" charset="0"/>
              </a:rPr>
              <a:t>C</a:t>
            </a:r>
            <a:r>
              <a:rPr lang="en-US" sz="2400" i="1" baseline="-25000" dirty="0">
                <a:latin typeface="Rockwell" pitchFamily="18" charset="0"/>
              </a:rPr>
              <a:t>2</a:t>
            </a:r>
            <a:r>
              <a:rPr lang="en-US" sz="2400" dirty="0">
                <a:latin typeface="Rockwell" pitchFamily="18" charset="0"/>
              </a:rPr>
              <a:t> is the importance of neighborhood best value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dirty="0">
                <a:latin typeface="Rockwell" pitchFamily="18" charset="0"/>
              </a:rPr>
              <a:t>Usually </a:t>
            </a:r>
            <a:r>
              <a:rPr lang="en-US" sz="2400" i="1" dirty="0">
                <a:latin typeface="Rockwell" pitchFamily="18" charset="0"/>
              </a:rPr>
              <a:t>C</a:t>
            </a:r>
            <a:r>
              <a:rPr lang="en-US" sz="2400" i="1" baseline="-25000" dirty="0">
                <a:latin typeface="Rockwell" pitchFamily="18" charset="0"/>
              </a:rPr>
              <a:t>1 </a:t>
            </a:r>
            <a:r>
              <a:rPr lang="en-US" sz="2400" dirty="0">
                <a:latin typeface="Rockwell" pitchFamily="18" charset="0"/>
              </a:rPr>
              <a:t>+</a:t>
            </a:r>
            <a:r>
              <a:rPr lang="en-US" sz="2400" i="1" dirty="0">
                <a:latin typeface="Rockwell" pitchFamily="18" charset="0"/>
              </a:rPr>
              <a:t> C</a:t>
            </a:r>
            <a:r>
              <a:rPr lang="en-US" sz="2400" i="1" baseline="-25000" dirty="0">
                <a:latin typeface="Rockwell" pitchFamily="18" charset="0"/>
              </a:rPr>
              <a:t>2</a:t>
            </a:r>
            <a:r>
              <a:rPr lang="en-US" sz="2400" dirty="0">
                <a:latin typeface="Rockwell" pitchFamily="18" charset="0"/>
              </a:rPr>
              <a:t> = 4 (empirically chosen value)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dirty="0">
                <a:latin typeface="Rockwell" pitchFamily="18" charset="0"/>
              </a:rPr>
              <a:t>If velocity is too low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 dirty="0">
                <a:latin typeface="Rockwell" pitchFamily="18" charset="0"/>
              </a:rPr>
              <a:t>algorithm too slow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dirty="0">
                <a:latin typeface="Rockwell" pitchFamily="18" charset="0"/>
              </a:rPr>
              <a:t>If velocity is too high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 dirty="0">
                <a:latin typeface="Rockwell" pitchFamily="18" charset="0"/>
              </a:rPr>
              <a:t>algorithm too unstable  </a:t>
            </a:r>
            <a:endParaRPr lang="en-GB" sz="2400" dirty="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</a:p>
        </p:txBody>
      </p:sp>
      <p:sp>
        <p:nvSpPr>
          <p:cNvPr id="37890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878388"/>
          </a:xfrm>
        </p:spPr>
        <p:txBody>
          <a:bodyPr>
            <a:normAutofit fontScale="92500"/>
          </a:bodyPr>
          <a:lstStyle/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Create a ‘population’ of agents (particles) uniformly distributed over X 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Evaluate each particle’s position according to the objective function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If a particle’s current position is better than its previous best position, update it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Determine the best particle (according to the particle’s previous best positions)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288" y="1717675"/>
            <a:ext cx="8497887" cy="4519613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/>
              <a:t>Update particles’ velocities: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sz="2200" dirty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/>
              <a:t>Move particles to their new positions: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sz="2200" dirty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/>
              <a:t>Go to step 2 until stopping criteria are satisfied</a:t>
            </a:r>
            <a:endParaRPr lang="pt-PT" sz="2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846" t="5287" r="1907" b="10127"/>
          <a:stretch>
            <a:fillRect/>
          </a:stretch>
        </p:blipFill>
        <p:spPr bwMode="auto">
          <a:xfrm>
            <a:off x="21369" y="2462212"/>
            <a:ext cx="828040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4664075"/>
            <a:ext cx="2971800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325" y="285750"/>
            <a:ext cx="6347713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7306" y="1290924"/>
            <a:ext cx="7354888" cy="1006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indent="-292100" fontAlgn="auto"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sz="2400" b="1" dirty="0">
                <a:latin typeface="Book Antiqua" pitchFamily="18" charset="0"/>
              </a:rPr>
              <a:t>	</a:t>
            </a:r>
            <a:r>
              <a:rPr lang="en-US" sz="2400" dirty="0">
                <a:latin typeface="+mj-lt"/>
              </a:rPr>
              <a:t>Particle’s velocity:</a:t>
            </a:r>
          </a:p>
          <a:p>
            <a:pPr marL="292100" indent="-2921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endParaRPr lang="en-US" sz="2400" dirty="0">
              <a:solidFill>
                <a:schemeClr val="hlink"/>
              </a:solidFill>
              <a:latin typeface="Book Antiqua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067175" y="3519488"/>
            <a:ext cx="4608513" cy="646112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 dirty="0">
                <a:latin typeface="Book Antiqua" pitchFamily="18" charset="0"/>
                <a:cs typeface="Arial" charset="0"/>
              </a:rPr>
              <a:t>Makes the particle move in the same direction and with the same velocity</a:t>
            </a: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468313" y="3500438"/>
            <a:ext cx="3246437" cy="2797175"/>
            <a:chOff x="96" y="1515"/>
            <a:chExt cx="2045" cy="176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96" y="2098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459" y="1644"/>
              <a:ext cx="590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131" y="1515"/>
              <a:ext cx="779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1. Inertia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04" y="2324"/>
              <a:ext cx="544" cy="2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116" y="2169"/>
              <a:ext cx="1025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2. Personal Influence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459" y="2461"/>
              <a:ext cx="544" cy="5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98" y="2831"/>
              <a:ext cx="953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3. Social Influence</a:t>
              </a:r>
            </a:p>
          </p:txBody>
        </p:sp>
      </p:grpSp>
      <p:sp>
        <p:nvSpPr>
          <p:cNvPr id="39941" name="Text Box 13"/>
          <p:cNvSpPr txBox="1">
            <a:spLocks noChangeArrowheads="1"/>
          </p:cNvSpPr>
          <p:nvPr/>
        </p:nvSpPr>
        <p:spPr bwMode="auto">
          <a:xfrm>
            <a:off x="4067175" y="4327525"/>
            <a:ext cx="4608513" cy="120015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 dirty="0">
                <a:latin typeface="Book Antiqua" pitchFamily="18" charset="0"/>
                <a:cs typeface="Arial" charset="0"/>
              </a:rPr>
              <a:t>Improves the individual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 dirty="0">
                <a:latin typeface="Book Antiqua" pitchFamily="18" charset="0"/>
                <a:cs typeface="Arial" charset="0"/>
              </a:rPr>
              <a:t>Makes the particle return to a previous position, better than the current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 dirty="0">
                <a:latin typeface="Book Antiqua" pitchFamily="18" charset="0"/>
                <a:cs typeface="Arial" charset="0"/>
              </a:rPr>
              <a:t>Conservative</a:t>
            </a:r>
          </a:p>
        </p:txBody>
      </p:sp>
      <p:sp>
        <p:nvSpPr>
          <p:cNvPr id="39942" name="Text Box 14"/>
          <p:cNvSpPr txBox="1">
            <a:spLocks noChangeArrowheads="1"/>
          </p:cNvSpPr>
          <p:nvPr/>
        </p:nvSpPr>
        <p:spPr bwMode="auto">
          <a:xfrm>
            <a:off x="4067175" y="5662613"/>
            <a:ext cx="4608513" cy="646112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Makes the particle follow the best neighbors direction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846" t="5287" r="1907" b="10127"/>
          <a:stretch>
            <a:fillRect/>
          </a:stretch>
        </p:blipFill>
        <p:spPr bwMode="auto">
          <a:xfrm>
            <a:off x="468313" y="1938001"/>
            <a:ext cx="828040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1" grpId="0" animBg="1"/>
      <p:bldP spid="399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</a:p>
        </p:txBody>
      </p:sp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 dirty="0">
                <a:latin typeface="Rockwell" pitchFamily="18" charset="0"/>
              </a:rPr>
              <a:t>Intensification</a:t>
            </a:r>
            <a:r>
              <a:rPr lang="en-US" sz="2400" dirty="0">
                <a:latin typeface="Rockwell" pitchFamily="18" charset="0"/>
              </a:rPr>
              <a:t>: explores the previous solutions, finds the best solution of a given region</a:t>
            </a:r>
          </a:p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 dirty="0">
                <a:latin typeface="Rockwell" pitchFamily="18" charset="0"/>
              </a:rPr>
              <a:t>Diversification</a:t>
            </a:r>
            <a:r>
              <a:rPr lang="en-US" sz="2400" dirty="0">
                <a:latin typeface="Rockwell" pitchFamily="18" charset="0"/>
              </a:rPr>
              <a:t>: searches new solutions, finds the regions with potentially the best solutions</a:t>
            </a:r>
          </a:p>
          <a:p>
            <a:pPr marL="292100" lvl="1" indent="-292100">
              <a:lnSpc>
                <a:spcPct val="150000"/>
              </a:lnSpc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dirty="0">
                <a:latin typeface="Rockwell" pitchFamily="18" charset="0"/>
              </a:rPr>
              <a:t>In PSO: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81" t="8542" r="1947" b="10306"/>
          <a:stretch>
            <a:fillRect/>
          </a:stretch>
        </p:blipFill>
        <p:spPr bwMode="auto">
          <a:xfrm>
            <a:off x="971550" y="4941888"/>
            <a:ext cx="7129463" cy="1366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08920"/>
            <a:ext cx="4968552" cy="3240360"/>
          </a:xfrm>
        </p:spPr>
        <p:txBody>
          <a:bodyPr>
            <a:normAutofit/>
          </a:bodyPr>
          <a:lstStyle/>
          <a:p>
            <a:r>
              <a:rPr lang="en-US" sz="7200" dirty="0"/>
              <a:t>Flow Chart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" y="0"/>
            <a:ext cx="911465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7" y="188640"/>
            <a:ext cx="3355346" cy="9361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Flow Diagram </a:t>
            </a:r>
          </a:p>
        </p:txBody>
      </p:sp>
    </p:spTree>
    <p:extLst>
      <p:ext uri="{BB962C8B-B14F-4D97-AF65-F5344CB8AC3E}">
        <p14:creationId xmlns:p14="http://schemas.microsoft.com/office/powerpoint/2010/main" val="256531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132856"/>
            <a:ext cx="6347713" cy="1320800"/>
          </a:xfrm>
        </p:spPr>
        <p:txBody>
          <a:bodyPr>
            <a:noAutofit/>
          </a:bodyPr>
          <a:lstStyle/>
          <a:p>
            <a:r>
              <a:rPr lang="pt-PT" sz="5400" dirty="0"/>
              <a:t>Algorithm – Digramatic Example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897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6347714" cy="3880773"/>
          </a:xfrm>
        </p:spPr>
        <p:txBody>
          <a:bodyPr/>
          <a:lstStyle/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 dirty="0">
                <a:latin typeface="Rockwell" pitchFamily="18" charset="0"/>
              </a:rPr>
              <a:t>Intensification</a:t>
            </a:r>
            <a:r>
              <a:rPr lang="en-US" sz="2400" dirty="0">
                <a:latin typeface="Rockwell" pitchFamily="18" charset="0"/>
              </a:rPr>
              <a:t>: explores the previous solutions, finds the best solution of a given region</a:t>
            </a:r>
          </a:p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 dirty="0">
                <a:latin typeface="Rockwell" pitchFamily="18" charset="0"/>
              </a:rPr>
              <a:t>Diversification</a:t>
            </a:r>
            <a:r>
              <a:rPr lang="en-US" sz="2400" dirty="0">
                <a:latin typeface="Rockwell" pitchFamily="18" charset="0"/>
              </a:rPr>
              <a:t>: searches new solutions, finds the regions with potentially the best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8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601593"/>
            <a:ext cx="7416824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i</a:t>
            </a:r>
          </a:p>
        </p:txBody>
      </p:sp>
      <p:pic>
        <p:nvPicPr>
          <p:cNvPr id="41986" name="Picture 2" descr="C:\Users\Su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922463"/>
            <a:ext cx="8150225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6347714" cy="5400600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PSO</a:t>
            </a:r>
          </a:p>
          <a:p>
            <a:r>
              <a:rPr lang="pt-PT" sz="32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PSO Algorithm</a:t>
            </a:r>
          </a:p>
          <a:p>
            <a:r>
              <a:rPr lang="en-US" sz="3200" dirty="0"/>
              <a:t>Algorithm – Parameters</a:t>
            </a:r>
          </a:p>
          <a:p>
            <a:r>
              <a:rPr lang="en-US" sz="3200" dirty="0"/>
              <a:t>PSO Flow Chart</a:t>
            </a:r>
          </a:p>
          <a:p>
            <a:r>
              <a:rPr lang="pt-PT" sz="3200" dirty="0"/>
              <a:t>Algorithm – Digramatic Example of PSO</a:t>
            </a:r>
          </a:p>
          <a:p>
            <a:r>
              <a:rPr lang="pt-PT" sz="3200" dirty="0"/>
              <a:t>Mathematical Example </a:t>
            </a:r>
          </a:p>
          <a:p>
            <a:r>
              <a:rPr lang="en-US" sz="3200" dirty="0"/>
              <a:t>Pseudo Code of PSO</a:t>
            </a:r>
            <a:endParaRPr lang="pt-P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95313"/>
            <a:ext cx="7488832" cy="13208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ii</a:t>
            </a:r>
          </a:p>
        </p:txBody>
      </p:sp>
      <p:pic>
        <p:nvPicPr>
          <p:cNvPr id="43010" name="Picture 2" descr="C:\Users\Su\Desktop\Image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916113"/>
            <a:ext cx="8107362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77962"/>
            <a:ext cx="7776864" cy="13208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iii</a:t>
            </a:r>
          </a:p>
        </p:txBody>
      </p:sp>
      <p:pic>
        <p:nvPicPr>
          <p:cNvPr id="44034" name="Picture 2" descr="C:\Users\Su\Desktop\Imagem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113" y="1928813"/>
            <a:ext cx="754697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70489"/>
            <a:ext cx="7562801" cy="13208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iv</a:t>
            </a:r>
          </a:p>
        </p:txBody>
      </p:sp>
      <p:pic>
        <p:nvPicPr>
          <p:cNvPr id="45058" name="Picture 3" descr="C:\Users\Su\Desktop\Imagem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927225"/>
            <a:ext cx="754697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548680"/>
            <a:ext cx="6696744" cy="13208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v </a:t>
            </a:r>
          </a:p>
        </p:txBody>
      </p:sp>
      <p:pic>
        <p:nvPicPr>
          <p:cNvPr id="46082" name="Picture 2" descr="C:\Users\Su\Desktop\Image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927225"/>
            <a:ext cx="754697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577962"/>
            <a:ext cx="6768752" cy="13208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vi</a:t>
            </a:r>
          </a:p>
        </p:txBody>
      </p:sp>
      <p:pic>
        <p:nvPicPr>
          <p:cNvPr id="47106" name="Picture 2" descr="C:\Users\Su\Desktop\Imagem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288" y="1928813"/>
            <a:ext cx="754697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623209"/>
            <a:ext cx="6770713" cy="13208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vii</a:t>
            </a:r>
          </a:p>
        </p:txBody>
      </p:sp>
      <p:pic>
        <p:nvPicPr>
          <p:cNvPr id="48130" name="Picture 2" descr="C:\Users\Su\Desktop\Imagem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928813"/>
            <a:ext cx="754697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96032"/>
            <a:ext cx="6347713" cy="1320800"/>
          </a:xfrm>
        </p:spPr>
        <p:txBody>
          <a:bodyPr>
            <a:normAutofit/>
          </a:bodyPr>
          <a:lstStyle/>
          <a:p>
            <a:pPr marL="54864"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– Digramatic Example viii</a:t>
            </a:r>
          </a:p>
        </p:txBody>
      </p:sp>
      <p:pic>
        <p:nvPicPr>
          <p:cNvPr id="49154" name="Picture 2" descr="C:\Users\Su\Desktop\Imagem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288" y="1939925"/>
            <a:ext cx="754697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6347713" cy="1320800"/>
          </a:xfrm>
        </p:spPr>
        <p:txBody>
          <a:bodyPr>
            <a:noAutofit/>
          </a:bodyPr>
          <a:lstStyle/>
          <a:p>
            <a:r>
              <a:rPr lang="en-US" sz="7200" dirty="0"/>
              <a:t>Mathematical Example  </a:t>
            </a:r>
          </a:p>
        </p:txBody>
      </p:sp>
    </p:spTree>
    <p:extLst>
      <p:ext uri="{BB962C8B-B14F-4D97-AF65-F5344CB8AC3E}">
        <p14:creationId xmlns:p14="http://schemas.microsoft.com/office/powerpoint/2010/main" val="1954794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0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Mathematical Example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412776"/>
            <a:ext cx="6347714" cy="5445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having the maximization function and here we want to maximize the value of Y</a:t>
            </a:r>
          </a:p>
          <a:p>
            <a:pPr marL="0" indent="0">
              <a:buNone/>
            </a:pPr>
            <a:r>
              <a:rPr lang="en-US" b="1" u="sng" dirty="0"/>
              <a:t>Formula </a:t>
            </a:r>
          </a:p>
          <a:p>
            <a:r>
              <a:rPr lang="en-US" dirty="0"/>
              <a:t>V</a:t>
            </a:r>
            <a:r>
              <a:rPr lang="en-US" sz="1600" dirty="0"/>
              <a:t>i +1 </a:t>
            </a:r>
            <a:r>
              <a:rPr lang="en-US" dirty="0"/>
              <a:t>= w*Vi + r1*c1(Pbest-xi) + r2*c2(Gbest-xi)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+  1 = X</a:t>
            </a:r>
            <a:r>
              <a:rPr lang="en-US" baseline="-25000" dirty="0"/>
              <a:t>i</a:t>
            </a:r>
            <a:r>
              <a:rPr lang="en-US" dirty="0"/>
              <a:t> + V</a:t>
            </a:r>
            <a:r>
              <a:rPr lang="en-US" baseline="-25000" dirty="0"/>
              <a:t>i </a:t>
            </a:r>
            <a:r>
              <a:rPr lang="en-US" dirty="0"/>
              <a:t> +1</a:t>
            </a:r>
            <a:endParaRPr lang="en-US" baseline="-25000" dirty="0"/>
          </a:p>
          <a:p>
            <a:pPr marL="0" indent="0">
              <a:buNone/>
            </a:pPr>
            <a:r>
              <a:rPr lang="en-US" b="1" u="sng" dirty="0"/>
              <a:t>Equation</a:t>
            </a:r>
          </a:p>
          <a:p>
            <a:r>
              <a:rPr lang="en-US" dirty="0"/>
              <a:t>Max Y =x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– 3x</a:t>
            </a:r>
            <a:r>
              <a:rPr lang="en-US" baseline="-25000" dirty="0"/>
              <a:t>2</a:t>
            </a:r>
            <a:r>
              <a:rPr lang="en-US" dirty="0"/>
              <a:t> + 10 </a:t>
            </a:r>
          </a:p>
          <a:p>
            <a:pPr marL="0" indent="0">
              <a:buNone/>
            </a:pPr>
            <a:r>
              <a:rPr lang="en-US" b="1" u="sng" dirty="0"/>
              <a:t>Values </a:t>
            </a:r>
          </a:p>
          <a:p>
            <a:r>
              <a:rPr lang="en-US" dirty="0"/>
              <a:t>Population size =5 </a:t>
            </a:r>
          </a:p>
          <a:p>
            <a:r>
              <a:rPr lang="en-US" dirty="0"/>
              <a:t>w=0.65 (inertia/weight important parameter)</a:t>
            </a:r>
          </a:p>
          <a:p>
            <a:r>
              <a:rPr lang="en-US" dirty="0"/>
              <a:t>c1= 1.65 (Self cognitive level)</a:t>
            </a:r>
          </a:p>
          <a:p>
            <a:r>
              <a:rPr lang="en-US" dirty="0"/>
              <a:t>c2= 1.75 (social cognitive level)</a:t>
            </a:r>
          </a:p>
          <a:p>
            <a:r>
              <a:rPr lang="en-US" dirty="0"/>
              <a:t>r1= 0.4  (random values)</a:t>
            </a:r>
          </a:p>
          <a:p>
            <a:r>
              <a:rPr lang="en-US" dirty="0"/>
              <a:t>(r2= 0.1 ( random values)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91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19" y="476672"/>
            <a:ext cx="6666245" cy="4104456"/>
          </a:xfrm>
        </p:spPr>
        <p:txBody>
          <a:bodyPr>
            <a:normAutofit/>
          </a:bodyPr>
          <a:lstStyle/>
          <a:p>
            <a:r>
              <a:rPr lang="en-US" dirty="0"/>
              <a:t>Mathematical Example –</a:t>
            </a:r>
            <a:r>
              <a:rPr lang="en-US" dirty="0" err="1"/>
              <a:t>i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Population size =5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650829"/>
              </p:ext>
            </p:extLst>
          </p:nvPr>
        </p:nvGraphicFramePr>
        <p:xfrm>
          <a:off x="2123728" y="2636912"/>
          <a:ext cx="3384376" cy="2337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126841312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417296749"/>
                    </a:ext>
                  </a:extLst>
                </a:gridCol>
              </a:tblGrid>
              <a:tr h="383407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80029"/>
                  </a:ext>
                </a:extLst>
              </a:tr>
              <a:tr h="3907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84944"/>
                  </a:ext>
                </a:extLst>
              </a:tr>
              <a:tr h="3907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38920"/>
                  </a:ext>
                </a:extLst>
              </a:tr>
              <a:tr h="3907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66773"/>
                  </a:ext>
                </a:extLst>
              </a:tr>
              <a:tr h="390788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04978"/>
                  </a:ext>
                </a:extLst>
              </a:tr>
              <a:tr h="3907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4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88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289472"/>
            <a:ext cx="3312615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sz="44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dobe Garamond Pro Bold" panose="02020702060506020403" pitchFamily="18" charset="0"/>
              </a:rPr>
              <a:t>Introduction</a:t>
            </a:r>
            <a:endParaRPr lang="pt-PT" sz="4400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6387" name="Marcador de Posição de Conteúdo 2"/>
          <p:cNvSpPr>
            <a:spLocks noGrp="1"/>
          </p:cNvSpPr>
          <p:nvPr>
            <p:ph idx="1"/>
          </p:nvPr>
        </p:nvSpPr>
        <p:spPr>
          <a:xfrm>
            <a:off x="202840" y="1057428"/>
            <a:ext cx="7128470" cy="209998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800" u="sng" dirty="0"/>
              <a:t> </a:t>
            </a:r>
            <a:r>
              <a:rPr lang="en-US" sz="2400" u="sng" dirty="0"/>
              <a:t>Inspired from the nature social behavior and dynamic movements with communications of insects, birds and fish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sz="2400" u="sng" dirty="0"/>
              <a:t>In 1986, Craig Reynolds described this </a:t>
            </a:r>
            <a:r>
              <a:rPr lang="en-US" sz="2400" u="sng" dirty="0"/>
              <a:t>process</a:t>
            </a:r>
            <a:r>
              <a:rPr lang="pt-BR" sz="2400" u="sng" dirty="0"/>
              <a:t> in 3 simple </a:t>
            </a:r>
            <a:r>
              <a:rPr lang="en-US" sz="2400" u="sng" dirty="0"/>
              <a:t>behaviors: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288" y="5373688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latin typeface="Rockwell" pitchFamily="18" charset="0"/>
              </a:rPr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886" y="3063082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141663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1863" y="3141663"/>
            <a:ext cx="2498725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ângulo 13"/>
          <p:cNvSpPr>
            <a:spLocks noChangeArrowheads="1"/>
          </p:cNvSpPr>
          <p:nvPr/>
        </p:nvSpPr>
        <p:spPr bwMode="auto">
          <a:xfrm>
            <a:off x="468313" y="5013325"/>
            <a:ext cx="25193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Separation</a:t>
            </a:r>
            <a:endParaRPr lang="en-US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avoid crowding local flockmates </a:t>
            </a:r>
            <a:endParaRPr lang="pt-PT" sz="1600">
              <a:latin typeface="Rockwell" pitchFamily="18" charset="0"/>
            </a:endParaRPr>
          </a:p>
        </p:txBody>
      </p:sp>
      <p:sp>
        <p:nvSpPr>
          <p:cNvPr id="11" name="Rectângulo 14"/>
          <p:cNvSpPr>
            <a:spLocks noChangeArrowheads="1"/>
          </p:cNvSpPr>
          <p:nvPr/>
        </p:nvSpPr>
        <p:spPr bwMode="auto">
          <a:xfrm>
            <a:off x="3203575" y="5013325"/>
            <a:ext cx="2663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Alignment</a:t>
            </a:r>
            <a:endParaRPr lang="en-US" u="sng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move towards the average heading of local flockmates </a:t>
            </a:r>
            <a:endParaRPr lang="pt-PT" sz="1600">
              <a:latin typeface="Rockwell" pitchFamily="18" charset="0"/>
            </a:endParaRPr>
          </a:p>
        </p:txBody>
      </p:sp>
      <p:sp>
        <p:nvSpPr>
          <p:cNvPr id="12" name="Rectângulo 15"/>
          <p:cNvSpPr>
            <a:spLocks noChangeArrowheads="1"/>
          </p:cNvSpPr>
          <p:nvPr/>
        </p:nvSpPr>
        <p:spPr bwMode="auto">
          <a:xfrm>
            <a:off x="6011863" y="5013325"/>
            <a:ext cx="2663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Cohesion</a:t>
            </a:r>
            <a:endParaRPr lang="en-US" u="sng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move toward the average position of local flockmates </a:t>
            </a:r>
            <a:endParaRPr lang="pt-PT" sz="160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Population size =5 </a:t>
            </a:r>
            <a:br>
              <a:rPr lang="en-US" sz="2700" dirty="0"/>
            </a:br>
            <a:r>
              <a:rPr lang="en-US" sz="2700" dirty="0"/>
              <a:t>Max </a:t>
            </a:r>
            <a:r>
              <a:rPr lang="en-US" dirty="0"/>
              <a:t>Y =x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– 3x</a:t>
            </a:r>
            <a:r>
              <a:rPr lang="en-US" baseline="-25000" dirty="0"/>
              <a:t>2</a:t>
            </a:r>
            <a:r>
              <a:rPr lang="en-US" dirty="0"/>
              <a:t> + 10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811756"/>
              </p:ext>
            </p:extLst>
          </p:nvPr>
        </p:nvGraphicFramePr>
        <p:xfrm>
          <a:off x="1373148" y="2636912"/>
          <a:ext cx="4536504" cy="246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8114398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736424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00901635"/>
                    </a:ext>
                  </a:extLst>
                </a:gridCol>
              </a:tblGrid>
              <a:tr h="614014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2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4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3202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883" y="404664"/>
            <a:ext cx="567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Mathematical Example –ii</a:t>
            </a:r>
          </a:p>
        </p:txBody>
      </p:sp>
    </p:spTree>
    <p:extLst>
      <p:ext uri="{BB962C8B-B14F-4D97-AF65-F5344CB8AC3E}">
        <p14:creationId xmlns:p14="http://schemas.microsoft.com/office/powerpoint/2010/main" val="44531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Example –</a:t>
            </a:r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704608"/>
              </p:ext>
            </p:extLst>
          </p:nvPr>
        </p:nvGraphicFramePr>
        <p:xfrm>
          <a:off x="609600" y="2160588"/>
          <a:ext cx="6348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83">
                  <a:extLst>
                    <a:ext uri="{9D8B030D-6E8A-4147-A177-3AD203B41FA5}">
                      <a16:colId xmlns:a16="http://schemas.microsoft.com/office/drawing/2014/main" val="1083060690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3196768893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376053996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83215439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154832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Pbest</a:t>
                      </a:r>
                      <a:r>
                        <a:rPr lang="en-US" baseline="0" dirty="0"/>
                        <a:t> (x1)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Pbest (x2)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4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2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4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6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535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4797152"/>
            <a:ext cx="4970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Pbest </a:t>
            </a:r>
          </a:p>
          <a:p>
            <a:r>
              <a:rPr lang="en-US" dirty="0"/>
              <a:t>The self cognitive best value. Every particle assume that  I’m the best.</a:t>
            </a:r>
          </a:p>
          <a:p>
            <a:r>
              <a:rPr lang="en-US" dirty="0"/>
              <a:t>As you can see Pbest (x1) is as the same of X1 and Pbest (x2) is as same as X2.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2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25" y="366338"/>
            <a:ext cx="6347713" cy="830414"/>
          </a:xfrm>
        </p:spPr>
        <p:txBody>
          <a:bodyPr/>
          <a:lstStyle/>
          <a:p>
            <a:r>
              <a:rPr lang="en-US" dirty="0"/>
              <a:t>Mathematical Example –</a:t>
            </a:r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986429"/>
              </p:ext>
            </p:extLst>
          </p:nvPr>
        </p:nvGraphicFramePr>
        <p:xfrm>
          <a:off x="524468" y="1426396"/>
          <a:ext cx="6855842" cy="257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06">
                  <a:extLst>
                    <a:ext uri="{9D8B030D-6E8A-4147-A177-3AD203B41FA5}">
                      <a16:colId xmlns:a16="http://schemas.microsoft.com/office/drawing/2014/main" val="2420327933"/>
                    </a:ext>
                  </a:extLst>
                </a:gridCol>
                <a:gridCol w="979406">
                  <a:extLst>
                    <a:ext uri="{9D8B030D-6E8A-4147-A177-3AD203B41FA5}">
                      <a16:colId xmlns:a16="http://schemas.microsoft.com/office/drawing/2014/main" val="3043161889"/>
                    </a:ext>
                  </a:extLst>
                </a:gridCol>
                <a:gridCol w="979406">
                  <a:extLst>
                    <a:ext uri="{9D8B030D-6E8A-4147-A177-3AD203B41FA5}">
                      <a16:colId xmlns:a16="http://schemas.microsoft.com/office/drawing/2014/main" val="3423982045"/>
                    </a:ext>
                  </a:extLst>
                </a:gridCol>
                <a:gridCol w="979406">
                  <a:extLst>
                    <a:ext uri="{9D8B030D-6E8A-4147-A177-3AD203B41FA5}">
                      <a16:colId xmlns:a16="http://schemas.microsoft.com/office/drawing/2014/main" val="4078704883"/>
                    </a:ext>
                  </a:extLst>
                </a:gridCol>
                <a:gridCol w="979406">
                  <a:extLst>
                    <a:ext uri="{9D8B030D-6E8A-4147-A177-3AD203B41FA5}">
                      <a16:colId xmlns:a16="http://schemas.microsoft.com/office/drawing/2014/main" val="3225366303"/>
                    </a:ext>
                  </a:extLst>
                </a:gridCol>
                <a:gridCol w="979406">
                  <a:extLst>
                    <a:ext uri="{9D8B030D-6E8A-4147-A177-3AD203B41FA5}">
                      <a16:colId xmlns:a16="http://schemas.microsoft.com/office/drawing/2014/main" val="2808760696"/>
                    </a:ext>
                  </a:extLst>
                </a:gridCol>
                <a:gridCol w="979406">
                  <a:extLst>
                    <a:ext uri="{9D8B030D-6E8A-4147-A177-3AD203B41FA5}">
                      <a16:colId xmlns:a16="http://schemas.microsoft.com/office/drawing/2014/main" val="106638704"/>
                    </a:ext>
                  </a:extLst>
                </a:gridCol>
              </a:tblGrid>
              <a:tr h="6617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Pbest</a:t>
                      </a:r>
                      <a:r>
                        <a:rPr lang="en-US" baseline="0" dirty="0"/>
                        <a:t> (x1)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Pbest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Gbest</a:t>
                      </a:r>
                    </a:p>
                    <a:p>
                      <a:pPr algn="ctr"/>
                      <a:r>
                        <a:rPr lang="en-US" dirty="0"/>
                        <a:t>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Gbes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9966"/>
                  </a:ext>
                </a:extLst>
              </a:tr>
              <a:tr h="383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50183"/>
                  </a:ext>
                </a:extLst>
              </a:tr>
              <a:tr h="383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51513"/>
                  </a:ext>
                </a:extLst>
              </a:tr>
              <a:tr h="383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97490"/>
                  </a:ext>
                </a:extLst>
              </a:tr>
              <a:tr h="3833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0521"/>
                  </a:ext>
                </a:extLst>
              </a:tr>
              <a:tr h="383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23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6125" y="4221088"/>
            <a:ext cx="6426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Gbest</a:t>
            </a:r>
          </a:p>
          <a:p>
            <a:r>
              <a:rPr lang="en-US" dirty="0"/>
              <a:t>AS we calculate the maximization function now we are attempting the value of Y which gave us the maximum value out of all these particular value Y gives its maximum value 13.25.</a:t>
            </a:r>
          </a:p>
          <a:p>
            <a:r>
              <a:rPr lang="en-US" dirty="0"/>
              <a:t>At this particular value whatever may be the value of X1 and X2 will be the values of Gbest (x1) and Gbest (x2).</a:t>
            </a:r>
          </a:p>
        </p:txBody>
      </p:sp>
    </p:spTree>
    <p:extLst>
      <p:ext uri="{BB962C8B-B14F-4D97-AF65-F5344CB8AC3E}">
        <p14:creationId xmlns:p14="http://schemas.microsoft.com/office/powerpoint/2010/main" val="2547771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52" y="524024"/>
            <a:ext cx="6347713" cy="1320800"/>
          </a:xfrm>
        </p:spPr>
        <p:txBody>
          <a:bodyPr/>
          <a:lstStyle/>
          <a:p>
            <a:r>
              <a:rPr lang="en-US" dirty="0"/>
              <a:t>Mathematical Example –</a:t>
            </a:r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99222"/>
              </p:ext>
            </p:extLst>
          </p:nvPr>
        </p:nvGraphicFramePr>
        <p:xfrm>
          <a:off x="307888" y="1844824"/>
          <a:ext cx="8584596" cy="475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44">
                  <a:extLst>
                    <a:ext uri="{9D8B030D-6E8A-4147-A177-3AD203B41FA5}">
                      <a16:colId xmlns:a16="http://schemas.microsoft.com/office/drawing/2014/main" val="3868515832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2512744603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1317719786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727389125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3942004502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2798755538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3837792048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3917110616"/>
                    </a:ext>
                  </a:extLst>
                </a:gridCol>
                <a:gridCol w="953844">
                  <a:extLst>
                    <a:ext uri="{9D8B030D-6E8A-4147-A177-3AD203B41FA5}">
                      <a16:colId xmlns:a16="http://schemas.microsoft.com/office/drawing/2014/main" val="3958875279"/>
                    </a:ext>
                  </a:extLst>
                </a:gridCol>
              </a:tblGrid>
              <a:tr h="840957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Pbest</a:t>
                      </a:r>
                      <a:r>
                        <a:rPr lang="en-US" baseline="0" dirty="0"/>
                        <a:t> (x1)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Pbest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Gbest</a:t>
                      </a:r>
                    </a:p>
                    <a:p>
                      <a:r>
                        <a:rPr lang="en-US" dirty="0"/>
                        <a:t>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Gbes</a:t>
                      </a:r>
                      <a:endParaRPr lang="en-US" dirty="0"/>
                    </a:p>
                    <a:p>
                      <a:r>
                        <a:rPr lang="en-US" dirty="0"/>
                        <a:t>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09951"/>
                  </a:ext>
                </a:extLst>
              </a:tr>
              <a:tr h="7823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0482"/>
                  </a:ext>
                </a:extLst>
              </a:tr>
              <a:tr h="7823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42131"/>
                  </a:ext>
                </a:extLst>
              </a:tr>
              <a:tr h="7823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65112"/>
                  </a:ext>
                </a:extLst>
              </a:tr>
              <a:tr h="782314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27570"/>
                  </a:ext>
                </a:extLst>
              </a:tr>
              <a:tr h="7823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8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3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Example –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identified Pbest and Gbest very well we are simply setting some random velocities values. </a:t>
            </a:r>
          </a:p>
          <a:p>
            <a:r>
              <a:rPr lang="en-US" dirty="0"/>
              <a:t>Put all the values in the equation 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+1 = w*Vi + r1*c1(Pbest-xi) + r2*c2(Gbest-xi)</a:t>
            </a:r>
          </a:p>
          <a:p>
            <a:r>
              <a:rPr lang="en-US" dirty="0"/>
              <a:t>You will have a new velocity </a:t>
            </a:r>
          </a:p>
          <a:p>
            <a:r>
              <a:rPr lang="en-US" dirty="0"/>
              <a:t>Put this new velocity in the following formula </a:t>
            </a:r>
          </a:p>
          <a:p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+  1 = X</a:t>
            </a:r>
            <a:r>
              <a:rPr lang="en-US" baseline="-25000" dirty="0"/>
              <a:t>i</a:t>
            </a:r>
            <a:r>
              <a:rPr lang="en-US" dirty="0"/>
              <a:t> + V</a:t>
            </a:r>
            <a:r>
              <a:rPr lang="en-US" baseline="-25000" dirty="0"/>
              <a:t>i </a:t>
            </a:r>
            <a:r>
              <a:rPr lang="en-US" dirty="0"/>
              <a:t> +1</a:t>
            </a:r>
          </a:p>
          <a:p>
            <a:r>
              <a:rPr lang="en-US" dirty="0"/>
              <a:t>Earlier position + New velocity that we have got.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3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Example –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again Put this Value X1 and X2 in the equation again and find out the value of Y </a:t>
            </a:r>
          </a:p>
          <a:p>
            <a:r>
              <a:rPr lang="en-US" dirty="0"/>
              <a:t>Do again the process of finding Pbest and Gbest.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56784"/>
              </p:ext>
            </p:extLst>
          </p:nvPr>
        </p:nvGraphicFramePr>
        <p:xfrm>
          <a:off x="887245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5817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7875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414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0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4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0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5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9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9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Example –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86737" cy="3880773"/>
          </a:xfrm>
        </p:spPr>
        <p:txBody>
          <a:bodyPr/>
          <a:lstStyle/>
          <a:p>
            <a:pPr algn="just"/>
            <a:r>
              <a:rPr lang="en-US" dirty="0"/>
              <a:t>This loop goes on continuing. So how many times to continue either give the termination condition by specifying no of iterations.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Or you can enable to set and compare the previous  iteration value with current iteration value if it comes out to be same than terminate at that position.</a:t>
            </a:r>
          </a:p>
        </p:txBody>
      </p:sp>
    </p:spTree>
    <p:extLst>
      <p:ext uri="{BB962C8B-B14F-4D97-AF65-F5344CB8AC3E}">
        <p14:creationId xmlns:p14="http://schemas.microsoft.com/office/powerpoint/2010/main" val="1470696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6347713" cy="1320800"/>
          </a:xfrm>
        </p:spPr>
        <p:txBody>
          <a:bodyPr>
            <a:normAutofit/>
          </a:bodyPr>
          <a:lstStyle/>
          <a:p>
            <a:r>
              <a:rPr lang="en-US" sz="8000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701070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283" t="16734" r="13111" b="845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7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20" t="15547" r="16241" b="767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r="39237"/>
          <a:stretch>
            <a:fillRect/>
          </a:stretch>
        </p:blipFill>
        <p:spPr bwMode="auto">
          <a:xfrm>
            <a:off x="539552" y="1628774"/>
            <a:ext cx="6696744" cy="4536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07975"/>
            <a:ext cx="7346777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1168" y="1628773"/>
            <a:ext cx="7488832" cy="453653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/>
              <a:t>Uses a number of agents (</a:t>
            </a:r>
            <a:r>
              <a:rPr lang="en-US" sz="2400" b="1" dirty="0"/>
              <a:t>particles</a:t>
            </a:r>
            <a:r>
              <a:rPr lang="en-US" sz="2400" dirty="0"/>
              <a:t>) that constitute a swarm moving around in the search space looking for the best solution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/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/>
              <a:t>Each particle in search space adjusts its “flying” according to its own flying experience as well as the flying experience of other particles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93" t="14765" r="18473" b="2223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2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6552728" cy="1872208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dobe Caslon Pro Bold" panose="0205070206050A020403" pitchFamily="18" charset="0"/>
              </a:rPr>
              <a:t>Thankyou ! </a:t>
            </a:r>
          </a:p>
        </p:txBody>
      </p:sp>
    </p:spTree>
    <p:extLst>
      <p:ext uri="{BB962C8B-B14F-4D97-AF65-F5344CB8AC3E}">
        <p14:creationId xmlns:p14="http://schemas.microsoft.com/office/powerpoint/2010/main" val="3949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243" y="325438"/>
            <a:ext cx="6347713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Neighborhood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r="3106" b="4703"/>
          <a:stretch>
            <a:fillRect/>
          </a:stretch>
        </p:blipFill>
        <p:spPr bwMode="auto">
          <a:xfrm>
            <a:off x="1193800" y="1747838"/>
            <a:ext cx="6546850" cy="4344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675" name="Group 35"/>
          <p:cNvGrpSpPr>
            <a:grpSpLocks/>
          </p:cNvGrpSpPr>
          <p:nvPr/>
        </p:nvGrpSpPr>
        <p:grpSpPr bwMode="auto">
          <a:xfrm>
            <a:off x="1981200" y="1900238"/>
            <a:ext cx="5257800" cy="3810000"/>
            <a:chOff x="1248" y="1152"/>
            <a:chExt cx="3312" cy="2400"/>
          </a:xfrm>
        </p:grpSpPr>
        <p:sp>
          <p:nvSpPr>
            <p:cNvPr id="28692" name="Oval 5"/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3" name="Oval 6"/>
            <p:cNvSpPr>
              <a:spLocks noChangeArrowheads="1"/>
            </p:cNvSpPr>
            <p:nvPr/>
          </p:nvSpPr>
          <p:spPr bwMode="auto">
            <a:xfrm>
              <a:off x="1776" y="172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4" name="Oval 7"/>
            <p:cNvSpPr>
              <a:spLocks noChangeArrowheads="1"/>
            </p:cNvSpPr>
            <p:nvPr/>
          </p:nvSpPr>
          <p:spPr bwMode="auto">
            <a:xfrm>
              <a:off x="1920" y="259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5" name="Oval 8"/>
            <p:cNvSpPr>
              <a:spLocks noChangeArrowheads="1"/>
            </p:cNvSpPr>
            <p:nvPr/>
          </p:nvSpPr>
          <p:spPr bwMode="auto">
            <a:xfrm>
              <a:off x="2064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6" name="Oval 9"/>
            <p:cNvSpPr>
              <a:spLocks noChangeArrowheads="1"/>
            </p:cNvSpPr>
            <p:nvPr/>
          </p:nvSpPr>
          <p:spPr bwMode="auto">
            <a:xfrm>
              <a:off x="2496" y="33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7" name="Oval 10"/>
            <p:cNvSpPr>
              <a:spLocks noChangeArrowheads="1"/>
            </p:cNvSpPr>
            <p:nvPr/>
          </p:nvSpPr>
          <p:spPr bwMode="auto">
            <a:xfrm>
              <a:off x="3648" y="2976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8" name="Oval 11"/>
            <p:cNvSpPr>
              <a:spLocks noChangeArrowheads="1"/>
            </p:cNvSpPr>
            <p:nvPr/>
          </p:nvSpPr>
          <p:spPr bwMode="auto">
            <a:xfrm>
              <a:off x="2928" y="148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9" name="Oval 12"/>
            <p:cNvSpPr>
              <a:spLocks noChangeArrowheads="1"/>
            </p:cNvSpPr>
            <p:nvPr/>
          </p:nvSpPr>
          <p:spPr bwMode="auto">
            <a:xfrm>
              <a:off x="1344" y="2016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0" name="Oval 13"/>
            <p:cNvSpPr>
              <a:spLocks noChangeArrowheads="1"/>
            </p:cNvSpPr>
            <p:nvPr/>
          </p:nvSpPr>
          <p:spPr bwMode="auto">
            <a:xfrm>
              <a:off x="2256" y="115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1" name="Oval 14"/>
            <p:cNvSpPr>
              <a:spLocks noChangeArrowheads="1"/>
            </p:cNvSpPr>
            <p:nvPr/>
          </p:nvSpPr>
          <p:spPr bwMode="auto">
            <a:xfrm>
              <a:off x="2832" y="264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2" name="Oval 15"/>
            <p:cNvSpPr>
              <a:spLocks noChangeArrowheads="1"/>
            </p:cNvSpPr>
            <p:nvPr/>
          </p:nvSpPr>
          <p:spPr bwMode="auto">
            <a:xfrm>
              <a:off x="3504" y="259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3" name="Oval 16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4" name="Oval 17"/>
            <p:cNvSpPr>
              <a:spLocks noChangeArrowheads="1"/>
            </p:cNvSpPr>
            <p:nvPr/>
          </p:nvSpPr>
          <p:spPr bwMode="auto">
            <a:xfrm>
              <a:off x="4368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5" name="Oval 18"/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grpSp>
        <p:nvGrpSpPr>
          <p:cNvPr id="28676" name="Group 19"/>
          <p:cNvGrpSpPr>
            <a:grpSpLocks/>
          </p:cNvGrpSpPr>
          <p:nvPr/>
        </p:nvGrpSpPr>
        <p:grpSpPr bwMode="auto">
          <a:xfrm>
            <a:off x="4800600" y="3652838"/>
            <a:ext cx="1371600" cy="1295400"/>
            <a:chOff x="3024" y="2256"/>
            <a:chExt cx="864" cy="816"/>
          </a:xfrm>
        </p:grpSpPr>
        <p:sp>
          <p:nvSpPr>
            <p:cNvPr id="28689" name="Oval 20"/>
            <p:cNvSpPr>
              <a:spLocks noChangeArrowheads="1"/>
            </p:cNvSpPr>
            <p:nvPr/>
          </p:nvSpPr>
          <p:spPr bwMode="auto">
            <a:xfrm>
              <a:off x="3840" y="225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0" name="Line 21"/>
            <p:cNvSpPr>
              <a:spLocks noChangeShapeType="1"/>
            </p:cNvSpPr>
            <p:nvPr/>
          </p:nvSpPr>
          <p:spPr bwMode="auto">
            <a:xfrm flipH="1">
              <a:off x="3024" y="2304"/>
              <a:ext cx="768" cy="384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91" name="Line 22"/>
            <p:cNvSpPr>
              <a:spLocks noChangeShapeType="1"/>
            </p:cNvSpPr>
            <p:nvPr/>
          </p:nvSpPr>
          <p:spPr bwMode="auto">
            <a:xfrm flipH="1">
              <a:off x="3744" y="2352"/>
              <a:ext cx="96" cy="720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2590800" y="2738438"/>
            <a:ext cx="990600" cy="1828800"/>
            <a:chOff x="1632" y="1680"/>
            <a:chExt cx="624" cy="1152"/>
          </a:xfrm>
        </p:grpSpPr>
        <p:sp>
          <p:nvSpPr>
            <p:cNvPr id="28687" name="Oval 24"/>
            <p:cNvSpPr>
              <a:spLocks noChangeArrowheads="1"/>
            </p:cNvSpPr>
            <p:nvPr/>
          </p:nvSpPr>
          <p:spPr bwMode="auto">
            <a:xfrm>
              <a:off x="2160" y="225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88" name="Oval 25"/>
            <p:cNvSpPr>
              <a:spLocks noChangeArrowheads="1"/>
            </p:cNvSpPr>
            <p:nvPr/>
          </p:nvSpPr>
          <p:spPr bwMode="auto">
            <a:xfrm rot="-61284">
              <a:off x="1632" y="1680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grpSp>
        <p:nvGrpSpPr>
          <p:cNvPr id="28678" name="Group 26"/>
          <p:cNvGrpSpPr>
            <a:grpSpLocks/>
          </p:cNvGrpSpPr>
          <p:nvPr/>
        </p:nvGrpSpPr>
        <p:grpSpPr bwMode="auto">
          <a:xfrm>
            <a:off x="1981200" y="2586038"/>
            <a:ext cx="990600" cy="1828800"/>
            <a:chOff x="1248" y="1584"/>
            <a:chExt cx="624" cy="1152"/>
          </a:xfrm>
        </p:grpSpPr>
        <p:sp>
          <p:nvSpPr>
            <p:cNvPr id="28685" name="Oval 27"/>
            <p:cNvSpPr>
              <a:spLocks noChangeArrowheads="1"/>
            </p:cNvSpPr>
            <p:nvPr/>
          </p:nvSpPr>
          <p:spPr bwMode="auto">
            <a:xfrm>
              <a:off x="1392" y="2064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86" name="Oval 28"/>
            <p:cNvSpPr>
              <a:spLocks noChangeArrowheads="1"/>
            </p:cNvSpPr>
            <p:nvPr/>
          </p:nvSpPr>
          <p:spPr bwMode="auto">
            <a:xfrm rot="2186385">
              <a:off x="1248" y="1584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sp>
        <p:nvSpPr>
          <p:cNvPr id="28679" name="Text Box 29"/>
          <p:cNvSpPr txBox="1">
            <a:spLocks noChangeArrowheads="1"/>
          </p:cNvSpPr>
          <p:nvPr/>
        </p:nvSpPr>
        <p:spPr bwMode="auto">
          <a:xfrm>
            <a:off x="1187450" y="213201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sz="2400">
                <a:solidFill>
                  <a:schemeClr val="bg1"/>
                </a:solidFill>
                <a:latin typeface="Rockwell" pitchFamily="18" charset="0"/>
              </a:rPr>
              <a:t>geographical</a:t>
            </a:r>
            <a:endParaRPr lang="en-US" altLang="fr-FR" sz="160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28680" name="Text Box 30"/>
          <p:cNvSpPr txBox="1">
            <a:spLocks noChangeArrowheads="1"/>
          </p:cNvSpPr>
          <p:nvPr/>
        </p:nvSpPr>
        <p:spPr bwMode="auto">
          <a:xfrm>
            <a:off x="6156325" y="4940300"/>
            <a:ext cx="101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>
                <a:solidFill>
                  <a:schemeClr val="bg1"/>
                </a:solidFill>
                <a:latin typeface="Rockwell" pitchFamily="18" charset="0"/>
              </a:rPr>
              <a:t>social</a:t>
            </a:r>
          </a:p>
        </p:txBody>
      </p:sp>
      <p:grpSp>
        <p:nvGrpSpPr>
          <p:cNvPr id="28681" name="Group 31"/>
          <p:cNvGrpSpPr>
            <a:grpSpLocks/>
          </p:cNvGrpSpPr>
          <p:nvPr/>
        </p:nvGrpSpPr>
        <p:grpSpPr bwMode="auto">
          <a:xfrm>
            <a:off x="3733800" y="2052638"/>
            <a:ext cx="990600" cy="3352800"/>
            <a:chOff x="2352" y="1248"/>
            <a:chExt cx="624" cy="2112"/>
          </a:xfrm>
        </p:grpSpPr>
        <p:sp>
          <p:nvSpPr>
            <p:cNvPr id="28682" name="Line 32"/>
            <p:cNvSpPr>
              <a:spLocks noChangeShapeType="1"/>
            </p:cNvSpPr>
            <p:nvPr/>
          </p:nvSpPr>
          <p:spPr bwMode="auto">
            <a:xfrm flipH="1" flipV="1">
              <a:off x="2352" y="1248"/>
              <a:ext cx="528" cy="1392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83" name="Line 33"/>
            <p:cNvSpPr>
              <a:spLocks noChangeShapeType="1"/>
            </p:cNvSpPr>
            <p:nvPr/>
          </p:nvSpPr>
          <p:spPr bwMode="auto">
            <a:xfrm flipH="1">
              <a:off x="2640" y="2832"/>
              <a:ext cx="288" cy="528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84" name="Oval 34"/>
            <p:cNvSpPr>
              <a:spLocks noChangeArrowheads="1"/>
            </p:cNvSpPr>
            <p:nvPr/>
          </p:nvSpPr>
          <p:spPr bwMode="auto">
            <a:xfrm>
              <a:off x="2928" y="273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143" y="214889"/>
            <a:ext cx="6347713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Neighborhood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pSp>
        <p:nvGrpSpPr>
          <p:cNvPr id="30722" name="Grupo 3"/>
          <p:cNvGrpSpPr>
            <a:grpSpLocks/>
          </p:cNvGrpSpPr>
          <p:nvPr/>
        </p:nvGrpSpPr>
        <p:grpSpPr bwMode="auto">
          <a:xfrm>
            <a:off x="395536" y="1196752"/>
            <a:ext cx="6756400" cy="4711700"/>
            <a:chOff x="1193800" y="1524000"/>
            <a:chExt cx="6756400" cy="47117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3800" y="1676400"/>
              <a:ext cx="6756400" cy="4559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>
              <a:off x="1981200" y="1828800"/>
              <a:ext cx="5257800" cy="3810000"/>
              <a:chOff x="1248" y="1152"/>
              <a:chExt cx="3312" cy="2400"/>
            </a:xfrm>
          </p:grpSpPr>
          <p:sp>
            <p:nvSpPr>
              <p:cNvPr id="30727" name="Oval 5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28" name="Oval 6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29" name="Oval 7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0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1" name="Oval 9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2" name="Oval 10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3" name="Oval 11"/>
              <p:cNvSpPr>
                <a:spLocks noChangeArrowheads="1"/>
              </p:cNvSpPr>
              <p:nvPr/>
            </p:nvSpPr>
            <p:spPr bwMode="auto">
              <a:xfrm>
                <a:off x="2928" y="148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4" name="Oval 12"/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5" name="Oval 13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6" name="Oval 14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7" name="Oval 15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8" name="Oval 16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9" name="Oval 17"/>
              <p:cNvSpPr>
                <a:spLocks noChangeArrowheads="1"/>
              </p:cNvSpPr>
              <p:nvPr/>
            </p:nvSpPr>
            <p:spPr bwMode="auto">
              <a:xfrm>
                <a:off x="4368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40" name="Oval 1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</p:grpSp>
        <p:sp>
          <p:nvSpPr>
            <p:cNvPr id="30725" name="Text Box 29"/>
            <p:cNvSpPr txBox="1">
              <a:spLocks noChangeArrowheads="1"/>
            </p:cNvSpPr>
            <p:nvPr/>
          </p:nvSpPr>
          <p:spPr bwMode="auto">
            <a:xfrm>
              <a:off x="1547664" y="5373216"/>
              <a:ext cx="11247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altLang="fr-FR" sz="2400">
                  <a:solidFill>
                    <a:schemeClr val="bg1"/>
                  </a:solidFill>
                  <a:latin typeface="Rockwell" pitchFamily="18" charset="0"/>
                </a:rPr>
                <a:t>global</a:t>
              </a:r>
            </a:p>
          </p:txBody>
        </p:sp>
        <p:sp>
          <p:nvSpPr>
            <p:cNvPr id="30726" name="Oval 35"/>
            <p:cNvSpPr>
              <a:spLocks noChangeArrowheads="1"/>
            </p:cNvSpPr>
            <p:nvPr/>
          </p:nvSpPr>
          <p:spPr bwMode="auto">
            <a:xfrm>
              <a:off x="1828800" y="1524000"/>
              <a:ext cx="5715000" cy="4495800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PT">
                <a:latin typeface="Rockwell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347713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Parameters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852987"/>
          </a:xfrm>
        </p:spPr>
        <p:txBody>
          <a:bodyPr>
            <a:normAutofit fontScale="25000" lnSpcReduction="20000"/>
          </a:bodyPr>
          <a:lstStyle/>
          <a:p>
            <a:pPr marL="292100" lvl="1" indent="-2921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r>
              <a:rPr lang="en-US" sz="9600" dirty="0"/>
              <a:t>Algorithm parameters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A</a:t>
            </a:r>
            <a:r>
              <a:rPr lang="en-US" sz="7200" dirty="0"/>
              <a:t> : Population of agents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p</a:t>
            </a:r>
            <a:r>
              <a:rPr lang="en-US" sz="7200" b="1" i="1" baseline="-25000" dirty="0"/>
              <a:t>i</a:t>
            </a:r>
            <a:r>
              <a:rPr lang="en-US" sz="7200" dirty="0"/>
              <a:t> : Position of agent </a:t>
            </a:r>
            <a:r>
              <a:rPr lang="en-US" sz="7200" b="1" i="1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dirty="0"/>
              <a:t> in the solution space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f</a:t>
            </a:r>
            <a:r>
              <a:rPr lang="en-US" sz="7200" dirty="0"/>
              <a:t> : Objective function 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v</a:t>
            </a:r>
            <a:r>
              <a:rPr lang="en-US" sz="7200" b="1" i="1" baseline="-25000" dirty="0"/>
              <a:t>i</a:t>
            </a:r>
            <a:r>
              <a:rPr lang="en-US" sz="7200" dirty="0"/>
              <a:t> : Velocity of agent’s </a:t>
            </a:r>
            <a:r>
              <a:rPr lang="en-US" sz="7200" b="1" i="1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dirty="0"/>
              <a:t> 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V(</a:t>
            </a:r>
            <a:r>
              <a:rPr lang="en-US" sz="7200" b="1" i="1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b="1" i="1" dirty="0"/>
              <a:t>)</a:t>
            </a:r>
            <a:r>
              <a:rPr lang="en-US" sz="7200" dirty="0"/>
              <a:t> : Neighborhood of agent </a:t>
            </a:r>
            <a:r>
              <a:rPr lang="en-US" sz="7200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dirty="0"/>
              <a:t>  (fixed)</a:t>
            </a:r>
            <a:endParaRPr lang="en-US" sz="5100" dirty="0"/>
          </a:p>
          <a:p>
            <a:pPr marL="292100" lvl="1" indent="-2921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r>
              <a:rPr lang="en-US" sz="9600" dirty="0"/>
              <a:t>The neighborhood concept in PSO is not the same as the one used in other meta-heuristics search, since in PSO each particle’s neighborhood never changes (is fixed)</a:t>
            </a:r>
            <a:endParaRPr lang="en-US" sz="5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36538"/>
            <a:ext cx="6990231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PSO </a:t>
            </a: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3059832" y="1149320"/>
            <a:ext cx="5472112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pt-BR" dirty="0">
                <a:latin typeface="Rockwell" pitchFamily="18" charset="0"/>
              </a:rPr>
              <a:t>[</a:t>
            </a:r>
            <a:r>
              <a:rPr lang="pt-BR" sz="1600" dirty="0">
                <a:latin typeface="Rockwell" pitchFamily="18" charset="0"/>
              </a:rPr>
              <a:t>x*] = PSO()</a:t>
            </a:r>
          </a:p>
          <a:p>
            <a:pPr>
              <a:lnSpc>
                <a:spcPts val="2600"/>
              </a:lnSpc>
            </a:pP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= Particle_Initialization();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For </a:t>
            </a:r>
            <a:r>
              <a:rPr lang="pt-BR" sz="1600" i="1" dirty="0">
                <a:latin typeface="Rockwell" pitchFamily="18" charset="0"/>
              </a:rPr>
              <a:t>i</a:t>
            </a:r>
            <a:r>
              <a:rPr lang="pt-BR" sz="1600" dirty="0">
                <a:latin typeface="Rockwell" pitchFamily="18" charset="0"/>
              </a:rPr>
              <a:t>=1 to </a:t>
            </a:r>
            <a:r>
              <a:rPr lang="pt-BR" sz="1600" i="1" dirty="0">
                <a:latin typeface="Rockwell" pitchFamily="18" charset="0"/>
              </a:rPr>
              <a:t>it_max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For each particle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in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   </a:t>
            </a:r>
            <a:r>
              <a:rPr lang="pt-BR" sz="1600" i="1" dirty="0">
                <a:latin typeface="Rockwell" pitchFamily="18" charset="0"/>
              </a:rPr>
              <a:t>fp</a:t>
            </a:r>
            <a:r>
              <a:rPr lang="pt-BR" sz="1600" dirty="0">
                <a:latin typeface="Rockwell" pitchFamily="18" charset="0"/>
              </a:rPr>
              <a:t> = f(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); 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   If </a:t>
            </a:r>
            <a:r>
              <a:rPr lang="pt-BR" sz="1600" i="1" dirty="0">
                <a:latin typeface="Rockwell" pitchFamily="18" charset="0"/>
              </a:rPr>
              <a:t>fp</a:t>
            </a:r>
            <a:r>
              <a:rPr lang="pt-BR" sz="1600" dirty="0">
                <a:latin typeface="Rockwell" pitchFamily="18" charset="0"/>
              </a:rPr>
              <a:t> is better than f(</a:t>
            </a:r>
            <a:r>
              <a:rPr lang="pt-BR" sz="1600" i="1" dirty="0">
                <a:latin typeface="Rockwell" pitchFamily="18" charset="0"/>
              </a:rPr>
              <a:t>pBest</a:t>
            </a:r>
            <a:r>
              <a:rPr lang="pt-BR" sz="1600" dirty="0">
                <a:latin typeface="Rockwell" pitchFamily="18" charset="0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            </a:t>
            </a:r>
            <a:r>
              <a:rPr lang="pt-BR" sz="1600" i="1" dirty="0">
                <a:latin typeface="Rockwell" pitchFamily="18" charset="0"/>
              </a:rPr>
              <a:t>pBest</a:t>
            </a:r>
            <a:r>
              <a:rPr lang="pt-BR" sz="1600" dirty="0">
                <a:latin typeface="Rockwell" pitchFamily="18" charset="0"/>
              </a:rPr>
              <a:t> =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   end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end</a:t>
            </a:r>
            <a:br>
              <a:rPr lang="pt-BR" sz="1600" dirty="0">
                <a:latin typeface="Rockwell" pitchFamily="18" charset="0"/>
              </a:rPr>
            </a:br>
            <a:r>
              <a:rPr lang="pt-BR" sz="1600" dirty="0">
                <a:latin typeface="Rockwell" pitchFamily="18" charset="0"/>
              </a:rPr>
              <a:t>   </a:t>
            </a:r>
            <a:r>
              <a:rPr lang="pt-BR" sz="1600" i="1" dirty="0">
                <a:latin typeface="Rockwell" pitchFamily="18" charset="0"/>
              </a:rPr>
              <a:t>gBest</a:t>
            </a:r>
            <a:r>
              <a:rPr lang="pt-BR" sz="1600" dirty="0">
                <a:latin typeface="Rockwell" pitchFamily="18" charset="0"/>
              </a:rPr>
              <a:t> = best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in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For each particle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in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     </a:t>
            </a:r>
            <a:r>
              <a:rPr lang="pt-BR" sz="1600" i="1" dirty="0">
                <a:latin typeface="Rockwell" pitchFamily="18" charset="0"/>
              </a:rPr>
              <a:t>v</a:t>
            </a:r>
            <a:r>
              <a:rPr lang="pt-BR" sz="1600" dirty="0">
                <a:latin typeface="Rockwell" pitchFamily="18" charset="0"/>
              </a:rPr>
              <a:t> = </a:t>
            </a:r>
            <a:r>
              <a:rPr lang="pt-BR" sz="1600" i="1" dirty="0">
                <a:latin typeface="Rockwell" pitchFamily="18" charset="0"/>
              </a:rPr>
              <a:t>v</a:t>
            </a:r>
            <a:r>
              <a:rPr lang="pt-BR" sz="1600" dirty="0">
                <a:latin typeface="Rockwell" pitchFamily="18" charset="0"/>
              </a:rPr>
              <a:t> + </a:t>
            </a:r>
            <a:r>
              <a:rPr lang="pt-BR" sz="1600" i="1" dirty="0">
                <a:latin typeface="Rockwell" pitchFamily="18" charset="0"/>
              </a:rPr>
              <a:t>c1</a:t>
            </a:r>
            <a:r>
              <a:rPr lang="pt-BR" sz="1600" dirty="0">
                <a:latin typeface="Rockwell" pitchFamily="18" charset="0"/>
              </a:rPr>
              <a:t>*</a:t>
            </a:r>
            <a:r>
              <a:rPr lang="pt-BR" sz="1600" i="1" dirty="0">
                <a:latin typeface="Rockwell" pitchFamily="18" charset="0"/>
              </a:rPr>
              <a:t>rand</a:t>
            </a:r>
            <a:r>
              <a:rPr lang="pt-BR" sz="1600" dirty="0">
                <a:latin typeface="Rockwell" pitchFamily="18" charset="0"/>
              </a:rPr>
              <a:t>*(</a:t>
            </a:r>
            <a:r>
              <a:rPr lang="pt-BR" sz="1600" i="1" dirty="0">
                <a:latin typeface="Rockwell" pitchFamily="18" charset="0"/>
              </a:rPr>
              <a:t>pBest</a:t>
            </a:r>
            <a:r>
              <a:rPr lang="pt-BR" sz="1600" dirty="0">
                <a:latin typeface="Rockwell" pitchFamily="18" charset="0"/>
              </a:rPr>
              <a:t> –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) + </a:t>
            </a:r>
            <a:r>
              <a:rPr lang="pt-BR" sz="1600" i="1" dirty="0">
                <a:latin typeface="Rockwell" pitchFamily="18" charset="0"/>
              </a:rPr>
              <a:t>c2</a:t>
            </a:r>
            <a:r>
              <a:rPr lang="pt-BR" sz="1600" dirty="0">
                <a:latin typeface="Rockwell" pitchFamily="18" charset="0"/>
              </a:rPr>
              <a:t>*</a:t>
            </a:r>
            <a:r>
              <a:rPr lang="pt-BR" sz="1600" i="1" dirty="0">
                <a:latin typeface="Rockwell" pitchFamily="18" charset="0"/>
              </a:rPr>
              <a:t>rand</a:t>
            </a:r>
            <a:r>
              <a:rPr lang="pt-BR" sz="1600" dirty="0">
                <a:latin typeface="Rockwell" pitchFamily="18" charset="0"/>
              </a:rPr>
              <a:t>*(</a:t>
            </a:r>
            <a:r>
              <a:rPr lang="pt-BR" sz="1600" i="1" dirty="0">
                <a:latin typeface="Rockwell" pitchFamily="18" charset="0"/>
              </a:rPr>
              <a:t>gBest</a:t>
            </a:r>
            <a:r>
              <a:rPr lang="pt-BR" sz="1600" dirty="0">
                <a:latin typeface="Rockwell" pitchFamily="18" charset="0"/>
              </a:rPr>
              <a:t> –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sz="1600" dirty="0">
                <a:latin typeface="Rockwell" pitchFamily="18" charset="0"/>
              </a:rPr>
              <a:t>       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= </a:t>
            </a:r>
            <a:r>
              <a:rPr lang="pt-BR" sz="1600" i="1" dirty="0">
                <a:latin typeface="Rockwell" pitchFamily="18" charset="0"/>
              </a:rPr>
              <a:t>p</a:t>
            </a:r>
            <a:r>
              <a:rPr lang="pt-BR" sz="1600" dirty="0">
                <a:latin typeface="Rockwell" pitchFamily="18" charset="0"/>
              </a:rPr>
              <a:t> + </a:t>
            </a:r>
            <a:r>
              <a:rPr lang="pt-BR" sz="1600" i="1" dirty="0">
                <a:latin typeface="Rockwell" pitchFamily="18" charset="0"/>
              </a:rPr>
              <a:t>v</a:t>
            </a:r>
            <a:r>
              <a:rPr lang="pt-BR" sz="1600" dirty="0">
                <a:latin typeface="Rockwell" pitchFamily="18" charset="0"/>
              </a:rPr>
              <a:t>; </a:t>
            </a:r>
            <a:br>
              <a:rPr lang="pt-BR" sz="1600" dirty="0">
                <a:latin typeface="Rockwell" pitchFamily="18" charset="0"/>
              </a:rPr>
            </a:br>
            <a:r>
              <a:rPr lang="pt-BR" sz="1600" dirty="0">
                <a:latin typeface="Rockwell" pitchFamily="18" charset="0"/>
              </a:rPr>
              <a:t>   end</a:t>
            </a:r>
            <a:br>
              <a:rPr lang="pt-BR" sz="1600" dirty="0">
                <a:latin typeface="Rockwell" pitchFamily="18" charset="0"/>
              </a:rPr>
            </a:br>
            <a:r>
              <a:rPr lang="pt-BR" sz="1600" dirty="0">
                <a:latin typeface="Rockwell" pitchFamily="18" charset="0"/>
              </a:rPr>
              <a:t>end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148" y="1124744"/>
            <a:ext cx="2509715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D:\Cenas da Su\FEUP\PDEEC\1º Semestre\Decision Support - Apoio à Decisão\6. Populational Metaheuristics\Presentation\IMG_0301.jpg"/>
          <p:cNvPicPr>
            <a:picLocks noChangeAspect="1" noChangeArrowheads="1"/>
          </p:cNvPicPr>
          <p:nvPr/>
        </p:nvPicPr>
        <p:blipFill>
          <a:blip r:embed="rId3" cstate="print"/>
          <a:srcRect t="18753" r="6050" b="10782"/>
          <a:stretch>
            <a:fillRect/>
          </a:stretch>
        </p:blipFill>
        <p:spPr bwMode="auto">
          <a:xfrm>
            <a:off x="330148" y="3819685"/>
            <a:ext cx="252028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" y="184594"/>
            <a:ext cx="6347713" cy="1320800"/>
          </a:xfrm>
        </p:spPr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179512" y="980728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lvl="1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 dirty="0">
                <a:latin typeface="Rockwell" pitchFamily="18" charset="0"/>
              </a:rPr>
              <a:t>Particle update rule</a:t>
            </a:r>
          </a:p>
          <a:p>
            <a:pPr marL="749300" lvl="2" indent="-292100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000" i="1" dirty="0">
                <a:latin typeface="Rockwell" pitchFamily="18" charset="0"/>
              </a:rPr>
              <a:t>p</a:t>
            </a:r>
            <a:r>
              <a:rPr lang="pt-BR" sz="2000" dirty="0">
                <a:latin typeface="Rockwell" pitchFamily="18" charset="0"/>
              </a:rPr>
              <a:t> = </a:t>
            </a:r>
            <a:r>
              <a:rPr lang="pt-BR" sz="2000" i="1" dirty="0">
                <a:latin typeface="Rockwell" pitchFamily="18" charset="0"/>
              </a:rPr>
              <a:t>p</a:t>
            </a:r>
            <a:r>
              <a:rPr lang="pt-BR" sz="2000" dirty="0">
                <a:latin typeface="Rockwell" pitchFamily="18" charset="0"/>
              </a:rPr>
              <a:t> + </a:t>
            </a:r>
            <a:r>
              <a:rPr lang="pt-BR" sz="2000" i="1" dirty="0">
                <a:latin typeface="Rockwell" pitchFamily="18" charset="0"/>
              </a:rPr>
              <a:t>v</a:t>
            </a:r>
            <a:r>
              <a:rPr lang="pt-BR" sz="2000" dirty="0">
                <a:latin typeface="Rockwell" pitchFamily="18" charset="0"/>
              </a:rPr>
              <a:t> </a:t>
            </a:r>
          </a:p>
          <a:p>
            <a:pPr marL="749300" lvl="2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 dirty="0">
                <a:latin typeface="Rockwell" pitchFamily="18" charset="0"/>
              </a:rPr>
              <a:t>with</a:t>
            </a:r>
          </a:p>
          <a:p>
            <a:pPr marL="1206500" lvl="3" indent="-292100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000" i="1" dirty="0">
                <a:latin typeface="Rockwell" pitchFamily="18" charset="0"/>
              </a:rPr>
              <a:t>v</a:t>
            </a:r>
            <a:r>
              <a:rPr lang="pt-BR" sz="2000" dirty="0">
                <a:latin typeface="Rockwell" pitchFamily="18" charset="0"/>
              </a:rPr>
              <a:t> = </a:t>
            </a:r>
            <a:r>
              <a:rPr lang="pt-BR" sz="2000" i="1" dirty="0">
                <a:latin typeface="Rockwell" pitchFamily="18" charset="0"/>
              </a:rPr>
              <a:t>v</a:t>
            </a:r>
            <a:r>
              <a:rPr lang="pt-BR" sz="2000" dirty="0">
                <a:latin typeface="Rockwell" pitchFamily="18" charset="0"/>
              </a:rPr>
              <a:t> + </a:t>
            </a:r>
            <a:r>
              <a:rPr lang="pt-BR" sz="2000" i="1" dirty="0">
                <a:latin typeface="Rockwell" pitchFamily="18" charset="0"/>
              </a:rPr>
              <a:t>c</a:t>
            </a:r>
            <a:r>
              <a:rPr lang="pt-BR" sz="2000" i="1" baseline="-25000" dirty="0">
                <a:latin typeface="Rockwell" pitchFamily="18" charset="0"/>
              </a:rPr>
              <a:t>1 </a:t>
            </a:r>
            <a:r>
              <a:rPr lang="pt-BR" sz="2000" dirty="0">
                <a:latin typeface="Rockwell" pitchFamily="18" charset="0"/>
              </a:rPr>
              <a:t>* </a:t>
            </a:r>
            <a:r>
              <a:rPr lang="pt-BR" sz="2000" i="1" dirty="0">
                <a:latin typeface="Rockwell" pitchFamily="18" charset="0"/>
              </a:rPr>
              <a:t>rand </a:t>
            </a:r>
            <a:r>
              <a:rPr lang="pt-BR" sz="2000" dirty="0">
                <a:latin typeface="Rockwell" pitchFamily="18" charset="0"/>
              </a:rPr>
              <a:t>* (</a:t>
            </a:r>
            <a:r>
              <a:rPr lang="pt-BR" sz="2000" i="1" dirty="0">
                <a:latin typeface="Rockwell" pitchFamily="18" charset="0"/>
              </a:rPr>
              <a:t>pBest</a:t>
            </a:r>
            <a:r>
              <a:rPr lang="pt-BR" sz="2000" dirty="0">
                <a:latin typeface="Rockwell" pitchFamily="18" charset="0"/>
              </a:rPr>
              <a:t> – </a:t>
            </a:r>
            <a:r>
              <a:rPr lang="pt-BR" sz="2000" i="1" dirty="0">
                <a:latin typeface="Rockwell" pitchFamily="18" charset="0"/>
              </a:rPr>
              <a:t>p</a:t>
            </a:r>
            <a:r>
              <a:rPr lang="pt-BR" sz="2000" dirty="0">
                <a:latin typeface="Rockwell" pitchFamily="18" charset="0"/>
              </a:rPr>
              <a:t>) + </a:t>
            </a:r>
            <a:r>
              <a:rPr lang="pt-BR" sz="2000" i="1" dirty="0">
                <a:latin typeface="Rockwell" pitchFamily="18" charset="0"/>
              </a:rPr>
              <a:t>c</a:t>
            </a:r>
            <a:r>
              <a:rPr lang="pt-BR" sz="2000" i="1" baseline="-25000" dirty="0">
                <a:latin typeface="Rockwell" pitchFamily="18" charset="0"/>
              </a:rPr>
              <a:t>2</a:t>
            </a:r>
            <a:r>
              <a:rPr lang="pt-BR" sz="2000" dirty="0">
                <a:latin typeface="Rockwell" pitchFamily="18" charset="0"/>
              </a:rPr>
              <a:t> * </a:t>
            </a:r>
            <a:r>
              <a:rPr lang="pt-BR" sz="2000" i="1" dirty="0">
                <a:latin typeface="Rockwell" pitchFamily="18" charset="0"/>
              </a:rPr>
              <a:t>rand</a:t>
            </a:r>
            <a:r>
              <a:rPr lang="pt-BR" sz="2000" dirty="0">
                <a:latin typeface="Rockwell" pitchFamily="18" charset="0"/>
              </a:rPr>
              <a:t> * (</a:t>
            </a:r>
            <a:r>
              <a:rPr lang="pt-BR" sz="2000" i="1" dirty="0">
                <a:latin typeface="Rockwell" pitchFamily="18" charset="0"/>
              </a:rPr>
              <a:t>gBest</a:t>
            </a:r>
            <a:r>
              <a:rPr lang="pt-BR" sz="2000" dirty="0">
                <a:latin typeface="Rockwell" pitchFamily="18" charset="0"/>
              </a:rPr>
              <a:t> – </a:t>
            </a:r>
            <a:r>
              <a:rPr lang="pt-BR" sz="2000" i="1" dirty="0">
                <a:latin typeface="Rockwell" pitchFamily="18" charset="0"/>
              </a:rPr>
              <a:t>p</a:t>
            </a:r>
            <a:r>
              <a:rPr lang="pt-BR" sz="2000" dirty="0">
                <a:latin typeface="Rockwell" pitchFamily="18" charset="0"/>
              </a:rPr>
              <a:t>)</a:t>
            </a:r>
          </a:p>
          <a:p>
            <a:pPr marL="749300" lvl="2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 dirty="0">
                <a:latin typeface="Rockwell" pitchFamily="18" charset="0"/>
              </a:rPr>
              <a:t>where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p</a:t>
            </a:r>
            <a:r>
              <a:rPr lang="pt-BR" dirty="0">
                <a:latin typeface="Rockwell" pitchFamily="18" charset="0"/>
              </a:rPr>
              <a:t>: particle’s position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v</a:t>
            </a:r>
            <a:r>
              <a:rPr lang="pt-BR" dirty="0">
                <a:latin typeface="Rockwell" pitchFamily="18" charset="0"/>
              </a:rPr>
              <a:t>: path direction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c</a:t>
            </a:r>
            <a:r>
              <a:rPr lang="pt-BR" i="1" baseline="-25000" dirty="0">
                <a:latin typeface="Rockwell" pitchFamily="18" charset="0"/>
              </a:rPr>
              <a:t>1</a:t>
            </a:r>
            <a:r>
              <a:rPr lang="pt-BR" dirty="0">
                <a:latin typeface="Rockwell" pitchFamily="18" charset="0"/>
              </a:rPr>
              <a:t>: weight of local information 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c</a:t>
            </a:r>
            <a:r>
              <a:rPr lang="pt-BR" i="1" baseline="-25000" dirty="0">
                <a:latin typeface="Rockwell" pitchFamily="18" charset="0"/>
              </a:rPr>
              <a:t>2</a:t>
            </a:r>
            <a:r>
              <a:rPr lang="pt-BR" dirty="0">
                <a:latin typeface="Rockwell" pitchFamily="18" charset="0"/>
              </a:rPr>
              <a:t>: weight of global information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pBest</a:t>
            </a:r>
            <a:r>
              <a:rPr lang="pt-BR" dirty="0">
                <a:latin typeface="Rockwell" pitchFamily="18" charset="0"/>
              </a:rPr>
              <a:t>: best position of the particle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gBest</a:t>
            </a:r>
            <a:r>
              <a:rPr lang="pt-BR" dirty="0">
                <a:latin typeface="Rockwell" pitchFamily="18" charset="0"/>
              </a:rPr>
              <a:t>: best position </a:t>
            </a:r>
            <a:r>
              <a:rPr lang="pt-BR" dirty="0"/>
              <a:t>of the swarm</a:t>
            </a:r>
            <a:endParaRPr lang="pt-BR" dirty="0">
              <a:latin typeface="Rockwell" pitchFamily="18" charset="0"/>
            </a:endParaRP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 dirty="0">
                <a:latin typeface="Rockwell" pitchFamily="18" charset="0"/>
              </a:rPr>
              <a:t>rand</a:t>
            </a:r>
            <a:r>
              <a:rPr lang="pt-BR" dirty="0">
                <a:latin typeface="Rockwell" pitchFamily="18" charset="0"/>
              </a:rPr>
              <a:t>: random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2505</TotalTime>
  <Words>1429</Words>
  <Application>Microsoft Office PowerPoint</Application>
  <PresentationFormat>On-screen Show (4:3)</PresentationFormat>
  <Paragraphs>338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Adobe Caslon Pro Bold</vt:lpstr>
      <vt:lpstr>Adobe Garamond Pro Bold</vt:lpstr>
      <vt:lpstr>Arial</vt:lpstr>
      <vt:lpstr>Book Antiqua</vt:lpstr>
      <vt:lpstr>Calibri</vt:lpstr>
      <vt:lpstr>Rockwell</vt:lpstr>
      <vt:lpstr>Times</vt:lpstr>
      <vt:lpstr>Times New Roman</vt:lpstr>
      <vt:lpstr>Trebuchet MS</vt:lpstr>
      <vt:lpstr>Wingdings 2</vt:lpstr>
      <vt:lpstr>Wingdings 3</vt:lpstr>
      <vt:lpstr>Facet</vt:lpstr>
      <vt:lpstr>The Particle Swarm Optimization (PSO) Algorithm and Pesudo code </vt:lpstr>
      <vt:lpstr>PowerPoint Presentation</vt:lpstr>
      <vt:lpstr>Introduction</vt:lpstr>
      <vt:lpstr>Introduction to the PSO: Concept</vt:lpstr>
      <vt:lpstr>Algorithm - Neighborhood</vt:lpstr>
      <vt:lpstr>Algorithm - Neighborhood</vt:lpstr>
      <vt:lpstr>Algorithm - Parameters</vt:lpstr>
      <vt:lpstr>Introduction to PSO Algorithm</vt:lpstr>
      <vt:lpstr>Algorithm</vt:lpstr>
      <vt:lpstr>Algorithm - Parameters</vt:lpstr>
      <vt:lpstr>Algorithm</vt:lpstr>
      <vt:lpstr>Algorithm</vt:lpstr>
      <vt:lpstr>Algorithm</vt:lpstr>
      <vt:lpstr>Algorithm</vt:lpstr>
      <vt:lpstr>Flow Chart    </vt:lpstr>
      <vt:lpstr>Flow Diagram </vt:lpstr>
      <vt:lpstr>Algorithm – Digramatic Example</vt:lpstr>
      <vt:lpstr>Algorithm – Digramatic Example </vt:lpstr>
      <vt:lpstr>Algorithm – Digramatic Example i</vt:lpstr>
      <vt:lpstr>Algorithm – Digramatic Example ii</vt:lpstr>
      <vt:lpstr>Algorithm – Digramatic Example iii</vt:lpstr>
      <vt:lpstr>Algorithm – Digramatic Example iv</vt:lpstr>
      <vt:lpstr>Algorithm – Digramatic Example v </vt:lpstr>
      <vt:lpstr>Algorithm – Digramatic Example vi</vt:lpstr>
      <vt:lpstr>Algorithm – Digramatic Example vii</vt:lpstr>
      <vt:lpstr>Algorithm – Digramatic Example viii</vt:lpstr>
      <vt:lpstr>Mathematical Example  </vt:lpstr>
      <vt:lpstr>Mathematical Example  </vt:lpstr>
      <vt:lpstr>Mathematical Example –i  Population size =5   </vt:lpstr>
      <vt:lpstr>Population size =5  Max Y =x12 – 3x2 + 10  </vt:lpstr>
      <vt:lpstr>Mathematical Example –i</vt:lpstr>
      <vt:lpstr>Mathematical Example –i</vt:lpstr>
      <vt:lpstr>Mathematical Example –i</vt:lpstr>
      <vt:lpstr>Mathematical Example –i</vt:lpstr>
      <vt:lpstr>Mathematical Example –i</vt:lpstr>
      <vt:lpstr>Mathematical Example –i</vt:lpstr>
      <vt:lpstr>Pseudo Code</vt:lpstr>
      <vt:lpstr>PowerPoint Presentation</vt:lpstr>
      <vt:lpstr>PowerPoint Presentation</vt:lpstr>
      <vt:lpstr>PowerPoint Presentation</vt:lpstr>
      <vt:lpstr>Thankyou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Particle Swarm Optimization Algorithm</dc:title>
  <dc:creator>Andry</dc:creator>
  <cp:lastModifiedBy>sumairaaslam964@gmail.com</cp:lastModifiedBy>
  <cp:revision>270</cp:revision>
  <dcterms:created xsi:type="dcterms:W3CDTF">2011-01-05T13:26:41Z</dcterms:created>
  <dcterms:modified xsi:type="dcterms:W3CDTF">2022-06-20T05:41:07Z</dcterms:modified>
</cp:coreProperties>
</file>