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4.jpg" ContentType="image/jpeg"/>
  <Override PartName="/ppt/media/image15.jpg" ContentType="image/jpeg"/>
  <Override PartName="/ppt/media/image2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1" r:id="rId5"/>
    <p:sldId id="355" r:id="rId6"/>
    <p:sldId id="357" r:id="rId7"/>
    <p:sldId id="359" r:id="rId8"/>
    <p:sldId id="360" r:id="rId9"/>
    <p:sldId id="361" r:id="rId10"/>
    <p:sldId id="362" r:id="rId11"/>
    <p:sldId id="363" r:id="rId12"/>
    <p:sldId id="258" r:id="rId13"/>
    <p:sldId id="364" r:id="rId14"/>
    <p:sldId id="259" r:id="rId15"/>
    <p:sldId id="292" r:id="rId16"/>
    <p:sldId id="260" r:id="rId17"/>
    <p:sldId id="261" r:id="rId18"/>
    <p:sldId id="293" r:id="rId19"/>
    <p:sldId id="372" r:id="rId20"/>
    <p:sldId id="373" r:id="rId21"/>
    <p:sldId id="366" r:id="rId22"/>
    <p:sldId id="374" r:id="rId23"/>
    <p:sldId id="367" r:id="rId24"/>
    <p:sldId id="674" r:id="rId25"/>
    <p:sldId id="701" r:id="rId26"/>
    <p:sldId id="675" r:id="rId27"/>
    <p:sldId id="678" r:id="rId28"/>
    <p:sldId id="687" r:id="rId29"/>
    <p:sldId id="334" r:id="rId30"/>
    <p:sldId id="369" r:id="rId31"/>
    <p:sldId id="680" r:id="rId32"/>
    <p:sldId id="679" r:id="rId33"/>
    <p:sldId id="681" r:id="rId34"/>
    <p:sldId id="698" r:id="rId35"/>
    <p:sldId id="699" r:id="rId36"/>
    <p:sldId id="700" r:id="rId37"/>
    <p:sldId id="370" r:id="rId38"/>
    <p:sldId id="688" r:id="rId39"/>
    <p:sldId id="689" r:id="rId40"/>
    <p:sldId id="335" r:id="rId41"/>
    <p:sldId id="684" r:id="rId42"/>
    <p:sldId id="336" r:id="rId43"/>
    <p:sldId id="685" r:id="rId44"/>
    <p:sldId id="686" r:id="rId45"/>
    <p:sldId id="690" r:id="rId46"/>
    <p:sldId id="691" r:id="rId47"/>
    <p:sldId id="682" r:id="rId48"/>
    <p:sldId id="683" r:id="rId49"/>
    <p:sldId id="692" r:id="rId50"/>
    <p:sldId id="703" r:id="rId51"/>
    <p:sldId id="693" r:id="rId52"/>
    <p:sldId id="694" r:id="rId53"/>
    <p:sldId id="697" r:id="rId54"/>
    <p:sldId id="702" r:id="rId55"/>
    <p:sldId id="676" r:id="rId56"/>
    <p:sldId id="677" r:id="rId57"/>
    <p:sldId id="696" r:id="rId5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B8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38" y="96"/>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03629" y="80264"/>
            <a:ext cx="7984743"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F487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F487C"/>
                </a:solidFill>
                <a:latin typeface="Calibri"/>
                <a:cs typeface="Calibri"/>
              </a:defRPr>
            </a:lvl1pPr>
          </a:lstStyle>
          <a:p>
            <a:endParaRPr/>
          </a:p>
        </p:txBody>
      </p:sp>
      <p:sp>
        <p:nvSpPr>
          <p:cNvPr id="3" name="Holder 3"/>
          <p:cNvSpPr>
            <a:spLocks noGrp="1"/>
          </p:cNvSpPr>
          <p:nvPr>
            <p:ph sz="half" idx="2"/>
          </p:nvPr>
        </p:nvSpPr>
        <p:spPr>
          <a:xfrm>
            <a:off x="609600" y="1577340"/>
            <a:ext cx="530352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F487C"/>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74088" y="812707"/>
            <a:ext cx="10058400" cy="0"/>
          </a:xfrm>
          <a:custGeom>
            <a:avLst/>
            <a:gdLst/>
            <a:ahLst/>
            <a:cxnLst/>
            <a:rect l="l" t="t" r="r" b="b"/>
            <a:pathLst>
              <a:path w="7543800">
                <a:moveTo>
                  <a:pt x="0" y="0"/>
                </a:moveTo>
                <a:lnTo>
                  <a:pt x="7543800" y="0"/>
                </a:lnTo>
              </a:path>
            </a:pathLst>
          </a:custGeom>
          <a:ln w="57080">
            <a:solidFill>
              <a:srgbClr val="9999CC"/>
            </a:solidFill>
          </a:ln>
        </p:spPr>
        <p:txBody>
          <a:bodyPr wrap="square" lIns="0" tIns="0" rIns="0" bIns="0" rtlCol="0"/>
          <a:lstStyle/>
          <a:p>
            <a:endParaRPr sz="1800"/>
          </a:p>
        </p:txBody>
      </p:sp>
      <p:sp>
        <p:nvSpPr>
          <p:cNvPr id="17" name="bk object 17"/>
          <p:cNvSpPr/>
          <p:nvPr/>
        </p:nvSpPr>
        <p:spPr>
          <a:xfrm>
            <a:off x="1" y="38"/>
            <a:ext cx="1833033" cy="1031074"/>
          </a:xfrm>
          <a:prstGeom prst="rect">
            <a:avLst/>
          </a:prstGeom>
          <a:blipFill>
            <a:blip r:embed="rId7" cstate="print"/>
            <a:stretch>
              <a:fillRect/>
            </a:stretch>
          </a:blipFill>
        </p:spPr>
        <p:txBody>
          <a:bodyPr wrap="square" lIns="0" tIns="0" rIns="0" bIns="0" rtlCol="0"/>
          <a:lstStyle/>
          <a:p>
            <a:endParaRPr sz="1800"/>
          </a:p>
        </p:txBody>
      </p:sp>
      <p:sp>
        <p:nvSpPr>
          <p:cNvPr id="2" name="Holder 2"/>
          <p:cNvSpPr>
            <a:spLocks noGrp="1"/>
          </p:cNvSpPr>
          <p:nvPr>
            <p:ph type="title"/>
          </p:nvPr>
        </p:nvSpPr>
        <p:spPr>
          <a:xfrm>
            <a:off x="1553124" y="11684"/>
            <a:ext cx="9085749" cy="696595"/>
          </a:xfrm>
          <a:prstGeom prst="rect">
            <a:avLst/>
          </a:prstGeom>
        </p:spPr>
        <p:txBody>
          <a:bodyPr wrap="square" lIns="0" tIns="0" rIns="0" bIns="0">
            <a:spAutoFit/>
          </a:bodyPr>
          <a:lstStyle>
            <a:lvl1pPr>
              <a:defRPr sz="4400" b="1" i="0">
                <a:solidFill>
                  <a:srgbClr val="1F487C"/>
                </a:solidFill>
                <a:latin typeface="Calibri"/>
                <a:cs typeface="Calibri"/>
              </a:defRPr>
            </a:lvl1pPr>
          </a:lstStyle>
          <a:p>
            <a:endParaRPr/>
          </a:p>
        </p:txBody>
      </p:sp>
      <p:sp>
        <p:nvSpPr>
          <p:cNvPr id="3" name="Holder 3"/>
          <p:cNvSpPr>
            <a:spLocks noGrp="1"/>
          </p:cNvSpPr>
          <p:nvPr>
            <p:ph type="body" idx="1"/>
          </p:nvPr>
        </p:nvSpPr>
        <p:spPr>
          <a:xfrm>
            <a:off x="642146" y="1153414"/>
            <a:ext cx="10907708" cy="430887"/>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slide" Target="slide15.xm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8610" y="1299505"/>
            <a:ext cx="6494780" cy="627736"/>
          </a:xfrm>
          <a:prstGeom prst="rect">
            <a:avLst/>
          </a:prstGeom>
        </p:spPr>
        <p:txBody>
          <a:bodyPr vert="horz" wrap="square" lIns="0" tIns="12065" rIns="0" bIns="0" rtlCol="0">
            <a:spAutoFit/>
          </a:bodyPr>
          <a:lstStyle/>
          <a:p>
            <a:pPr marL="12065" marR="5080" algn="ctr">
              <a:spcBef>
                <a:spcPts val="95"/>
              </a:spcBef>
            </a:pPr>
            <a:r>
              <a:rPr sz="4000" spc="-15" dirty="0"/>
              <a:t>Computer </a:t>
            </a:r>
            <a:r>
              <a:rPr sz="4000" spc="-20" dirty="0"/>
              <a:t>Networks</a:t>
            </a:r>
            <a:r>
              <a:rPr lang="en-US" sz="4000" spc="-20" dirty="0"/>
              <a:t> </a:t>
            </a:r>
            <a:endParaRPr sz="4000" dirty="0"/>
          </a:p>
        </p:txBody>
      </p:sp>
    </p:spTree>
  </p:cSld>
  <p:clrMapOvr>
    <a:masterClrMapping/>
  </p:clrMapOvr>
  <mc:AlternateContent xmlns:mc="http://schemas.openxmlformats.org/markup-compatibility/2006" xmlns:p14="http://schemas.microsoft.com/office/powerpoint/2010/main">
    <mc:Choice Requires="p14">
      <p:transition spd="slow" p14:dur="2000" advTm="11591"/>
    </mc:Choice>
    <mc:Fallback xmlns="">
      <p:transition spd="slow" advTm="1159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828800" y="11684"/>
            <a:ext cx="8810073" cy="696595"/>
          </a:xfrm>
        </p:spPr>
        <p:txBody>
          <a:bodyPr/>
          <a:lstStyle/>
          <a:p>
            <a:r>
              <a:rPr lang="en-US" dirty="0"/>
              <a:t>Data Transmission Modes</a:t>
            </a:r>
          </a:p>
        </p:txBody>
      </p:sp>
      <p:sp>
        <p:nvSpPr>
          <p:cNvPr id="12291" name="Content Placeholder 2"/>
          <p:cNvSpPr>
            <a:spLocks noGrp="1"/>
          </p:cNvSpPr>
          <p:nvPr>
            <p:ph idx="1"/>
          </p:nvPr>
        </p:nvSpPr>
        <p:spPr>
          <a:xfrm>
            <a:off x="1301498" y="1828800"/>
            <a:ext cx="10907708" cy="1292662"/>
          </a:xfrm>
        </p:spPr>
        <p:txBody>
          <a:bodyPr/>
          <a:lstStyle/>
          <a:p>
            <a:pPr marL="457200" indent="-457200">
              <a:buFont typeface="Arial" panose="020B0604020202020204" pitchFamily="34" charset="0"/>
              <a:buChar char="•"/>
            </a:pPr>
            <a:r>
              <a:rPr lang="en-US" dirty="0"/>
              <a:t>Simplex mode</a:t>
            </a:r>
          </a:p>
          <a:p>
            <a:pPr marL="457200" indent="-457200">
              <a:buFont typeface="Arial" panose="020B0604020202020204" pitchFamily="34" charset="0"/>
              <a:buChar char="•"/>
            </a:pPr>
            <a:r>
              <a:rPr lang="en-US" dirty="0"/>
              <a:t>Half duplex mode</a:t>
            </a:r>
          </a:p>
          <a:p>
            <a:pPr marL="457200" indent="-457200">
              <a:buFont typeface="Arial" panose="020B0604020202020204" pitchFamily="34" charset="0"/>
              <a:buChar char="•"/>
            </a:pPr>
            <a:r>
              <a:rPr lang="en-US" dirty="0"/>
              <a:t>Full duplex mode</a:t>
            </a:r>
          </a:p>
        </p:txBody>
      </p:sp>
    </p:spTree>
    <p:extLst>
      <p:ext uri="{BB962C8B-B14F-4D97-AF65-F5344CB8AC3E}">
        <p14:creationId xmlns:p14="http://schemas.microsoft.com/office/powerpoint/2010/main" val="321157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a:p>
        </p:txBody>
      </p:sp>
      <p:sp>
        <p:nvSpPr>
          <p:cNvPr id="13315" name="Content Placeholder 2"/>
          <p:cNvSpPr>
            <a:spLocks noGrp="1"/>
          </p:cNvSpPr>
          <p:nvPr>
            <p:ph idx="1"/>
          </p:nvPr>
        </p:nvSpPr>
        <p:spPr/>
        <p:txBody>
          <a:bodyPr/>
          <a:lstStyle/>
          <a:p>
            <a:endParaRPr lang="en-US"/>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l="2821" r="3989" b="4120"/>
          <a:stretch>
            <a:fillRect/>
          </a:stretch>
        </p:blipFill>
        <p:spPr bwMode="auto">
          <a:xfrm>
            <a:off x="-196324" y="11684"/>
            <a:ext cx="12388324" cy="715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454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45073" y="80264"/>
            <a:ext cx="1177290" cy="574040"/>
          </a:xfrm>
          <a:prstGeom prst="rect">
            <a:avLst/>
          </a:prstGeom>
        </p:spPr>
        <p:txBody>
          <a:bodyPr vert="horz" wrap="square" lIns="0" tIns="12700" rIns="0" bIns="0" rtlCol="0">
            <a:spAutoFit/>
          </a:bodyPr>
          <a:lstStyle/>
          <a:p>
            <a:pPr marL="12700">
              <a:spcBef>
                <a:spcPts val="100"/>
              </a:spcBef>
            </a:pPr>
            <a:r>
              <a:rPr sz="3600" dirty="0"/>
              <a:t>Basics</a:t>
            </a:r>
            <a:endParaRPr sz="3600"/>
          </a:p>
        </p:txBody>
      </p:sp>
      <p:sp>
        <p:nvSpPr>
          <p:cNvPr id="3" name="object 3"/>
          <p:cNvSpPr txBox="1"/>
          <p:nvPr/>
        </p:nvSpPr>
        <p:spPr>
          <a:xfrm>
            <a:off x="1831341" y="1518285"/>
            <a:ext cx="8588375" cy="3867084"/>
          </a:xfrm>
          <a:prstGeom prst="rect">
            <a:avLst/>
          </a:prstGeom>
        </p:spPr>
        <p:txBody>
          <a:bodyPr vert="horz" wrap="square" lIns="0" tIns="12065" rIns="0" bIns="0" rtlCol="0">
            <a:spAutoFit/>
          </a:bodyPr>
          <a:lstStyle/>
          <a:p>
            <a:pPr marL="355600" indent="-342900">
              <a:spcBef>
                <a:spcPts val="95"/>
              </a:spcBef>
              <a:buClr>
                <a:srgbClr val="1F487C"/>
              </a:buClr>
              <a:buSzPct val="150000"/>
              <a:buFont typeface="Wingdings"/>
              <a:buChar char=""/>
              <a:tabLst>
                <a:tab pos="355600" algn="l"/>
              </a:tabLst>
            </a:pPr>
            <a:r>
              <a:rPr sz="2800" spc="-10" dirty="0">
                <a:latin typeface="Calibri"/>
                <a:cs typeface="Calibri"/>
              </a:rPr>
              <a:t>What </a:t>
            </a:r>
            <a:r>
              <a:rPr sz="2800" spc="-5" dirty="0">
                <a:latin typeface="Calibri"/>
                <a:cs typeface="Calibri"/>
              </a:rPr>
              <a:t>is </a:t>
            </a:r>
            <a:r>
              <a:rPr sz="2800" spc="-10" dirty="0">
                <a:latin typeface="Calibri"/>
                <a:cs typeface="Calibri"/>
              </a:rPr>
              <a:t>Communication </a:t>
            </a:r>
            <a:r>
              <a:rPr sz="2800" spc="-5" dirty="0">
                <a:latin typeface="Calibri"/>
                <a:cs typeface="Calibri"/>
              </a:rPr>
              <a:t>and </a:t>
            </a:r>
            <a:r>
              <a:rPr sz="2800" spc="-10" dirty="0">
                <a:latin typeface="Calibri"/>
                <a:cs typeface="Calibri"/>
              </a:rPr>
              <a:t>what </a:t>
            </a:r>
            <a:r>
              <a:rPr sz="2800" spc="-5" dirty="0">
                <a:latin typeface="Calibri"/>
                <a:cs typeface="Calibri"/>
              </a:rPr>
              <a:t>is </a:t>
            </a:r>
            <a:r>
              <a:rPr sz="2800" spc="-15" dirty="0">
                <a:latin typeface="Calibri"/>
                <a:cs typeface="Calibri"/>
              </a:rPr>
              <a:t>Computer</a:t>
            </a:r>
            <a:r>
              <a:rPr sz="2800" spc="140" dirty="0">
                <a:latin typeface="Calibri"/>
                <a:cs typeface="Calibri"/>
              </a:rPr>
              <a:t> </a:t>
            </a:r>
            <a:r>
              <a:rPr sz="2800" spc="-10" dirty="0">
                <a:latin typeface="Calibri"/>
                <a:cs typeface="Calibri"/>
              </a:rPr>
              <a:t>Network?</a:t>
            </a:r>
            <a:endParaRPr sz="2800">
              <a:latin typeface="Calibri"/>
              <a:cs typeface="Calibri"/>
            </a:endParaRPr>
          </a:p>
          <a:p>
            <a:pPr>
              <a:spcBef>
                <a:spcPts val="30"/>
              </a:spcBef>
              <a:buClr>
                <a:srgbClr val="1F487C"/>
              </a:buClr>
              <a:buFont typeface="Wingdings"/>
              <a:buChar char=""/>
            </a:pPr>
            <a:endParaRPr sz="4400">
              <a:latin typeface="Times New Roman"/>
              <a:cs typeface="Times New Roman"/>
            </a:endParaRPr>
          </a:p>
          <a:p>
            <a:pPr marL="355600" indent="-342900">
              <a:buClr>
                <a:srgbClr val="1F487C"/>
              </a:buClr>
              <a:buSzPct val="150000"/>
              <a:buFont typeface="Wingdings"/>
              <a:buChar char=""/>
              <a:tabLst>
                <a:tab pos="355600" algn="l"/>
              </a:tabLst>
            </a:pPr>
            <a:r>
              <a:rPr sz="2800" spc="-10" dirty="0">
                <a:latin typeface="Calibri"/>
                <a:cs typeface="Calibri"/>
              </a:rPr>
              <a:t>How </a:t>
            </a:r>
            <a:r>
              <a:rPr sz="2800" spc="-15" dirty="0">
                <a:latin typeface="Calibri"/>
                <a:cs typeface="Calibri"/>
              </a:rPr>
              <a:t>many </a:t>
            </a:r>
            <a:r>
              <a:rPr sz="2800" spc="-10" dirty="0">
                <a:latin typeface="Calibri"/>
                <a:cs typeface="Calibri"/>
              </a:rPr>
              <a:t>types </a:t>
            </a:r>
            <a:r>
              <a:rPr sz="2800" spc="-5" dirty="0">
                <a:latin typeface="Calibri"/>
                <a:cs typeface="Calibri"/>
              </a:rPr>
              <a:t>of </a:t>
            </a:r>
            <a:r>
              <a:rPr sz="2800" spc="-15" dirty="0">
                <a:latin typeface="Calibri"/>
                <a:cs typeface="Calibri"/>
              </a:rPr>
              <a:t>networks</a:t>
            </a:r>
            <a:r>
              <a:rPr sz="2800" spc="70" dirty="0">
                <a:latin typeface="Calibri"/>
                <a:cs typeface="Calibri"/>
              </a:rPr>
              <a:t> </a:t>
            </a:r>
            <a:r>
              <a:rPr sz="2800" spc="-20" dirty="0">
                <a:latin typeface="Calibri"/>
                <a:cs typeface="Calibri"/>
              </a:rPr>
              <a:t>exist?</a:t>
            </a:r>
            <a:endParaRPr sz="2800">
              <a:latin typeface="Calibri"/>
              <a:cs typeface="Calibri"/>
            </a:endParaRPr>
          </a:p>
          <a:p>
            <a:pPr>
              <a:spcBef>
                <a:spcPts val="40"/>
              </a:spcBef>
              <a:buClr>
                <a:srgbClr val="1F487C"/>
              </a:buClr>
              <a:buFont typeface="Wingdings"/>
              <a:buChar char=""/>
            </a:pPr>
            <a:endParaRPr sz="3800">
              <a:latin typeface="Times New Roman"/>
              <a:cs typeface="Times New Roman"/>
            </a:endParaRPr>
          </a:p>
          <a:p>
            <a:pPr marL="355600" marR="727075" indent="-342900">
              <a:lnSpc>
                <a:spcPts val="3030"/>
              </a:lnSpc>
              <a:buClr>
                <a:srgbClr val="1F487C"/>
              </a:buClr>
              <a:buSzPct val="150000"/>
              <a:buFont typeface="Wingdings"/>
              <a:buChar char=""/>
              <a:tabLst>
                <a:tab pos="355600" algn="l"/>
              </a:tabLst>
            </a:pPr>
            <a:r>
              <a:rPr sz="2800" spc="-10" dirty="0">
                <a:latin typeface="Calibri"/>
                <a:cs typeface="Calibri"/>
              </a:rPr>
              <a:t>What distinguishes </a:t>
            </a:r>
            <a:r>
              <a:rPr sz="2800" spc="-5" dirty="0">
                <a:latin typeface="Calibri"/>
                <a:cs typeface="Calibri"/>
              </a:rPr>
              <a:t>a </a:t>
            </a:r>
            <a:r>
              <a:rPr sz="2800" spc="-10" dirty="0">
                <a:latin typeface="Calibri"/>
                <a:cs typeface="Calibri"/>
              </a:rPr>
              <a:t>Computer Network </a:t>
            </a:r>
            <a:r>
              <a:rPr sz="2800" spc="-20" dirty="0">
                <a:latin typeface="Calibri"/>
                <a:cs typeface="Calibri"/>
              </a:rPr>
              <a:t>from </a:t>
            </a:r>
            <a:r>
              <a:rPr sz="2800" spc="-10" dirty="0">
                <a:latin typeface="Calibri"/>
                <a:cs typeface="Calibri"/>
              </a:rPr>
              <a:t>other  </a:t>
            </a:r>
            <a:r>
              <a:rPr sz="2800" spc="-15" dirty="0">
                <a:latin typeface="Calibri"/>
                <a:cs typeface="Calibri"/>
              </a:rPr>
              <a:t>Networks?</a:t>
            </a:r>
            <a:endParaRPr sz="2800">
              <a:latin typeface="Calibri"/>
              <a:cs typeface="Calibri"/>
            </a:endParaRPr>
          </a:p>
          <a:p>
            <a:pPr>
              <a:spcBef>
                <a:spcPts val="15"/>
              </a:spcBef>
              <a:buClr>
                <a:srgbClr val="1F487C"/>
              </a:buClr>
              <a:buFont typeface="Wingdings"/>
              <a:buChar char=""/>
            </a:pPr>
            <a:endParaRPr sz="3450">
              <a:latin typeface="Times New Roman"/>
              <a:cs typeface="Times New Roman"/>
            </a:endParaRPr>
          </a:p>
          <a:p>
            <a:pPr marL="355600" indent="-342900">
              <a:buClr>
                <a:srgbClr val="1F487C"/>
              </a:buClr>
              <a:buSzPct val="150000"/>
              <a:buFont typeface="Wingdings"/>
              <a:buChar char=""/>
              <a:tabLst>
                <a:tab pos="355600" algn="l"/>
              </a:tabLst>
            </a:pPr>
            <a:r>
              <a:rPr sz="2800" spc="-10" dirty="0">
                <a:latin typeface="Calibri"/>
                <a:cs typeface="Calibri"/>
              </a:rPr>
              <a:t>What </a:t>
            </a:r>
            <a:r>
              <a:rPr sz="2800" spc="-5" dirty="0">
                <a:latin typeface="Calibri"/>
                <a:cs typeface="Calibri"/>
              </a:rPr>
              <a:t>a </a:t>
            </a:r>
            <a:r>
              <a:rPr sz="2800" spc="-10" dirty="0">
                <a:latin typeface="Calibri"/>
                <a:cs typeface="Calibri"/>
              </a:rPr>
              <a:t>Computer Network </a:t>
            </a:r>
            <a:r>
              <a:rPr sz="2800" spc="-5" dirty="0">
                <a:latin typeface="Calibri"/>
                <a:cs typeface="Calibri"/>
              </a:rPr>
              <a:t>is and </a:t>
            </a:r>
            <a:r>
              <a:rPr sz="2800" spc="-20" dirty="0">
                <a:latin typeface="Calibri"/>
                <a:cs typeface="Calibri"/>
              </a:rPr>
              <a:t>why </a:t>
            </a:r>
            <a:r>
              <a:rPr sz="2800" spc="-10" dirty="0">
                <a:latin typeface="Calibri"/>
                <a:cs typeface="Calibri"/>
              </a:rPr>
              <a:t>we </a:t>
            </a:r>
            <a:r>
              <a:rPr sz="2800" spc="-5" dirty="0">
                <a:latin typeface="Calibri"/>
                <a:cs typeface="Calibri"/>
              </a:rPr>
              <a:t>need</a:t>
            </a:r>
            <a:r>
              <a:rPr sz="2800" spc="85" dirty="0">
                <a:latin typeface="Calibri"/>
                <a:cs typeface="Calibri"/>
              </a:rPr>
              <a:t> </a:t>
            </a:r>
            <a:r>
              <a:rPr sz="2800" spc="-5" dirty="0">
                <a:latin typeface="Calibri"/>
                <a:cs typeface="Calibri"/>
              </a:rPr>
              <a:t>it?</a:t>
            </a:r>
            <a:endParaRPr sz="280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9085749" cy="696595"/>
          </a:xfrm>
        </p:spPr>
        <p:txBody>
          <a:bodyPr>
            <a:normAutofit fontScale="90000"/>
          </a:bodyPr>
          <a:lstStyle/>
          <a:p>
            <a:r>
              <a:rPr lang="en-US" dirty="0"/>
              <a:t> </a:t>
            </a:r>
            <a:br>
              <a:rPr lang="en-US" dirty="0"/>
            </a:br>
            <a:r>
              <a:rPr lang="en-US" dirty="0"/>
              <a:t>What is a Computer Network?</a:t>
            </a:r>
            <a:br>
              <a:rPr lang="en-US" dirty="0"/>
            </a:br>
            <a:endParaRPr lang="en-US" dirty="0"/>
          </a:p>
        </p:txBody>
      </p:sp>
      <p:sp>
        <p:nvSpPr>
          <p:cNvPr id="3" name="Content Placeholder 2"/>
          <p:cNvSpPr>
            <a:spLocks noGrp="1"/>
          </p:cNvSpPr>
          <p:nvPr>
            <p:ph idx="1"/>
          </p:nvPr>
        </p:nvSpPr>
        <p:spPr>
          <a:xfrm>
            <a:off x="1600199" y="1078614"/>
            <a:ext cx="10018691" cy="4407786"/>
          </a:xfrm>
        </p:spPr>
        <p:txBody>
          <a:bodyPr>
            <a:normAutofit/>
          </a:bodyPr>
          <a:lstStyle/>
          <a:p>
            <a:r>
              <a:rPr lang="en-US" dirty="0"/>
              <a:t>A network consists of </a:t>
            </a:r>
            <a:r>
              <a:rPr lang="en-US" b="1" dirty="0">
                <a:solidFill>
                  <a:srgbClr val="FF0000"/>
                </a:solidFill>
              </a:rPr>
              <a:t>two or more computers </a:t>
            </a:r>
            <a:r>
              <a:rPr lang="en-US" dirty="0"/>
              <a:t>that are </a:t>
            </a:r>
            <a:r>
              <a:rPr lang="en-US" b="1" dirty="0">
                <a:solidFill>
                  <a:srgbClr val="FF0000"/>
                </a:solidFill>
              </a:rPr>
              <a:t>linked</a:t>
            </a:r>
            <a:r>
              <a:rPr lang="en-US" dirty="0"/>
              <a:t> in order to </a:t>
            </a:r>
            <a:r>
              <a:rPr lang="en-US" b="1" dirty="0">
                <a:solidFill>
                  <a:srgbClr val="FF0000"/>
                </a:solidFill>
              </a:rPr>
              <a:t>share resources </a:t>
            </a:r>
            <a:r>
              <a:rPr lang="en-US" dirty="0"/>
              <a:t>(such as printer, scanners, etc.), exchange files, or allow electronic communications. </a:t>
            </a:r>
          </a:p>
          <a:p>
            <a:endParaRPr lang="en-US" dirty="0"/>
          </a:p>
          <a:p>
            <a:endParaRPr lang="en-US" dirty="0"/>
          </a:p>
        </p:txBody>
      </p:sp>
      <p:sp>
        <p:nvSpPr>
          <p:cNvPr id="4" name="Title 1">
            <a:extLst>
              <a:ext uri="{FF2B5EF4-FFF2-40B4-BE49-F238E27FC236}">
                <a16:creationId xmlns:a16="http://schemas.microsoft.com/office/drawing/2014/main" id="{C0E111A8-0F12-4E63-AACC-94204B8FDE14}"/>
              </a:ext>
            </a:extLst>
          </p:cNvPr>
          <p:cNvSpPr txBox="1">
            <a:spLocks/>
          </p:cNvSpPr>
          <p:nvPr/>
        </p:nvSpPr>
        <p:spPr>
          <a:xfrm>
            <a:off x="1476555" y="3319378"/>
            <a:ext cx="9085749" cy="696595"/>
          </a:xfrm>
          <a:prstGeom prst="rect">
            <a:avLst/>
          </a:prstGeom>
        </p:spPr>
        <p:txBody>
          <a:bodyPr wrap="square" lIns="0" tIns="0" rIns="0" bIns="0">
            <a:normAutofit fontScale="97500" lnSpcReduction="10000"/>
          </a:bodyPr>
          <a:lstStyle>
            <a:lvl1pPr>
              <a:defRPr sz="4400" b="1" i="0">
                <a:solidFill>
                  <a:srgbClr val="1F487C"/>
                </a:solidFill>
                <a:latin typeface="Calibri"/>
                <a:ea typeface="+mj-ea"/>
                <a:cs typeface="Calibri"/>
              </a:defRPr>
            </a:lvl1pPr>
          </a:lstStyle>
          <a:p>
            <a:pPr marL="0" lvl="1" algn="l" defTabSz="457189" rtl="0">
              <a:spcBef>
                <a:spcPct val="0"/>
              </a:spcBef>
            </a:pPr>
            <a:r>
              <a:rPr lang="en-US" sz="3200" b="1" kern="0" cap="all" dirty="0">
                <a:ln w="3175" cmpd="sng">
                  <a:noFill/>
                </a:ln>
                <a:solidFill>
                  <a:srgbClr val="FFC000"/>
                </a:solidFill>
                <a:latin typeface="Adobe Gothic Std B" panose="020B0800000000000000" pitchFamily="34" charset="-128"/>
                <a:ea typeface="Adobe Gothic Std B" panose="020B0800000000000000" pitchFamily="34" charset="-128"/>
              </a:rPr>
              <a:t>Examples of computer network</a:t>
            </a:r>
            <a:br>
              <a:rPr lang="en-US" sz="3200" b="1" kern="0" cap="all" dirty="0">
                <a:ln w="3175" cmpd="sng">
                  <a:noFill/>
                </a:ln>
                <a:solidFill>
                  <a:srgbClr val="FFC000"/>
                </a:solidFill>
                <a:latin typeface="Adobe Gothic Std B" panose="020B0800000000000000" pitchFamily="34" charset="-128"/>
                <a:ea typeface="Adobe Gothic Std B" panose="020B0800000000000000" pitchFamily="34" charset="-128"/>
              </a:rPr>
            </a:br>
            <a:endParaRPr lang="en-US" kern="0" dirty="0">
              <a:solidFill>
                <a:sysClr val="windowText" lastClr="000000"/>
              </a:solidFill>
            </a:endParaRPr>
          </a:p>
        </p:txBody>
      </p:sp>
      <p:sp>
        <p:nvSpPr>
          <p:cNvPr id="5" name="Content Placeholder 2">
            <a:extLst>
              <a:ext uri="{FF2B5EF4-FFF2-40B4-BE49-F238E27FC236}">
                <a16:creationId xmlns:a16="http://schemas.microsoft.com/office/drawing/2014/main" id="{848CC4DA-EDB1-4A22-9D8B-65A4F84784B2}"/>
              </a:ext>
            </a:extLst>
          </p:cNvPr>
          <p:cNvSpPr txBox="1">
            <a:spLocks/>
          </p:cNvSpPr>
          <p:nvPr/>
        </p:nvSpPr>
        <p:spPr>
          <a:xfrm>
            <a:off x="1155690" y="3763625"/>
            <a:ext cx="10907708" cy="1955022"/>
          </a:xfrm>
          <a:prstGeom prst="rect">
            <a:avLst/>
          </a:prstGeom>
        </p:spPr>
        <p:txBody>
          <a:bodyPr wrap="square" lIns="0" tIns="0" rIns="0" bIns="0">
            <a:sp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800100" lvl="1" indent="-342900">
              <a:lnSpc>
                <a:spcPct val="150000"/>
              </a:lnSpc>
              <a:buFont typeface="Arial" panose="020B0604020202020204" pitchFamily="34" charset="0"/>
              <a:buChar char="•"/>
            </a:pPr>
            <a:r>
              <a:rPr lang="en-US" sz="2800" dirty="0">
                <a:latin typeface="Calibri"/>
                <a:cs typeface="Calibri"/>
                <a:sym typeface="Wingdings" panose="05000000000000000000" pitchFamily="2" charset="2"/>
              </a:rPr>
              <a:t>used in office</a:t>
            </a:r>
          </a:p>
          <a:p>
            <a:pPr marL="800100" lvl="1" indent="-342900">
              <a:lnSpc>
                <a:spcPct val="150000"/>
              </a:lnSpc>
              <a:buFont typeface="Arial" panose="020B0604020202020204" pitchFamily="34" charset="0"/>
              <a:buChar char="•"/>
            </a:pPr>
            <a:r>
              <a:rPr lang="en-US" sz="2800" dirty="0">
                <a:latin typeface="Calibri"/>
                <a:cs typeface="Calibri"/>
                <a:sym typeface="Wingdings" panose="05000000000000000000" pitchFamily="2" charset="2"/>
              </a:rPr>
              <a:t> Internet </a:t>
            </a:r>
            <a:endParaRPr lang="en-US" sz="2800" dirty="0">
              <a:latin typeface="Calibri"/>
              <a:cs typeface="Calibri"/>
            </a:endParaRPr>
          </a:p>
          <a:p>
            <a:pPr marL="457200" indent="-457200">
              <a:lnSpc>
                <a:spcPct val="150000"/>
              </a:lnSpc>
              <a:buFont typeface="Arial" panose="020B0604020202020204" pitchFamily="34" charset="0"/>
              <a:buChar char="•"/>
            </a:pPr>
            <a:endParaRPr lang="en-US" sz="3200" kern="0" dirty="0"/>
          </a:p>
        </p:txBody>
      </p:sp>
    </p:spTree>
    <p:extLst>
      <p:ext uri="{BB962C8B-B14F-4D97-AF65-F5344CB8AC3E}">
        <p14:creationId xmlns:p14="http://schemas.microsoft.com/office/powerpoint/2010/main" val="2248783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45073" y="80264"/>
            <a:ext cx="1177290" cy="574040"/>
          </a:xfrm>
          <a:prstGeom prst="rect">
            <a:avLst/>
          </a:prstGeom>
        </p:spPr>
        <p:txBody>
          <a:bodyPr vert="horz" wrap="square" lIns="0" tIns="12700" rIns="0" bIns="0" rtlCol="0">
            <a:spAutoFit/>
          </a:bodyPr>
          <a:lstStyle/>
          <a:p>
            <a:pPr marL="12700">
              <a:spcBef>
                <a:spcPts val="100"/>
              </a:spcBef>
            </a:pPr>
            <a:r>
              <a:rPr sz="3600" dirty="0"/>
              <a:t>Basics</a:t>
            </a:r>
            <a:endParaRPr sz="3600"/>
          </a:p>
        </p:txBody>
      </p:sp>
      <p:sp>
        <p:nvSpPr>
          <p:cNvPr id="3" name="object 3"/>
          <p:cNvSpPr txBox="1"/>
          <p:nvPr/>
        </p:nvSpPr>
        <p:spPr>
          <a:xfrm>
            <a:off x="1831341" y="1110743"/>
            <a:ext cx="8504555" cy="5426357"/>
          </a:xfrm>
          <a:prstGeom prst="rect">
            <a:avLst/>
          </a:prstGeom>
        </p:spPr>
        <p:txBody>
          <a:bodyPr vert="horz" wrap="square" lIns="0" tIns="54610" rIns="0" bIns="0" rtlCol="0">
            <a:spAutoFit/>
          </a:bodyPr>
          <a:lstStyle/>
          <a:p>
            <a:pPr marL="355600" marR="180975" indent="-342900">
              <a:lnSpc>
                <a:spcPct val="90000"/>
              </a:lnSpc>
              <a:spcBef>
                <a:spcPts val="430"/>
              </a:spcBef>
              <a:buClr>
                <a:srgbClr val="1F487C"/>
              </a:buClr>
              <a:buSzPct val="150000"/>
              <a:buFont typeface="Wingdings"/>
              <a:buChar char=""/>
              <a:tabLst>
                <a:tab pos="355600" algn="l"/>
              </a:tabLst>
            </a:pPr>
            <a:r>
              <a:rPr sz="2800" spc="-10" dirty="0">
                <a:latin typeface="Calibri"/>
                <a:cs typeface="Calibri"/>
              </a:rPr>
              <a:t>Communication </a:t>
            </a:r>
            <a:r>
              <a:rPr sz="2800" spc="-5" dirty="0">
                <a:latin typeface="Calibri"/>
                <a:cs typeface="Calibri"/>
              </a:rPr>
              <a:t>is a </a:t>
            </a:r>
            <a:r>
              <a:rPr sz="2800" spc="-30" dirty="0">
                <a:latin typeface="Calibri"/>
                <a:cs typeface="Calibri"/>
              </a:rPr>
              <a:t>way </a:t>
            </a:r>
            <a:r>
              <a:rPr sz="2800" spc="-10" dirty="0">
                <a:latin typeface="Calibri"/>
                <a:cs typeface="Calibri"/>
              </a:rPr>
              <a:t>that </a:t>
            </a:r>
            <a:r>
              <a:rPr sz="2800" spc="-15" dirty="0">
                <a:solidFill>
                  <a:srgbClr val="FF0066"/>
                </a:solidFill>
                <a:latin typeface="Calibri"/>
                <a:cs typeface="Calibri"/>
              </a:rPr>
              <a:t>how </a:t>
            </a:r>
            <a:r>
              <a:rPr sz="2800" spc="-10" dirty="0">
                <a:solidFill>
                  <a:srgbClr val="FF0066"/>
                </a:solidFill>
                <a:latin typeface="Calibri"/>
                <a:cs typeface="Calibri"/>
              </a:rPr>
              <a:t>devices, equipment  </a:t>
            </a:r>
            <a:r>
              <a:rPr sz="2800" spc="-5" dirty="0">
                <a:latin typeface="Calibri"/>
                <a:cs typeface="Calibri"/>
              </a:rPr>
              <a:t>will </a:t>
            </a:r>
            <a:r>
              <a:rPr sz="2800" spc="-15" dirty="0">
                <a:solidFill>
                  <a:srgbClr val="FF0066"/>
                </a:solidFill>
                <a:latin typeface="Calibri"/>
                <a:cs typeface="Calibri"/>
              </a:rPr>
              <a:t>communicate</a:t>
            </a:r>
            <a:r>
              <a:rPr sz="2800" spc="-15" dirty="0">
                <a:latin typeface="Calibri"/>
                <a:cs typeface="Calibri"/>
              </a:rPr>
              <a:t> </a:t>
            </a:r>
            <a:r>
              <a:rPr sz="2800" spc="-20" dirty="0">
                <a:latin typeface="Calibri"/>
                <a:cs typeface="Calibri"/>
              </a:rPr>
              <a:t>to </a:t>
            </a:r>
            <a:r>
              <a:rPr sz="2800" dirty="0">
                <a:latin typeface="Calibri"/>
                <a:cs typeface="Calibri"/>
              </a:rPr>
              <a:t>each </a:t>
            </a:r>
            <a:r>
              <a:rPr sz="2800" spc="-10" dirty="0">
                <a:latin typeface="Calibri"/>
                <a:cs typeface="Calibri"/>
              </a:rPr>
              <a:t>other </a:t>
            </a:r>
            <a:r>
              <a:rPr sz="2800" spc="-5" dirty="0">
                <a:latin typeface="Calibri"/>
                <a:cs typeface="Calibri"/>
              </a:rPr>
              <a:t>in such a </a:t>
            </a:r>
            <a:r>
              <a:rPr sz="2800" spc="-25" dirty="0">
                <a:latin typeface="Calibri"/>
                <a:cs typeface="Calibri"/>
              </a:rPr>
              <a:t>way </a:t>
            </a:r>
            <a:r>
              <a:rPr sz="2800" spc="-10" dirty="0">
                <a:latin typeface="Calibri"/>
                <a:cs typeface="Calibri"/>
              </a:rPr>
              <a:t>that they  can </a:t>
            </a:r>
            <a:r>
              <a:rPr sz="2800" spc="-20" dirty="0">
                <a:latin typeface="Calibri"/>
                <a:cs typeface="Calibri"/>
              </a:rPr>
              <a:t>understand </a:t>
            </a:r>
            <a:r>
              <a:rPr sz="2800" spc="-5" dirty="0">
                <a:latin typeface="Calibri"/>
                <a:cs typeface="Calibri"/>
              </a:rPr>
              <a:t>each</a:t>
            </a:r>
            <a:r>
              <a:rPr sz="2800" spc="85" dirty="0">
                <a:latin typeface="Calibri"/>
                <a:cs typeface="Calibri"/>
              </a:rPr>
              <a:t> </a:t>
            </a:r>
            <a:r>
              <a:rPr sz="2800" spc="-55" dirty="0">
                <a:latin typeface="Calibri"/>
                <a:cs typeface="Calibri"/>
              </a:rPr>
              <a:t>other.</a:t>
            </a:r>
            <a:endParaRPr sz="2800" dirty="0">
              <a:latin typeface="Calibri"/>
              <a:cs typeface="Calibri"/>
            </a:endParaRPr>
          </a:p>
          <a:p>
            <a:pPr>
              <a:spcBef>
                <a:spcPts val="50"/>
              </a:spcBef>
              <a:buClr>
                <a:srgbClr val="1F487C"/>
              </a:buClr>
              <a:buFont typeface="Wingdings"/>
              <a:buChar char=""/>
            </a:pPr>
            <a:endParaRPr sz="3800" dirty="0">
              <a:latin typeface="Times New Roman"/>
              <a:cs typeface="Times New Roman"/>
            </a:endParaRPr>
          </a:p>
          <a:p>
            <a:pPr marL="355600" marR="5080" indent="-342900">
              <a:lnSpc>
                <a:spcPts val="3020"/>
              </a:lnSpc>
              <a:buClr>
                <a:srgbClr val="1F487C"/>
              </a:buClr>
              <a:buSzPct val="150000"/>
              <a:buFont typeface="Wingdings"/>
              <a:buChar char=""/>
              <a:tabLst>
                <a:tab pos="355600" algn="l"/>
              </a:tabLst>
            </a:pPr>
            <a:r>
              <a:rPr sz="2800" spc="-10" dirty="0">
                <a:latin typeface="Calibri"/>
                <a:cs typeface="Calibri"/>
              </a:rPr>
              <a:t>Computer Networking </a:t>
            </a:r>
            <a:r>
              <a:rPr sz="2800" spc="-5" dirty="0">
                <a:latin typeface="Calibri"/>
                <a:cs typeface="Calibri"/>
              </a:rPr>
              <a:t>is the </a:t>
            </a:r>
            <a:r>
              <a:rPr sz="2800" spc="-25" dirty="0">
                <a:latin typeface="Calibri"/>
                <a:cs typeface="Calibri"/>
              </a:rPr>
              <a:t>way </a:t>
            </a:r>
            <a:r>
              <a:rPr sz="2800" spc="-10" dirty="0">
                <a:latin typeface="Calibri"/>
                <a:cs typeface="Calibri"/>
              </a:rPr>
              <a:t>that how </a:t>
            </a:r>
            <a:r>
              <a:rPr sz="2800" spc="-15" dirty="0">
                <a:latin typeface="Calibri"/>
                <a:cs typeface="Calibri"/>
              </a:rPr>
              <a:t>are </a:t>
            </a:r>
            <a:r>
              <a:rPr sz="2800" spc="-20" dirty="0">
                <a:latin typeface="Calibri"/>
                <a:cs typeface="Calibri"/>
              </a:rPr>
              <a:t>you </a:t>
            </a:r>
            <a:r>
              <a:rPr sz="2800" spc="-15" dirty="0">
                <a:latin typeface="Calibri"/>
                <a:cs typeface="Calibri"/>
              </a:rPr>
              <a:t>going  </a:t>
            </a:r>
            <a:r>
              <a:rPr sz="2800" spc="-20" dirty="0">
                <a:latin typeface="Calibri"/>
                <a:cs typeface="Calibri"/>
              </a:rPr>
              <a:t>to </a:t>
            </a:r>
            <a:r>
              <a:rPr sz="2800" spc="-15" dirty="0">
                <a:latin typeface="Calibri"/>
                <a:cs typeface="Calibri"/>
              </a:rPr>
              <a:t>interconnect </a:t>
            </a:r>
            <a:r>
              <a:rPr sz="2800" spc="-25" dirty="0">
                <a:latin typeface="Calibri"/>
                <a:cs typeface="Calibri"/>
              </a:rPr>
              <a:t>different</a:t>
            </a:r>
            <a:r>
              <a:rPr sz="2800" spc="55" dirty="0">
                <a:latin typeface="Calibri"/>
                <a:cs typeface="Calibri"/>
              </a:rPr>
              <a:t> </a:t>
            </a:r>
            <a:r>
              <a:rPr sz="2800" spc="-15" dirty="0">
                <a:latin typeface="Calibri"/>
                <a:cs typeface="Calibri"/>
              </a:rPr>
              <a:t>devices/equipment</a:t>
            </a:r>
            <a:endParaRPr sz="2800" dirty="0">
              <a:latin typeface="Calibri"/>
              <a:cs typeface="Calibri"/>
            </a:endParaRPr>
          </a:p>
          <a:p>
            <a:pPr>
              <a:lnSpc>
                <a:spcPct val="100000"/>
              </a:lnSpc>
              <a:buClr>
                <a:srgbClr val="1F487C"/>
              </a:buClr>
              <a:buFont typeface="Wingdings"/>
              <a:buChar char=""/>
            </a:pPr>
            <a:endParaRPr sz="2800" dirty="0">
              <a:latin typeface="Times New Roman"/>
              <a:cs typeface="Times New Roman"/>
            </a:endParaRPr>
          </a:p>
          <a:p>
            <a:pPr marL="355600" indent="-342900">
              <a:spcBef>
                <a:spcPts val="1830"/>
              </a:spcBef>
              <a:buClr>
                <a:srgbClr val="1F487C"/>
              </a:buClr>
              <a:buSzPct val="150000"/>
              <a:buFont typeface="Wingdings"/>
              <a:buChar char=""/>
              <a:tabLst>
                <a:tab pos="355600" algn="l"/>
              </a:tabLst>
            </a:pPr>
            <a:r>
              <a:rPr sz="2800" spc="-35" dirty="0">
                <a:latin typeface="Calibri"/>
                <a:cs typeface="Calibri"/>
              </a:rPr>
              <a:t>Telephone </a:t>
            </a:r>
            <a:r>
              <a:rPr sz="2800" spc="-10" dirty="0">
                <a:latin typeface="Calibri"/>
                <a:cs typeface="Calibri"/>
              </a:rPr>
              <a:t>network, Cable </a:t>
            </a:r>
            <a:r>
              <a:rPr sz="2800" spc="-5" dirty="0">
                <a:latin typeface="Calibri"/>
                <a:cs typeface="Calibri"/>
              </a:rPr>
              <a:t>TV </a:t>
            </a:r>
            <a:r>
              <a:rPr sz="2800" spc="-10" dirty="0">
                <a:latin typeface="Calibri"/>
                <a:cs typeface="Calibri"/>
              </a:rPr>
              <a:t>network,</a:t>
            </a:r>
            <a:r>
              <a:rPr sz="2800" spc="60" dirty="0">
                <a:latin typeface="Calibri"/>
                <a:cs typeface="Calibri"/>
              </a:rPr>
              <a:t> </a:t>
            </a:r>
            <a:r>
              <a:rPr sz="2800" spc="-5" dirty="0">
                <a:latin typeface="Calibri"/>
                <a:cs typeface="Calibri"/>
              </a:rPr>
              <a:t>…</a:t>
            </a:r>
            <a:endParaRPr sz="2800" dirty="0">
              <a:latin typeface="Calibri"/>
              <a:cs typeface="Calibri"/>
            </a:endParaRPr>
          </a:p>
          <a:p>
            <a:pPr>
              <a:lnSpc>
                <a:spcPct val="100000"/>
              </a:lnSpc>
              <a:buClr>
                <a:srgbClr val="1F487C"/>
              </a:buClr>
              <a:buFont typeface="Wingdings"/>
              <a:buChar char=""/>
            </a:pPr>
            <a:endParaRPr sz="3800" dirty="0">
              <a:latin typeface="Times New Roman"/>
              <a:cs typeface="Times New Roman"/>
            </a:endParaRPr>
          </a:p>
          <a:p>
            <a:pPr marL="355600" marR="167640" indent="-342900">
              <a:lnSpc>
                <a:spcPct val="90000"/>
              </a:lnSpc>
              <a:buClr>
                <a:srgbClr val="1F487C"/>
              </a:buClr>
              <a:buSzPct val="150000"/>
              <a:buFont typeface="Wingdings"/>
              <a:buChar char=""/>
              <a:tabLst>
                <a:tab pos="355600" algn="l"/>
              </a:tabLst>
            </a:pPr>
            <a:r>
              <a:rPr sz="2800" spc="-5" dirty="0">
                <a:latin typeface="Calibri"/>
                <a:cs typeface="Calibri"/>
              </a:rPr>
              <a:t>Not </a:t>
            </a:r>
            <a:r>
              <a:rPr sz="2800" spc="-10" dirty="0">
                <a:latin typeface="Calibri"/>
                <a:cs typeface="Calibri"/>
              </a:rPr>
              <a:t>specific </a:t>
            </a:r>
            <a:r>
              <a:rPr sz="2800" spc="-20" dirty="0">
                <a:latin typeface="Calibri"/>
                <a:cs typeface="Calibri"/>
              </a:rPr>
              <a:t>to </a:t>
            </a:r>
            <a:r>
              <a:rPr sz="2800" spc="-5" dirty="0">
                <a:latin typeface="Calibri"/>
                <a:cs typeface="Calibri"/>
              </a:rPr>
              <a:t>a </a:t>
            </a:r>
            <a:r>
              <a:rPr sz="2800" spc="-10" dirty="0">
                <a:latin typeface="Calibri"/>
                <a:cs typeface="Calibri"/>
              </a:rPr>
              <a:t>particular application but generic </a:t>
            </a:r>
            <a:r>
              <a:rPr sz="2800" spc="-5" dirty="0">
                <a:latin typeface="Calibri"/>
                <a:cs typeface="Calibri"/>
              </a:rPr>
              <a:t>and  </a:t>
            </a:r>
            <a:r>
              <a:rPr sz="2800" spc="-10" dirty="0">
                <a:latin typeface="Calibri"/>
                <a:cs typeface="Calibri"/>
              </a:rPr>
              <a:t>supports </a:t>
            </a:r>
            <a:r>
              <a:rPr sz="2800" spc="-5" dirty="0">
                <a:latin typeface="Calibri"/>
                <a:cs typeface="Calibri"/>
              </a:rPr>
              <a:t>a wide </a:t>
            </a:r>
            <a:r>
              <a:rPr sz="2800" spc="-20" dirty="0">
                <a:latin typeface="Calibri"/>
                <a:cs typeface="Calibri"/>
              </a:rPr>
              <a:t>range </a:t>
            </a:r>
            <a:r>
              <a:rPr sz="2800" spc="-5" dirty="0">
                <a:latin typeface="Calibri"/>
                <a:cs typeface="Calibri"/>
              </a:rPr>
              <a:t>of </a:t>
            </a:r>
            <a:r>
              <a:rPr sz="2800" spc="-10" dirty="0">
                <a:latin typeface="Calibri"/>
                <a:cs typeface="Calibri"/>
              </a:rPr>
              <a:t>applications (General purpose  </a:t>
            </a:r>
            <a:r>
              <a:rPr sz="2800" spc="-15" dirty="0">
                <a:latin typeface="Calibri"/>
                <a:cs typeface="Calibri"/>
              </a:rPr>
              <a:t>programmable</a:t>
            </a:r>
            <a:r>
              <a:rPr sz="2800" spc="25" dirty="0">
                <a:latin typeface="Calibri"/>
                <a:cs typeface="Calibri"/>
              </a:rPr>
              <a:t> </a:t>
            </a:r>
            <a:r>
              <a:rPr sz="2800" spc="-20" dirty="0">
                <a:latin typeface="Calibri"/>
                <a:cs typeface="Calibri"/>
              </a:rPr>
              <a:t>hardware)</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B4AF-F45A-445A-A873-0ACBB2AE6EA4}"/>
              </a:ext>
            </a:extLst>
          </p:cNvPr>
          <p:cNvSpPr>
            <a:spLocks noGrp="1"/>
          </p:cNvSpPr>
          <p:nvPr>
            <p:ph type="title"/>
          </p:nvPr>
        </p:nvSpPr>
        <p:spPr>
          <a:xfrm>
            <a:off x="2133600" y="228600"/>
            <a:ext cx="8505273" cy="677108"/>
          </a:xfrm>
        </p:spPr>
        <p:txBody>
          <a:bodyPr/>
          <a:lstStyle/>
          <a:p>
            <a:r>
              <a:rPr lang="en-US" dirty="0"/>
              <a:t>HOP</a:t>
            </a:r>
          </a:p>
        </p:txBody>
      </p:sp>
      <p:sp>
        <p:nvSpPr>
          <p:cNvPr id="3" name="Text Placeholder 2">
            <a:extLst>
              <a:ext uri="{FF2B5EF4-FFF2-40B4-BE49-F238E27FC236}">
                <a16:creationId xmlns:a16="http://schemas.microsoft.com/office/drawing/2014/main" id="{49A03857-0A28-4D92-8270-DED810F57101}"/>
              </a:ext>
            </a:extLst>
          </p:cNvPr>
          <p:cNvSpPr>
            <a:spLocks noGrp="1"/>
          </p:cNvSpPr>
          <p:nvPr>
            <p:ph type="body" idx="1"/>
          </p:nvPr>
        </p:nvSpPr>
        <p:spPr>
          <a:xfrm>
            <a:off x="762000" y="1447800"/>
            <a:ext cx="10907708" cy="1723549"/>
          </a:xfrm>
        </p:spPr>
        <p:txBody>
          <a:bodyPr/>
          <a:lstStyle/>
          <a:p>
            <a:pPr algn="just"/>
            <a:r>
              <a:rPr lang="en-US" dirty="0"/>
              <a:t>A hop is a computer networking term that refers to the number of routers that a packet (a portion of data) passes through from its source to its destination. Sometimes a hop is counted when a packet passes through other hardware on a network, like switches, access points, and repeaters</a:t>
            </a:r>
          </a:p>
        </p:txBody>
      </p:sp>
    </p:spTree>
    <p:extLst>
      <p:ext uri="{BB962C8B-B14F-4D97-AF65-F5344CB8AC3E}">
        <p14:creationId xmlns:p14="http://schemas.microsoft.com/office/powerpoint/2010/main" val="4085353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01722" y="80264"/>
            <a:ext cx="5761355" cy="574040"/>
          </a:xfrm>
          <a:prstGeom prst="rect">
            <a:avLst/>
          </a:prstGeom>
        </p:spPr>
        <p:txBody>
          <a:bodyPr vert="horz" wrap="square" lIns="0" tIns="12700" rIns="0" bIns="0" rtlCol="0">
            <a:spAutoFit/>
          </a:bodyPr>
          <a:lstStyle/>
          <a:p>
            <a:pPr marL="12700">
              <a:spcBef>
                <a:spcPts val="100"/>
              </a:spcBef>
            </a:pPr>
            <a:r>
              <a:rPr sz="3600" b="1" spc="-15" dirty="0">
                <a:solidFill>
                  <a:srgbClr val="1F487C"/>
                </a:solidFill>
                <a:latin typeface="Calibri"/>
                <a:cs typeface="Calibri"/>
              </a:rPr>
              <a:t>What </a:t>
            </a:r>
            <a:r>
              <a:rPr sz="3600" b="1" dirty="0">
                <a:solidFill>
                  <a:srgbClr val="1F487C"/>
                </a:solidFill>
                <a:latin typeface="Calibri"/>
                <a:cs typeface="Calibri"/>
              </a:rPr>
              <a:t>a </a:t>
            </a:r>
            <a:r>
              <a:rPr sz="3600" b="1" spc="-15" dirty="0">
                <a:solidFill>
                  <a:srgbClr val="1F487C"/>
                </a:solidFill>
                <a:latin typeface="Calibri"/>
                <a:cs typeface="Calibri"/>
              </a:rPr>
              <a:t>Computer </a:t>
            </a:r>
            <a:r>
              <a:rPr sz="3600" b="1" spc="-5" dirty="0">
                <a:solidFill>
                  <a:srgbClr val="1F487C"/>
                </a:solidFill>
                <a:latin typeface="Calibri"/>
                <a:cs typeface="Calibri"/>
              </a:rPr>
              <a:t>Network</a:t>
            </a:r>
            <a:r>
              <a:rPr sz="3600" b="1" spc="-30" dirty="0">
                <a:solidFill>
                  <a:srgbClr val="1F487C"/>
                </a:solidFill>
                <a:latin typeface="Calibri"/>
                <a:cs typeface="Calibri"/>
              </a:rPr>
              <a:t> </a:t>
            </a:r>
            <a:r>
              <a:rPr sz="3600" b="1" dirty="0">
                <a:solidFill>
                  <a:srgbClr val="1F487C"/>
                </a:solidFill>
                <a:latin typeface="Calibri"/>
                <a:cs typeface="Calibri"/>
              </a:rPr>
              <a:t>is?</a:t>
            </a:r>
            <a:endParaRPr sz="3600">
              <a:latin typeface="Calibri"/>
              <a:cs typeface="Calibri"/>
            </a:endParaRPr>
          </a:p>
        </p:txBody>
      </p:sp>
      <p:sp>
        <p:nvSpPr>
          <p:cNvPr id="3" name="object 3"/>
          <p:cNvSpPr txBox="1"/>
          <p:nvPr/>
        </p:nvSpPr>
        <p:spPr>
          <a:xfrm>
            <a:off x="3408046" y="761491"/>
            <a:ext cx="5606415" cy="819150"/>
          </a:xfrm>
          <a:prstGeom prst="rect">
            <a:avLst/>
          </a:prstGeom>
        </p:spPr>
        <p:txBody>
          <a:bodyPr vert="horz" wrap="square" lIns="0" tIns="13335" rIns="0" bIns="0" rtlCol="0">
            <a:spAutoFit/>
          </a:bodyPr>
          <a:lstStyle/>
          <a:p>
            <a:pPr marL="459105" marR="5080" indent="-447040">
              <a:spcBef>
                <a:spcPts val="105"/>
              </a:spcBef>
            </a:pPr>
            <a:r>
              <a:rPr sz="2600" b="1" i="1" spc="-5" dirty="0">
                <a:latin typeface="Calibri"/>
                <a:cs typeface="Calibri"/>
              </a:rPr>
              <a:t>Set of </a:t>
            </a:r>
            <a:r>
              <a:rPr sz="2600" b="1" i="1" spc="-10" dirty="0">
                <a:latin typeface="Calibri"/>
                <a:cs typeface="Calibri"/>
              </a:rPr>
              <a:t>connected </a:t>
            </a:r>
            <a:r>
              <a:rPr sz="2600" b="1" i="1" spc="-5" dirty="0">
                <a:latin typeface="Calibri"/>
                <a:cs typeface="Calibri"/>
              </a:rPr>
              <a:t>autonomous </a:t>
            </a:r>
            <a:r>
              <a:rPr sz="2600" b="1" i="1" spc="-10" dirty="0">
                <a:latin typeface="Calibri"/>
                <a:cs typeface="Calibri"/>
              </a:rPr>
              <a:t>computers  </a:t>
            </a:r>
            <a:r>
              <a:rPr sz="2600" b="1" i="1" dirty="0">
                <a:latin typeface="Calibri"/>
                <a:cs typeface="Calibri"/>
              </a:rPr>
              <a:t>(having programmable</a:t>
            </a:r>
            <a:r>
              <a:rPr sz="2600" b="1" i="1" spc="-40" dirty="0">
                <a:latin typeface="Calibri"/>
                <a:cs typeface="Calibri"/>
              </a:rPr>
              <a:t> </a:t>
            </a:r>
            <a:r>
              <a:rPr sz="2600" b="1" i="1" dirty="0">
                <a:latin typeface="Calibri"/>
                <a:cs typeface="Calibri"/>
              </a:rPr>
              <a:t>hardware)</a:t>
            </a:r>
            <a:endParaRPr sz="2600">
              <a:latin typeface="Calibri"/>
              <a:cs typeface="Calibri"/>
            </a:endParaRPr>
          </a:p>
        </p:txBody>
      </p:sp>
      <p:sp>
        <p:nvSpPr>
          <p:cNvPr id="4" name="object 4"/>
          <p:cNvSpPr/>
          <p:nvPr/>
        </p:nvSpPr>
        <p:spPr>
          <a:xfrm>
            <a:off x="1949513" y="1873088"/>
            <a:ext cx="2949034" cy="44166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76425" y="1726209"/>
            <a:ext cx="3117850" cy="893444"/>
          </a:xfrm>
          <a:custGeom>
            <a:avLst/>
            <a:gdLst/>
            <a:ahLst/>
            <a:cxnLst/>
            <a:rect l="l" t="t" r="r" b="b"/>
            <a:pathLst>
              <a:path w="3117850" h="893444">
                <a:moveTo>
                  <a:pt x="0" y="893165"/>
                </a:moveTo>
                <a:lnTo>
                  <a:pt x="3117469" y="893165"/>
                </a:lnTo>
                <a:lnTo>
                  <a:pt x="3117469" y="0"/>
                </a:lnTo>
                <a:lnTo>
                  <a:pt x="0" y="0"/>
                </a:lnTo>
                <a:lnTo>
                  <a:pt x="0" y="893165"/>
                </a:lnTo>
                <a:close/>
              </a:path>
            </a:pathLst>
          </a:custGeom>
          <a:ln w="57150">
            <a:solidFill>
              <a:srgbClr val="4F81BC"/>
            </a:solidFill>
          </a:ln>
        </p:spPr>
        <p:txBody>
          <a:bodyPr wrap="square" lIns="0" tIns="0" rIns="0" bIns="0" rtlCol="0"/>
          <a:lstStyle/>
          <a:p>
            <a:endParaRPr/>
          </a:p>
        </p:txBody>
      </p:sp>
      <p:sp>
        <p:nvSpPr>
          <p:cNvPr id="6" name="object 6"/>
          <p:cNvSpPr/>
          <p:nvPr/>
        </p:nvSpPr>
        <p:spPr>
          <a:xfrm>
            <a:off x="7791703" y="4531359"/>
            <a:ext cx="2571496" cy="217424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763128" y="4502783"/>
            <a:ext cx="2628900" cy="2231390"/>
          </a:xfrm>
          <a:custGeom>
            <a:avLst/>
            <a:gdLst/>
            <a:ahLst/>
            <a:cxnLst/>
            <a:rect l="l" t="t" r="r" b="b"/>
            <a:pathLst>
              <a:path w="2628900" h="2231390">
                <a:moveTo>
                  <a:pt x="0" y="2231390"/>
                </a:moveTo>
                <a:lnTo>
                  <a:pt x="2628646" y="2231390"/>
                </a:lnTo>
                <a:lnTo>
                  <a:pt x="2628646" y="0"/>
                </a:lnTo>
                <a:lnTo>
                  <a:pt x="0" y="0"/>
                </a:lnTo>
                <a:lnTo>
                  <a:pt x="0" y="2231390"/>
                </a:lnTo>
                <a:close/>
              </a:path>
            </a:pathLst>
          </a:custGeom>
          <a:ln w="57150">
            <a:solidFill>
              <a:srgbClr val="4F81BC"/>
            </a:solidFill>
          </a:ln>
        </p:spPr>
        <p:txBody>
          <a:bodyPr wrap="square" lIns="0" tIns="0" rIns="0" bIns="0" rtlCol="0"/>
          <a:lstStyle/>
          <a:p>
            <a:endParaRPr/>
          </a:p>
        </p:txBody>
      </p:sp>
      <p:sp>
        <p:nvSpPr>
          <p:cNvPr id="8" name="object 8"/>
          <p:cNvSpPr/>
          <p:nvPr/>
        </p:nvSpPr>
        <p:spPr>
          <a:xfrm>
            <a:off x="7815453" y="2048765"/>
            <a:ext cx="2310168" cy="175766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786878" y="2020189"/>
            <a:ext cx="2386330" cy="1847214"/>
          </a:xfrm>
          <a:custGeom>
            <a:avLst/>
            <a:gdLst/>
            <a:ahLst/>
            <a:cxnLst/>
            <a:rect l="l" t="t" r="r" b="b"/>
            <a:pathLst>
              <a:path w="2386329" h="1847214">
                <a:moveTo>
                  <a:pt x="0" y="1846707"/>
                </a:moveTo>
                <a:lnTo>
                  <a:pt x="2385949" y="1846707"/>
                </a:lnTo>
                <a:lnTo>
                  <a:pt x="2385949" y="0"/>
                </a:lnTo>
                <a:lnTo>
                  <a:pt x="0" y="0"/>
                </a:lnTo>
                <a:lnTo>
                  <a:pt x="0" y="1846707"/>
                </a:lnTo>
                <a:close/>
              </a:path>
            </a:pathLst>
          </a:custGeom>
          <a:ln w="57150">
            <a:solidFill>
              <a:srgbClr val="4F81BC"/>
            </a:solidFill>
          </a:ln>
        </p:spPr>
        <p:txBody>
          <a:bodyPr wrap="square" lIns="0" tIns="0" rIns="0" bIns="0" rtlCol="0"/>
          <a:lstStyle/>
          <a:p>
            <a:endParaRPr/>
          </a:p>
        </p:txBody>
      </p:sp>
      <p:sp>
        <p:nvSpPr>
          <p:cNvPr id="10" name="object 10"/>
          <p:cNvSpPr/>
          <p:nvPr/>
        </p:nvSpPr>
        <p:spPr>
          <a:xfrm>
            <a:off x="3560002" y="2917190"/>
            <a:ext cx="3896463" cy="1454022"/>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3400425" y="2879471"/>
            <a:ext cx="4171950" cy="1520825"/>
          </a:xfrm>
          <a:custGeom>
            <a:avLst/>
            <a:gdLst/>
            <a:ahLst/>
            <a:cxnLst/>
            <a:rect l="l" t="t" r="r" b="b"/>
            <a:pathLst>
              <a:path w="4171950" h="1520825">
                <a:moveTo>
                  <a:pt x="0" y="1520316"/>
                </a:moveTo>
                <a:lnTo>
                  <a:pt x="4171950" y="1520316"/>
                </a:lnTo>
                <a:lnTo>
                  <a:pt x="4171950" y="0"/>
                </a:lnTo>
                <a:lnTo>
                  <a:pt x="0" y="0"/>
                </a:lnTo>
                <a:lnTo>
                  <a:pt x="0" y="1520316"/>
                </a:lnTo>
                <a:close/>
              </a:path>
            </a:pathLst>
          </a:custGeom>
          <a:ln w="57150">
            <a:solidFill>
              <a:srgbClr val="4F81BC"/>
            </a:solidFill>
          </a:ln>
        </p:spPr>
        <p:txBody>
          <a:bodyPr wrap="square" lIns="0" tIns="0" rIns="0" bIns="0" rtlCol="0"/>
          <a:lstStyle/>
          <a:p>
            <a:endParaRPr/>
          </a:p>
        </p:txBody>
      </p:sp>
      <p:sp>
        <p:nvSpPr>
          <p:cNvPr id="12" name="object 12"/>
          <p:cNvSpPr/>
          <p:nvPr/>
        </p:nvSpPr>
        <p:spPr>
          <a:xfrm>
            <a:off x="1845881" y="4610989"/>
            <a:ext cx="2497582" cy="208330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1817306" y="4582415"/>
            <a:ext cx="2555240" cy="2140585"/>
          </a:xfrm>
          <a:custGeom>
            <a:avLst/>
            <a:gdLst/>
            <a:ahLst/>
            <a:cxnLst/>
            <a:rect l="l" t="t" r="r" b="b"/>
            <a:pathLst>
              <a:path w="2555240" h="2140584">
                <a:moveTo>
                  <a:pt x="0" y="2140458"/>
                </a:moveTo>
                <a:lnTo>
                  <a:pt x="2554732" y="2140458"/>
                </a:lnTo>
                <a:lnTo>
                  <a:pt x="2554732" y="0"/>
                </a:lnTo>
                <a:lnTo>
                  <a:pt x="0" y="0"/>
                </a:lnTo>
                <a:lnTo>
                  <a:pt x="0" y="2140458"/>
                </a:lnTo>
                <a:close/>
              </a:path>
            </a:pathLst>
          </a:custGeom>
          <a:ln w="57150">
            <a:solidFill>
              <a:srgbClr val="17375E"/>
            </a:solidFill>
          </a:ln>
        </p:spPr>
        <p:txBody>
          <a:bodyPr wrap="square" lIns="0" tIns="0" rIns="0" bIns="0" rtlCol="0"/>
          <a:lstStyle/>
          <a:p>
            <a:endParaRPr/>
          </a:p>
        </p:txBody>
      </p:sp>
      <p:sp>
        <p:nvSpPr>
          <p:cNvPr id="14" name="Rectangle 13">
            <a:extLst>
              <a:ext uri="{FF2B5EF4-FFF2-40B4-BE49-F238E27FC236}">
                <a16:creationId xmlns:a16="http://schemas.microsoft.com/office/drawing/2014/main" id="{D7725587-71F8-458B-8CF5-F694AE4B97A4}"/>
              </a:ext>
            </a:extLst>
          </p:cNvPr>
          <p:cNvSpPr/>
          <p:nvPr/>
        </p:nvSpPr>
        <p:spPr>
          <a:xfrm>
            <a:off x="3810000" y="4191000"/>
            <a:ext cx="228600" cy="8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91FA-F7A4-462D-8A07-646229323E4E}"/>
              </a:ext>
            </a:extLst>
          </p:cNvPr>
          <p:cNvSpPr txBox="1"/>
          <p:nvPr/>
        </p:nvSpPr>
        <p:spPr>
          <a:xfrm>
            <a:off x="3733800" y="4122024"/>
            <a:ext cx="457200" cy="246221"/>
          </a:xfrm>
          <a:prstGeom prst="rect">
            <a:avLst/>
          </a:prstGeom>
          <a:noFill/>
        </p:spPr>
        <p:txBody>
          <a:bodyPr wrap="square" rtlCol="0">
            <a:spAutoFit/>
          </a:bodyPr>
          <a:lstStyle/>
          <a:p>
            <a:r>
              <a:rPr lang="en-US" sz="1000" dirty="0">
                <a:solidFill>
                  <a:srgbClr val="C00000"/>
                </a:solidFill>
                <a:hlinkClick r:id="rId7" action="ppaction://hlinksldjump"/>
              </a:rPr>
              <a:t>Hop</a:t>
            </a:r>
            <a:endParaRPr lang="en-US" sz="1000"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9065" y="80264"/>
            <a:ext cx="5282565" cy="574040"/>
          </a:xfrm>
          <a:prstGeom prst="rect">
            <a:avLst/>
          </a:prstGeom>
        </p:spPr>
        <p:txBody>
          <a:bodyPr vert="horz" wrap="square" lIns="0" tIns="12700" rIns="0" bIns="0" rtlCol="0">
            <a:spAutoFit/>
          </a:bodyPr>
          <a:lstStyle/>
          <a:p>
            <a:pPr marL="12700">
              <a:spcBef>
                <a:spcPts val="100"/>
              </a:spcBef>
            </a:pPr>
            <a:r>
              <a:rPr sz="3600" spc="-5" dirty="0"/>
              <a:t>Need </a:t>
            </a:r>
            <a:r>
              <a:rPr sz="3600" dirty="0"/>
              <a:t>of </a:t>
            </a:r>
            <a:r>
              <a:rPr sz="3600" spc="-10" dirty="0"/>
              <a:t>Computer</a:t>
            </a:r>
            <a:r>
              <a:rPr sz="3600" spc="-90" dirty="0"/>
              <a:t> </a:t>
            </a:r>
            <a:r>
              <a:rPr sz="3600" spc="-5" dirty="0"/>
              <a:t>Network</a:t>
            </a:r>
            <a:endParaRPr sz="3600"/>
          </a:p>
        </p:txBody>
      </p:sp>
      <p:sp>
        <p:nvSpPr>
          <p:cNvPr id="3" name="object 3"/>
          <p:cNvSpPr txBox="1"/>
          <p:nvPr/>
        </p:nvSpPr>
        <p:spPr>
          <a:xfrm>
            <a:off x="1676400" y="1447800"/>
            <a:ext cx="9982200" cy="4385175"/>
          </a:xfrm>
          <a:prstGeom prst="rect">
            <a:avLst/>
          </a:prstGeom>
        </p:spPr>
        <p:txBody>
          <a:bodyPr vert="horz" wrap="square" lIns="0" tIns="12065" rIns="0" bIns="0" rtlCol="0">
            <a:spAutoFit/>
          </a:bodyPr>
          <a:lstStyle/>
          <a:p>
            <a:pPr marL="355600" indent="-342900">
              <a:spcBef>
                <a:spcPts val="95"/>
              </a:spcBef>
              <a:buClr>
                <a:srgbClr val="1F487C"/>
              </a:buClr>
              <a:buSzPct val="150000"/>
              <a:buFont typeface="Wingdings"/>
              <a:buChar char=""/>
              <a:tabLst>
                <a:tab pos="355600" algn="l"/>
              </a:tabLst>
            </a:pPr>
            <a:r>
              <a:rPr sz="2800" spc="-20" dirty="0">
                <a:latin typeface="Calibri"/>
                <a:cs typeface="Calibri"/>
              </a:rPr>
              <a:t>For Cost-effective </a:t>
            </a:r>
            <a:r>
              <a:rPr sz="2800" spc="-15" dirty="0">
                <a:latin typeface="Calibri"/>
                <a:cs typeface="Calibri"/>
              </a:rPr>
              <a:t>Resource</a:t>
            </a:r>
            <a:r>
              <a:rPr sz="2800" spc="50" dirty="0">
                <a:latin typeface="Calibri"/>
                <a:cs typeface="Calibri"/>
              </a:rPr>
              <a:t> </a:t>
            </a:r>
            <a:r>
              <a:rPr sz="2800" spc="-10" dirty="0">
                <a:latin typeface="Calibri"/>
                <a:cs typeface="Calibri"/>
              </a:rPr>
              <a:t>Sharing</a:t>
            </a:r>
            <a:r>
              <a:rPr lang="en-US" sz="2800" spc="-10" dirty="0">
                <a:latin typeface="Calibri"/>
                <a:cs typeface="Calibri"/>
              </a:rPr>
              <a:t> </a:t>
            </a:r>
            <a:r>
              <a:rPr lang="en-US" sz="2800" dirty="0"/>
              <a:t>(files, printers, modems, fax machines) </a:t>
            </a:r>
          </a:p>
          <a:p>
            <a:pPr marL="355600" indent="-342900">
              <a:spcBef>
                <a:spcPts val="95"/>
              </a:spcBef>
              <a:buClr>
                <a:srgbClr val="1F487C"/>
              </a:buClr>
              <a:buSzPct val="150000"/>
              <a:buFont typeface="Wingdings"/>
              <a:buChar char=""/>
              <a:tabLst>
                <a:tab pos="355600" algn="l"/>
              </a:tabLst>
            </a:pPr>
            <a:endParaRPr lang="en-US" sz="2800" dirty="0"/>
          </a:p>
          <a:p>
            <a:pPr marL="355600" indent="-342900">
              <a:spcBef>
                <a:spcPts val="95"/>
              </a:spcBef>
              <a:buClr>
                <a:srgbClr val="1F487C"/>
              </a:buClr>
              <a:buSzPct val="150000"/>
              <a:buFont typeface="Wingdings"/>
              <a:buChar char=""/>
              <a:tabLst>
                <a:tab pos="355600" algn="l"/>
              </a:tabLst>
            </a:pPr>
            <a:r>
              <a:rPr lang="en-US" sz="2800" dirty="0">
                <a:latin typeface="Calibri"/>
                <a:cs typeface="Calibri"/>
              </a:rPr>
              <a:t>For application software Sharing (Like MS Office)</a:t>
            </a:r>
          </a:p>
          <a:p>
            <a:pPr marL="355600" indent="-342900">
              <a:spcBef>
                <a:spcPts val="95"/>
              </a:spcBef>
              <a:buClr>
                <a:srgbClr val="1F487C"/>
              </a:buClr>
              <a:buSzPct val="150000"/>
              <a:buFont typeface="Wingdings"/>
              <a:buChar char=""/>
              <a:tabLst>
                <a:tab pos="355600" algn="l"/>
              </a:tabLst>
            </a:pPr>
            <a:endParaRPr lang="en-US" sz="2800" dirty="0">
              <a:latin typeface="Calibri"/>
              <a:cs typeface="Calibri"/>
            </a:endParaRPr>
          </a:p>
          <a:p>
            <a:pPr marL="355600" indent="-342900">
              <a:spcBef>
                <a:spcPts val="95"/>
              </a:spcBef>
              <a:buClr>
                <a:srgbClr val="1F487C"/>
              </a:buClr>
              <a:buSzPct val="150000"/>
              <a:buFont typeface="Wingdings"/>
              <a:buChar char=""/>
              <a:tabLst>
                <a:tab pos="355600" algn="l"/>
              </a:tabLst>
            </a:pPr>
            <a:r>
              <a:rPr lang="en-US" sz="2800" dirty="0">
                <a:cs typeface="Calibri"/>
              </a:rPr>
              <a:t>Increase productivity (make it easier to share data amongst users)</a:t>
            </a:r>
          </a:p>
          <a:p>
            <a:pPr marL="355600" indent="-342900">
              <a:spcBef>
                <a:spcPts val="95"/>
              </a:spcBef>
              <a:buClr>
                <a:srgbClr val="1F487C"/>
              </a:buClr>
              <a:buSzPct val="150000"/>
              <a:buFont typeface="Wingdings"/>
              <a:buChar char=""/>
              <a:tabLst>
                <a:tab pos="355600" algn="l"/>
              </a:tabLst>
            </a:pPr>
            <a:endParaRPr lang="en-US" sz="2800" dirty="0">
              <a:cs typeface="Calibri"/>
            </a:endParaRPr>
          </a:p>
          <a:p>
            <a:pPr marL="355600" indent="-342900">
              <a:spcBef>
                <a:spcPts val="5"/>
              </a:spcBef>
              <a:buClr>
                <a:srgbClr val="1F487C"/>
              </a:buClr>
              <a:buSzPct val="150000"/>
              <a:buFont typeface="Wingdings"/>
              <a:buChar char=""/>
              <a:tabLst>
                <a:tab pos="355600" algn="l"/>
              </a:tabLst>
            </a:pPr>
            <a:r>
              <a:rPr sz="2800" spc="-20" dirty="0">
                <a:latin typeface="Calibri"/>
                <a:cs typeface="Calibri"/>
              </a:rPr>
              <a:t>For </a:t>
            </a:r>
            <a:r>
              <a:rPr sz="2800" spc="-15" dirty="0">
                <a:latin typeface="Calibri"/>
                <a:cs typeface="Calibri"/>
              </a:rPr>
              <a:t>Information</a:t>
            </a:r>
            <a:r>
              <a:rPr sz="2800" spc="15" dirty="0">
                <a:latin typeface="Calibri"/>
                <a:cs typeface="Calibri"/>
              </a:rPr>
              <a:t> </a:t>
            </a:r>
            <a:r>
              <a:rPr sz="2800" spc="-10" dirty="0">
                <a:latin typeface="Calibri"/>
                <a:cs typeface="Calibri"/>
              </a:rPr>
              <a:t>Sharing</a:t>
            </a:r>
            <a:endParaRPr lang="en-US" sz="2800" spc="-10" dirty="0">
              <a:latin typeface="Calibri"/>
              <a:cs typeface="Calibri"/>
            </a:endParaRPr>
          </a:p>
          <a:p>
            <a:pPr marL="355600" indent="-342900">
              <a:spcBef>
                <a:spcPts val="5"/>
              </a:spcBef>
              <a:buClr>
                <a:srgbClr val="1F487C"/>
              </a:buClr>
              <a:buSzPct val="150000"/>
              <a:buFont typeface="Wingdings"/>
              <a:buChar char=""/>
              <a:tabLst>
                <a:tab pos="355600" algn="l"/>
              </a:tabLst>
            </a:pPr>
            <a:endParaRPr lang="en-US" sz="2800" spc="-10" dirty="0">
              <a:latin typeface="Calibri"/>
              <a:cs typeface="Calibri"/>
            </a:endParaRPr>
          </a:p>
          <a:p>
            <a:pPr marL="355600" indent="-342900">
              <a:spcBef>
                <a:spcPts val="5"/>
              </a:spcBef>
              <a:buClr>
                <a:srgbClr val="1F487C"/>
              </a:buClr>
              <a:buSzPct val="150000"/>
              <a:buFont typeface="Wingdings"/>
              <a:buChar char=""/>
              <a:tabLst>
                <a:tab pos="355600" algn="l"/>
              </a:tabLst>
            </a:pPr>
            <a:r>
              <a:rPr sz="2800" spc="-15" dirty="0">
                <a:latin typeface="Calibri"/>
                <a:cs typeface="Calibri"/>
              </a:rPr>
              <a:t>Ease </a:t>
            </a:r>
            <a:r>
              <a:rPr sz="2800" spc="-5" dirty="0">
                <a:latin typeface="Calibri"/>
                <a:cs typeface="Calibri"/>
              </a:rPr>
              <a:t>in</a:t>
            </a:r>
            <a:r>
              <a:rPr sz="2800" spc="10" dirty="0">
                <a:latin typeface="Calibri"/>
                <a:cs typeface="Calibri"/>
              </a:rPr>
              <a:t> </a:t>
            </a:r>
            <a:r>
              <a:rPr sz="2800" spc="-10" dirty="0">
                <a:latin typeface="Calibri"/>
                <a:cs typeface="Calibri"/>
              </a:rPr>
              <a:t>Communication</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DAE3-FB3D-4AE0-9B05-E18D9B5E065C}"/>
              </a:ext>
            </a:extLst>
          </p:cNvPr>
          <p:cNvSpPr>
            <a:spLocks noGrp="1"/>
          </p:cNvSpPr>
          <p:nvPr>
            <p:ph type="title"/>
          </p:nvPr>
        </p:nvSpPr>
        <p:spPr>
          <a:xfrm>
            <a:off x="1905000" y="304800"/>
            <a:ext cx="10058400" cy="553998"/>
          </a:xfrm>
        </p:spPr>
        <p:txBody>
          <a:bodyPr/>
          <a:lstStyle/>
          <a:p>
            <a:r>
              <a:rPr lang="en-US" sz="3500" dirty="0"/>
              <a:t>Applications of Communication &amp; Computer Network</a:t>
            </a:r>
          </a:p>
        </p:txBody>
      </p:sp>
      <p:sp>
        <p:nvSpPr>
          <p:cNvPr id="3" name="Text Placeholder 2">
            <a:extLst>
              <a:ext uri="{FF2B5EF4-FFF2-40B4-BE49-F238E27FC236}">
                <a16:creationId xmlns:a16="http://schemas.microsoft.com/office/drawing/2014/main" id="{CFC3255A-E236-481C-ADE2-AD6FD9C47898}"/>
              </a:ext>
            </a:extLst>
          </p:cNvPr>
          <p:cNvSpPr>
            <a:spLocks noGrp="1"/>
          </p:cNvSpPr>
          <p:nvPr>
            <p:ph type="body" idx="1"/>
          </p:nvPr>
        </p:nvSpPr>
        <p:spPr>
          <a:xfrm>
            <a:off x="642146" y="1153414"/>
            <a:ext cx="10907708" cy="5170646"/>
          </a:xfrm>
        </p:spPr>
        <p:txBody>
          <a:bodyPr/>
          <a:lstStyle/>
          <a:p>
            <a:r>
              <a:rPr lang="en-US" dirty="0"/>
              <a:t>Computer systems and peripherals are connected to form a network. They provide numerous advantages:</a:t>
            </a:r>
          </a:p>
          <a:p>
            <a:endParaRPr lang="en-US" dirty="0"/>
          </a:p>
          <a:p>
            <a:pPr marL="973138" indent="-457200">
              <a:buFont typeface="Arial" panose="020B0604020202020204" pitchFamily="34" charset="0"/>
              <a:buChar char="•"/>
            </a:pPr>
            <a:r>
              <a:rPr lang="en-US" dirty="0"/>
              <a:t>    Resource sharing such as printers and storage devices</a:t>
            </a:r>
          </a:p>
          <a:p>
            <a:pPr marL="973138" indent="-457200">
              <a:buFont typeface="Arial" panose="020B0604020202020204" pitchFamily="34" charset="0"/>
              <a:buChar char="•"/>
            </a:pPr>
            <a:r>
              <a:rPr lang="en-US" dirty="0"/>
              <a:t>    Exchange of information by means of e-Mails and FTP</a:t>
            </a:r>
          </a:p>
          <a:p>
            <a:pPr marL="973138" indent="-457200">
              <a:buFont typeface="Arial" panose="020B0604020202020204" pitchFamily="34" charset="0"/>
              <a:buChar char="•"/>
            </a:pPr>
            <a:r>
              <a:rPr lang="en-US" dirty="0"/>
              <a:t>    Information sharing by using Web or Internet</a:t>
            </a:r>
          </a:p>
          <a:p>
            <a:pPr marL="973138" indent="-457200">
              <a:buFont typeface="Arial" panose="020B0604020202020204" pitchFamily="34" charset="0"/>
              <a:buChar char="•"/>
            </a:pPr>
            <a:r>
              <a:rPr lang="en-US" dirty="0"/>
              <a:t>    Interaction with other users using dynamic web pages</a:t>
            </a:r>
          </a:p>
          <a:p>
            <a:pPr marL="973138" indent="-457200">
              <a:buFont typeface="Arial" panose="020B0604020202020204" pitchFamily="34" charset="0"/>
              <a:buChar char="•"/>
            </a:pPr>
            <a:r>
              <a:rPr lang="en-US" dirty="0"/>
              <a:t>    IP phones</a:t>
            </a:r>
          </a:p>
          <a:p>
            <a:pPr marL="973138" indent="-457200">
              <a:buFont typeface="Arial" panose="020B0604020202020204" pitchFamily="34" charset="0"/>
              <a:buChar char="•"/>
            </a:pPr>
            <a:r>
              <a:rPr lang="en-US" dirty="0"/>
              <a:t>    Video conferences</a:t>
            </a:r>
          </a:p>
          <a:p>
            <a:pPr marL="973138" indent="-457200">
              <a:buFont typeface="Arial" panose="020B0604020202020204" pitchFamily="34" charset="0"/>
              <a:buChar char="•"/>
            </a:pPr>
            <a:r>
              <a:rPr lang="en-US" dirty="0"/>
              <a:t>    Parallel computing</a:t>
            </a:r>
          </a:p>
          <a:p>
            <a:pPr marL="973138" indent="-457200">
              <a:buFont typeface="Arial" panose="020B0604020202020204" pitchFamily="34" charset="0"/>
              <a:buChar char="•"/>
            </a:pPr>
            <a:r>
              <a:rPr lang="en-US" dirty="0"/>
              <a:t>    Instant messaging</a:t>
            </a:r>
          </a:p>
          <a:p>
            <a:endParaRPr lang="en-US" dirty="0"/>
          </a:p>
        </p:txBody>
      </p:sp>
    </p:spTree>
    <p:extLst>
      <p:ext uri="{BB962C8B-B14F-4D97-AF65-F5344CB8AC3E}">
        <p14:creationId xmlns:p14="http://schemas.microsoft.com/office/powerpoint/2010/main" val="2437152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84"/>
            <a:ext cx="8657673" cy="696595"/>
          </a:xfrm>
        </p:spPr>
        <p:txBody>
          <a:bodyPr/>
          <a:lstStyle/>
          <a:p>
            <a:r>
              <a:rPr lang="en-US" dirty="0"/>
              <a:t>Network Components </a:t>
            </a:r>
          </a:p>
        </p:txBody>
      </p:sp>
      <p:sp>
        <p:nvSpPr>
          <p:cNvPr id="3" name="Content Placeholder 2"/>
          <p:cNvSpPr>
            <a:spLocks noGrp="1"/>
          </p:cNvSpPr>
          <p:nvPr>
            <p:ph idx="1"/>
          </p:nvPr>
        </p:nvSpPr>
        <p:spPr>
          <a:xfrm>
            <a:off x="609599" y="1078614"/>
            <a:ext cx="11009291" cy="5779386"/>
          </a:xfrm>
        </p:spPr>
        <p:txBody>
          <a:bodyPr>
            <a:normAutofit/>
          </a:bodyPr>
          <a:lstStyle/>
          <a:p>
            <a:r>
              <a:rPr lang="en-US" b="1" dirty="0"/>
              <a:t>Server:	</a:t>
            </a:r>
          </a:p>
          <a:p>
            <a:pPr lvl="1"/>
            <a:r>
              <a:rPr lang="en-US" b="1" dirty="0">
                <a:solidFill>
                  <a:srgbClr val="FF0000"/>
                </a:solidFill>
              </a:rPr>
              <a:t>Powerful computer </a:t>
            </a:r>
            <a:r>
              <a:rPr lang="en-US" dirty="0"/>
              <a:t>that </a:t>
            </a:r>
            <a:r>
              <a:rPr lang="en-US" b="1" dirty="0">
                <a:solidFill>
                  <a:srgbClr val="FF0000"/>
                </a:solidFill>
              </a:rPr>
              <a:t>provides services</a:t>
            </a:r>
            <a:r>
              <a:rPr lang="en-US" dirty="0"/>
              <a:t> to the other computers on the network . </a:t>
            </a:r>
          </a:p>
          <a:p>
            <a:pPr lvl="1"/>
            <a:r>
              <a:rPr lang="en-US" dirty="0"/>
              <a:t>Service provided by the server</a:t>
            </a:r>
          </a:p>
          <a:p>
            <a:pPr lvl="2"/>
            <a:r>
              <a:rPr lang="en-US" dirty="0"/>
              <a:t>Control access to the hardware ,software and data</a:t>
            </a:r>
          </a:p>
          <a:p>
            <a:pPr lvl="2"/>
            <a:r>
              <a:rPr lang="en-US" dirty="0"/>
              <a:t>Centralized storage for  software ,data  &amp; information</a:t>
            </a:r>
          </a:p>
          <a:p>
            <a:pPr lvl="2"/>
            <a:r>
              <a:rPr lang="en-US" dirty="0"/>
              <a:t>Processing data</a:t>
            </a:r>
          </a:p>
          <a:p>
            <a:pPr lvl="2"/>
            <a:r>
              <a:rPr lang="en-US" dirty="0"/>
              <a:t>Sharing software</a:t>
            </a:r>
          </a:p>
          <a:p>
            <a:pPr lvl="2"/>
            <a:r>
              <a:rPr lang="en-US" dirty="0"/>
              <a:t>Managing network traffic</a:t>
            </a:r>
          </a:p>
          <a:p>
            <a:r>
              <a:rPr lang="en-US" dirty="0"/>
              <a:t>Dedicated Server</a:t>
            </a:r>
          </a:p>
          <a:p>
            <a:pPr lvl="1"/>
            <a:r>
              <a:rPr lang="en-US" dirty="0"/>
              <a:t>Perform one specific task  that require a lot of </a:t>
            </a:r>
            <a:r>
              <a:rPr lang="en-US" dirty="0" err="1"/>
              <a:t>timee.g</a:t>
            </a:r>
            <a:r>
              <a:rPr lang="en-US" dirty="0"/>
              <a:t> handling e-mail </a:t>
            </a:r>
          </a:p>
          <a:p>
            <a:pPr lvl="2"/>
            <a:r>
              <a:rPr lang="en-US" dirty="0"/>
              <a:t>Proxy Server</a:t>
            </a:r>
          </a:p>
          <a:p>
            <a:pPr lvl="2"/>
            <a:r>
              <a:rPr lang="en-US" dirty="0"/>
              <a:t>File sharing server</a:t>
            </a:r>
          </a:p>
          <a:p>
            <a:pPr lvl="2"/>
            <a:r>
              <a:rPr lang="en-US" dirty="0"/>
              <a:t>Print Sharing Server</a:t>
            </a:r>
          </a:p>
          <a:p>
            <a:r>
              <a:rPr lang="en-US" b="1" dirty="0"/>
              <a:t>Client:	</a:t>
            </a:r>
          </a:p>
          <a:p>
            <a:pPr lvl="1"/>
            <a:r>
              <a:rPr lang="en-US" dirty="0"/>
              <a:t>Computer that </a:t>
            </a:r>
            <a:r>
              <a:rPr lang="en-US" b="1" dirty="0">
                <a:solidFill>
                  <a:srgbClr val="FF0000"/>
                </a:solidFill>
              </a:rPr>
              <a:t>uses the services </a:t>
            </a:r>
            <a:r>
              <a:rPr lang="en-US" dirty="0"/>
              <a:t>that a server provides. The client usually less powerful than the server,</a:t>
            </a:r>
          </a:p>
        </p:txBody>
      </p:sp>
    </p:spTree>
    <p:extLst>
      <p:ext uri="{BB962C8B-B14F-4D97-AF65-F5344CB8AC3E}">
        <p14:creationId xmlns:p14="http://schemas.microsoft.com/office/powerpoint/2010/main" val="2455944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52E3-62F7-4601-8D0D-989550326147}"/>
              </a:ext>
            </a:extLst>
          </p:cNvPr>
          <p:cNvSpPr>
            <a:spLocks noGrp="1"/>
          </p:cNvSpPr>
          <p:nvPr>
            <p:ph type="title"/>
          </p:nvPr>
        </p:nvSpPr>
        <p:spPr>
          <a:xfrm>
            <a:off x="2005610" y="11684"/>
            <a:ext cx="8633263" cy="696595"/>
          </a:xfrm>
        </p:spPr>
        <p:txBody>
          <a:bodyPr/>
          <a:lstStyle/>
          <a:p>
            <a:r>
              <a:rPr lang="en-US" dirty="0"/>
              <a:t>Basics Terms</a:t>
            </a:r>
          </a:p>
        </p:txBody>
      </p:sp>
      <p:sp>
        <p:nvSpPr>
          <p:cNvPr id="3" name="Text Placeholder 2">
            <a:extLst>
              <a:ext uri="{FF2B5EF4-FFF2-40B4-BE49-F238E27FC236}">
                <a16:creationId xmlns:a16="http://schemas.microsoft.com/office/drawing/2014/main" id="{48650511-522B-4734-AA0F-6FB97D67AAD0}"/>
              </a:ext>
            </a:extLst>
          </p:cNvPr>
          <p:cNvSpPr>
            <a:spLocks noGrp="1"/>
          </p:cNvSpPr>
          <p:nvPr>
            <p:ph type="body" idx="1"/>
          </p:nvPr>
        </p:nvSpPr>
        <p:spPr>
          <a:xfrm>
            <a:off x="342900" y="1371600"/>
            <a:ext cx="11506200" cy="4953000"/>
          </a:xfrm>
        </p:spPr>
        <p:txBody>
          <a:bodyPr/>
          <a:lstStyle/>
          <a:p>
            <a:r>
              <a:rPr lang="en-US" dirty="0">
                <a:solidFill>
                  <a:srgbClr val="FF0000"/>
                </a:solidFill>
              </a:rPr>
              <a:t>Data Communication: </a:t>
            </a:r>
            <a:r>
              <a:rPr lang="en-US" dirty="0"/>
              <a:t>A process of transferring data(Text , graphics, sound) electronically from one place to another.</a:t>
            </a:r>
          </a:p>
          <a:p>
            <a:r>
              <a:rPr lang="en-US" dirty="0">
                <a:solidFill>
                  <a:srgbClr val="FF0000"/>
                </a:solidFill>
              </a:rPr>
              <a:t>Signal:</a:t>
            </a:r>
            <a:r>
              <a:rPr lang="en-US" dirty="0"/>
              <a:t> Data transmits through (Electromagnetic / light wave )Signal.</a:t>
            </a:r>
          </a:p>
          <a:p>
            <a:r>
              <a:rPr lang="en-US" dirty="0">
                <a:solidFill>
                  <a:srgbClr val="FF0000"/>
                </a:solidFill>
              </a:rPr>
              <a:t>Transmission: </a:t>
            </a:r>
            <a:r>
              <a:rPr lang="en-US" dirty="0"/>
              <a:t>Communication of data from one place to another place in the form of signals is called transmission.</a:t>
            </a:r>
          </a:p>
          <a:p>
            <a:r>
              <a:rPr lang="en-US" dirty="0">
                <a:solidFill>
                  <a:srgbClr val="FF0000"/>
                </a:solidFill>
              </a:rPr>
              <a:t>Transmission Medium:</a:t>
            </a:r>
            <a:r>
              <a:rPr lang="en-US" dirty="0"/>
              <a:t> The transmission medium “carries” the signal Like guided media (Along a physical path e.g. twisted pair, optical fiber )</a:t>
            </a:r>
          </a:p>
          <a:p>
            <a:r>
              <a:rPr lang="en-US" dirty="0"/>
              <a:t> or unguided media (wireless medium /Means for transmitting electromagnetic waves but  not guide them</a:t>
            </a:r>
          </a:p>
          <a:p>
            <a:r>
              <a:rPr lang="en-US" dirty="0"/>
              <a:t>e.g. air, water, vacuum</a:t>
            </a:r>
          </a:p>
        </p:txBody>
      </p:sp>
    </p:spTree>
    <p:extLst>
      <p:ext uri="{BB962C8B-B14F-4D97-AF65-F5344CB8AC3E}">
        <p14:creationId xmlns:p14="http://schemas.microsoft.com/office/powerpoint/2010/main" val="3021297267"/>
      </p:ext>
    </p:extLst>
  </p:cSld>
  <p:clrMapOvr>
    <a:masterClrMapping/>
  </p:clrMapOvr>
  <mc:AlternateContent xmlns:mc="http://schemas.openxmlformats.org/markup-compatibility/2006" xmlns:p14="http://schemas.microsoft.com/office/powerpoint/2010/main">
    <mc:Choice Requires="p14">
      <p:transition spd="slow" p14:dur="2000" advTm="148126"/>
    </mc:Choice>
    <mc:Fallback xmlns="">
      <p:transition spd="slow" advTm="14812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684"/>
            <a:ext cx="8733873" cy="696595"/>
          </a:xfrm>
        </p:spPr>
        <p:txBody>
          <a:bodyPr/>
          <a:lstStyle/>
          <a:p>
            <a:r>
              <a:rPr lang="en-US" dirty="0"/>
              <a:t>Network Components </a:t>
            </a:r>
          </a:p>
        </p:txBody>
      </p:sp>
      <p:sp>
        <p:nvSpPr>
          <p:cNvPr id="3" name="Content Placeholder 2"/>
          <p:cNvSpPr>
            <a:spLocks noGrp="1"/>
          </p:cNvSpPr>
          <p:nvPr>
            <p:ph idx="1"/>
          </p:nvPr>
        </p:nvSpPr>
        <p:spPr>
          <a:xfrm>
            <a:off x="533399" y="1078614"/>
            <a:ext cx="11085491" cy="5595665"/>
          </a:xfrm>
        </p:spPr>
        <p:txBody>
          <a:bodyPr>
            <a:normAutofit/>
          </a:bodyPr>
          <a:lstStyle/>
          <a:p>
            <a:r>
              <a:rPr lang="en-US" b="1" dirty="0"/>
              <a:t>Peer:		</a:t>
            </a:r>
          </a:p>
          <a:p>
            <a:pPr lvl="1"/>
            <a:r>
              <a:rPr lang="en-US" dirty="0"/>
              <a:t>A computer that </a:t>
            </a:r>
            <a:r>
              <a:rPr lang="en-US" b="1" dirty="0">
                <a:solidFill>
                  <a:srgbClr val="FF0000"/>
                </a:solidFill>
              </a:rPr>
              <a:t>acts as both a client and a server.</a:t>
            </a:r>
            <a:endParaRPr lang="en-US" b="1" dirty="0"/>
          </a:p>
          <a:p>
            <a:r>
              <a:rPr lang="en-US" b="1" dirty="0"/>
              <a:t>Media:	</a:t>
            </a:r>
          </a:p>
          <a:p>
            <a:pPr lvl="1"/>
            <a:r>
              <a:rPr lang="en-US" b="1" dirty="0">
                <a:solidFill>
                  <a:srgbClr val="FF0000"/>
                </a:solidFill>
              </a:rPr>
              <a:t>Physical connectio</a:t>
            </a:r>
            <a:r>
              <a:rPr lang="en-US" dirty="0"/>
              <a:t>n between the devices on a network. </a:t>
            </a:r>
          </a:p>
          <a:p>
            <a:r>
              <a:rPr lang="en-US" b="1" dirty="0"/>
              <a:t>Resources: 	</a:t>
            </a:r>
          </a:p>
          <a:p>
            <a:pPr lvl="1"/>
            <a:r>
              <a:rPr lang="en-US" dirty="0"/>
              <a:t>Anything </a:t>
            </a:r>
            <a:r>
              <a:rPr lang="en-US" b="1" dirty="0">
                <a:solidFill>
                  <a:srgbClr val="FF0000"/>
                </a:solidFill>
              </a:rPr>
              <a:t>available to a client on a network</a:t>
            </a:r>
            <a:r>
              <a:rPr lang="en-US" dirty="0"/>
              <a:t> is considered a resource. Printers, data, fax devices, and other networked devices and information are resources.</a:t>
            </a:r>
          </a:p>
          <a:p>
            <a:r>
              <a:rPr lang="en-US" b="1" dirty="0"/>
              <a:t>User: 	</a:t>
            </a:r>
          </a:p>
          <a:p>
            <a:pPr lvl="1"/>
            <a:r>
              <a:rPr lang="en-US" dirty="0"/>
              <a:t>Any </a:t>
            </a:r>
            <a:r>
              <a:rPr lang="en-US" b="1" dirty="0">
                <a:solidFill>
                  <a:srgbClr val="FF0000"/>
                </a:solidFill>
              </a:rPr>
              <a:t>person</a:t>
            </a:r>
            <a:r>
              <a:rPr lang="en-US" dirty="0"/>
              <a:t> that uses a client to access resources on the network.</a:t>
            </a:r>
          </a:p>
          <a:p>
            <a:r>
              <a:rPr lang="en-US" b="1" dirty="0"/>
              <a:t>Protocol:</a:t>
            </a:r>
            <a:r>
              <a:rPr lang="en-US" dirty="0"/>
              <a:t> 	</a:t>
            </a:r>
          </a:p>
          <a:p>
            <a:pPr lvl="1"/>
            <a:r>
              <a:rPr lang="en-US" dirty="0"/>
              <a:t>Protocols are </a:t>
            </a:r>
            <a:r>
              <a:rPr lang="en-US" b="1" dirty="0">
                <a:solidFill>
                  <a:srgbClr val="FF0000"/>
                </a:solidFill>
              </a:rPr>
              <a:t>written rules</a:t>
            </a:r>
            <a:r>
              <a:rPr lang="en-US" dirty="0"/>
              <a:t> used for communications. They are the languages that computers use to talk to each other over a network.</a:t>
            </a:r>
          </a:p>
          <a:p>
            <a:pPr marL="0" indent="0">
              <a:buNone/>
            </a:pPr>
            <a:endParaRPr lang="en-US" dirty="0"/>
          </a:p>
        </p:txBody>
      </p:sp>
    </p:spTree>
    <p:extLst>
      <p:ext uri="{BB962C8B-B14F-4D97-AF65-F5344CB8AC3E}">
        <p14:creationId xmlns:p14="http://schemas.microsoft.com/office/powerpoint/2010/main" val="31337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0" y="11684"/>
            <a:ext cx="8352873" cy="696595"/>
          </a:xfrm>
        </p:spPr>
        <p:txBody>
          <a:bodyPr/>
          <a:lstStyle/>
          <a:p>
            <a:pPr eaLnBrk="1" hangingPunct="1"/>
            <a:r>
              <a:rPr lang="en-US"/>
              <a:t>Advantages of networking</a:t>
            </a:r>
          </a:p>
        </p:txBody>
      </p:sp>
      <p:sp>
        <p:nvSpPr>
          <p:cNvPr id="23555" name="Rectangle 3"/>
          <p:cNvSpPr>
            <a:spLocks noGrp="1" noChangeArrowheads="1"/>
          </p:cNvSpPr>
          <p:nvPr>
            <p:ph type="body" idx="1"/>
          </p:nvPr>
        </p:nvSpPr>
        <p:spPr>
          <a:xfrm>
            <a:off x="304800" y="1184223"/>
            <a:ext cx="11887200" cy="5521377"/>
          </a:xfrm>
        </p:spPr>
        <p:txBody>
          <a:bodyPr>
            <a:normAutofit/>
          </a:bodyPr>
          <a:lstStyle/>
          <a:p>
            <a:pPr marL="574675" indent="-457200" eaLnBrk="1" hangingPunct="1">
              <a:lnSpc>
                <a:spcPct val="90000"/>
              </a:lnSpc>
              <a:buFont typeface="Arial" panose="020B0604020202020204" pitchFamily="34" charset="0"/>
              <a:buChar char="•"/>
            </a:pPr>
            <a:r>
              <a:rPr lang="en-US" sz="2900" dirty="0"/>
              <a:t>Share of resources:</a:t>
            </a:r>
          </a:p>
          <a:p>
            <a:pPr marL="574675" indent="-457200" eaLnBrk="1" hangingPunct="1">
              <a:lnSpc>
                <a:spcPct val="90000"/>
              </a:lnSpc>
              <a:buFont typeface="Arial" panose="020B0604020202020204" pitchFamily="34" charset="0"/>
              <a:buChar char="•"/>
            </a:pPr>
            <a:r>
              <a:rPr lang="en-US" sz="2900" dirty="0"/>
              <a:t>Economical benefits</a:t>
            </a:r>
          </a:p>
          <a:p>
            <a:pPr marL="574675" indent="-457200" eaLnBrk="1" hangingPunct="1">
              <a:lnSpc>
                <a:spcPct val="90000"/>
              </a:lnSpc>
              <a:buFont typeface="Arial" panose="020B0604020202020204" pitchFamily="34" charset="0"/>
              <a:buChar char="•"/>
            </a:pPr>
            <a:r>
              <a:rPr lang="en-US" sz="2900" dirty="0"/>
              <a:t>Multiple Access</a:t>
            </a:r>
          </a:p>
          <a:p>
            <a:pPr marL="574675" indent="-457200" eaLnBrk="1" hangingPunct="1">
              <a:lnSpc>
                <a:spcPct val="90000"/>
              </a:lnSpc>
              <a:buFont typeface="Arial" panose="020B0604020202020204" pitchFamily="34" charset="0"/>
              <a:buChar char="•"/>
            </a:pPr>
            <a:r>
              <a:rPr lang="en-US" sz="2900" dirty="0"/>
              <a:t>Centralized Management</a:t>
            </a:r>
          </a:p>
          <a:p>
            <a:pPr marL="574675" indent="-457200" eaLnBrk="1" hangingPunct="1">
              <a:lnSpc>
                <a:spcPct val="90000"/>
              </a:lnSpc>
              <a:buFont typeface="Arial" panose="020B0604020202020204" pitchFamily="34" charset="0"/>
              <a:buChar char="•"/>
            </a:pPr>
            <a:r>
              <a:rPr lang="en-US" sz="2900" dirty="0"/>
              <a:t>Mail/Email/Message</a:t>
            </a:r>
          </a:p>
          <a:p>
            <a:pPr marL="574675" indent="-457200" eaLnBrk="1" hangingPunct="1">
              <a:lnSpc>
                <a:spcPct val="90000"/>
              </a:lnSpc>
              <a:buFont typeface="Arial" panose="020B0604020202020204" pitchFamily="34" charset="0"/>
              <a:buChar char="•"/>
            </a:pPr>
            <a:r>
              <a:rPr lang="en-US" sz="2900" dirty="0"/>
              <a:t>Conferencing /Assistance</a:t>
            </a:r>
          </a:p>
          <a:p>
            <a:pPr marL="574675" indent="-457200" eaLnBrk="1" hangingPunct="1">
              <a:lnSpc>
                <a:spcPct val="90000"/>
              </a:lnSpc>
              <a:buFont typeface="Arial" panose="020B0604020202020204" pitchFamily="34" charset="0"/>
              <a:buChar char="•"/>
            </a:pPr>
            <a:r>
              <a:rPr lang="en-US" sz="2900" dirty="0"/>
              <a:t>Technology and expertise sharing</a:t>
            </a:r>
          </a:p>
          <a:p>
            <a:pPr eaLnBrk="1" hangingPunct="1">
              <a:lnSpc>
                <a:spcPct val="90000"/>
              </a:lnSpc>
            </a:pPr>
            <a:endParaRPr lang="en-US" sz="2900" dirty="0"/>
          </a:p>
          <a:p>
            <a:pPr eaLnBrk="1" hangingPunct="1">
              <a:lnSpc>
                <a:spcPct val="90000"/>
              </a:lnSpc>
            </a:pPr>
            <a:r>
              <a:rPr lang="en-US" dirty="0"/>
              <a:t>Connectivity and Communication :</a:t>
            </a:r>
          </a:p>
          <a:p>
            <a:pPr marL="914377" lvl="2" indent="0">
              <a:lnSpc>
                <a:spcPct val="90000"/>
              </a:lnSpc>
              <a:buNone/>
            </a:pPr>
            <a:r>
              <a:rPr lang="en-US" dirty="0"/>
              <a:t>Network connects the computers and users of those computers. Network users can communicate with each other using technologies such as email……</a:t>
            </a:r>
          </a:p>
          <a:p>
            <a:pPr eaLnBrk="1" hangingPunct="1">
              <a:lnSpc>
                <a:spcPct val="90000"/>
              </a:lnSpc>
            </a:pPr>
            <a:r>
              <a:rPr lang="en-US" dirty="0"/>
              <a:t>Information &amp; resource  Sharing: </a:t>
            </a:r>
          </a:p>
          <a:p>
            <a:pPr marL="457188" lvl="1" indent="0">
              <a:lnSpc>
                <a:spcPct val="90000"/>
              </a:lnSpc>
              <a:buNone/>
            </a:pPr>
            <a:r>
              <a:rPr lang="en-US" sz="2000" dirty="0"/>
              <a:t>	Data and information can be shared among different users . Resources like Printers , Scanners ,	CD-ROM drives , hard disks an software can be shared.</a:t>
            </a:r>
          </a:p>
        </p:txBody>
      </p:sp>
    </p:spTree>
    <p:extLst>
      <p:ext uri="{BB962C8B-B14F-4D97-AF65-F5344CB8AC3E}">
        <p14:creationId xmlns:p14="http://schemas.microsoft.com/office/powerpoint/2010/main" val="419399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0" y="11684"/>
            <a:ext cx="8352873" cy="696595"/>
          </a:xfrm>
        </p:spPr>
        <p:txBody>
          <a:bodyPr/>
          <a:lstStyle/>
          <a:p>
            <a:pPr eaLnBrk="1" hangingPunct="1"/>
            <a:r>
              <a:rPr lang="en-US"/>
              <a:t>Advantages of networking</a:t>
            </a:r>
          </a:p>
        </p:txBody>
      </p:sp>
      <p:sp>
        <p:nvSpPr>
          <p:cNvPr id="23555" name="Rectangle 3"/>
          <p:cNvSpPr>
            <a:spLocks noGrp="1" noChangeArrowheads="1"/>
          </p:cNvSpPr>
          <p:nvPr>
            <p:ph type="body" idx="1"/>
          </p:nvPr>
        </p:nvSpPr>
        <p:spPr>
          <a:xfrm>
            <a:off x="304800" y="1184223"/>
            <a:ext cx="11887200" cy="5521377"/>
          </a:xfrm>
        </p:spPr>
        <p:txBody>
          <a:bodyPr>
            <a:normAutofit/>
          </a:bodyPr>
          <a:lstStyle/>
          <a:p>
            <a:pPr eaLnBrk="1" hangingPunct="1">
              <a:lnSpc>
                <a:spcPct val="90000"/>
              </a:lnSpc>
            </a:pPr>
            <a:r>
              <a:rPr lang="en-US" dirty="0"/>
              <a:t>Money saving:</a:t>
            </a:r>
          </a:p>
          <a:p>
            <a:pPr marL="914377" lvl="2" indent="0">
              <a:lnSpc>
                <a:spcPct val="90000"/>
              </a:lnSpc>
              <a:buNone/>
            </a:pPr>
            <a:r>
              <a:rPr lang="en-US" dirty="0"/>
              <a:t>By using same software over the network.</a:t>
            </a:r>
          </a:p>
          <a:p>
            <a:pPr eaLnBrk="1" hangingPunct="1">
              <a:lnSpc>
                <a:spcPct val="90000"/>
              </a:lnSpc>
            </a:pPr>
            <a:r>
              <a:rPr lang="en-US" dirty="0"/>
              <a:t>Internet Access Sharing :</a:t>
            </a:r>
          </a:p>
          <a:p>
            <a:pPr marL="914377" lvl="2" indent="0">
              <a:lnSpc>
                <a:spcPct val="90000"/>
              </a:lnSpc>
              <a:buNone/>
            </a:pPr>
            <a:r>
              <a:rPr lang="en-US" dirty="0"/>
              <a:t>Single internet connection/multiple users</a:t>
            </a:r>
          </a:p>
          <a:p>
            <a:pPr eaLnBrk="1" hangingPunct="1">
              <a:lnSpc>
                <a:spcPct val="90000"/>
              </a:lnSpc>
            </a:pPr>
            <a:r>
              <a:rPr lang="en-US" dirty="0"/>
              <a:t>Data Security and Management :</a:t>
            </a:r>
          </a:p>
          <a:p>
            <a:pPr lvl="1">
              <a:lnSpc>
                <a:spcPct val="90000"/>
              </a:lnSpc>
            </a:pPr>
            <a:r>
              <a:rPr lang="en-US" dirty="0"/>
              <a:t>A network can manage the company’s critical data in a better way. Data can be centralized on shared server. data can be easily find.it is easier for the administrator to take the backup of data regularly. security can be implemented.</a:t>
            </a:r>
          </a:p>
          <a:p>
            <a:pPr eaLnBrk="1" hangingPunct="1">
              <a:lnSpc>
                <a:spcPct val="90000"/>
              </a:lnSpc>
            </a:pPr>
            <a:r>
              <a:rPr lang="en-US" dirty="0"/>
              <a:t>Entertainment :</a:t>
            </a:r>
          </a:p>
          <a:p>
            <a:pPr lvl="1">
              <a:lnSpc>
                <a:spcPct val="90000"/>
              </a:lnSpc>
            </a:pPr>
            <a:r>
              <a:rPr lang="en-US" dirty="0"/>
              <a:t>Games facility</a:t>
            </a:r>
          </a:p>
        </p:txBody>
      </p:sp>
    </p:spTree>
    <p:extLst>
      <p:ext uri="{BB962C8B-B14F-4D97-AF65-F5344CB8AC3E}">
        <p14:creationId xmlns:p14="http://schemas.microsoft.com/office/powerpoint/2010/main" val="1012120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828800" y="11684"/>
            <a:ext cx="8810073" cy="696595"/>
          </a:xfrm>
        </p:spPr>
        <p:txBody>
          <a:bodyPr/>
          <a:lstStyle/>
          <a:p>
            <a:pPr eaLnBrk="1" hangingPunct="1"/>
            <a:r>
              <a:rPr lang="en-US" sz="3200" dirty="0">
                <a:latin typeface="Times New Roman" panose="02020603050405020304" pitchFamily="18" charset="0"/>
                <a:cs typeface="Times New Roman" panose="02020603050405020304" pitchFamily="18" charset="0"/>
              </a:rPr>
              <a:t>The Disadvantages (Costs) of Networking </a:t>
            </a:r>
          </a:p>
        </p:txBody>
      </p:sp>
      <p:sp>
        <p:nvSpPr>
          <p:cNvPr id="24579" name="Rectangle 3"/>
          <p:cNvSpPr>
            <a:spLocks noGrp="1" noChangeArrowheads="1"/>
          </p:cNvSpPr>
          <p:nvPr>
            <p:ph type="body" idx="1"/>
          </p:nvPr>
        </p:nvSpPr>
        <p:spPr>
          <a:xfrm>
            <a:off x="642146" y="1153414"/>
            <a:ext cx="10907708" cy="4028186"/>
          </a:xfrm>
        </p:spPr>
        <p:txBody>
          <a:bodyPr>
            <a:normAutofit/>
          </a:bodyPr>
          <a:lstStyle/>
          <a:p>
            <a:pPr eaLnBrk="1" hangingPunct="1">
              <a:lnSpc>
                <a:spcPct val="90000"/>
              </a:lnSpc>
            </a:pPr>
            <a:r>
              <a:rPr lang="en-US" b="1" dirty="0"/>
              <a:t>Network Hardware, Software and Setup Costs :</a:t>
            </a:r>
          </a:p>
          <a:p>
            <a:pPr marL="457188" lvl="1" indent="0">
              <a:lnSpc>
                <a:spcPct val="90000"/>
              </a:lnSpc>
              <a:buNone/>
            </a:pPr>
            <a:r>
              <a:rPr lang="en-US" dirty="0"/>
              <a:t>Setting up a network requires an investment in hardware, software , planning, designing and implementing the network.</a:t>
            </a:r>
          </a:p>
          <a:p>
            <a:pPr eaLnBrk="1" hangingPunct="1">
              <a:lnSpc>
                <a:spcPct val="90000"/>
              </a:lnSpc>
            </a:pPr>
            <a:r>
              <a:rPr lang="en-US" b="1" dirty="0"/>
              <a:t>Hardware and Software Management and Costs </a:t>
            </a:r>
          </a:p>
          <a:p>
            <a:pPr marL="457188" lvl="1" indent="0">
              <a:lnSpc>
                <a:spcPct val="90000"/>
              </a:lnSpc>
              <a:buNone/>
            </a:pPr>
            <a:r>
              <a:rPr lang="en-US" dirty="0"/>
              <a:t>Managing a network is complicated .It requires training. A network manager usually needs to be employed .In big organization , a network administrator is hired.</a:t>
            </a:r>
          </a:p>
          <a:p>
            <a:pPr eaLnBrk="1" hangingPunct="1">
              <a:lnSpc>
                <a:spcPct val="90000"/>
              </a:lnSpc>
            </a:pPr>
            <a:r>
              <a:rPr lang="en-US" b="1" dirty="0"/>
              <a:t>Data Security Concerns :</a:t>
            </a:r>
          </a:p>
          <a:p>
            <a:pPr marL="457188" lvl="1" indent="0">
              <a:lnSpc>
                <a:spcPct val="90000"/>
              </a:lnSpc>
              <a:buNone/>
            </a:pPr>
            <a:r>
              <a:rPr lang="en-US" dirty="0"/>
              <a:t>A poorly-secured network puts critical data at risk. It may expose data to hackers, unauthorized access .</a:t>
            </a:r>
          </a:p>
        </p:txBody>
      </p:sp>
    </p:spTree>
    <p:extLst>
      <p:ext uri="{BB962C8B-B14F-4D97-AF65-F5344CB8AC3E}">
        <p14:creationId xmlns:p14="http://schemas.microsoft.com/office/powerpoint/2010/main" val="1761749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ACDA-4AB4-46FF-8E31-214B0AF75862}"/>
              </a:ext>
            </a:extLst>
          </p:cNvPr>
          <p:cNvSpPr>
            <a:spLocks noGrp="1"/>
          </p:cNvSpPr>
          <p:nvPr>
            <p:ph type="title"/>
          </p:nvPr>
        </p:nvSpPr>
        <p:spPr>
          <a:xfrm>
            <a:off x="1524000" y="239912"/>
            <a:ext cx="9036496" cy="677108"/>
          </a:xfrm>
        </p:spPr>
        <p:txBody>
          <a:bodyPr/>
          <a:lstStyle/>
          <a:p>
            <a:endParaRPr lang="en-US" dirty="0"/>
          </a:p>
        </p:txBody>
      </p:sp>
      <p:pic>
        <p:nvPicPr>
          <p:cNvPr id="5" name="Content Placeholder 4">
            <a:extLst>
              <a:ext uri="{FF2B5EF4-FFF2-40B4-BE49-F238E27FC236}">
                <a16:creationId xmlns:a16="http://schemas.microsoft.com/office/drawing/2014/main" id="{78DCCA0A-0A7A-4594-AD4A-F488DEEECE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2587915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8610" y="1299505"/>
            <a:ext cx="6494780" cy="627736"/>
          </a:xfrm>
          <a:prstGeom prst="rect">
            <a:avLst/>
          </a:prstGeom>
        </p:spPr>
        <p:txBody>
          <a:bodyPr vert="horz" wrap="square" lIns="0" tIns="12065" rIns="0" bIns="0" rtlCol="0">
            <a:spAutoFit/>
          </a:bodyPr>
          <a:lstStyle/>
          <a:p>
            <a:pPr marL="12065" marR="5080" algn="ctr">
              <a:spcBef>
                <a:spcPts val="95"/>
              </a:spcBef>
            </a:pPr>
            <a:endParaRPr sz="4000" dirty="0"/>
          </a:p>
        </p:txBody>
      </p:sp>
      <p:sp>
        <p:nvSpPr>
          <p:cNvPr id="4" name="TextBox 3">
            <a:extLst>
              <a:ext uri="{FF2B5EF4-FFF2-40B4-BE49-F238E27FC236}">
                <a16:creationId xmlns:a16="http://schemas.microsoft.com/office/drawing/2014/main" id="{F500A7E2-4ABD-4A79-A24A-9C02D64B54B2}"/>
              </a:ext>
            </a:extLst>
          </p:cNvPr>
          <p:cNvSpPr txBox="1"/>
          <p:nvPr/>
        </p:nvSpPr>
        <p:spPr>
          <a:xfrm>
            <a:off x="3962400" y="2825175"/>
            <a:ext cx="4688601" cy="646331"/>
          </a:xfrm>
          <a:prstGeom prst="rect">
            <a:avLst/>
          </a:prstGeom>
          <a:noFill/>
        </p:spPr>
        <p:txBody>
          <a:bodyPr wrap="square" rtlCol="0">
            <a:spAutoFit/>
          </a:bodyPr>
          <a:lstStyle/>
          <a:p>
            <a:pPr algn="ctr"/>
            <a:r>
              <a:rPr lang="en-US" sz="3600" b="1" dirty="0">
                <a:solidFill>
                  <a:srgbClr val="BB0B80"/>
                </a:solidFill>
                <a:latin typeface="Times New Roman" panose="02020603050405020304" pitchFamily="18" charset="0"/>
                <a:cs typeface="Times New Roman" panose="02020603050405020304" pitchFamily="18" charset="0"/>
              </a:rPr>
              <a:t>LECTURE 2</a:t>
            </a:r>
          </a:p>
        </p:txBody>
      </p:sp>
    </p:spTree>
    <p:extLst>
      <p:ext uri="{BB962C8B-B14F-4D97-AF65-F5344CB8AC3E}">
        <p14:creationId xmlns:p14="http://schemas.microsoft.com/office/powerpoint/2010/main" val="1648755197"/>
      </p:ext>
    </p:extLst>
  </p:cSld>
  <p:clrMapOvr>
    <a:masterClrMapping/>
  </p:clrMapOvr>
  <mc:AlternateContent xmlns:mc="http://schemas.openxmlformats.org/markup-compatibility/2006" xmlns:p14="http://schemas.microsoft.com/office/powerpoint/2010/main">
    <mc:Choice Requires="p14">
      <p:transition spd="slow" p14:dur="2000" advTm="11591"/>
    </mc:Choice>
    <mc:Fallback xmlns="">
      <p:transition spd="slow" advTm="1159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87-195B-4838-AC72-4CD6E9C22554}"/>
              </a:ext>
            </a:extLst>
          </p:cNvPr>
          <p:cNvSpPr>
            <a:spLocks noGrp="1"/>
          </p:cNvSpPr>
          <p:nvPr>
            <p:ph type="title"/>
          </p:nvPr>
        </p:nvSpPr>
        <p:spPr>
          <a:xfrm>
            <a:off x="1981200" y="228600"/>
            <a:ext cx="8733873" cy="677108"/>
          </a:xfrm>
        </p:spPr>
        <p:txBody>
          <a:bodyPr/>
          <a:lstStyle/>
          <a:p>
            <a:r>
              <a:rPr lang="en-US" dirty="0"/>
              <a:t>Classification of Computer Networks</a:t>
            </a:r>
          </a:p>
        </p:txBody>
      </p:sp>
      <p:sp>
        <p:nvSpPr>
          <p:cNvPr id="3" name="Text Placeholder 2">
            <a:extLst>
              <a:ext uri="{FF2B5EF4-FFF2-40B4-BE49-F238E27FC236}">
                <a16:creationId xmlns:a16="http://schemas.microsoft.com/office/drawing/2014/main" id="{F93A3109-419D-4455-82CD-A6A4CFD2D577}"/>
              </a:ext>
            </a:extLst>
          </p:cNvPr>
          <p:cNvSpPr>
            <a:spLocks noGrp="1"/>
          </p:cNvSpPr>
          <p:nvPr>
            <p:ph type="body" idx="1"/>
          </p:nvPr>
        </p:nvSpPr>
        <p:spPr>
          <a:xfrm>
            <a:off x="642146" y="1153414"/>
            <a:ext cx="10907708" cy="1292662"/>
          </a:xfrm>
        </p:spPr>
        <p:txBody>
          <a:bodyPr/>
          <a:lstStyle/>
          <a:p>
            <a:r>
              <a:rPr lang="en-US" dirty="0"/>
              <a:t>Computer networks are classified based on various factors. They includes:</a:t>
            </a:r>
          </a:p>
          <a:p>
            <a:endParaRPr lang="en-US" dirty="0"/>
          </a:p>
          <a:p>
            <a:endParaRPr lang="en-US" dirty="0"/>
          </a:p>
        </p:txBody>
      </p:sp>
      <p:sp>
        <p:nvSpPr>
          <p:cNvPr id="4" name="Rectangle 3">
            <a:hlinkClick r:id="rId2" action="ppaction://hlinksldjump"/>
            <a:extLst>
              <a:ext uri="{FF2B5EF4-FFF2-40B4-BE49-F238E27FC236}">
                <a16:creationId xmlns:a16="http://schemas.microsoft.com/office/drawing/2014/main" id="{249660A5-6E05-45AF-AD73-952E5DB736BE}"/>
              </a:ext>
            </a:extLst>
          </p:cNvPr>
          <p:cNvSpPr/>
          <p:nvPr/>
        </p:nvSpPr>
        <p:spPr>
          <a:xfrm>
            <a:off x="564078" y="2593616"/>
            <a:ext cx="2560122" cy="1670767"/>
          </a:xfrm>
          <a:prstGeom prst="rect">
            <a:avLst/>
          </a:prstGeom>
          <a:gradFill flip="none" rotWithShape="1">
            <a:gsLst>
              <a:gs pos="0">
                <a:srgbClr val="C00000"/>
              </a:gs>
              <a:gs pos="100000">
                <a:schemeClr val="accent2">
                  <a:lumMod val="20000"/>
                  <a:lumOff val="80000"/>
                </a:schemeClr>
              </a:gs>
              <a:gs pos="100000">
                <a:schemeClr val="accent1">
                  <a:lumMod val="30000"/>
                  <a:lumOff val="70000"/>
                </a:schemeClr>
              </a:gs>
            </a:gsLst>
            <a:path path="rect">
              <a:fillToRect l="100000" t="100000"/>
            </a:path>
            <a:tileRect r="-100000" b="-10000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2"/>
              </a:buClr>
            </a:pPr>
            <a:r>
              <a:rPr lang="en-US" sz="2500" b="1" dirty="0">
                <a:solidFill>
                  <a:schemeClr val="tx1"/>
                </a:solidFill>
              </a:rPr>
              <a:t>Geographical span</a:t>
            </a:r>
          </a:p>
        </p:txBody>
      </p:sp>
      <p:sp>
        <p:nvSpPr>
          <p:cNvPr id="8" name="Rectangle 7">
            <a:extLst>
              <a:ext uri="{FF2B5EF4-FFF2-40B4-BE49-F238E27FC236}">
                <a16:creationId xmlns:a16="http://schemas.microsoft.com/office/drawing/2014/main" id="{B195BE98-27EB-4381-8C00-CB632CFBBBFF}"/>
              </a:ext>
            </a:extLst>
          </p:cNvPr>
          <p:cNvSpPr/>
          <p:nvPr/>
        </p:nvSpPr>
        <p:spPr>
          <a:xfrm>
            <a:off x="8985405" y="2645369"/>
            <a:ext cx="2423061" cy="1670767"/>
          </a:xfrm>
          <a:prstGeom prst="rect">
            <a:avLst/>
          </a:prstGeom>
          <a:gradFill flip="none" rotWithShape="1">
            <a:gsLst>
              <a:gs pos="0">
                <a:srgbClr val="BB0B80"/>
              </a:gs>
              <a:gs pos="100000">
                <a:schemeClr val="accent2">
                  <a:lumMod val="20000"/>
                  <a:lumOff val="80000"/>
                </a:schemeClr>
              </a:gs>
              <a:gs pos="100000">
                <a:schemeClr val="accent1">
                  <a:lumMod val="30000"/>
                  <a:lumOff val="70000"/>
                </a:schemeClr>
              </a:gs>
            </a:gsLst>
            <a:path path="rect">
              <a:fillToRect l="100000" t="100000"/>
            </a:path>
            <a:tileRect r="-100000" b="-100000"/>
          </a:gra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2"/>
              </a:buClr>
            </a:pPr>
            <a:r>
              <a:rPr lang="en-US" sz="2500" b="1" dirty="0">
                <a:solidFill>
                  <a:schemeClr val="tx1"/>
                </a:solidFill>
              </a:rPr>
              <a:t>Architecture</a:t>
            </a:r>
          </a:p>
        </p:txBody>
      </p:sp>
      <p:sp>
        <p:nvSpPr>
          <p:cNvPr id="9" name="Rectangle 8">
            <a:extLst>
              <a:ext uri="{FF2B5EF4-FFF2-40B4-BE49-F238E27FC236}">
                <a16:creationId xmlns:a16="http://schemas.microsoft.com/office/drawing/2014/main" id="{BDEB5416-9725-4481-A7C0-424678499B0F}"/>
              </a:ext>
            </a:extLst>
          </p:cNvPr>
          <p:cNvSpPr/>
          <p:nvPr/>
        </p:nvSpPr>
        <p:spPr>
          <a:xfrm>
            <a:off x="6263739" y="2681869"/>
            <a:ext cx="2423061" cy="1670767"/>
          </a:xfrm>
          <a:prstGeom prst="rect">
            <a:avLst/>
          </a:prstGeom>
          <a:gradFill flip="none" rotWithShape="1">
            <a:gsLst>
              <a:gs pos="0">
                <a:schemeClr val="tx2">
                  <a:lumMod val="60000"/>
                  <a:lumOff val="40000"/>
                </a:schemeClr>
              </a:gs>
              <a:gs pos="100000">
                <a:schemeClr val="accent2">
                  <a:lumMod val="20000"/>
                  <a:lumOff val="80000"/>
                </a:schemeClr>
              </a:gs>
              <a:gs pos="100000">
                <a:schemeClr val="accent1">
                  <a:lumMod val="30000"/>
                  <a:lumOff val="70000"/>
                </a:schemeClr>
              </a:gs>
            </a:gsLst>
            <a:path path="rect">
              <a:fillToRect l="100000" t="100000"/>
            </a:path>
            <a:tileRect r="-100000" b="-100000"/>
          </a:gra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2"/>
              </a:buClr>
            </a:pPr>
            <a:r>
              <a:rPr lang="en-US" sz="2500" b="1" dirty="0">
                <a:solidFill>
                  <a:schemeClr val="tx1"/>
                </a:solidFill>
              </a:rPr>
              <a:t>Administration</a:t>
            </a:r>
          </a:p>
        </p:txBody>
      </p:sp>
      <p:sp>
        <p:nvSpPr>
          <p:cNvPr id="10" name="Rectangle 9">
            <a:extLst>
              <a:ext uri="{FF2B5EF4-FFF2-40B4-BE49-F238E27FC236}">
                <a16:creationId xmlns:a16="http://schemas.microsoft.com/office/drawing/2014/main" id="{50769604-65F6-41BA-9896-77BEE05851D1}"/>
              </a:ext>
            </a:extLst>
          </p:cNvPr>
          <p:cNvSpPr/>
          <p:nvPr/>
        </p:nvSpPr>
        <p:spPr>
          <a:xfrm>
            <a:off x="3368141" y="2645370"/>
            <a:ext cx="2560122" cy="1670767"/>
          </a:xfrm>
          <a:prstGeom prst="rect">
            <a:avLst/>
          </a:prstGeom>
          <a:gradFill flip="none" rotWithShape="1">
            <a:gsLst>
              <a:gs pos="0">
                <a:srgbClr val="7030A0"/>
              </a:gs>
              <a:gs pos="100000">
                <a:schemeClr val="accent2">
                  <a:lumMod val="20000"/>
                  <a:lumOff val="80000"/>
                </a:schemeClr>
              </a:gs>
              <a:gs pos="100000">
                <a:schemeClr val="accent1">
                  <a:lumMod val="30000"/>
                  <a:lumOff val="70000"/>
                </a:schemeClr>
              </a:gs>
            </a:gsLst>
            <a:path path="rect">
              <a:fillToRect l="100000" t="100000"/>
            </a:path>
            <a:tileRect r="-100000" b="-100000"/>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tx2"/>
              </a:buClr>
            </a:pPr>
            <a:r>
              <a:rPr lang="en-US" sz="2500" b="1" dirty="0">
                <a:solidFill>
                  <a:schemeClr val="tx1"/>
                </a:solidFill>
              </a:rPr>
              <a:t>Inter-connectivity</a:t>
            </a:r>
          </a:p>
        </p:txBody>
      </p:sp>
    </p:spTree>
    <p:extLst>
      <p:ext uri="{BB962C8B-B14F-4D97-AF65-F5344CB8AC3E}">
        <p14:creationId xmlns:p14="http://schemas.microsoft.com/office/powerpoint/2010/main" val="25904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CB1E11-BC88-4CB8-B732-A29FCDDB7FB9}"/>
              </a:ext>
            </a:extLst>
          </p:cNvPr>
          <p:cNvSpPr>
            <a:spLocks noGrp="1"/>
          </p:cNvSpPr>
          <p:nvPr>
            <p:ph type="body" idx="1"/>
          </p:nvPr>
        </p:nvSpPr>
        <p:spPr>
          <a:xfrm>
            <a:off x="642146" y="1153414"/>
            <a:ext cx="10907708" cy="1292662"/>
          </a:xfrm>
        </p:spPr>
        <p:txBody>
          <a:bodyPr/>
          <a:lstStyle/>
          <a:p>
            <a:r>
              <a:rPr lang="en-US" b="1" dirty="0"/>
              <a:t>1:Geographical Span</a:t>
            </a:r>
          </a:p>
          <a:p>
            <a:endParaRPr lang="en-US" b="1" dirty="0"/>
          </a:p>
          <a:p>
            <a:endParaRPr lang="en-US" dirty="0"/>
          </a:p>
        </p:txBody>
      </p:sp>
      <p:sp>
        <p:nvSpPr>
          <p:cNvPr id="4" name="Rectangle 3">
            <a:hlinkClick r:id="rId2" action="ppaction://hlinksldjump"/>
            <a:extLst>
              <a:ext uri="{FF2B5EF4-FFF2-40B4-BE49-F238E27FC236}">
                <a16:creationId xmlns:a16="http://schemas.microsoft.com/office/drawing/2014/main" id="{5D625861-BE07-47F9-BC12-D8826DADDAEE}"/>
              </a:ext>
            </a:extLst>
          </p:cNvPr>
          <p:cNvSpPr/>
          <p:nvPr/>
        </p:nvSpPr>
        <p:spPr>
          <a:xfrm>
            <a:off x="1600200" y="2514600"/>
            <a:ext cx="2057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LAN</a:t>
            </a:r>
          </a:p>
        </p:txBody>
      </p:sp>
      <p:sp>
        <p:nvSpPr>
          <p:cNvPr id="5" name="Rectangle 4">
            <a:hlinkClick r:id="rId3" action="ppaction://hlinksldjump"/>
            <a:extLst>
              <a:ext uri="{FF2B5EF4-FFF2-40B4-BE49-F238E27FC236}">
                <a16:creationId xmlns:a16="http://schemas.microsoft.com/office/drawing/2014/main" id="{413F247D-AF1A-4775-9BF4-10D9CFBC4769}"/>
              </a:ext>
            </a:extLst>
          </p:cNvPr>
          <p:cNvSpPr/>
          <p:nvPr/>
        </p:nvSpPr>
        <p:spPr>
          <a:xfrm>
            <a:off x="4724400" y="2505997"/>
            <a:ext cx="2057400" cy="22098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MAN</a:t>
            </a:r>
          </a:p>
        </p:txBody>
      </p:sp>
      <p:sp>
        <p:nvSpPr>
          <p:cNvPr id="6" name="Rectangle 5">
            <a:hlinkClick r:id="rId4" action="ppaction://hlinksldjump"/>
            <a:extLst>
              <a:ext uri="{FF2B5EF4-FFF2-40B4-BE49-F238E27FC236}">
                <a16:creationId xmlns:a16="http://schemas.microsoft.com/office/drawing/2014/main" id="{6E7F04A2-A151-4DE5-90E6-3D2CF276E1E4}"/>
              </a:ext>
            </a:extLst>
          </p:cNvPr>
          <p:cNvSpPr/>
          <p:nvPr/>
        </p:nvSpPr>
        <p:spPr>
          <a:xfrm>
            <a:off x="8153400" y="2514600"/>
            <a:ext cx="2057400" cy="2209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WAN</a:t>
            </a:r>
          </a:p>
        </p:txBody>
      </p:sp>
      <p:sp>
        <p:nvSpPr>
          <p:cNvPr id="7" name="Title 1">
            <a:extLst>
              <a:ext uri="{FF2B5EF4-FFF2-40B4-BE49-F238E27FC236}">
                <a16:creationId xmlns:a16="http://schemas.microsoft.com/office/drawing/2014/main" id="{6BE21533-B327-4FBC-93E5-13C8ECAA3A9F}"/>
              </a:ext>
            </a:extLst>
          </p:cNvPr>
          <p:cNvSpPr>
            <a:spLocks noGrp="1"/>
          </p:cNvSpPr>
          <p:nvPr>
            <p:ph type="title"/>
          </p:nvPr>
        </p:nvSpPr>
        <p:spPr>
          <a:xfrm>
            <a:off x="1981200" y="228600"/>
            <a:ext cx="8733873" cy="677108"/>
          </a:xfrm>
        </p:spPr>
        <p:txBody>
          <a:bodyPr/>
          <a:lstStyle/>
          <a:p>
            <a:r>
              <a:rPr lang="en-US" dirty="0"/>
              <a:t>Classification of Computer Networks</a:t>
            </a:r>
          </a:p>
        </p:txBody>
      </p:sp>
    </p:spTree>
    <p:extLst>
      <p:ext uri="{BB962C8B-B14F-4D97-AF65-F5344CB8AC3E}">
        <p14:creationId xmlns:p14="http://schemas.microsoft.com/office/powerpoint/2010/main" val="2758037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22E5-92BC-4E1C-B01A-072E9403F011}"/>
              </a:ext>
            </a:extLst>
          </p:cNvPr>
          <p:cNvSpPr>
            <a:spLocks noGrp="1"/>
          </p:cNvSpPr>
          <p:nvPr>
            <p:ph type="title"/>
          </p:nvPr>
        </p:nvSpPr>
        <p:spPr/>
        <p:txBody>
          <a:bodyPr/>
          <a:lstStyle/>
          <a:p>
            <a:r>
              <a:rPr lang="en-US" dirty="0"/>
              <a:t>Classification of Computer Networks</a:t>
            </a:r>
          </a:p>
        </p:txBody>
      </p:sp>
      <p:sp>
        <p:nvSpPr>
          <p:cNvPr id="3" name="Text Placeholder 2">
            <a:extLst>
              <a:ext uri="{FF2B5EF4-FFF2-40B4-BE49-F238E27FC236}">
                <a16:creationId xmlns:a16="http://schemas.microsoft.com/office/drawing/2014/main" id="{C664B1AF-C56F-4487-9674-1E909B0B5E22}"/>
              </a:ext>
            </a:extLst>
          </p:cNvPr>
          <p:cNvSpPr>
            <a:spLocks noGrp="1"/>
          </p:cNvSpPr>
          <p:nvPr>
            <p:ph type="body" idx="1"/>
          </p:nvPr>
        </p:nvSpPr>
        <p:spPr/>
        <p:txBody>
          <a:bodyPr/>
          <a:lstStyle/>
          <a:p>
            <a:r>
              <a:rPr lang="en-US" dirty="0"/>
              <a:t>Local Area Network:</a:t>
            </a:r>
          </a:p>
        </p:txBody>
      </p:sp>
      <p:pic>
        <p:nvPicPr>
          <p:cNvPr id="7" name="Picture 6">
            <a:extLst>
              <a:ext uri="{FF2B5EF4-FFF2-40B4-BE49-F238E27FC236}">
                <a16:creationId xmlns:a16="http://schemas.microsoft.com/office/drawing/2014/main" id="{A020350F-2F63-41CF-A669-4367B41D5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515" y="1752600"/>
            <a:ext cx="5166358" cy="3429000"/>
          </a:xfrm>
          <a:prstGeom prst="rect">
            <a:avLst/>
          </a:prstGeom>
        </p:spPr>
      </p:pic>
    </p:spTree>
    <p:extLst>
      <p:ext uri="{BB962C8B-B14F-4D97-AF65-F5344CB8AC3E}">
        <p14:creationId xmlns:p14="http://schemas.microsoft.com/office/powerpoint/2010/main" val="3217476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a:extLst>
              <a:ext uri="{FF2B5EF4-FFF2-40B4-BE49-F238E27FC236}">
                <a16:creationId xmlns:a16="http://schemas.microsoft.com/office/drawing/2014/main" id="{A15D716A-6D6B-44A4-A214-D6780D74E86F}"/>
              </a:ext>
            </a:extLst>
          </p:cNvPr>
          <p:cNvSpPr>
            <a:spLocks noGrp="1"/>
          </p:cNvSpPr>
          <p:nvPr>
            <p:ph type="ftr" sz="quarter" idx="10"/>
          </p:nvPr>
        </p:nvSpPr>
        <p:spPr bwMode="auto">
          <a:xfrm>
            <a:off x="6324600" y="6553200"/>
            <a:ext cx="2895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b="1" i="1" kern="1200" smtClean="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eaLnBrk="1" hangingPunct="1"/>
            <a:r>
              <a:rPr lang="en-US"/>
              <a:t>Prepared by Mata ur Rahman</a:t>
            </a:r>
            <a:endParaRPr lang="en-US" altLang="en-US" sz="1400">
              <a:latin typeface="Arial" panose="020B0604020202020204" pitchFamily="34" charset="0"/>
            </a:endParaRPr>
          </a:p>
        </p:txBody>
      </p:sp>
      <p:sp>
        <p:nvSpPr>
          <p:cNvPr id="22531" name="Footer Placeholder 1">
            <a:extLst>
              <a:ext uri="{FF2B5EF4-FFF2-40B4-BE49-F238E27FC236}">
                <a16:creationId xmlns:a16="http://schemas.microsoft.com/office/drawing/2014/main" id="{AB6744A1-6838-498C-BDAC-CDAC0B579439}"/>
              </a:ext>
            </a:extLst>
          </p:cNvPr>
          <p:cNvSpPr txBox="1">
            <a:spLocks noGrp="1"/>
          </p:cNvSpPr>
          <p:nvPr/>
        </p:nvSpPr>
        <p:spPr bwMode="auto">
          <a:xfrm>
            <a:off x="7848600" y="65532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i="1">
                <a:latin typeface="Arial" panose="020B0604020202020204" pitchFamily="34" charset="0"/>
              </a:rPr>
              <a:t>Prepared by Mata ur Rahman</a:t>
            </a:r>
          </a:p>
        </p:txBody>
      </p:sp>
      <p:sp>
        <p:nvSpPr>
          <p:cNvPr id="22532" name="Text Box 3">
            <a:extLst>
              <a:ext uri="{FF2B5EF4-FFF2-40B4-BE49-F238E27FC236}">
                <a16:creationId xmlns:a16="http://schemas.microsoft.com/office/drawing/2014/main" id="{5DFC9115-86ED-40F5-A4F2-19B29610BE95}"/>
              </a:ext>
            </a:extLst>
          </p:cNvPr>
          <p:cNvSpPr txBox="1">
            <a:spLocks noChangeArrowheads="1"/>
          </p:cNvSpPr>
          <p:nvPr/>
        </p:nvSpPr>
        <p:spPr bwMode="auto">
          <a:xfrm>
            <a:off x="5562600" y="762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u="sng"/>
              <a:t>LAN</a:t>
            </a:r>
          </a:p>
        </p:txBody>
      </p:sp>
      <p:pic>
        <p:nvPicPr>
          <p:cNvPr id="22533" name="Picture 4">
            <a:extLst>
              <a:ext uri="{FF2B5EF4-FFF2-40B4-BE49-F238E27FC236}">
                <a16:creationId xmlns:a16="http://schemas.microsoft.com/office/drawing/2014/main" id="{55531008-41E6-4E41-A0F1-3CDB7DC6D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66814"/>
            <a:ext cx="8915400" cy="462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52E3-62F7-4601-8D0D-989550326147}"/>
              </a:ext>
            </a:extLst>
          </p:cNvPr>
          <p:cNvSpPr>
            <a:spLocks noGrp="1"/>
          </p:cNvSpPr>
          <p:nvPr>
            <p:ph type="title"/>
          </p:nvPr>
        </p:nvSpPr>
        <p:spPr>
          <a:xfrm>
            <a:off x="2005610" y="11684"/>
            <a:ext cx="8633263" cy="696595"/>
          </a:xfrm>
        </p:spPr>
        <p:txBody>
          <a:bodyPr/>
          <a:lstStyle/>
          <a:p>
            <a:r>
              <a:rPr lang="en-US" dirty="0"/>
              <a:t>Basics Terms</a:t>
            </a:r>
          </a:p>
        </p:txBody>
      </p:sp>
      <p:sp>
        <p:nvSpPr>
          <p:cNvPr id="3" name="Text Placeholder 2">
            <a:extLst>
              <a:ext uri="{FF2B5EF4-FFF2-40B4-BE49-F238E27FC236}">
                <a16:creationId xmlns:a16="http://schemas.microsoft.com/office/drawing/2014/main" id="{48650511-522B-4734-AA0F-6FB97D67AAD0}"/>
              </a:ext>
            </a:extLst>
          </p:cNvPr>
          <p:cNvSpPr>
            <a:spLocks noGrp="1"/>
          </p:cNvSpPr>
          <p:nvPr>
            <p:ph type="body" idx="1"/>
          </p:nvPr>
        </p:nvSpPr>
        <p:spPr>
          <a:xfrm>
            <a:off x="304800" y="1066800"/>
            <a:ext cx="11277600" cy="2585323"/>
          </a:xfrm>
        </p:spPr>
        <p:txBody>
          <a:bodyPr/>
          <a:lstStyle/>
          <a:p>
            <a:r>
              <a:rPr lang="en-US" dirty="0">
                <a:solidFill>
                  <a:srgbClr val="FF0000"/>
                </a:solidFill>
              </a:rPr>
              <a:t>Analogue Signals: </a:t>
            </a:r>
            <a:r>
              <a:rPr lang="en-US" dirty="0"/>
              <a:t>Continuous values within some interval e.g. sound, video</a:t>
            </a:r>
          </a:p>
          <a:p>
            <a:r>
              <a:rPr lang="en-US" dirty="0">
                <a:solidFill>
                  <a:srgbClr val="FF0000"/>
                </a:solidFill>
              </a:rPr>
              <a:t>Digital Signals: </a:t>
            </a:r>
            <a:r>
              <a:rPr lang="en-US" dirty="0"/>
              <a:t>Discrete values e.g. text, integers</a:t>
            </a:r>
          </a:p>
          <a:p>
            <a:pPr eaLnBrk="1" hangingPunct="1"/>
            <a:r>
              <a:rPr lang="en-US" dirty="0">
                <a:solidFill>
                  <a:srgbClr val="FF0000"/>
                </a:solidFill>
              </a:rPr>
              <a:t>Sending device /</a:t>
            </a:r>
            <a:r>
              <a:rPr lang="en-US" dirty="0">
                <a:solidFill>
                  <a:srgbClr val="FF0000"/>
                </a:solidFill>
                <a:sym typeface="Wingdings" pitchFamily="2" charset="2"/>
              </a:rPr>
              <a:t> source or transmitter</a:t>
            </a:r>
            <a:r>
              <a:rPr lang="en-US" b="1" dirty="0">
                <a:solidFill>
                  <a:srgbClr val="FF0000"/>
                </a:solidFill>
                <a:sym typeface="Wingdings" pitchFamily="2" charset="2"/>
              </a:rPr>
              <a:t>:</a:t>
            </a:r>
            <a:r>
              <a:rPr lang="en-US" b="1" dirty="0">
                <a:sym typeface="Wingdings" pitchFamily="2" charset="2"/>
              </a:rPr>
              <a:t> </a:t>
            </a:r>
            <a:r>
              <a:rPr lang="en-US" dirty="0">
                <a:sym typeface="Wingdings" pitchFamily="2" charset="2"/>
              </a:rPr>
              <a:t>Device that send the data e.g. computer ,Fax machine, mobile phone.</a:t>
            </a:r>
          </a:p>
          <a:p>
            <a:pPr eaLnBrk="1" hangingPunct="1"/>
            <a:r>
              <a:rPr lang="en-US" dirty="0">
                <a:solidFill>
                  <a:srgbClr val="FF0000"/>
                </a:solidFill>
                <a:sym typeface="Wingdings" pitchFamily="2" charset="2"/>
              </a:rPr>
              <a:t>Receiving device/sink/Receiver </a:t>
            </a:r>
            <a:r>
              <a:rPr lang="en-US" b="1" dirty="0">
                <a:solidFill>
                  <a:srgbClr val="FF0000"/>
                </a:solidFill>
                <a:sym typeface="Wingdings" pitchFamily="2" charset="2"/>
              </a:rPr>
              <a:t>: </a:t>
            </a:r>
            <a:r>
              <a:rPr lang="en-US" dirty="0">
                <a:sym typeface="Wingdings" pitchFamily="2" charset="2"/>
              </a:rPr>
              <a:t>Device that receive the data</a:t>
            </a:r>
            <a:endParaRPr lang="en-US" dirty="0"/>
          </a:p>
          <a:p>
            <a:endParaRPr lang="en-US" dirty="0"/>
          </a:p>
        </p:txBody>
      </p:sp>
    </p:spTree>
    <p:extLst>
      <p:ext uri="{BB962C8B-B14F-4D97-AF65-F5344CB8AC3E}">
        <p14:creationId xmlns:p14="http://schemas.microsoft.com/office/powerpoint/2010/main" val="5307864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a:xfrm>
            <a:off x="1828800" y="11684"/>
            <a:ext cx="8810073" cy="696595"/>
          </a:xfrm>
        </p:spPr>
        <p:txBody>
          <a:bodyPr>
            <a:normAutofit/>
          </a:bodyPr>
          <a:lstStyle/>
          <a:p>
            <a:pPr eaLnBrk="1" hangingPunct="1"/>
            <a:r>
              <a:rPr lang="en-US" dirty="0"/>
              <a:t>Classification of Computer Networks</a:t>
            </a:r>
          </a:p>
        </p:txBody>
      </p:sp>
      <p:sp>
        <p:nvSpPr>
          <p:cNvPr id="26627" name="Content Placeholder 2"/>
          <p:cNvSpPr>
            <a:spLocks noGrp="1"/>
          </p:cNvSpPr>
          <p:nvPr>
            <p:ph idx="1"/>
          </p:nvPr>
        </p:nvSpPr>
        <p:spPr>
          <a:xfrm>
            <a:off x="642146" y="1153414"/>
            <a:ext cx="10907708" cy="5232202"/>
          </a:xfrm>
        </p:spPr>
        <p:txBody>
          <a:bodyPr/>
          <a:lstStyle/>
          <a:p>
            <a:pPr eaLnBrk="1" hangingPunct="1">
              <a:lnSpc>
                <a:spcPct val="80000"/>
              </a:lnSpc>
            </a:pPr>
            <a:r>
              <a:rPr lang="en-US" dirty="0"/>
              <a:t>Local Area Networks (LANs):</a:t>
            </a:r>
          </a:p>
          <a:p>
            <a:pPr eaLnBrk="1" hangingPunct="1">
              <a:lnSpc>
                <a:spcPct val="80000"/>
              </a:lnSpc>
            </a:pPr>
            <a:endParaRPr lang="en-US" b="1" dirty="0"/>
          </a:p>
          <a:p>
            <a:pPr eaLnBrk="1" hangingPunct="1">
              <a:lnSpc>
                <a:spcPct val="80000"/>
              </a:lnSpc>
            </a:pPr>
            <a:r>
              <a:rPr lang="en-US" b="1" dirty="0"/>
              <a:t>Small network, short distance</a:t>
            </a:r>
          </a:p>
          <a:p>
            <a:pPr marL="457200" lvl="2" indent="515938" eaLnBrk="1" hangingPunct="1">
              <a:buClr>
                <a:schemeClr val="tx1"/>
              </a:buClr>
              <a:buFontTx/>
              <a:buChar char="•"/>
            </a:pPr>
            <a:r>
              <a:rPr lang="en-US" sz="2400" b="1" dirty="0"/>
              <a:t>A room, a floor, a building</a:t>
            </a:r>
          </a:p>
          <a:p>
            <a:pPr marL="457200" lvl="2" indent="515938" eaLnBrk="1" hangingPunct="1">
              <a:buClr>
                <a:schemeClr val="tx1"/>
              </a:buClr>
              <a:buFontTx/>
              <a:buChar char="•"/>
            </a:pPr>
            <a:r>
              <a:rPr lang="en-US" sz="2400" b="1" dirty="0"/>
              <a:t>Limited by </a:t>
            </a:r>
            <a:r>
              <a:rPr lang="en-US" sz="2400" b="1" dirty="0">
                <a:solidFill>
                  <a:srgbClr val="FF3300"/>
                </a:solidFill>
              </a:rPr>
              <a:t>no. of computers</a:t>
            </a:r>
            <a:r>
              <a:rPr lang="en-US" sz="2400" b="1" dirty="0"/>
              <a:t> and </a:t>
            </a:r>
            <a:r>
              <a:rPr lang="en-US" sz="2400" b="1" dirty="0">
                <a:solidFill>
                  <a:srgbClr val="FF3300"/>
                </a:solidFill>
              </a:rPr>
              <a:t>distance covered ( 1km)</a:t>
            </a:r>
          </a:p>
          <a:p>
            <a:pPr marL="457200" lvl="2" indent="515938" eaLnBrk="1" hangingPunct="1">
              <a:buClr>
                <a:schemeClr val="tx1"/>
              </a:buClr>
              <a:buFontTx/>
              <a:buChar char="•"/>
            </a:pPr>
            <a:r>
              <a:rPr lang="en-US" sz="2400" b="1" dirty="0"/>
              <a:t>Data</a:t>
            </a:r>
            <a:r>
              <a:rPr lang="en-US" sz="2400" b="1" dirty="0">
                <a:solidFill>
                  <a:srgbClr val="FF3300"/>
                </a:solidFill>
              </a:rPr>
              <a:t> transmission speed is 1 to 100 mbps</a:t>
            </a:r>
          </a:p>
          <a:p>
            <a:pPr marL="457200" lvl="2" indent="515938" eaLnBrk="1" hangingPunct="1">
              <a:buClr>
                <a:schemeClr val="tx1"/>
              </a:buClr>
              <a:buFontTx/>
              <a:buChar char="•"/>
            </a:pPr>
            <a:r>
              <a:rPr lang="en-US" sz="2400" b="1" dirty="0"/>
              <a:t>Usually one kind of technology throughout the LAN</a:t>
            </a:r>
          </a:p>
          <a:p>
            <a:pPr marL="457200" lvl="2" indent="515938" eaLnBrk="1" hangingPunct="1">
              <a:buClr>
                <a:schemeClr val="tx1"/>
              </a:buClr>
              <a:buFontTx/>
              <a:buChar char="•"/>
            </a:pPr>
            <a:r>
              <a:rPr lang="en-US" sz="2400" b="1" dirty="0"/>
              <a:t>Serve a department within an organization</a:t>
            </a:r>
          </a:p>
          <a:p>
            <a:pPr marL="457200" lvl="2" indent="515938" eaLnBrk="1" hangingPunct="1">
              <a:buClr>
                <a:schemeClr val="tx1"/>
              </a:buClr>
              <a:buFontTx/>
              <a:buChar char="•"/>
            </a:pPr>
            <a:r>
              <a:rPr lang="en-US" sz="2400" b="1" dirty="0"/>
              <a:t>Ethernet is most common for pcs</a:t>
            </a:r>
          </a:p>
          <a:p>
            <a:pPr lvl="1" indent="515938" eaLnBrk="1" hangingPunct="1">
              <a:buClr>
                <a:schemeClr val="tx1"/>
              </a:buClr>
              <a:buFontTx/>
              <a:buChar char="•"/>
            </a:pPr>
            <a:r>
              <a:rPr lang="en-US" sz="2400" b="1" dirty="0">
                <a:solidFill>
                  <a:srgbClr val="FF3300"/>
                </a:solidFill>
              </a:rPr>
              <a:t>Examples:</a:t>
            </a:r>
            <a:r>
              <a:rPr lang="en-US" sz="2400" b="1" dirty="0"/>
              <a:t> </a:t>
            </a:r>
          </a:p>
          <a:p>
            <a:pPr marL="457200" lvl="2" indent="515938" eaLnBrk="1" hangingPunct="1">
              <a:buClr>
                <a:schemeClr val="tx1"/>
              </a:buClr>
              <a:buFontTx/>
              <a:buChar char="•"/>
            </a:pPr>
            <a:r>
              <a:rPr lang="en-US" sz="2400" b="1" dirty="0"/>
              <a:t>Network inside the Student Computer Room</a:t>
            </a:r>
          </a:p>
          <a:p>
            <a:pPr marL="457200" lvl="2" indent="515938" eaLnBrk="1" hangingPunct="1">
              <a:buClr>
                <a:schemeClr val="tx1"/>
              </a:buClr>
              <a:buFontTx/>
              <a:buChar char="•"/>
            </a:pPr>
            <a:r>
              <a:rPr lang="en-US" sz="2400" b="1" dirty="0"/>
              <a:t>Network inside your home</a:t>
            </a:r>
          </a:p>
          <a:p>
            <a:pPr marL="457200" indent="515938" eaLnBrk="1" hangingPunct="1">
              <a:lnSpc>
                <a:spcPct val="80000"/>
              </a:lnSpc>
              <a:buFont typeface="Wingdings" panose="05000000000000000000" pitchFamily="2" charset="2"/>
              <a:buNone/>
            </a:pPr>
            <a:endParaRPr lang="en-US" sz="3600" dirty="0"/>
          </a:p>
          <a:p>
            <a:pPr eaLnBrk="1" hangingPunct="1"/>
            <a:endParaRPr lang="en-US" dirty="0"/>
          </a:p>
        </p:txBody>
      </p:sp>
    </p:spTree>
    <p:extLst>
      <p:ext uri="{BB962C8B-B14F-4D97-AF65-F5344CB8AC3E}">
        <p14:creationId xmlns:p14="http://schemas.microsoft.com/office/powerpoint/2010/main" val="3091010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3B4A-E752-41DC-A036-5716773AB479}"/>
              </a:ext>
            </a:extLst>
          </p:cNvPr>
          <p:cNvSpPr>
            <a:spLocks noGrp="1"/>
          </p:cNvSpPr>
          <p:nvPr>
            <p:ph type="title"/>
          </p:nvPr>
        </p:nvSpPr>
        <p:spPr>
          <a:xfrm>
            <a:off x="1905000" y="11684"/>
            <a:ext cx="8733873" cy="696595"/>
          </a:xfrm>
        </p:spPr>
        <p:txBody>
          <a:bodyPr/>
          <a:lstStyle/>
          <a:p>
            <a:r>
              <a:rPr lang="en-US" dirty="0"/>
              <a:t>Classification of Computer Networks</a:t>
            </a:r>
          </a:p>
        </p:txBody>
      </p:sp>
      <p:sp>
        <p:nvSpPr>
          <p:cNvPr id="3" name="Text Placeholder 2">
            <a:extLst>
              <a:ext uri="{FF2B5EF4-FFF2-40B4-BE49-F238E27FC236}">
                <a16:creationId xmlns:a16="http://schemas.microsoft.com/office/drawing/2014/main" id="{1BD5FE05-C45E-49A1-B711-C3DFA39038AA}"/>
              </a:ext>
            </a:extLst>
          </p:cNvPr>
          <p:cNvSpPr>
            <a:spLocks noGrp="1"/>
          </p:cNvSpPr>
          <p:nvPr>
            <p:ph type="body" idx="1"/>
          </p:nvPr>
        </p:nvSpPr>
        <p:spPr>
          <a:xfrm>
            <a:off x="642144" y="1524000"/>
            <a:ext cx="10907708" cy="3877985"/>
          </a:xfrm>
        </p:spPr>
        <p:txBody>
          <a:bodyPr/>
          <a:lstStyle/>
          <a:p>
            <a:pPr algn="just"/>
            <a:r>
              <a:rPr lang="en-US" b="1" dirty="0"/>
              <a:t>Local Area Network:</a:t>
            </a:r>
          </a:p>
          <a:p>
            <a:pPr algn="just"/>
            <a:r>
              <a:rPr lang="en-US" dirty="0"/>
              <a:t>LAN or Local Area Network connects network devices in such a way that personal computer and workstations can share data, tools and programs. The group of computers and devices are connected together by a </a:t>
            </a:r>
            <a:r>
              <a:rPr lang="en-US" dirty="0">
                <a:solidFill>
                  <a:srgbClr val="FF0000"/>
                </a:solidFill>
              </a:rPr>
              <a:t>switch</a:t>
            </a:r>
            <a:r>
              <a:rPr lang="en-US" dirty="0"/>
              <a:t>, or stack of switches, using a private addressing scheme as defined by the TCP/IP protocol. Private addresses are unique in relation to other computers on the local network. Routers are found at the boundary of a LAN, connecting them to the larger WAN. </a:t>
            </a:r>
          </a:p>
          <a:p>
            <a:pPr algn="just"/>
            <a:endParaRPr lang="en-US" dirty="0"/>
          </a:p>
        </p:txBody>
      </p:sp>
    </p:spTree>
    <p:extLst>
      <p:ext uri="{BB962C8B-B14F-4D97-AF65-F5344CB8AC3E}">
        <p14:creationId xmlns:p14="http://schemas.microsoft.com/office/powerpoint/2010/main" val="1515214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3B4A-E752-41DC-A036-5716773AB479}"/>
              </a:ext>
            </a:extLst>
          </p:cNvPr>
          <p:cNvSpPr>
            <a:spLocks noGrp="1"/>
          </p:cNvSpPr>
          <p:nvPr>
            <p:ph type="title"/>
          </p:nvPr>
        </p:nvSpPr>
        <p:spPr>
          <a:xfrm>
            <a:off x="1828800" y="11684"/>
            <a:ext cx="8810073" cy="696595"/>
          </a:xfrm>
        </p:spPr>
        <p:txBody>
          <a:bodyPr/>
          <a:lstStyle/>
          <a:p>
            <a:r>
              <a:rPr lang="en-US" dirty="0"/>
              <a:t>Classification of Computer Networks</a:t>
            </a:r>
          </a:p>
        </p:txBody>
      </p:sp>
      <p:sp>
        <p:nvSpPr>
          <p:cNvPr id="3" name="Text Placeholder 2">
            <a:extLst>
              <a:ext uri="{FF2B5EF4-FFF2-40B4-BE49-F238E27FC236}">
                <a16:creationId xmlns:a16="http://schemas.microsoft.com/office/drawing/2014/main" id="{1BD5FE05-C45E-49A1-B711-C3DFA39038AA}"/>
              </a:ext>
            </a:extLst>
          </p:cNvPr>
          <p:cNvSpPr>
            <a:spLocks noGrp="1"/>
          </p:cNvSpPr>
          <p:nvPr>
            <p:ph type="body" idx="1"/>
          </p:nvPr>
        </p:nvSpPr>
        <p:spPr>
          <a:xfrm>
            <a:off x="642144" y="1490007"/>
            <a:ext cx="10907708" cy="4308872"/>
          </a:xfrm>
        </p:spPr>
        <p:txBody>
          <a:bodyPr/>
          <a:lstStyle/>
          <a:p>
            <a:pPr algn="just"/>
            <a:r>
              <a:rPr lang="en-US" b="1" dirty="0"/>
              <a:t>Local Area Network:</a:t>
            </a:r>
          </a:p>
          <a:p>
            <a:pPr algn="just"/>
            <a:r>
              <a:rPr lang="en-US" dirty="0"/>
              <a:t>Data transmits at a very fast rate as the number of computers linked are limited. By definition, the connections must be high speed and relatively inexpensive hardware (Such as hubs, network adapters and Ethernet cables). LANs cover smaller geographical area (Size is limited to a few kilometers) and are privately owned. One can use it for an office building, home, hospital, schools, etc. LAN is easy to design and maintain. A Communication medium used for LAN has twisted pair cables and coaxial cables. It covers a short distance, and so the error and noise are minimized. </a:t>
            </a:r>
          </a:p>
          <a:p>
            <a:pPr algn="just"/>
            <a:endParaRPr lang="en-US" dirty="0"/>
          </a:p>
        </p:txBody>
      </p:sp>
    </p:spTree>
    <p:extLst>
      <p:ext uri="{BB962C8B-B14F-4D97-AF65-F5344CB8AC3E}">
        <p14:creationId xmlns:p14="http://schemas.microsoft.com/office/powerpoint/2010/main" val="734270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3B4A-E752-41DC-A036-5716773AB479}"/>
              </a:ext>
            </a:extLst>
          </p:cNvPr>
          <p:cNvSpPr>
            <a:spLocks noGrp="1"/>
          </p:cNvSpPr>
          <p:nvPr>
            <p:ph type="title"/>
          </p:nvPr>
        </p:nvSpPr>
        <p:spPr>
          <a:xfrm>
            <a:off x="1828800" y="11684"/>
            <a:ext cx="8810073" cy="696595"/>
          </a:xfrm>
        </p:spPr>
        <p:txBody>
          <a:bodyPr/>
          <a:lstStyle/>
          <a:p>
            <a:r>
              <a:rPr lang="en-US" dirty="0"/>
              <a:t>Classification of Computer Networks</a:t>
            </a:r>
          </a:p>
        </p:txBody>
      </p:sp>
      <p:sp>
        <p:nvSpPr>
          <p:cNvPr id="3" name="Text Placeholder 2">
            <a:extLst>
              <a:ext uri="{FF2B5EF4-FFF2-40B4-BE49-F238E27FC236}">
                <a16:creationId xmlns:a16="http://schemas.microsoft.com/office/drawing/2014/main" id="{1BD5FE05-C45E-49A1-B711-C3DFA39038AA}"/>
              </a:ext>
            </a:extLst>
          </p:cNvPr>
          <p:cNvSpPr>
            <a:spLocks noGrp="1"/>
          </p:cNvSpPr>
          <p:nvPr>
            <p:ph type="body" idx="1"/>
          </p:nvPr>
        </p:nvSpPr>
        <p:spPr>
          <a:xfrm>
            <a:off x="642146" y="1153414"/>
            <a:ext cx="10907708" cy="4308872"/>
          </a:xfrm>
        </p:spPr>
        <p:txBody>
          <a:bodyPr/>
          <a:lstStyle/>
          <a:p>
            <a:pPr algn="just"/>
            <a:r>
              <a:rPr lang="en-US" b="1" dirty="0"/>
              <a:t>Local Area Network:</a:t>
            </a:r>
          </a:p>
          <a:p>
            <a:pPr algn="just"/>
            <a:r>
              <a:rPr lang="en-US" dirty="0"/>
              <a:t>Early LAN’s had data rates in the 4 to 16 Mbps range. Today, speeds are normally 100 or 1000 Mbps. Propagation delay is very short in a LAN. The smallest LAN may only use two computers, while larger LANs can accommodate thousands of computers. A LAN typically relies mostly on wired connections for increased speed and security, but wireless connections can also be part of a LAN. The fault tolerance of a LAN is more and there is less congestion in this network. For example : A bunch of students playing Counter Strike in the same room (without internet).</a:t>
            </a:r>
          </a:p>
          <a:p>
            <a:pPr algn="just"/>
            <a:endParaRPr lang="en-US" dirty="0"/>
          </a:p>
        </p:txBody>
      </p:sp>
    </p:spTree>
    <p:extLst>
      <p:ext uri="{BB962C8B-B14F-4D97-AF65-F5344CB8AC3E}">
        <p14:creationId xmlns:p14="http://schemas.microsoft.com/office/powerpoint/2010/main" val="1377261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7B83-BBB0-4139-8D1C-BD7D3F75B9B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D020390-C17F-4D53-8C2D-0A4CFAB561A5}"/>
              </a:ext>
            </a:extLst>
          </p:cNvPr>
          <p:cNvSpPr>
            <a:spLocks noGrp="1"/>
          </p:cNvSpPr>
          <p:nvPr>
            <p:ph type="body" idx="1"/>
          </p:nvPr>
        </p:nvSpPr>
        <p:spPr>
          <a:xfrm>
            <a:off x="642146" y="1153414"/>
            <a:ext cx="10907708" cy="4580613"/>
          </a:xfrm>
        </p:spPr>
        <p:txBody>
          <a:bodyPr/>
          <a:lstStyle/>
          <a:p>
            <a:r>
              <a:rPr lang="en-US" sz="3200" b="1" dirty="0"/>
              <a:t>Propagation delay:</a:t>
            </a:r>
          </a:p>
          <a:p>
            <a:endParaRPr lang="en-US" sz="3200" b="1" dirty="0"/>
          </a:p>
          <a:p>
            <a:pPr algn="just">
              <a:lnSpc>
                <a:spcPct val="150000"/>
              </a:lnSpc>
            </a:pPr>
            <a:r>
              <a:rPr lang="en-US" dirty="0"/>
              <a:t> It is amount of time which is taken by the first bit (head of the signal) to travel form the sender to the receiver. In other words it is simply time required for the bits to reach the destination from the start point. Factors on which propagation delay depends are Distance and propagation speed. </a:t>
            </a:r>
          </a:p>
          <a:p>
            <a:r>
              <a:rPr lang="en-US" dirty="0"/>
              <a:t>Propagation delay =  distance /transmission speed =d/s</a:t>
            </a:r>
          </a:p>
          <a:p>
            <a:pPr>
              <a:lnSpc>
                <a:spcPct val="150000"/>
              </a:lnSpc>
            </a:pPr>
            <a:r>
              <a:rPr lang="en-US" dirty="0"/>
              <a:t> d is distance and s is the wave propagation speed.</a:t>
            </a:r>
          </a:p>
        </p:txBody>
      </p:sp>
    </p:spTree>
    <p:extLst>
      <p:ext uri="{BB962C8B-B14F-4D97-AF65-F5344CB8AC3E}">
        <p14:creationId xmlns:p14="http://schemas.microsoft.com/office/powerpoint/2010/main" val="131226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C28D-711A-4014-BE3F-8CB140A65E9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73CA91B-C534-41CE-A5E9-B3F6C397C403}"/>
              </a:ext>
            </a:extLst>
          </p:cNvPr>
          <p:cNvSpPr>
            <a:spLocks noGrp="1"/>
          </p:cNvSpPr>
          <p:nvPr>
            <p:ph type="body" idx="1"/>
          </p:nvPr>
        </p:nvSpPr>
        <p:spPr>
          <a:xfrm>
            <a:off x="642146" y="1153414"/>
            <a:ext cx="11092654" cy="4242059"/>
          </a:xfrm>
        </p:spPr>
        <p:txBody>
          <a:bodyPr/>
          <a:lstStyle/>
          <a:p>
            <a:r>
              <a:rPr lang="en-US" b="1" dirty="0"/>
              <a:t>Fault Tolerance:</a:t>
            </a:r>
          </a:p>
          <a:p>
            <a:pPr>
              <a:lnSpc>
                <a:spcPct val="150000"/>
              </a:lnSpc>
            </a:pPr>
            <a:r>
              <a:rPr lang="en-US" dirty="0"/>
              <a:t>Fault tolerance is the ability of a system (computer ,network, cloud cluster ) to continue operating without interruption when one or more of its components fail.</a:t>
            </a:r>
          </a:p>
          <a:p>
            <a:pPr>
              <a:lnSpc>
                <a:spcPct val="150000"/>
              </a:lnSpc>
            </a:pPr>
            <a:r>
              <a:rPr lang="en-US" dirty="0"/>
              <a:t>Fault tolerant system uses the backup components that automatically take the place of failed component  , ensuring no loss of service. these include Hardware systems, software systems power sources. </a:t>
            </a:r>
          </a:p>
        </p:txBody>
      </p:sp>
    </p:spTree>
    <p:extLst>
      <p:ext uri="{BB962C8B-B14F-4D97-AF65-F5344CB8AC3E}">
        <p14:creationId xmlns:p14="http://schemas.microsoft.com/office/powerpoint/2010/main" val="300313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D6A2-39A5-4FAE-ABB6-2E8C86CC71C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0C03D72-DB48-45F9-88DC-2DF2664A37AD}"/>
              </a:ext>
            </a:extLst>
          </p:cNvPr>
          <p:cNvSpPr>
            <a:spLocks noGrp="1"/>
          </p:cNvSpPr>
          <p:nvPr>
            <p:ph type="body" idx="1"/>
          </p:nvPr>
        </p:nvSpPr>
        <p:spPr>
          <a:xfrm>
            <a:off x="642146" y="1153414"/>
            <a:ext cx="10907708" cy="2703176"/>
          </a:xfrm>
        </p:spPr>
        <p:txBody>
          <a:bodyPr/>
          <a:lstStyle/>
          <a:p>
            <a:pPr>
              <a:lnSpc>
                <a:spcPct val="150000"/>
              </a:lnSpc>
            </a:pPr>
            <a:r>
              <a:rPr lang="en-US" sz="3600" b="1" dirty="0"/>
              <a:t>Congestion:</a:t>
            </a:r>
          </a:p>
          <a:p>
            <a:pPr>
              <a:lnSpc>
                <a:spcPct val="150000"/>
              </a:lnSpc>
            </a:pPr>
            <a:r>
              <a:rPr lang="en-US" dirty="0"/>
              <a:t>Congestion is the reduced of quality of service that occurs when a network node or link is carrying more data than it can handle .typical effects include queuing delay , packet loss or the blocking of new connection.</a:t>
            </a:r>
          </a:p>
        </p:txBody>
      </p:sp>
    </p:spTree>
    <p:extLst>
      <p:ext uri="{BB962C8B-B14F-4D97-AF65-F5344CB8AC3E}">
        <p14:creationId xmlns:p14="http://schemas.microsoft.com/office/powerpoint/2010/main" val="2554731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304800" y="1153414"/>
            <a:ext cx="10907708" cy="5293757"/>
          </a:xfrm>
        </p:spPr>
        <p:txBody>
          <a:bodyPr/>
          <a:lstStyle/>
          <a:p>
            <a:r>
              <a:rPr lang="en-US" b="1" dirty="0"/>
              <a:t>Advantages of LAN</a:t>
            </a:r>
          </a:p>
          <a:p>
            <a:endParaRPr lang="en-US" b="1" dirty="0"/>
          </a:p>
          <a:p>
            <a:r>
              <a:rPr lang="en-US" sz="2400" b="1" dirty="0"/>
              <a:t>Resource sharing </a:t>
            </a:r>
            <a:r>
              <a:rPr lang="en-US" sz="2400" dirty="0"/>
              <a:t>: Computer resources like hard-disks, DVD-ROM, and printers can share local area networks. This significantly reduces the cost of hardware purchases.</a:t>
            </a:r>
          </a:p>
          <a:p>
            <a:r>
              <a:rPr lang="en-US" sz="2400" b="1" dirty="0"/>
              <a:t>Communication</a:t>
            </a:r>
            <a:r>
              <a:rPr lang="en-US" sz="2400" dirty="0"/>
              <a:t> :You can easily transfer data and messages over networked computers.</a:t>
            </a:r>
          </a:p>
          <a:p>
            <a:r>
              <a:rPr lang="en-US" sz="2400" b="1" dirty="0"/>
              <a:t>Application sharing </a:t>
            </a:r>
            <a:r>
              <a:rPr lang="en-US" sz="2400" dirty="0"/>
              <a:t>:You can use the same software over the network instead of purchasing the licensed software for each client in the network.</a:t>
            </a:r>
          </a:p>
          <a:p>
            <a:r>
              <a:rPr lang="en-US" sz="2400" b="1" dirty="0"/>
              <a:t>Centralized data </a:t>
            </a:r>
            <a:r>
              <a:rPr lang="en-US" sz="2400" dirty="0"/>
              <a:t>:Data of all network users can be stored on a single hard disk of the server computer.</a:t>
            </a:r>
          </a:p>
          <a:p>
            <a:r>
              <a:rPr lang="en-US" sz="2400" b="1" dirty="0"/>
              <a:t>Data security and management </a:t>
            </a:r>
            <a:r>
              <a:rPr lang="en-US" sz="2400" dirty="0"/>
              <a:t>:It will be easy to manage data at only one place, which makes data more secure.</a:t>
            </a:r>
          </a:p>
          <a:p>
            <a:r>
              <a:rPr lang="en-US" sz="2400" dirty="0"/>
              <a:t> </a:t>
            </a:r>
            <a:r>
              <a:rPr lang="en-US" sz="2400" b="1" dirty="0"/>
              <a:t>Internet access sharing </a:t>
            </a:r>
            <a:r>
              <a:rPr lang="en-US" sz="2400" dirty="0"/>
              <a:t>:Local Area Network offers the facility to share a single internet connection among all the LAN users. </a:t>
            </a:r>
          </a:p>
          <a:p>
            <a:r>
              <a:rPr lang="en-US" sz="2400" b="1" dirty="0"/>
              <a:t>Centralized I.T administration:</a:t>
            </a:r>
          </a:p>
        </p:txBody>
      </p:sp>
      <p:sp>
        <p:nvSpPr>
          <p:cNvPr id="2" name="Rectangle 1">
            <a:extLst>
              <a:ext uri="{FF2B5EF4-FFF2-40B4-BE49-F238E27FC236}">
                <a16:creationId xmlns:a16="http://schemas.microsoft.com/office/drawing/2014/main" id="{5A90759F-0880-4A89-98AA-6FF38D3FD292}"/>
              </a:ext>
            </a:extLst>
          </p:cNvPr>
          <p:cNvSpPr/>
          <p:nvPr/>
        </p:nvSpPr>
        <p:spPr>
          <a:xfrm>
            <a:off x="1741987" y="228600"/>
            <a:ext cx="8708025" cy="677108"/>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2017394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8D101D-8CE6-47F9-8BE8-39965B609012}"/>
              </a:ext>
            </a:extLst>
          </p:cNvPr>
          <p:cNvSpPr>
            <a:spLocks noGrp="1"/>
          </p:cNvSpPr>
          <p:nvPr>
            <p:ph type="body" idx="1"/>
          </p:nvPr>
        </p:nvSpPr>
        <p:spPr>
          <a:xfrm>
            <a:off x="228600" y="1153414"/>
            <a:ext cx="11321254" cy="6032421"/>
          </a:xfrm>
        </p:spPr>
        <p:txBody>
          <a:bodyPr/>
          <a:lstStyle/>
          <a:p>
            <a:r>
              <a:rPr lang="en-US" b="1" dirty="0"/>
              <a:t>Disadvantages of LAN</a:t>
            </a:r>
          </a:p>
          <a:p>
            <a:pPr marL="457200" indent="-457200">
              <a:lnSpc>
                <a:spcPct val="150000"/>
              </a:lnSpc>
              <a:buFont typeface="Arial" panose="020B0604020202020204" pitchFamily="34" charset="0"/>
              <a:buChar char="•"/>
            </a:pPr>
            <a:r>
              <a:rPr lang="en-US" dirty="0"/>
              <a:t>LAN will indeed save cost because of shared computer resources, but the initial cost of installing Local Area Networks is quite high. </a:t>
            </a:r>
          </a:p>
          <a:p>
            <a:pPr marL="457200" indent="-457200">
              <a:lnSpc>
                <a:spcPct val="150000"/>
              </a:lnSpc>
              <a:buFont typeface="Arial" panose="020B0604020202020204" pitchFamily="34" charset="0"/>
              <a:buChar char="•"/>
            </a:pPr>
            <a:r>
              <a:rPr lang="en-US" dirty="0"/>
              <a:t>The LAN admin can check personal data files of every LAN user, so it does not offer good privacy. </a:t>
            </a:r>
          </a:p>
          <a:p>
            <a:pPr marL="457200" indent="-457200">
              <a:lnSpc>
                <a:spcPct val="150000"/>
              </a:lnSpc>
              <a:buFont typeface="Arial" panose="020B0604020202020204" pitchFamily="34" charset="0"/>
              <a:buChar char="•"/>
            </a:pPr>
            <a:r>
              <a:rPr lang="en-US" dirty="0"/>
              <a:t>Unauthorized users can access critical data of an organization in case LAN admin is not able to secure centralized data repository. </a:t>
            </a:r>
          </a:p>
          <a:p>
            <a:pPr marL="457200" indent="-457200">
              <a:lnSpc>
                <a:spcPct val="150000"/>
              </a:lnSpc>
              <a:buFont typeface="Arial" panose="020B0604020202020204" pitchFamily="34" charset="0"/>
              <a:buChar char="•"/>
            </a:pPr>
            <a:r>
              <a:rPr lang="en-US" dirty="0"/>
              <a:t>Local Area Network requires a constant LAN administration as there are issues related to software setup and hardware failures </a:t>
            </a:r>
          </a:p>
          <a:p>
            <a:endParaRPr lang="en-US" dirty="0"/>
          </a:p>
        </p:txBody>
      </p:sp>
      <p:sp>
        <p:nvSpPr>
          <p:cNvPr id="4" name="Title 3">
            <a:extLst>
              <a:ext uri="{FF2B5EF4-FFF2-40B4-BE49-F238E27FC236}">
                <a16:creationId xmlns:a16="http://schemas.microsoft.com/office/drawing/2014/main" id="{6C3B0CEE-8B31-4C4D-A445-F7FC2F41103E}"/>
              </a:ext>
            </a:extLst>
          </p:cNvPr>
          <p:cNvSpPr>
            <a:spLocks noGrp="1"/>
          </p:cNvSpPr>
          <p:nvPr>
            <p:ph type="title"/>
          </p:nvPr>
        </p:nvSpPr>
        <p:spPr>
          <a:xfrm>
            <a:off x="1828800" y="228600"/>
            <a:ext cx="9086850"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2289363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2DE163-3395-4D7E-B7CE-48383BACA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828800"/>
            <a:ext cx="4267200" cy="4405664"/>
          </a:xfrm>
          <a:prstGeom prst="rect">
            <a:avLst/>
          </a:prstGeom>
        </p:spPr>
      </p:pic>
      <p:sp>
        <p:nvSpPr>
          <p:cNvPr id="6" name="Title 5">
            <a:extLst>
              <a:ext uri="{FF2B5EF4-FFF2-40B4-BE49-F238E27FC236}">
                <a16:creationId xmlns:a16="http://schemas.microsoft.com/office/drawing/2014/main" id="{6B1C05D9-EBE8-4D1D-A305-F477E4B4DCB5}"/>
              </a:ext>
            </a:extLst>
          </p:cNvPr>
          <p:cNvSpPr>
            <a:spLocks noGrp="1"/>
          </p:cNvSpPr>
          <p:nvPr>
            <p:ph type="title"/>
          </p:nvPr>
        </p:nvSpPr>
        <p:spPr>
          <a:xfrm>
            <a:off x="1752599" y="11113"/>
            <a:ext cx="8886825"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
        <p:nvSpPr>
          <p:cNvPr id="4" name="Text Placeholder 3">
            <a:extLst>
              <a:ext uri="{FF2B5EF4-FFF2-40B4-BE49-F238E27FC236}">
                <a16:creationId xmlns:a16="http://schemas.microsoft.com/office/drawing/2014/main" id="{2C312C45-6A41-490F-B573-5F9F32B05CB8}"/>
              </a:ext>
            </a:extLst>
          </p:cNvPr>
          <p:cNvSpPr>
            <a:spLocks noGrp="1"/>
          </p:cNvSpPr>
          <p:nvPr>
            <p:ph type="body" idx="1"/>
          </p:nvPr>
        </p:nvSpPr>
        <p:spPr/>
        <p:txBody>
          <a:bodyPr/>
          <a:lstStyle/>
          <a:p>
            <a:r>
              <a:rPr lang="en-US" b="1" dirty="0"/>
              <a:t>Wide Area Network (WAN)</a:t>
            </a:r>
            <a:endParaRPr lang="en-US" dirty="0"/>
          </a:p>
        </p:txBody>
      </p:sp>
    </p:spTree>
    <p:extLst>
      <p:ext uri="{BB962C8B-B14F-4D97-AF65-F5344CB8AC3E}">
        <p14:creationId xmlns:p14="http://schemas.microsoft.com/office/powerpoint/2010/main" val="3224694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44"/>
          <p:cNvSpPr txBox="1"/>
          <p:nvPr/>
        </p:nvSpPr>
        <p:spPr>
          <a:xfrm>
            <a:off x="9959340" y="6414770"/>
            <a:ext cx="124460" cy="228268"/>
          </a:xfrm>
          <a:prstGeom prst="rect">
            <a:avLst/>
          </a:prstGeom>
        </p:spPr>
        <p:txBody>
          <a:bodyPr vert="horz" wrap="square" lIns="0" tIns="12700" rIns="0" bIns="0" rtlCol="0">
            <a:spAutoFit/>
          </a:bodyPr>
          <a:lstStyle/>
          <a:p>
            <a:pPr marL="12700">
              <a:spcBef>
                <a:spcPts val="100"/>
              </a:spcBef>
            </a:pPr>
            <a:r>
              <a:rPr sz="1400" dirty="0">
                <a:latin typeface="Arial"/>
                <a:cs typeface="Arial"/>
              </a:rPr>
              <a:t>8</a:t>
            </a:r>
            <a:endParaRPr sz="1400">
              <a:latin typeface="Arial"/>
              <a:cs typeface="Arial"/>
            </a:endParaRPr>
          </a:p>
        </p:txBody>
      </p:sp>
      <p:sp>
        <p:nvSpPr>
          <p:cNvPr id="45" name="object 45"/>
          <p:cNvSpPr txBox="1">
            <a:spLocks noGrp="1"/>
          </p:cNvSpPr>
          <p:nvPr>
            <p:ph type="title"/>
          </p:nvPr>
        </p:nvSpPr>
        <p:spPr>
          <a:xfrm>
            <a:off x="1981200" y="230170"/>
            <a:ext cx="6682740" cy="689932"/>
          </a:xfrm>
          <a:prstGeom prst="rect">
            <a:avLst/>
          </a:prstGeom>
        </p:spPr>
        <p:txBody>
          <a:bodyPr vert="horz" wrap="square" lIns="0" tIns="12700" rIns="0" bIns="0" rtlCol="0">
            <a:spAutoFit/>
          </a:bodyPr>
          <a:lstStyle/>
          <a:p>
            <a:pPr marL="12700">
              <a:spcBef>
                <a:spcPts val="100"/>
              </a:spcBef>
            </a:pPr>
            <a:r>
              <a:rPr dirty="0"/>
              <a:t>Analogue &amp; </a:t>
            </a:r>
            <a:r>
              <a:rPr spc="-5" dirty="0"/>
              <a:t>Digital</a:t>
            </a:r>
            <a:r>
              <a:rPr spc="-75" dirty="0"/>
              <a:t> </a:t>
            </a:r>
            <a:r>
              <a:rPr dirty="0"/>
              <a:t>Signals</a:t>
            </a:r>
          </a:p>
        </p:txBody>
      </p:sp>
      <p:sp>
        <p:nvSpPr>
          <p:cNvPr id="47" name="object 46">
            <a:extLst>
              <a:ext uri="{FF2B5EF4-FFF2-40B4-BE49-F238E27FC236}">
                <a16:creationId xmlns:a16="http://schemas.microsoft.com/office/drawing/2014/main" id="{6A1EEBFA-5E31-4F39-ADF1-CE60C9C7D7B4}"/>
              </a:ext>
            </a:extLst>
          </p:cNvPr>
          <p:cNvSpPr/>
          <p:nvPr/>
        </p:nvSpPr>
        <p:spPr>
          <a:xfrm>
            <a:off x="1828800" y="1132674"/>
            <a:ext cx="9525000" cy="539623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3">
            <a:extLst>
              <a:ext uri="{FF2B5EF4-FFF2-40B4-BE49-F238E27FC236}">
                <a16:creationId xmlns:a16="http://schemas.microsoft.com/office/drawing/2014/main" id="{4A4A5D3F-4320-493A-B75B-D2B298984315}"/>
              </a:ext>
            </a:extLst>
          </p:cNvPr>
          <p:cNvSpPr txBox="1">
            <a:spLocks noChangeArrowheads="1"/>
          </p:cNvSpPr>
          <p:nvPr/>
        </p:nvSpPr>
        <p:spPr bwMode="auto">
          <a:xfrm>
            <a:off x="5738813" y="120650"/>
            <a:ext cx="1276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u="sng"/>
              <a:t>MAN</a:t>
            </a:r>
          </a:p>
        </p:txBody>
      </p:sp>
      <p:pic>
        <p:nvPicPr>
          <p:cNvPr id="23557" name="Picture 4">
            <a:extLst>
              <a:ext uri="{FF2B5EF4-FFF2-40B4-BE49-F238E27FC236}">
                <a16:creationId xmlns:a16="http://schemas.microsoft.com/office/drawing/2014/main" id="{337EDFF7-F878-481A-B814-DD8F3D41B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92238"/>
            <a:ext cx="8870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A2E5F7-1EF5-42D4-86D8-20B5D1CE11D0}"/>
              </a:ext>
            </a:extLst>
          </p:cNvPr>
          <p:cNvSpPr>
            <a:spLocks noGrp="1"/>
          </p:cNvSpPr>
          <p:nvPr>
            <p:ph type="body" idx="1"/>
          </p:nvPr>
        </p:nvSpPr>
        <p:spPr>
          <a:xfrm>
            <a:off x="642146" y="1153414"/>
            <a:ext cx="10907708" cy="5386090"/>
          </a:xfrm>
        </p:spPr>
        <p:txBody>
          <a:bodyPr/>
          <a:lstStyle/>
          <a:p>
            <a:r>
              <a:rPr lang="en-US" b="1" dirty="0"/>
              <a:t>Wide Area Network (WAN) </a:t>
            </a:r>
          </a:p>
          <a:p>
            <a:pPr algn="just">
              <a:lnSpc>
                <a:spcPct val="150000"/>
              </a:lnSpc>
            </a:pPr>
            <a:r>
              <a:rPr lang="en-US" dirty="0"/>
              <a:t/>
            </a:r>
            <a:br>
              <a:rPr lang="en-US" dirty="0"/>
            </a:br>
            <a:r>
              <a:rPr lang="en-US" dirty="0"/>
              <a:t>WAN or Wide Area Network is a computer network that extends over a large geographical area, although it might be confined within the bounds of a state or country. A WAN could be a connection of LAN connecting to other LAN’s via telephone lines and radio waves and may be limited to an enterprise (a corporation or an organization) or accessible to the public. The technology is high speed and relatively expensive. </a:t>
            </a:r>
          </a:p>
          <a:p>
            <a:endParaRPr lang="en-US" dirty="0"/>
          </a:p>
        </p:txBody>
      </p:sp>
      <p:sp>
        <p:nvSpPr>
          <p:cNvPr id="4" name="Title 3">
            <a:extLst>
              <a:ext uri="{FF2B5EF4-FFF2-40B4-BE49-F238E27FC236}">
                <a16:creationId xmlns:a16="http://schemas.microsoft.com/office/drawing/2014/main" id="{460860F2-3FC5-4897-8AD6-62CF028559F8}"/>
              </a:ext>
            </a:extLst>
          </p:cNvPr>
          <p:cNvSpPr>
            <a:spLocks noGrp="1"/>
          </p:cNvSpPr>
          <p:nvPr>
            <p:ph type="title"/>
          </p:nvPr>
        </p:nvSpPr>
        <p:spPr>
          <a:xfrm>
            <a:off x="1828799" y="11113"/>
            <a:ext cx="8810625"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283135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a:extLst>
              <a:ext uri="{FF2B5EF4-FFF2-40B4-BE49-F238E27FC236}">
                <a16:creationId xmlns:a16="http://schemas.microsoft.com/office/drawing/2014/main" id="{DB1C371B-C9B3-43D3-8438-3457912D80EA}"/>
              </a:ext>
            </a:extLst>
          </p:cNvPr>
          <p:cNvSpPr>
            <a:spLocks noGrp="1"/>
          </p:cNvSpPr>
          <p:nvPr>
            <p:ph type="ftr" sz="quarter" idx="10"/>
          </p:nvPr>
        </p:nvSpPr>
        <p:spPr bwMode="auto">
          <a:xfrm>
            <a:off x="6324600" y="6553200"/>
            <a:ext cx="2895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b="1" i="1" kern="1200" smtClean="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eaLnBrk="1" hangingPunct="1"/>
            <a:r>
              <a:rPr lang="en-US"/>
              <a:t>Prepared by Mata ur Rahman</a:t>
            </a:r>
            <a:endParaRPr lang="en-US" altLang="en-US" sz="1400">
              <a:latin typeface="Arial" panose="020B0604020202020204" pitchFamily="34" charset="0"/>
            </a:endParaRPr>
          </a:p>
        </p:txBody>
      </p:sp>
      <p:sp>
        <p:nvSpPr>
          <p:cNvPr id="24579" name="Footer Placeholder 1">
            <a:extLst>
              <a:ext uri="{FF2B5EF4-FFF2-40B4-BE49-F238E27FC236}">
                <a16:creationId xmlns:a16="http://schemas.microsoft.com/office/drawing/2014/main" id="{F1B56691-CC0A-4E0A-88B7-2CFB39A8AE96}"/>
              </a:ext>
            </a:extLst>
          </p:cNvPr>
          <p:cNvSpPr txBox="1">
            <a:spLocks noGrp="1"/>
          </p:cNvSpPr>
          <p:nvPr/>
        </p:nvSpPr>
        <p:spPr bwMode="auto">
          <a:xfrm>
            <a:off x="7848600" y="65532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i="1">
                <a:latin typeface="Arial" panose="020B0604020202020204" pitchFamily="34" charset="0"/>
              </a:rPr>
              <a:t>Prepared by Mata ur Rahman</a:t>
            </a:r>
          </a:p>
        </p:txBody>
      </p:sp>
      <p:sp>
        <p:nvSpPr>
          <p:cNvPr id="24580" name="Text Box 3">
            <a:extLst>
              <a:ext uri="{FF2B5EF4-FFF2-40B4-BE49-F238E27FC236}">
                <a16:creationId xmlns:a16="http://schemas.microsoft.com/office/drawing/2014/main" id="{C99D4F9D-0D08-43C0-9575-68BEE17FDAA3}"/>
              </a:ext>
            </a:extLst>
          </p:cNvPr>
          <p:cNvSpPr txBox="1">
            <a:spLocks noChangeArrowheads="1"/>
          </p:cNvSpPr>
          <p:nvPr/>
        </p:nvSpPr>
        <p:spPr bwMode="auto">
          <a:xfrm>
            <a:off x="5638800" y="76200"/>
            <a:ext cx="130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u="sng"/>
              <a:t>WAN</a:t>
            </a:r>
          </a:p>
        </p:txBody>
      </p:sp>
      <p:pic>
        <p:nvPicPr>
          <p:cNvPr id="24581" name="Picture 4">
            <a:extLst>
              <a:ext uri="{FF2B5EF4-FFF2-40B4-BE49-F238E27FC236}">
                <a16:creationId xmlns:a16="http://schemas.microsoft.com/office/drawing/2014/main" id="{265DFE6A-F8A8-4BB0-BDF6-149518774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00214"/>
            <a:ext cx="88392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227C7F-E3BD-4A39-98F5-81D3D4A12983}"/>
              </a:ext>
            </a:extLst>
          </p:cNvPr>
          <p:cNvSpPr>
            <a:spLocks noGrp="1"/>
          </p:cNvSpPr>
          <p:nvPr>
            <p:ph type="body" idx="1"/>
          </p:nvPr>
        </p:nvSpPr>
        <p:spPr>
          <a:xfrm>
            <a:off x="780257" y="1447800"/>
            <a:ext cx="10907708" cy="4524315"/>
          </a:xfrm>
        </p:spPr>
        <p:txBody>
          <a:bodyPr/>
          <a:lstStyle/>
          <a:p>
            <a:pPr algn="just"/>
            <a:r>
              <a:rPr lang="en-US" dirty="0"/>
              <a:t>There are two types of WAN: </a:t>
            </a:r>
          </a:p>
          <a:p>
            <a:pPr algn="just"/>
            <a:endParaRPr lang="en-US" dirty="0"/>
          </a:p>
          <a:p>
            <a:pPr algn="just">
              <a:lnSpc>
                <a:spcPct val="150000"/>
              </a:lnSpc>
            </a:pPr>
            <a:r>
              <a:rPr lang="en-US" dirty="0"/>
              <a:t>Switched WAN and Point-to-Point WAN. </a:t>
            </a:r>
          </a:p>
          <a:p>
            <a:pPr algn="just">
              <a:lnSpc>
                <a:spcPct val="150000"/>
              </a:lnSpc>
            </a:pPr>
            <a:r>
              <a:rPr lang="en-US" dirty="0"/>
              <a:t>WAN is difficult to design and maintain. Similar to a MAN, the fault tolerance of a WAN is less and there is more congestion in the network. </a:t>
            </a:r>
          </a:p>
          <a:p>
            <a:pPr algn="just">
              <a:lnSpc>
                <a:spcPct val="150000"/>
              </a:lnSpc>
            </a:pPr>
            <a:r>
              <a:rPr lang="en-US" dirty="0"/>
              <a:t>A Communication medium used for WAN is PSTN or Satellite Link. Due to long distance transmission, the noise and error tend to be more in WAN. </a:t>
            </a:r>
          </a:p>
          <a:p>
            <a:pPr algn="just"/>
            <a:endParaRPr lang="en-US" dirty="0"/>
          </a:p>
        </p:txBody>
      </p:sp>
      <p:sp>
        <p:nvSpPr>
          <p:cNvPr id="4" name="Title 3">
            <a:extLst>
              <a:ext uri="{FF2B5EF4-FFF2-40B4-BE49-F238E27FC236}">
                <a16:creationId xmlns:a16="http://schemas.microsoft.com/office/drawing/2014/main" id="{65346052-C86B-43E1-B463-161D29FA0E18}"/>
              </a:ext>
            </a:extLst>
          </p:cNvPr>
          <p:cNvSpPr>
            <a:spLocks noGrp="1"/>
          </p:cNvSpPr>
          <p:nvPr>
            <p:ph type="title"/>
          </p:nvPr>
        </p:nvSpPr>
        <p:spPr>
          <a:xfrm>
            <a:off x="1828799" y="11113"/>
            <a:ext cx="8810625"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424351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1CCA0C-2FAE-4B5C-8901-62095B0EA0F5}"/>
              </a:ext>
            </a:extLst>
          </p:cNvPr>
          <p:cNvSpPr>
            <a:spLocks noGrp="1"/>
          </p:cNvSpPr>
          <p:nvPr>
            <p:ph type="body" idx="1"/>
          </p:nvPr>
        </p:nvSpPr>
        <p:spPr>
          <a:xfrm>
            <a:off x="642146" y="1153414"/>
            <a:ext cx="10907708" cy="5601533"/>
          </a:xfrm>
        </p:spPr>
        <p:txBody>
          <a:bodyPr/>
          <a:lstStyle/>
          <a:p>
            <a:pPr algn="just">
              <a:lnSpc>
                <a:spcPct val="150000"/>
              </a:lnSpc>
            </a:pPr>
            <a:r>
              <a:rPr lang="en-US" dirty="0"/>
              <a:t>WAN’s data rate is slow about a 10th LAN’s speed, since it involves increased distance and increased number of servers and terminals etc. Speeds of WAN ranges from few kilobits per second (Kbps) to megabits per second (Mbps). Propagation delay is one of the biggest problems faced here. Devices used for transmission of data through WAN are: Optic wires, Microwaves and Satellites. Example of a Switched WAN is the asynchronous transfer mode (ATM) network and Point-to-Point WAN is dial-up line that connects a home computer to the Internet.</a:t>
            </a:r>
          </a:p>
          <a:p>
            <a:endParaRPr lang="en-US" dirty="0"/>
          </a:p>
        </p:txBody>
      </p:sp>
      <p:sp>
        <p:nvSpPr>
          <p:cNvPr id="4" name="Title 3">
            <a:extLst>
              <a:ext uri="{FF2B5EF4-FFF2-40B4-BE49-F238E27FC236}">
                <a16:creationId xmlns:a16="http://schemas.microsoft.com/office/drawing/2014/main" id="{7ABDE38B-B902-44AE-9A00-7066F456C285}"/>
              </a:ext>
            </a:extLst>
          </p:cNvPr>
          <p:cNvSpPr>
            <a:spLocks noGrp="1"/>
          </p:cNvSpPr>
          <p:nvPr>
            <p:ph type="title"/>
          </p:nvPr>
        </p:nvSpPr>
        <p:spPr>
          <a:xfrm>
            <a:off x="1828799" y="11113"/>
            <a:ext cx="8810625"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428810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07883A-AE4B-4EFA-A752-92E9F7C70133}"/>
              </a:ext>
            </a:extLst>
          </p:cNvPr>
          <p:cNvSpPr>
            <a:spLocks noGrp="1"/>
          </p:cNvSpPr>
          <p:nvPr>
            <p:ph type="body" idx="1"/>
          </p:nvPr>
        </p:nvSpPr>
        <p:spPr>
          <a:xfrm>
            <a:off x="642146" y="1143000"/>
            <a:ext cx="10907708" cy="5170646"/>
          </a:xfrm>
        </p:spPr>
        <p:txBody>
          <a:bodyPr/>
          <a:lstStyle/>
          <a:p>
            <a:r>
              <a:rPr lang="en-US" b="1" dirty="0"/>
              <a:t>Advantages of WAN</a:t>
            </a:r>
          </a:p>
          <a:p>
            <a:endParaRPr lang="en-US" b="1" dirty="0"/>
          </a:p>
          <a:p>
            <a:pPr marL="457200" indent="-457200">
              <a:lnSpc>
                <a:spcPct val="150000"/>
              </a:lnSpc>
              <a:buFont typeface="Arial" panose="020B0604020202020204" pitchFamily="34" charset="0"/>
              <a:buChar char="•"/>
            </a:pPr>
            <a:r>
              <a:rPr lang="en-US" dirty="0"/>
              <a:t>WAN helps you to cover a larger geographical area. Therefore business offices situated at longer distances can easily communicate.</a:t>
            </a:r>
          </a:p>
          <a:p>
            <a:pPr marL="457200" indent="-457200">
              <a:lnSpc>
                <a:spcPct val="150000"/>
              </a:lnSpc>
              <a:buFont typeface="Arial" panose="020B0604020202020204" pitchFamily="34" charset="0"/>
              <a:buChar char="•"/>
            </a:pPr>
            <a:r>
              <a:rPr lang="en-US" dirty="0"/>
              <a:t>Contains devices like mobile phones, laptop, tablet, computers, gaming consoles, etc.</a:t>
            </a:r>
          </a:p>
          <a:p>
            <a:pPr marL="457200" indent="-457200">
              <a:lnSpc>
                <a:spcPct val="150000"/>
              </a:lnSpc>
              <a:buFont typeface="Arial" panose="020B0604020202020204" pitchFamily="34" charset="0"/>
              <a:buChar char="•"/>
            </a:pPr>
            <a:r>
              <a:rPr lang="en-US" dirty="0"/>
              <a:t>WLAN connections work using radio transmitters and receivers built into client devices.</a:t>
            </a:r>
          </a:p>
          <a:p>
            <a:endParaRPr lang="en-US" dirty="0"/>
          </a:p>
        </p:txBody>
      </p:sp>
      <p:sp>
        <p:nvSpPr>
          <p:cNvPr id="4" name="Title 3">
            <a:extLst>
              <a:ext uri="{FF2B5EF4-FFF2-40B4-BE49-F238E27FC236}">
                <a16:creationId xmlns:a16="http://schemas.microsoft.com/office/drawing/2014/main" id="{11B3F8E6-EE3C-4020-B62C-65438A31D0B5}"/>
              </a:ext>
            </a:extLst>
          </p:cNvPr>
          <p:cNvSpPr>
            <a:spLocks noGrp="1"/>
          </p:cNvSpPr>
          <p:nvPr>
            <p:ph type="title"/>
          </p:nvPr>
        </p:nvSpPr>
        <p:spPr>
          <a:xfrm>
            <a:off x="1552575" y="11113"/>
            <a:ext cx="9086850"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229766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1F4629-6C28-4554-9F9A-C0FD4AB98D76}"/>
              </a:ext>
            </a:extLst>
          </p:cNvPr>
          <p:cNvSpPr>
            <a:spLocks noGrp="1"/>
          </p:cNvSpPr>
          <p:nvPr>
            <p:ph type="body" idx="1"/>
          </p:nvPr>
        </p:nvSpPr>
        <p:spPr>
          <a:xfrm>
            <a:off x="914400" y="1219200"/>
            <a:ext cx="10058400" cy="5291248"/>
          </a:xfrm>
        </p:spPr>
        <p:txBody>
          <a:bodyPr/>
          <a:lstStyle/>
          <a:p>
            <a:r>
              <a:rPr lang="en-US" b="1" dirty="0"/>
              <a:t>Disadvantage of WAN</a:t>
            </a:r>
          </a:p>
          <a:p>
            <a:pPr marL="457200" indent="-457200">
              <a:lnSpc>
                <a:spcPct val="150000"/>
              </a:lnSpc>
              <a:buFont typeface="Arial" panose="020B0604020202020204" pitchFamily="34" charset="0"/>
              <a:buChar char="•"/>
            </a:pPr>
            <a:r>
              <a:rPr lang="en-US" dirty="0"/>
              <a:t>The initial setup cost of investment is very high. </a:t>
            </a:r>
          </a:p>
          <a:p>
            <a:pPr marL="457200" indent="-457200">
              <a:lnSpc>
                <a:spcPct val="150000"/>
              </a:lnSpc>
              <a:buFont typeface="Arial" panose="020B0604020202020204" pitchFamily="34" charset="0"/>
              <a:buChar char="•"/>
            </a:pPr>
            <a:r>
              <a:rPr lang="en-US" dirty="0"/>
              <a:t>It is difficult to maintain the WAN network. You need skilled technicians and network administrators.</a:t>
            </a:r>
          </a:p>
          <a:p>
            <a:pPr marL="457200" indent="-457200">
              <a:lnSpc>
                <a:spcPct val="150000"/>
              </a:lnSpc>
              <a:buFont typeface="Arial" panose="020B0604020202020204" pitchFamily="34" charset="0"/>
              <a:buChar char="•"/>
            </a:pPr>
            <a:r>
              <a:rPr lang="en-US" dirty="0"/>
              <a:t>There are more errors and issues because of the wide coverage and the use of different technologies. </a:t>
            </a:r>
          </a:p>
          <a:p>
            <a:pPr marL="457200" indent="-457200">
              <a:lnSpc>
                <a:spcPct val="150000"/>
              </a:lnSpc>
              <a:buFont typeface="Arial" panose="020B0604020202020204" pitchFamily="34" charset="0"/>
              <a:buChar char="•"/>
            </a:pPr>
            <a:r>
              <a:rPr lang="en-US" dirty="0"/>
              <a:t>It requires more time to resolve issues because of the involvement of multiple wired and wireless technologies.</a:t>
            </a:r>
          </a:p>
          <a:p>
            <a:pPr marL="457200" indent="-457200">
              <a:lnSpc>
                <a:spcPct val="150000"/>
              </a:lnSpc>
              <a:buFont typeface="Arial" panose="020B0604020202020204" pitchFamily="34" charset="0"/>
              <a:buChar char="•"/>
            </a:pPr>
            <a:r>
              <a:rPr lang="en-US" dirty="0"/>
              <a:t>Offers lower security compared to other types of networks. </a:t>
            </a:r>
          </a:p>
          <a:p>
            <a:endParaRPr lang="en-US" dirty="0"/>
          </a:p>
        </p:txBody>
      </p:sp>
      <p:sp>
        <p:nvSpPr>
          <p:cNvPr id="4" name="Title 3">
            <a:extLst>
              <a:ext uri="{FF2B5EF4-FFF2-40B4-BE49-F238E27FC236}">
                <a16:creationId xmlns:a16="http://schemas.microsoft.com/office/drawing/2014/main" id="{151354E8-117D-4EBB-9A7B-ACC433489071}"/>
              </a:ext>
            </a:extLst>
          </p:cNvPr>
          <p:cNvSpPr>
            <a:spLocks noGrp="1"/>
          </p:cNvSpPr>
          <p:nvPr>
            <p:ph type="title"/>
          </p:nvPr>
        </p:nvSpPr>
        <p:spPr>
          <a:xfrm>
            <a:off x="1552575" y="11113"/>
            <a:ext cx="9086850"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2914499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99EB55-D73A-4054-A230-BA3471E54934}"/>
              </a:ext>
            </a:extLst>
          </p:cNvPr>
          <p:cNvSpPr>
            <a:spLocks noGrp="1"/>
          </p:cNvSpPr>
          <p:nvPr>
            <p:ph type="body" idx="1"/>
          </p:nvPr>
        </p:nvSpPr>
        <p:spPr>
          <a:xfrm>
            <a:off x="642146" y="1153414"/>
            <a:ext cx="10907708" cy="6032421"/>
          </a:xfrm>
        </p:spPr>
        <p:txBody>
          <a:bodyPr/>
          <a:lstStyle/>
          <a:p>
            <a:pPr algn="l"/>
            <a:r>
              <a:rPr lang="en-US" b="1" dirty="0"/>
              <a:t>Metropolitan Area Network (MAN)</a:t>
            </a:r>
          </a:p>
          <a:p>
            <a:pPr algn="just">
              <a:lnSpc>
                <a:spcPct val="150000"/>
              </a:lnSpc>
            </a:pPr>
            <a:r>
              <a:rPr lang="en-US" dirty="0"/>
              <a:t/>
            </a:r>
            <a:br>
              <a:rPr lang="en-US" dirty="0"/>
            </a:br>
            <a:r>
              <a:rPr lang="en-US" dirty="0"/>
              <a:t>MAN or Metropolitan area Network covers a larger area than that of a LAN and smaller area as compared to WAN. It connects two or more computers that are apart but resides in the same or different cities. It covers a large geographical area and may serve as an ISP (Internet Service Provider). MAN is designed for customers who need a high-speed connectivity. Speeds of MAN ranges in terms of Mbps. It’s hard to design and maintain a Metropolitan Area Network. It serves 5 to 50 kilometers area in range.</a:t>
            </a:r>
          </a:p>
          <a:p>
            <a:pPr algn="just"/>
            <a:endParaRPr lang="en-US" dirty="0"/>
          </a:p>
        </p:txBody>
      </p:sp>
      <p:sp>
        <p:nvSpPr>
          <p:cNvPr id="4" name="Title 3">
            <a:extLst>
              <a:ext uri="{FF2B5EF4-FFF2-40B4-BE49-F238E27FC236}">
                <a16:creationId xmlns:a16="http://schemas.microsoft.com/office/drawing/2014/main" id="{0CC4A6B2-67D1-4AFD-99C5-63EC48862649}"/>
              </a:ext>
            </a:extLst>
          </p:cNvPr>
          <p:cNvSpPr>
            <a:spLocks noGrp="1"/>
          </p:cNvSpPr>
          <p:nvPr>
            <p:ph type="title"/>
          </p:nvPr>
        </p:nvSpPr>
        <p:spPr>
          <a:xfrm>
            <a:off x="1552575" y="11113"/>
            <a:ext cx="9086850"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2882357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1C5A81-C2F7-411B-833D-A54D7D5FFEB7}"/>
              </a:ext>
            </a:extLst>
          </p:cNvPr>
          <p:cNvSpPr>
            <a:spLocks noGrp="1"/>
          </p:cNvSpPr>
          <p:nvPr>
            <p:ph type="body" idx="1"/>
          </p:nvPr>
        </p:nvSpPr>
        <p:spPr>
          <a:xfrm>
            <a:off x="642146" y="1153414"/>
            <a:ext cx="10907708" cy="5816977"/>
          </a:xfrm>
        </p:spPr>
        <p:txBody>
          <a:bodyPr/>
          <a:lstStyle/>
          <a:p>
            <a:r>
              <a:rPr lang="en-US" b="1" dirty="0"/>
              <a:t>Metropolitan Area Network :</a:t>
            </a:r>
          </a:p>
          <a:p>
            <a:pPr algn="just"/>
            <a:endParaRPr lang="en-US" b="1" dirty="0"/>
          </a:p>
          <a:p>
            <a:pPr algn="just">
              <a:lnSpc>
                <a:spcPct val="150000"/>
              </a:lnSpc>
            </a:pPr>
            <a:r>
              <a:rPr lang="en-US" dirty="0"/>
              <a:t>The fault tolerance of a MAN is less and also there is more congestion in the network. It is costly and may or may not be owned by a single organization. The data transfer rate and the propagation delay of MAN is moderate. Devices used for transmission of data through MAN are: Modem and Wire/Cable. Examples of a MAN are the part of the telephone company network that can provide a high-speed DSL line to the customer or the cable TV network in a city. </a:t>
            </a:r>
          </a:p>
          <a:p>
            <a:endParaRPr lang="en-US" dirty="0"/>
          </a:p>
        </p:txBody>
      </p:sp>
      <p:sp>
        <p:nvSpPr>
          <p:cNvPr id="4" name="Title 3">
            <a:extLst>
              <a:ext uri="{FF2B5EF4-FFF2-40B4-BE49-F238E27FC236}">
                <a16:creationId xmlns:a16="http://schemas.microsoft.com/office/drawing/2014/main" id="{7BC9ED21-32FD-4F35-BA78-3F86ABDDFDD1}"/>
              </a:ext>
            </a:extLst>
          </p:cNvPr>
          <p:cNvSpPr>
            <a:spLocks noGrp="1"/>
          </p:cNvSpPr>
          <p:nvPr>
            <p:ph type="title"/>
          </p:nvPr>
        </p:nvSpPr>
        <p:spPr>
          <a:xfrm>
            <a:off x="1552575" y="11113"/>
            <a:ext cx="9086850"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2566687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B6341C-7F3D-4CD1-B062-3562DB21B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110" y="1142998"/>
            <a:ext cx="6666940" cy="4953001"/>
          </a:xfrm>
          <a:prstGeom prst="rect">
            <a:avLst/>
          </a:prstGeom>
        </p:spPr>
      </p:pic>
      <p:sp>
        <p:nvSpPr>
          <p:cNvPr id="8" name="Title 7">
            <a:extLst>
              <a:ext uri="{FF2B5EF4-FFF2-40B4-BE49-F238E27FC236}">
                <a16:creationId xmlns:a16="http://schemas.microsoft.com/office/drawing/2014/main" id="{8ADC1569-B0BE-4137-9380-61077449EFD2}"/>
              </a:ext>
            </a:extLst>
          </p:cNvPr>
          <p:cNvSpPr>
            <a:spLocks noGrp="1"/>
          </p:cNvSpPr>
          <p:nvPr>
            <p:ph type="title"/>
          </p:nvPr>
        </p:nvSpPr>
        <p:spPr>
          <a:xfrm>
            <a:off x="1905000" y="228600"/>
            <a:ext cx="9085263" cy="696913"/>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2452032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11684"/>
            <a:ext cx="8657673" cy="696595"/>
          </a:xfrm>
        </p:spPr>
        <p:txBody>
          <a:bodyPr/>
          <a:lstStyle/>
          <a:p>
            <a:pPr eaLnBrk="1" hangingPunct="1"/>
            <a:r>
              <a:rPr lang="en-US" b="1" dirty="0"/>
              <a:t>Communications</a:t>
            </a:r>
          </a:p>
        </p:txBody>
      </p:sp>
      <p:sp>
        <p:nvSpPr>
          <p:cNvPr id="5123" name="Rectangle 3"/>
          <p:cNvSpPr>
            <a:spLocks noGrp="1" noChangeArrowheads="1"/>
          </p:cNvSpPr>
          <p:nvPr>
            <p:ph idx="1"/>
          </p:nvPr>
        </p:nvSpPr>
        <p:spPr>
          <a:xfrm>
            <a:off x="642146" y="1430947"/>
            <a:ext cx="10907708" cy="1361186"/>
          </a:xfrm>
        </p:spPr>
        <p:txBody>
          <a:bodyPr/>
          <a:lstStyle/>
          <a:p>
            <a:pPr lvl="1" eaLnBrk="1" hangingPunct="1"/>
            <a:r>
              <a:rPr lang="en-US" dirty="0"/>
              <a:t>The message (data and information) is communicated via the signal</a:t>
            </a:r>
          </a:p>
          <a:p>
            <a:pPr lvl="1" eaLnBrk="1" hangingPunct="1"/>
            <a:r>
              <a:rPr lang="en-US" dirty="0"/>
              <a:t>The transmission medium “carries” the signal</a:t>
            </a:r>
          </a:p>
          <a:p>
            <a:pPr eaLnBrk="1" hangingPunct="1"/>
            <a:endParaRPr lang="en-US" dirty="0"/>
          </a:p>
        </p:txBody>
      </p:sp>
      <p:sp>
        <p:nvSpPr>
          <p:cNvPr id="479237" name="Rectangle 5"/>
          <p:cNvSpPr>
            <a:spLocks noChangeArrowheads="1"/>
          </p:cNvSpPr>
          <p:nvPr/>
        </p:nvSpPr>
        <p:spPr bwMode="auto">
          <a:xfrm>
            <a:off x="1422400" y="4876800"/>
            <a:ext cx="2235200" cy="1143000"/>
          </a:xfrm>
          <a:prstGeom prst="rect">
            <a:avLst/>
          </a:prstGeom>
          <a:gradFill rotWithShape="0">
            <a:gsLst>
              <a:gs pos="0">
                <a:schemeClr val="hlink"/>
              </a:gs>
              <a:gs pos="100000">
                <a:schemeClr val="hlink">
                  <a:gamma/>
                  <a:tint val="18039"/>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a:t>Sender</a:t>
            </a:r>
          </a:p>
        </p:txBody>
      </p:sp>
      <p:sp>
        <p:nvSpPr>
          <p:cNvPr id="479238" name="Rectangle 6"/>
          <p:cNvSpPr>
            <a:spLocks noChangeArrowheads="1"/>
          </p:cNvSpPr>
          <p:nvPr/>
        </p:nvSpPr>
        <p:spPr bwMode="auto">
          <a:xfrm>
            <a:off x="8331200" y="4876800"/>
            <a:ext cx="2235200" cy="1143000"/>
          </a:xfrm>
          <a:prstGeom prst="rect">
            <a:avLst/>
          </a:prstGeom>
          <a:gradFill rotWithShape="0">
            <a:gsLst>
              <a:gs pos="0">
                <a:schemeClr val="hlink"/>
              </a:gs>
              <a:gs pos="100000">
                <a:schemeClr val="hlink">
                  <a:gamma/>
                  <a:tint val="18039"/>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a:t>Receiver</a:t>
            </a:r>
          </a:p>
        </p:txBody>
      </p:sp>
      <p:sp>
        <p:nvSpPr>
          <p:cNvPr id="5126" name="AutoShape 7"/>
          <p:cNvSpPr>
            <a:spLocks noChangeArrowheads="1"/>
          </p:cNvSpPr>
          <p:nvPr/>
        </p:nvSpPr>
        <p:spPr bwMode="auto">
          <a:xfrm>
            <a:off x="3657600" y="4953000"/>
            <a:ext cx="4673600" cy="1066800"/>
          </a:xfrm>
          <a:prstGeom prst="rightArrow">
            <a:avLst>
              <a:gd name="adj1" fmla="val 55954"/>
              <a:gd name="adj2" fmla="val 8378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a:t>Signal</a:t>
            </a:r>
          </a:p>
        </p:txBody>
      </p:sp>
      <p:sp>
        <p:nvSpPr>
          <p:cNvPr id="5127" name="Text Box 8"/>
          <p:cNvSpPr txBox="1">
            <a:spLocks noChangeArrowheads="1"/>
          </p:cNvSpPr>
          <p:nvPr/>
        </p:nvSpPr>
        <p:spPr bwMode="auto">
          <a:xfrm>
            <a:off x="5689600" y="4191003"/>
            <a:ext cx="2438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spcBef>
                <a:spcPct val="50000"/>
              </a:spcBef>
            </a:pPr>
            <a:r>
              <a:rPr lang="en-US">
                <a:latin typeface="Arial" charset="0"/>
              </a:rPr>
              <a:t>Transmission</a:t>
            </a:r>
            <a:br>
              <a:rPr lang="en-US">
                <a:latin typeface="Arial" charset="0"/>
              </a:rPr>
            </a:br>
            <a:r>
              <a:rPr lang="en-US">
                <a:latin typeface="Arial" charset="0"/>
              </a:rPr>
              <a:t>medium</a:t>
            </a:r>
          </a:p>
        </p:txBody>
      </p:sp>
      <p:sp>
        <p:nvSpPr>
          <p:cNvPr id="5128" name="Line 9"/>
          <p:cNvSpPr>
            <a:spLocks noChangeShapeType="1"/>
          </p:cNvSpPr>
          <p:nvPr/>
        </p:nvSpPr>
        <p:spPr bwMode="auto">
          <a:xfrm flipH="1">
            <a:off x="5283200" y="4648200"/>
            <a:ext cx="406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152083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209A-9A0F-453D-AD4D-F4909D101B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5D12F4-AEE5-426D-BC02-206AAC802BF3}"/>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BFC98B7-B225-47D3-A156-FB13EDBAA5FB}"/>
              </a:ext>
            </a:extLst>
          </p:cNvPr>
          <p:cNvPicPr>
            <a:picLocks noChangeAspect="1"/>
          </p:cNvPicPr>
          <p:nvPr/>
        </p:nvPicPr>
        <p:blipFill rotWithShape="1">
          <a:blip r:embed="rId2">
            <a:extLst>
              <a:ext uri="{28A0092B-C50C-407E-A947-70E740481C1C}">
                <a14:useLocalDpi xmlns:a14="http://schemas.microsoft.com/office/drawing/2010/main" val="0"/>
              </a:ext>
            </a:extLst>
          </a:blip>
          <a:srcRect t="20786"/>
          <a:stretch/>
        </p:blipFill>
        <p:spPr>
          <a:xfrm>
            <a:off x="2514600" y="1752600"/>
            <a:ext cx="7609616" cy="4520954"/>
          </a:xfrm>
          <a:prstGeom prst="rect">
            <a:avLst/>
          </a:prstGeom>
        </p:spPr>
      </p:pic>
    </p:spTree>
    <p:extLst>
      <p:ext uri="{BB962C8B-B14F-4D97-AF65-F5344CB8AC3E}">
        <p14:creationId xmlns:p14="http://schemas.microsoft.com/office/powerpoint/2010/main" val="17316895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5AFE-050D-4D5C-AC20-4FCE0F535E9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06683B3-40C3-4B4B-9254-DD5FE0F0B65E}"/>
              </a:ext>
            </a:extLst>
          </p:cNvPr>
          <p:cNvSpPr>
            <a:spLocks noGrp="1"/>
          </p:cNvSpPr>
          <p:nvPr>
            <p:ph type="body" idx="1"/>
          </p:nvPr>
        </p:nvSpPr>
        <p:spPr>
          <a:xfrm>
            <a:off x="642146" y="1153414"/>
            <a:ext cx="10907708" cy="6032421"/>
          </a:xfrm>
        </p:spPr>
        <p:txBody>
          <a:bodyPr/>
          <a:lstStyle/>
          <a:p>
            <a:r>
              <a:rPr lang="en-US" b="1" dirty="0"/>
              <a:t>Advantages of MAN</a:t>
            </a:r>
          </a:p>
          <a:p>
            <a:pPr>
              <a:lnSpc>
                <a:spcPct val="150000"/>
              </a:lnSpc>
            </a:pPr>
            <a:r>
              <a:rPr lang="en-US" dirty="0"/>
              <a:t>Here are pros/benefits of using MAN system: </a:t>
            </a:r>
          </a:p>
          <a:p>
            <a:pPr>
              <a:lnSpc>
                <a:spcPct val="150000"/>
              </a:lnSpc>
            </a:pPr>
            <a:r>
              <a:rPr lang="en-US" dirty="0"/>
              <a:t>It offers fast communication using high-speed carriers, like fiber optic cables. </a:t>
            </a:r>
          </a:p>
          <a:p>
            <a:pPr>
              <a:lnSpc>
                <a:spcPct val="150000"/>
              </a:lnSpc>
            </a:pPr>
            <a:r>
              <a:rPr lang="en-US" dirty="0"/>
              <a:t>It provides excellent support for an extensive size network and greater access to WANs.</a:t>
            </a:r>
          </a:p>
          <a:p>
            <a:pPr>
              <a:lnSpc>
                <a:spcPct val="150000"/>
              </a:lnSpc>
            </a:pPr>
            <a:r>
              <a:rPr lang="en-US" dirty="0"/>
              <a:t>The dual bus in MAN network provides support to transmit data in both directions concurrently.</a:t>
            </a:r>
          </a:p>
          <a:p>
            <a:pPr>
              <a:lnSpc>
                <a:spcPct val="150000"/>
              </a:lnSpc>
            </a:pPr>
            <a:r>
              <a:rPr lang="en-US" dirty="0"/>
              <a:t>A MAN network mostly includes some areas of a city or an entire city.</a:t>
            </a:r>
          </a:p>
          <a:p>
            <a:endParaRPr lang="en-US" dirty="0"/>
          </a:p>
        </p:txBody>
      </p:sp>
    </p:spTree>
    <p:extLst>
      <p:ext uri="{BB962C8B-B14F-4D97-AF65-F5344CB8AC3E}">
        <p14:creationId xmlns:p14="http://schemas.microsoft.com/office/powerpoint/2010/main" val="417998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08BD39-8E03-4249-BCA7-ED660B05043F}"/>
              </a:ext>
            </a:extLst>
          </p:cNvPr>
          <p:cNvSpPr>
            <a:spLocks noGrp="1"/>
          </p:cNvSpPr>
          <p:nvPr>
            <p:ph type="body" idx="1"/>
          </p:nvPr>
        </p:nvSpPr>
        <p:spPr>
          <a:xfrm>
            <a:off x="642146" y="1153414"/>
            <a:ext cx="10907708" cy="3447098"/>
          </a:xfrm>
        </p:spPr>
        <p:txBody>
          <a:bodyPr/>
          <a:lstStyle/>
          <a:p>
            <a:r>
              <a:rPr lang="en-US" b="1" dirty="0"/>
              <a:t>Disadvantages of MAN</a:t>
            </a:r>
          </a:p>
          <a:p>
            <a:pPr>
              <a:lnSpc>
                <a:spcPct val="150000"/>
              </a:lnSpc>
            </a:pPr>
            <a:r>
              <a:rPr lang="en-US" dirty="0"/>
              <a:t>Here are drawbacks/ cons of using the MAN network: </a:t>
            </a:r>
          </a:p>
          <a:p>
            <a:pPr>
              <a:lnSpc>
                <a:spcPct val="150000"/>
              </a:lnSpc>
            </a:pPr>
            <a:r>
              <a:rPr lang="en-US" dirty="0"/>
              <a:t>You need more cable to establish MAN connection from one place to another.</a:t>
            </a:r>
          </a:p>
          <a:p>
            <a:pPr>
              <a:lnSpc>
                <a:spcPct val="150000"/>
              </a:lnSpc>
            </a:pPr>
            <a:r>
              <a:rPr lang="en-US" dirty="0"/>
              <a:t>In MAN network it is tough to make the system secure from hackers</a:t>
            </a:r>
          </a:p>
          <a:p>
            <a:endParaRPr lang="en-US" dirty="0"/>
          </a:p>
        </p:txBody>
      </p:sp>
      <p:sp>
        <p:nvSpPr>
          <p:cNvPr id="4" name="Title 3">
            <a:extLst>
              <a:ext uri="{FF2B5EF4-FFF2-40B4-BE49-F238E27FC236}">
                <a16:creationId xmlns:a16="http://schemas.microsoft.com/office/drawing/2014/main" id="{1A0915AF-38EF-4E91-87B1-0322189CEF59}"/>
              </a:ext>
            </a:extLst>
          </p:cNvPr>
          <p:cNvSpPr>
            <a:spLocks noGrp="1"/>
          </p:cNvSpPr>
          <p:nvPr>
            <p:ph type="title"/>
          </p:nvPr>
        </p:nvSpPr>
        <p:spPr>
          <a:xfrm>
            <a:off x="1905000" y="0"/>
            <a:ext cx="9009063" cy="696913"/>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899399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896F-EB61-453F-A09F-F349E7391DD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3EE453E-9825-450F-8A35-1E874F608B20}"/>
              </a:ext>
            </a:extLst>
          </p:cNvPr>
          <p:cNvSpPr>
            <a:spLocks noGrp="1"/>
          </p:cNvSpPr>
          <p:nvPr>
            <p:ph type="body" idx="1"/>
          </p:nvPr>
        </p:nvSpPr>
        <p:spPr>
          <a:xfrm>
            <a:off x="642146" y="1153414"/>
            <a:ext cx="10907708" cy="4524315"/>
          </a:xfrm>
        </p:spPr>
        <p:txBody>
          <a:bodyPr/>
          <a:lstStyle/>
          <a:p>
            <a:r>
              <a:rPr lang="en-US" b="1" dirty="0"/>
              <a:t>2: Inter-Connectivity</a:t>
            </a:r>
          </a:p>
          <a:p>
            <a:endParaRPr lang="en-US" b="1" dirty="0"/>
          </a:p>
          <a:p>
            <a:pPr>
              <a:lnSpc>
                <a:spcPct val="150000"/>
              </a:lnSpc>
            </a:pPr>
            <a:r>
              <a:rPr lang="en-US" dirty="0"/>
              <a:t>Components of a network can be connected to each other differently in some fashion. By connectedness we mean either logically , physically , or both ways.</a:t>
            </a:r>
          </a:p>
          <a:p>
            <a:pPr>
              <a:lnSpc>
                <a:spcPct val="150000"/>
              </a:lnSpc>
            </a:pPr>
            <a:r>
              <a:rPr lang="en-US" dirty="0"/>
              <a:t>logically connected</a:t>
            </a:r>
          </a:p>
          <a:p>
            <a:pPr>
              <a:lnSpc>
                <a:spcPct val="150000"/>
              </a:lnSpc>
            </a:pPr>
            <a:r>
              <a:rPr lang="en-US" dirty="0"/>
              <a:t>Physically connected</a:t>
            </a:r>
          </a:p>
          <a:p>
            <a:endParaRPr lang="en-US" dirty="0"/>
          </a:p>
        </p:txBody>
      </p:sp>
    </p:spTree>
    <p:extLst>
      <p:ext uri="{BB962C8B-B14F-4D97-AF65-F5344CB8AC3E}">
        <p14:creationId xmlns:p14="http://schemas.microsoft.com/office/powerpoint/2010/main" val="6236722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896F-EB61-453F-A09F-F349E7391DD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3EE453E-9825-450F-8A35-1E874F608B20}"/>
              </a:ext>
            </a:extLst>
          </p:cNvPr>
          <p:cNvSpPr>
            <a:spLocks noGrp="1"/>
          </p:cNvSpPr>
          <p:nvPr>
            <p:ph type="body" idx="1"/>
          </p:nvPr>
        </p:nvSpPr>
        <p:spPr>
          <a:xfrm>
            <a:off x="642146" y="1153414"/>
            <a:ext cx="10907708" cy="5170646"/>
          </a:xfrm>
        </p:spPr>
        <p:txBody>
          <a:bodyPr/>
          <a:lstStyle/>
          <a:p>
            <a:pPr algn="just"/>
            <a:r>
              <a:rPr lang="en-US" b="1" dirty="0"/>
              <a:t>2: Inter-Connectivity</a:t>
            </a:r>
          </a:p>
          <a:p>
            <a:pPr algn="just"/>
            <a:r>
              <a:rPr lang="en-US" dirty="0"/>
              <a:t>Every single device can be connected to every other device on network, making the network mesh.</a:t>
            </a:r>
          </a:p>
          <a:p>
            <a:pPr algn="just"/>
            <a:r>
              <a:rPr lang="en-US" dirty="0"/>
              <a:t>All devices can be connected to a single medium but geographically disconnected, created bus like structure.</a:t>
            </a:r>
          </a:p>
          <a:p>
            <a:pPr algn="just"/>
            <a:r>
              <a:rPr lang="en-US" dirty="0"/>
              <a:t>Each device is connected to its left and right peers only, creating linear structure.</a:t>
            </a:r>
          </a:p>
          <a:p>
            <a:pPr algn="just"/>
            <a:r>
              <a:rPr lang="en-US" dirty="0"/>
              <a:t>All devices connected together with a single device, creating star like structure.</a:t>
            </a:r>
          </a:p>
          <a:p>
            <a:pPr algn="just"/>
            <a:r>
              <a:rPr lang="en-US" dirty="0"/>
              <a:t>All devices connected arbitrarily using all previous ways to connect each other, resulting in a hybrid structure.</a:t>
            </a:r>
          </a:p>
          <a:p>
            <a:pPr algn="just"/>
            <a:endParaRPr lang="en-US" dirty="0"/>
          </a:p>
        </p:txBody>
      </p:sp>
    </p:spTree>
    <p:extLst>
      <p:ext uri="{BB962C8B-B14F-4D97-AF65-F5344CB8AC3E}">
        <p14:creationId xmlns:p14="http://schemas.microsoft.com/office/powerpoint/2010/main" val="13603099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5D765F-A70C-40A8-A834-139B57ECB99D}"/>
              </a:ext>
            </a:extLst>
          </p:cNvPr>
          <p:cNvSpPr>
            <a:spLocks noGrp="1"/>
          </p:cNvSpPr>
          <p:nvPr>
            <p:ph type="body" idx="1"/>
          </p:nvPr>
        </p:nvSpPr>
        <p:spPr>
          <a:xfrm>
            <a:off x="642146" y="1153414"/>
            <a:ext cx="10907708" cy="3380284"/>
          </a:xfrm>
        </p:spPr>
        <p:txBody>
          <a:bodyPr/>
          <a:lstStyle/>
          <a:p>
            <a:pPr algn="just"/>
            <a:r>
              <a:rPr lang="en-US" b="1" dirty="0"/>
              <a:t>3:Administration</a:t>
            </a:r>
          </a:p>
          <a:p>
            <a:pPr algn="just"/>
            <a:endParaRPr lang="en-US" b="1" dirty="0"/>
          </a:p>
          <a:p>
            <a:pPr algn="just">
              <a:lnSpc>
                <a:spcPct val="150000"/>
              </a:lnSpc>
            </a:pPr>
            <a:r>
              <a:rPr lang="en-US" dirty="0"/>
              <a:t>From an administrator’s point of view, a network can be private network which belongs a single autonomous system and cannot be accessed outside its physical or logical domain. A network can be public which is accessed by all.</a:t>
            </a:r>
          </a:p>
        </p:txBody>
      </p:sp>
      <p:sp>
        <p:nvSpPr>
          <p:cNvPr id="4" name="Title 3">
            <a:extLst>
              <a:ext uri="{FF2B5EF4-FFF2-40B4-BE49-F238E27FC236}">
                <a16:creationId xmlns:a16="http://schemas.microsoft.com/office/drawing/2014/main" id="{AE32C5EB-F514-48C7-B198-3013D41B171C}"/>
              </a:ext>
            </a:extLst>
          </p:cNvPr>
          <p:cNvSpPr>
            <a:spLocks noGrp="1"/>
          </p:cNvSpPr>
          <p:nvPr>
            <p:ph type="title"/>
          </p:nvPr>
        </p:nvSpPr>
        <p:spPr>
          <a:xfrm>
            <a:off x="1828799" y="11113"/>
            <a:ext cx="8810625"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17608878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8C1D1D-A4EB-415B-8093-481F282E7C67}"/>
              </a:ext>
            </a:extLst>
          </p:cNvPr>
          <p:cNvSpPr>
            <a:spLocks noGrp="1"/>
          </p:cNvSpPr>
          <p:nvPr>
            <p:ph type="body" idx="1"/>
          </p:nvPr>
        </p:nvSpPr>
        <p:spPr>
          <a:xfrm>
            <a:off x="642146" y="1153415"/>
            <a:ext cx="10907708" cy="5170646"/>
          </a:xfrm>
        </p:spPr>
        <p:txBody>
          <a:bodyPr/>
          <a:lstStyle/>
          <a:p>
            <a:pPr algn="just"/>
            <a:r>
              <a:rPr lang="en-US" b="1" dirty="0"/>
              <a:t>4:Network Architecture</a:t>
            </a:r>
          </a:p>
          <a:p>
            <a:pPr algn="just">
              <a:lnSpc>
                <a:spcPct val="150000"/>
              </a:lnSpc>
            </a:pPr>
            <a:r>
              <a:rPr lang="en-US" dirty="0"/>
              <a:t>Computer networks can be discriminated into various types such as Client-Server, peer-to-peer or hybrid, depending upon its architecture.</a:t>
            </a:r>
          </a:p>
          <a:p>
            <a:pPr marL="796925" indent="-457200" algn="just">
              <a:buFont typeface="Arial" panose="020B0604020202020204" pitchFamily="34" charset="0"/>
              <a:buChar char="•"/>
            </a:pPr>
            <a:r>
              <a:rPr lang="en-US" dirty="0"/>
              <a:t>There can be one or more systems acting as Server. Other being Client, requests the Server to serve requests. Server takes and processes request on behalf of Clients.</a:t>
            </a:r>
          </a:p>
          <a:p>
            <a:pPr marL="796925" indent="-457200" algn="just">
              <a:buFont typeface="Arial" panose="020B0604020202020204" pitchFamily="34" charset="0"/>
              <a:buChar char="•"/>
            </a:pPr>
            <a:r>
              <a:rPr lang="en-US" dirty="0"/>
              <a:t>Two systems can be connected Point-to-Point, or in back-to-back fashion. They both reside at the same level and called peers.</a:t>
            </a:r>
          </a:p>
          <a:p>
            <a:pPr marL="796925" indent="-457200" algn="just">
              <a:buFont typeface="Arial" panose="020B0604020202020204" pitchFamily="34" charset="0"/>
              <a:buChar char="•"/>
            </a:pPr>
            <a:r>
              <a:rPr lang="en-US" dirty="0"/>
              <a:t>There can be hybrid network which involves network architecture of both the above types.</a:t>
            </a:r>
          </a:p>
          <a:p>
            <a:pPr algn="just"/>
            <a:endParaRPr lang="en-US" dirty="0"/>
          </a:p>
        </p:txBody>
      </p:sp>
      <p:sp>
        <p:nvSpPr>
          <p:cNvPr id="4" name="Title 3">
            <a:extLst>
              <a:ext uri="{FF2B5EF4-FFF2-40B4-BE49-F238E27FC236}">
                <a16:creationId xmlns:a16="http://schemas.microsoft.com/office/drawing/2014/main" id="{4E004433-5494-4F80-A351-F5E5128CA7DB}"/>
              </a:ext>
            </a:extLst>
          </p:cNvPr>
          <p:cNvSpPr>
            <a:spLocks noGrp="1"/>
          </p:cNvSpPr>
          <p:nvPr>
            <p:ph type="title"/>
          </p:nvPr>
        </p:nvSpPr>
        <p:spPr>
          <a:xfrm>
            <a:off x="1828799" y="11113"/>
            <a:ext cx="8810625" cy="696912"/>
          </a:xfrm>
          <a:prstGeom prst="rect">
            <a:avLst/>
          </a:prstGeom>
        </p:spPr>
        <p:txBody>
          <a:bodyPr wrap="square" lIns="0" tIns="0" rIns="0" bIns="0">
            <a:spAutoFit/>
          </a:bodyPr>
          <a:lstStyle/>
          <a:p>
            <a:r>
              <a:rPr lang="en-US" sz="4400" b="1" dirty="0">
                <a:solidFill>
                  <a:srgbClr val="1F487C"/>
                </a:solidFill>
                <a:latin typeface="Calibri"/>
                <a:ea typeface="+mj-ea"/>
                <a:cs typeface="Calibri"/>
              </a:rPr>
              <a:t>Classification of Computer Networks</a:t>
            </a:r>
          </a:p>
        </p:txBody>
      </p:sp>
    </p:spTree>
    <p:extLst>
      <p:ext uri="{BB962C8B-B14F-4D97-AF65-F5344CB8AC3E}">
        <p14:creationId xmlns:p14="http://schemas.microsoft.com/office/powerpoint/2010/main" val="12867786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ACDA-4AB4-46FF-8E31-214B0AF75862}"/>
              </a:ext>
            </a:extLst>
          </p:cNvPr>
          <p:cNvSpPr>
            <a:spLocks noGrp="1"/>
          </p:cNvSpPr>
          <p:nvPr>
            <p:ph type="title"/>
          </p:nvPr>
        </p:nvSpPr>
        <p:spPr>
          <a:xfrm>
            <a:off x="1524000" y="239912"/>
            <a:ext cx="9036496" cy="677108"/>
          </a:xfrm>
        </p:spPr>
        <p:txBody>
          <a:bodyPr/>
          <a:lstStyle/>
          <a:p>
            <a:endParaRPr lang="en-US" dirty="0"/>
          </a:p>
        </p:txBody>
      </p:sp>
      <p:pic>
        <p:nvPicPr>
          <p:cNvPr id="5" name="Content Placeholder 4">
            <a:extLst>
              <a:ext uri="{FF2B5EF4-FFF2-40B4-BE49-F238E27FC236}">
                <a16:creationId xmlns:a16="http://schemas.microsoft.com/office/drawing/2014/main" id="{78DCCA0A-0A7A-4594-AD4A-F488DEEECE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129594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885745" y="449439"/>
            <a:ext cx="8687050" cy="755737"/>
          </a:xfrm>
        </p:spPr>
        <p:txBody>
          <a:bodyPr/>
          <a:lstStyle/>
          <a:p>
            <a:pPr algn="l" eaLnBrk="1" hangingPunct="1"/>
            <a:r>
              <a:rPr lang="en-US" sz="2400" u="sng" dirty="0">
                <a:latin typeface="Arial Black" pitchFamily="34" charset="0"/>
              </a:rPr>
              <a:t>Elements of Data Communication</a:t>
            </a:r>
          </a:p>
        </p:txBody>
      </p:sp>
      <p:pic>
        <p:nvPicPr>
          <p:cNvPr id="615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1" y="3560762"/>
            <a:ext cx="3035300" cy="2030413"/>
          </a:xfrm>
        </p:spPr>
      </p:pic>
      <p:pic>
        <p:nvPicPr>
          <p:cNvPr id="6147" name="Picture 2" descr="C:\Program Files\Microsoft Office\MEDIA\OFFICE14\Lines\BD14710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20000" flipV="1">
            <a:off x="3249338" y="3107441"/>
            <a:ext cx="5115260" cy="6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Box 16"/>
          <p:cNvSpPr txBox="1">
            <a:spLocks noChangeArrowheads="1"/>
          </p:cNvSpPr>
          <p:nvPr/>
        </p:nvSpPr>
        <p:spPr bwMode="auto">
          <a:xfrm>
            <a:off x="4198620" y="5974806"/>
            <a:ext cx="7950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en-US" b="1" dirty="0"/>
              <a:t>Network Card  </a:t>
            </a:r>
            <a:br>
              <a:rPr lang="en-US" b="1" dirty="0"/>
            </a:br>
            <a:r>
              <a:rPr lang="en-US" sz="1300" dirty="0"/>
              <a:t>It is used to </a:t>
            </a:r>
            <a:r>
              <a:rPr lang="en-US" sz="1300" b="1" dirty="0"/>
              <a:t>transmit messages</a:t>
            </a:r>
            <a:r>
              <a:rPr lang="en-US" sz="1300" dirty="0"/>
              <a:t> between </a:t>
            </a:r>
            <a:r>
              <a:rPr lang="en-US" sz="1300" b="1" dirty="0"/>
              <a:t>sending &amp; receiving device </a:t>
            </a:r>
            <a:r>
              <a:rPr lang="en-US" sz="1300" dirty="0"/>
              <a:t>through </a:t>
            </a:r>
            <a:r>
              <a:rPr lang="en-US" sz="1300" b="1" dirty="0"/>
              <a:t>communication medium</a:t>
            </a:r>
            <a:r>
              <a:rPr lang="en-US" sz="1300" dirty="0"/>
              <a:t>. It is </a:t>
            </a:r>
            <a:r>
              <a:rPr lang="en-US" sz="1300" b="1" dirty="0"/>
              <a:t>inserted</a:t>
            </a:r>
            <a:r>
              <a:rPr lang="en-US" sz="1300" dirty="0"/>
              <a:t> in each </a:t>
            </a:r>
            <a:r>
              <a:rPr lang="en-US" sz="1300" b="1" dirty="0"/>
              <a:t>sending &amp; Receiving devises.</a:t>
            </a:r>
          </a:p>
        </p:txBody>
      </p:sp>
      <p:sp>
        <p:nvSpPr>
          <p:cNvPr id="6149" name="TextBox 19"/>
          <p:cNvSpPr txBox="1">
            <a:spLocks noChangeArrowheads="1"/>
          </p:cNvSpPr>
          <p:nvPr/>
        </p:nvSpPr>
        <p:spPr bwMode="auto">
          <a:xfrm rot="-1260000">
            <a:off x="4858899" y="3276792"/>
            <a:ext cx="1638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en-US" dirty="0"/>
              <a:t>Message </a:t>
            </a:r>
          </a:p>
        </p:txBody>
      </p:sp>
      <p:cxnSp>
        <p:nvCxnSpPr>
          <p:cNvPr id="26" name="Straight Arrow Connector 25"/>
          <p:cNvCxnSpPr/>
          <p:nvPr/>
        </p:nvCxnSpPr>
        <p:spPr>
          <a:xfrm flipV="1">
            <a:off x="6625170" y="2670969"/>
            <a:ext cx="1022439" cy="46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Up Arrow 29"/>
          <p:cNvSpPr/>
          <p:nvPr/>
        </p:nvSpPr>
        <p:spPr>
          <a:xfrm rot="19740000" flipH="1" flipV="1">
            <a:off x="5043005" y="2491849"/>
            <a:ext cx="133351" cy="3984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51" name="Straight Connector 2050"/>
          <p:cNvCxnSpPr/>
          <p:nvPr/>
        </p:nvCxnSpPr>
        <p:spPr>
          <a:xfrm>
            <a:off x="3962402" y="5448300"/>
            <a:ext cx="40068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626601" y="2819400"/>
            <a:ext cx="0" cy="2235200"/>
          </a:xfrm>
          <a:prstGeom prst="line">
            <a:avLst/>
          </a:prstGeom>
        </p:spPr>
        <p:style>
          <a:lnRef idx="1">
            <a:schemeClr val="accent1"/>
          </a:lnRef>
          <a:fillRef idx="0">
            <a:schemeClr val="accent1"/>
          </a:fillRef>
          <a:effectRef idx="0">
            <a:schemeClr val="accent1"/>
          </a:effectRef>
          <a:fontRef idx="minor">
            <a:schemeClr val="tx1"/>
          </a:fontRef>
        </p:style>
      </p:cxnSp>
      <p:sp>
        <p:nvSpPr>
          <p:cNvPr id="6155" name="TextBox 21"/>
          <p:cNvSpPr txBox="1">
            <a:spLocks noChangeArrowheads="1"/>
          </p:cNvSpPr>
          <p:nvPr/>
        </p:nvSpPr>
        <p:spPr bwMode="auto">
          <a:xfrm>
            <a:off x="-201510" y="1508418"/>
            <a:ext cx="69913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lvl="1" eaLnBrk="1" hangingPunct="1"/>
            <a:r>
              <a:rPr lang="en-US" b="1" dirty="0"/>
              <a:t>Transmission medium /</a:t>
            </a:r>
            <a:r>
              <a:rPr lang="en-US" b="1" dirty="0">
                <a:sym typeface="Wingdings" pitchFamily="2" charset="2"/>
              </a:rPr>
              <a:t>communication channel</a:t>
            </a:r>
            <a:br>
              <a:rPr lang="en-US" b="1" dirty="0">
                <a:sym typeface="Wingdings" pitchFamily="2" charset="2"/>
              </a:rPr>
            </a:br>
            <a:r>
              <a:rPr lang="en-US" b="1" dirty="0">
                <a:sym typeface="Wingdings" pitchFamily="2" charset="2"/>
              </a:rPr>
              <a:t>	</a:t>
            </a:r>
            <a:r>
              <a:rPr lang="en-US" dirty="0">
                <a:sym typeface="Wingdings" pitchFamily="2" charset="2"/>
              </a:rPr>
              <a:t>physical cables or wireless medium </a:t>
            </a:r>
            <a:r>
              <a:rPr lang="en-US" dirty="0"/>
              <a:t>“carries” 	the </a:t>
            </a:r>
            <a:r>
              <a:rPr lang="en-US" b="1" dirty="0"/>
              <a:t>signal</a:t>
            </a:r>
          </a:p>
          <a:p>
            <a:pPr lvl="1" eaLnBrk="1" hangingPunct="1"/>
            <a:endParaRPr lang="en-US" dirty="0"/>
          </a:p>
          <a:p>
            <a:pPr eaLnBrk="1" hangingPunct="1"/>
            <a:r>
              <a:rPr lang="en-US" dirty="0"/>
              <a:t> </a:t>
            </a:r>
          </a:p>
        </p:txBody>
      </p:sp>
      <p:cxnSp>
        <p:nvCxnSpPr>
          <p:cNvPr id="2063" name="Straight Connector 2062"/>
          <p:cNvCxnSpPr/>
          <p:nvPr/>
        </p:nvCxnSpPr>
        <p:spPr>
          <a:xfrm flipV="1">
            <a:off x="3770930" y="3842089"/>
            <a:ext cx="1178984" cy="483178"/>
          </a:xfrm>
          <a:prstGeom prst="line">
            <a:avLst/>
          </a:prstGeom>
        </p:spPr>
        <p:style>
          <a:lnRef idx="1">
            <a:schemeClr val="accent1"/>
          </a:lnRef>
          <a:fillRef idx="0">
            <a:schemeClr val="accent1"/>
          </a:fillRef>
          <a:effectRef idx="0">
            <a:schemeClr val="accent1"/>
          </a:effectRef>
          <a:fontRef idx="minor">
            <a:schemeClr val="tx1"/>
          </a:fontRef>
        </p:style>
      </p:cxnSp>
      <p:sp>
        <p:nvSpPr>
          <p:cNvPr id="6158" name="TextBox 12"/>
          <p:cNvSpPr txBox="1">
            <a:spLocks noChangeArrowheads="1"/>
          </p:cNvSpPr>
          <p:nvPr/>
        </p:nvSpPr>
        <p:spPr bwMode="auto">
          <a:xfrm>
            <a:off x="0" y="5591175"/>
            <a:ext cx="3835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sz="2200" b="1" dirty="0"/>
              <a:t>Sending Device</a:t>
            </a:r>
            <a:r>
              <a:rPr lang="en-US" sz="2200" b="1" dirty="0">
                <a:sym typeface="Wingdings" pitchFamily="2" charset="2"/>
              </a:rPr>
              <a:t> /</a:t>
            </a:r>
            <a:br>
              <a:rPr lang="en-US" sz="2200" b="1" dirty="0">
                <a:sym typeface="Wingdings" pitchFamily="2" charset="2"/>
              </a:rPr>
            </a:br>
            <a:r>
              <a:rPr lang="en-US" sz="2200" b="1" dirty="0">
                <a:sym typeface="Wingdings" pitchFamily="2" charset="2"/>
              </a:rPr>
              <a:t>source or transmitter </a:t>
            </a:r>
            <a:endParaRPr lang="en-US" sz="2200" b="1" dirty="0"/>
          </a:p>
        </p:txBody>
      </p:sp>
      <p:pic>
        <p:nvPicPr>
          <p:cNvPr id="6159"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65824" y="1243012"/>
            <a:ext cx="2904067"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TextBox 11"/>
          <p:cNvSpPr txBox="1">
            <a:spLocks noChangeArrowheads="1"/>
          </p:cNvSpPr>
          <p:nvPr/>
        </p:nvSpPr>
        <p:spPr bwMode="auto">
          <a:xfrm>
            <a:off x="8750301" y="890288"/>
            <a:ext cx="34416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sz="2200" b="1" dirty="0"/>
              <a:t>Receiving  Device/</a:t>
            </a:r>
            <a:r>
              <a:rPr lang="en-US" sz="2400" b="1" dirty="0">
                <a:sym typeface="Wingdings" pitchFamily="2" charset="2"/>
              </a:rPr>
              <a:t>sink</a:t>
            </a:r>
            <a:endParaRPr lang="en-US" sz="2200" b="1" dirty="0"/>
          </a:p>
        </p:txBody>
      </p:sp>
      <p:pic>
        <p:nvPicPr>
          <p:cNvPr id="6163"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73722" y="4333091"/>
            <a:ext cx="2569009" cy="144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4" name="TextBox 21"/>
          <p:cNvSpPr txBox="1">
            <a:spLocks noChangeArrowheads="1"/>
          </p:cNvSpPr>
          <p:nvPr/>
        </p:nvSpPr>
        <p:spPr bwMode="auto">
          <a:xfrm>
            <a:off x="189019" y="1481208"/>
            <a:ext cx="72347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lvl="1" eaLnBrk="1" hangingPunct="1"/>
            <a:endParaRPr lang="en-US" dirty="0"/>
          </a:p>
          <a:p>
            <a:pPr eaLnBrk="1" hangingPunct="1"/>
            <a:r>
              <a:rPr lang="en-US" dirty="0"/>
              <a:t> </a:t>
            </a:r>
          </a:p>
        </p:txBody>
      </p:sp>
      <p:sp>
        <p:nvSpPr>
          <p:cNvPr id="6166" name="TextBox 2076"/>
          <p:cNvSpPr txBox="1">
            <a:spLocks noChangeArrowheads="1"/>
          </p:cNvSpPr>
          <p:nvPr/>
        </p:nvSpPr>
        <p:spPr bwMode="auto">
          <a:xfrm>
            <a:off x="5190157" y="3683000"/>
            <a:ext cx="4013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dirty="0"/>
              <a:t>Message is the info to be communicated.</a:t>
            </a:r>
          </a:p>
        </p:txBody>
      </p:sp>
      <p:pic>
        <p:nvPicPr>
          <p:cNvPr id="20"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89018" y="3417887"/>
            <a:ext cx="3035300" cy="2030413"/>
          </a:xfrm>
          <a:prstGeom prst="rect">
            <a:avLst/>
          </a:prstGeom>
        </p:spPr>
      </p:pic>
      <p:sp>
        <p:nvSpPr>
          <p:cNvPr id="21" name="TextBox 21"/>
          <p:cNvSpPr txBox="1">
            <a:spLocks noChangeArrowheads="1"/>
          </p:cNvSpPr>
          <p:nvPr/>
        </p:nvSpPr>
        <p:spPr bwMode="auto">
          <a:xfrm>
            <a:off x="218016" y="1338333"/>
            <a:ext cx="72347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lvl="1" eaLnBrk="1" hangingPunct="1"/>
            <a:endParaRPr lang="en-US" dirty="0"/>
          </a:p>
          <a:p>
            <a:pPr eaLnBrk="1" hangingPunct="1"/>
            <a:r>
              <a:rPr lang="en-US" dirty="0"/>
              <a:t> </a:t>
            </a:r>
          </a:p>
        </p:txBody>
      </p:sp>
    </p:spTree>
    <p:extLst>
      <p:ext uri="{BB962C8B-B14F-4D97-AF65-F5344CB8AC3E}">
        <p14:creationId xmlns:p14="http://schemas.microsoft.com/office/powerpoint/2010/main" val="1715263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Telecommunications</a:t>
            </a:r>
          </a:p>
        </p:txBody>
      </p:sp>
      <p:sp>
        <p:nvSpPr>
          <p:cNvPr id="9219" name="Rectangle 3"/>
          <p:cNvSpPr>
            <a:spLocks noGrp="1" noChangeArrowheads="1"/>
          </p:cNvSpPr>
          <p:nvPr>
            <p:ph idx="1"/>
          </p:nvPr>
        </p:nvSpPr>
        <p:spPr/>
        <p:txBody>
          <a:bodyPr/>
          <a:lstStyle/>
          <a:p>
            <a:pPr eaLnBrk="1" hangingPunct="1"/>
            <a:r>
              <a:rPr lang="en-US"/>
              <a:t>Telecommunications</a:t>
            </a:r>
          </a:p>
          <a:p>
            <a:pPr lvl="1" eaLnBrk="1" hangingPunct="1"/>
            <a:r>
              <a:rPr lang="en-US"/>
              <a:t>The electronic transmission of signals for communications, including such means as:</a:t>
            </a:r>
          </a:p>
          <a:p>
            <a:pPr lvl="2" eaLnBrk="1" hangingPunct="1"/>
            <a:r>
              <a:rPr lang="en-US"/>
              <a:t>Telephone</a:t>
            </a:r>
          </a:p>
          <a:p>
            <a:pPr lvl="2" eaLnBrk="1" hangingPunct="1"/>
            <a:r>
              <a:rPr lang="en-US"/>
              <a:t>Radio</a:t>
            </a:r>
          </a:p>
          <a:p>
            <a:pPr lvl="2" eaLnBrk="1" hangingPunct="1"/>
            <a:r>
              <a:rPr lang="en-US"/>
              <a:t>Television</a:t>
            </a:r>
          </a:p>
          <a:p>
            <a:pPr eaLnBrk="1" hangingPunct="1"/>
            <a:r>
              <a:rPr lang="en-US"/>
              <a:t>Telecommunication medium</a:t>
            </a:r>
          </a:p>
          <a:p>
            <a:pPr lvl="2" eaLnBrk="1" hangingPunct="1"/>
            <a:r>
              <a:rPr lang="en-US"/>
              <a:t>Anything that carries an electronic signal and interfaces between a sending device and a receiving device</a:t>
            </a:r>
          </a:p>
        </p:txBody>
      </p:sp>
    </p:spTree>
    <p:extLst>
      <p:ext uri="{BB962C8B-B14F-4D97-AF65-F5344CB8AC3E}">
        <p14:creationId xmlns:p14="http://schemas.microsoft.com/office/powerpoint/2010/main" val="3790451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304800"/>
            <a:ext cx="10033000" cy="685800"/>
          </a:xfrm>
        </p:spPr>
        <p:txBody>
          <a:bodyPr>
            <a:normAutofit/>
          </a:bodyPr>
          <a:lstStyle/>
          <a:p>
            <a:pPr eaLnBrk="1" hangingPunct="1"/>
            <a:r>
              <a:rPr lang="en-US" dirty="0"/>
              <a:t>Communications and Telecommunications</a:t>
            </a:r>
          </a:p>
        </p:txBody>
      </p:sp>
      <p:sp>
        <p:nvSpPr>
          <p:cNvPr id="10243" name="Rectangle 3"/>
          <p:cNvSpPr>
            <a:spLocks noGrp="1" noChangeArrowheads="1"/>
          </p:cNvSpPr>
          <p:nvPr>
            <p:ph idx="1"/>
          </p:nvPr>
        </p:nvSpPr>
        <p:spPr/>
        <p:txBody>
          <a:bodyPr/>
          <a:lstStyle/>
          <a:p>
            <a:pPr marL="458788" lvl="2" indent="-230188"/>
            <a:r>
              <a:rPr lang="en-US"/>
              <a:t>In human speech, the sender transmits a signal through the transmission medium of the air</a:t>
            </a:r>
          </a:p>
          <a:p>
            <a:pPr marL="458788" lvl="2" indent="-230188"/>
            <a:r>
              <a:rPr lang="en-US"/>
              <a:t>In telecommunications, the sender transmits a signal through the transmission medium of a cable</a:t>
            </a:r>
          </a:p>
          <a:p>
            <a:pPr marL="0" indent="0"/>
            <a:endParaRPr lang="en-US"/>
          </a:p>
        </p:txBody>
      </p:sp>
    </p:spTree>
    <p:extLst>
      <p:ext uri="{BB962C8B-B14F-4D97-AF65-F5344CB8AC3E}">
        <p14:creationId xmlns:p14="http://schemas.microsoft.com/office/powerpoint/2010/main" val="471068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467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TotalTime>
  <Words>2599</Words>
  <Application>Microsoft Office PowerPoint</Application>
  <PresentationFormat>Widescreen</PresentationFormat>
  <Paragraphs>288</Paragraphs>
  <Slides>57</Slides>
  <Notes>0</Notes>
  <HiddenSlides>22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Adobe Gothic Std B</vt:lpstr>
      <vt:lpstr>Arial</vt:lpstr>
      <vt:lpstr>Arial Black</vt:lpstr>
      <vt:lpstr>Calibri</vt:lpstr>
      <vt:lpstr>Times New Roman</vt:lpstr>
      <vt:lpstr>Wingdings</vt:lpstr>
      <vt:lpstr>Office Theme</vt:lpstr>
      <vt:lpstr>Computer Networks </vt:lpstr>
      <vt:lpstr>Basics Terms</vt:lpstr>
      <vt:lpstr>Basics Terms</vt:lpstr>
      <vt:lpstr>Analogue &amp; Digital Signals</vt:lpstr>
      <vt:lpstr>Communications</vt:lpstr>
      <vt:lpstr>Elements of Data Communication</vt:lpstr>
      <vt:lpstr>Telecommunications</vt:lpstr>
      <vt:lpstr>Communications and Telecommunications</vt:lpstr>
      <vt:lpstr>PowerPoint Presentation</vt:lpstr>
      <vt:lpstr>Data Transmission Modes</vt:lpstr>
      <vt:lpstr>PowerPoint Presentation</vt:lpstr>
      <vt:lpstr>Basics</vt:lpstr>
      <vt:lpstr>  What is a Computer Network? </vt:lpstr>
      <vt:lpstr>Basics</vt:lpstr>
      <vt:lpstr>HOP</vt:lpstr>
      <vt:lpstr>PowerPoint Presentation</vt:lpstr>
      <vt:lpstr>Need of Computer Network</vt:lpstr>
      <vt:lpstr>Applications of Communication &amp; Computer Network</vt:lpstr>
      <vt:lpstr>Network Components </vt:lpstr>
      <vt:lpstr>Network Components </vt:lpstr>
      <vt:lpstr>Advantages of networking</vt:lpstr>
      <vt:lpstr>Advantages of networking</vt:lpstr>
      <vt:lpstr>The Disadvantages (Costs) of Networking </vt:lpstr>
      <vt:lpstr>PowerPoint Presentation</vt:lpstr>
      <vt:lpstr>PowerPoint Presentation</vt:lpstr>
      <vt:lpstr>Classification of Computer Networks</vt:lpstr>
      <vt:lpstr>Classification of Computer Networks</vt:lpstr>
      <vt:lpstr>Classification of Computer Networks</vt:lpstr>
      <vt:lpstr>PowerPoint Presentation</vt:lpstr>
      <vt:lpstr>Classification of Computer Networks</vt:lpstr>
      <vt:lpstr>Classification of Computer Networks</vt:lpstr>
      <vt:lpstr>Classification of Computer Networks</vt:lpstr>
      <vt:lpstr>Classification of Computer Networks</vt:lpstr>
      <vt:lpstr>PowerPoint Presentation</vt:lpstr>
      <vt:lpstr>PowerPoint Presentation</vt:lpstr>
      <vt:lpstr>PowerPoint Presentation</vt:lpstr>
      <vt:lpstr>PowerPoint Presentation</vt:lpstr>
      <vt:lpstr>Classification of Computer Networks</vt:lpstr>
      <vt:lpstr>Classification of Computer Networks</vt:lpstr>
      <vt:lpstr>PowerPoint Presentation</vt:lpstr>
      <vt:lpstr>Classification of Computer Networks</vt:lpstr>
      <vt:lpstr>PowerPoint Presentation</vt:lpstr>
      <vt:lpstr>Classification of Computer Networks</vt:lpstr>
      <vt:lpstr>Classification of Computer Networks</vt:lpstr>
      <vt:lpstr>Classification of Computer Networks</vt:lpstr>
      <vt:lpstr>Classification of Computer Networks</vt:lpstr>
      <vt:lpstr>Classification of Computer Networks</vt:lpstr>
      <vt:lpstr>Classification of Computer Networks</vt:lpstr>
      <vt:lpstr>Classification of Computer Networks</vt:lpstr>
      <vt:lpstr>PowerPoint Presentation</vt:lpstr>
      <vt:lpstr>PowerPoint Presentation</vt:lpstr>
      <vt:lpstr>Classification of Computer Networks</vt:lpstr>
      <vt:lpstr>PowerPoint Presentation</vt:lpstr>
      <vt:lpstr>PowerPoint Presentation</vt:lpstr>
      <vt:lpstr>Classification of Computer Networks</vt:lpstr>
      <vt:lpstr>Classification of Computer Networks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Computer Networks (CS----)</dc:title>
  <dc:creator>Azhar</dc:creator>
  <cp:lastModifiedBy>Moorche</cp:lastModifiedBy>
  <cp:revision>89</cp:revision>
  <dcterms:created xsi:type="dcterms:W3CDTF">2020-02-25T07:16:46Z</dcterms:created>
  <dcterms:modified xsi:type="dcterms:W3CDTF">2022-02-24T08:05:37Z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2015-02-19T00:00:00Z</vt:filetime>
  </property>
  <property fmtid="{D5CDD505-2E9C-101B-9397-08002B2CF9AE}" pid="3" name="Creator">
    <vt:lpwstr>Microsoft® PowerPoint® 2010</vt:lpwstr>
  </property>
  <property fmtid="{D5CDD505-2E9C-101B-9397-08002B2CF9AE}" pid="4" name="LastSaved">
    <vt:filetime>2020-02-25T00:00:00Z</vt:filetime>
  </property>
</Properties>
</file>