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195A8E7-AAD8-4067-AE8B-2A4B884A27AF}"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195A8E7-AAD8-4067-AE8B-2A4B884A27AF}"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195A8E7-AAD8-4067-AE8B-2A4B884A27AF}"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195A8E7-AAD8-4067-AE8B-2A4B884A27AF}"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195A8E7-AAD8-4067-AE8B-2A4B884A27AF}"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195A8E7-AAD8-4067-AE8B-2A4B884A27AF}"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195A8E7-AAD8-4067-AE8B-2A4B884A27AF}"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195A8E7-AAD8-4067-AE8B-2A4B884A27AF}"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195A8E7-AAD8-4067-AE8B-2A4B884A27AF}"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195A8E7-AAD8-4067-AE8B-2A4B884A27AF}"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F54449-9531-4146-8882-795CD0B3CFE4}" type="datetimeFigureOut">
              <a:rPr lang="en-US" smtClean="0"/>
              <a:pPr/>
              <a:t>11/15/2020</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5195A8E7-AAD8-4067-AE8B-2A4B884A27AF}"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9F54449-9531-4146-8882-795CD0B3CFE4}" type="datetimeFigureOut">
              <a:rPr lang="en-US" smtClean="0"/>
              <a:pPr/>
              <a:t>11/15/2020</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195A8E7-AAD8-4067-AE8B-2A4B884A27AF}"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AU" dirty="0" smtClean="0"/>
              <a:t>Topic</a:t>
            </a:r>
            <a:r>
              <a:rPr lang="en-AU" dirty="0" smtClean="0"/>
              <a:t>: Supply</a:t>
            </a:r>
          </a:p>
          <a:p>
            <a:r>
              <a:rPr lang="en-AU" dirty="0" smtClean="0"/>
              <a:t>Teacher name: </a:t>
            </a:r>
            <a:r>
              <a:rPr lang="en-AU" dirty="0" err="1" smtClean="0"/>
              <a:t>Fizza</a:t>
            </a:r>
            <a:r>
              <a:rPr lang="en-AU" dirty="0" smtClean="0"/>
              <a:t> </a:t>
            </a:r>
            <a:r>
              <a:rPr lang="en-AU" dirty="0" err="1" smtClean="0"/>
              <a:t>Shaukat</a:t>
            </a:r>
            <a:endParaRPr lang="en-AU" dirty="0" smtClean="0"/>
          </a:p>
          <a:p>
            <a:r>
              <a:rPr lang="en-AU" dirty="0" smtClean="0"/>
              <a:t>Lecture 1</a:t>
            </a:r>
            <a:endParaRPr lang="en-AU" dirty="0" smtClean="0"/>
          </a:p>
        </p:txBody>
      </p:sp>
      <p:sp>
        <p:nvSpPr>
          <p:cNvPr id="2" name="Title 1"/>
          <p:cNvSpPr>
            <a:spLocks noGrp="1"/>
          </p:cNvSpPr>
          <p:nvPr>
            <p:ph type="ctrTitle"/>
          </p:nvPr>
        </p:nvSpPr>
        <p:spPr/>
        <p:txBody>
          <a:bodyPr/>
          <a:lstStyle/>
          <a:p>
            <a:r>
              <a:rPr lang="en-AU" dirty="0" smtClean="0"/>
              <a:t/>
            </a:r>
            <a:br>
              <a:rPr lang="en-AU" dirty="0" smtClean="0"/>
            </a:br>
            <a:r>
              <a:rPr lang="en-AU" dirty="0" smtClean="0"/>
              <a:t>BS-IT </a:t>
            </a:r>
            <a:r>
              <a:rPr lang="en-AU" dirty="0" smtClean="0"/>
              <a:t>5</a:t>
            </a:r>
            <a:r>
              <a:rPr lang="en-AU" baseline="30000" dirty="0" smtClean="0"/>
              <a:t>th</a:t>
            </a:r>
            <a:r>
              <a:rPr lang="en-AU" dirty="0" smtClean="0"/>
              <a:t> semester</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Foundations of Law of Supply:</a:t>
            </a:r>
            <a:endParaRPr lang="en-AU" dirty="0"/>
          </a:p>
        </p:txBody>
      </p:sp>
      <p:sp>
        <p:nvSpPr>
          <p:cNvPr id="3" name="Content Placeholder 2"/>
          <p:cNvSpPr>
            <a:spLocks noGrp="1"/>
          </p:cNvSpPr>
          <p:nvPr>
            <p:ph sz="quarter" idx="1"/>
          </p:nvPr>
        </p:nvSpPr>
        <p:spPr/>
        <p:txBody>
          <a:bodyPr>
            <a:normAutofit fontScale="92500"/>
          </a:bodyPr>
          <a:lstStyle/>
          <a:p>
            <a:pPr fontAlgn="base"/>
            <a:r>
              <a:rPr lang="en-AU" dirty="0" smtClean="0"/>
              <a:t>In economics,</a:t>
            </a:r>
            <a:r>
              <a:rPr lang="en-AU" dirty="0"/>
              <a:t> Supply is the quantity of a commodity that </a:t>
            </a:r>
            <a:r>
              <a:rPr lang="en-AU" dirty="0" smtClean="0"/>
              <a:t>a firms, producers, </a:t>
            </a:r>
            <a:r>
              <a:rPr lang="en-AU" dirty="0"/>
              <a:t>providers are willing and able to provide to </a:t>
            </a:r>
            <a:r>
              <a:rPr lang="en-AU" dirty="0" smtClean="0"/>
              <a:t>the market or </a:t>
            </a:r>
            <a:r>
              <a:rPr lang="en-AU" dirty="0"/>
              <a:t>directly present to another agent in the market place</a:t>
            </a:r>
            <a:r>
              <a:rPr lang="en-AU" dirty="0" smtClean="0"/>
              <a:t>.</a:t>
            </a:r>
          </a:p>
          <a:p>
            <a:pPr fontAlgn="base"/>
            <a:r>
              <a:rPr lang="en-AU" dirty="0" smtClean="0"/>
              <a:t> </a:t>
            </a:r>
            <a:r>
              <a:rPr lang="en-AU" dirty="0"/>
              <a:t>Supply can be in monitory term, time, raw materials, or other scarce or valuable object that can be provided to another agent. This is frequently fairly abstract.</a:t>
            </a:r>
          </a:p>
          <a:p>
            <a:pPr>
              <a:buNone/>
            </a:pPr>
            <a:r>
              <a:rPr lang="en-AU" b="1" dirty="0"/>
              <a:t>Factors of production:</a:t>
            </a:r>
            <a:r>
              <a:rPr lang="en-AU" dirty="0"/>
              <a:t> </a:t>
            </a:r>
          </a:p>
          <a:p>
            <a:r>
              <a:rPr lang="en-AU" dirty="0"/>
              <a:t>The four factors of production are land, labour, capital, and entrepreneurship. They are the inputs needed </a:t>
            </a:r>
            <a:r>
              <a:rPr lang="en-AU" dirty="0" smtClean="0"/>
              <a:t>for supply </a:t>
            </a:r>
            <a:r>
              <a:rPr lang="en-AU" dirty="0"/>
              <a:t>(output). They produce all the goods and services in an economy. </a:t>
            </a:r>
          </a:p>
          <a:p>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a:t>
            </a:r>
            <a:endParaRPr lang="en-AU" dirty="0"/>
          </a:p>
        </p:txBody>
      </p:sp>
      <p:sp>
        <p:nvSpPr>
          <p:cNvPr id="3" name="Content Placeholder 2"/>
          <p:cNvSpPr>
            <a:spLocks noGrp="1"/>
          </p:cNvSpPr>
          <p:nvPr>
            <p:ph sz="quarter" idx="1"/>
          </p:nvPr>
        </p:nvSpPr>
        <p:spPr/>
        <p:txBody>
          <a:bodyPr>
            <a:normAutofit fontScale="92500" lnSpcReduction="10000"/>
          </a:bodyPr>
          <a:lstStyle/>
          <a:p>
            <a:pPr>
              <a:buNone/>
            </a:pPr>
            <a:r>
              <a:rPr lang="en-AU" b="1" dirty="0" smtClean="0"/>
              <a:t>THEORY OF SUPPLY: </a:t>
            </a:r>
          </a:p>
          <a:p>
            <a:r>
              <a:rPr lang="en-AU" dirty="0" smtClean="0"/>
              <a:t>Meaning</a:t>
            </a:r>
          </a:p>
          <a:p>
            <a:r>
              <a:rPr lang="en-AU" dirty="0" smtClean="0"/>
              <a:t>Supply function, </a:t>
            </a:r>
          </a:p>
          <a:p>
            <a:r>
              <a:rPr lang="en-AU" dirty="0" smtClean="0"/>
              <a:t>Supply schedule, </a:t>
            </a:r>
          </a:p>
          <a:p>
            <a:r>
              <a:rPr lang="en-AU" dirty="0" smtClean="0"/>
              <a:t>Supply curve, </a:t>
            </a:r>
          </a:p>
          <a:p>
            <a:r>
              <a:rPr lang="en-AU" dirty="0" smtClean="0"/>
              <a:t>law of Supply,</a:t>
            </a:r>
          </a:p>
          <a:p>
            <a:r>
              <a:rPr lang="en-AU" dirty="0" smtClean="0"/>
              <a:t>Assumptions, </a:t>
            </a:r>
          </a:p>
          <a:p>
            <a:r>
              <a:rPr lang="en-AU" dirty="0" smtClean="0"/>
              <a:t>Foundation of the Law of Supply</a:t>
            </a:r>
          </a:p>
          <a:p>
            <a:r>
              <a:rPr lang="en-AU" dirty="0" smtClean="0"/>
              <a:t>Supply and change in quantity Supply</a:t>
            </a:r>
          </a:p>
          <a:p>
            <a:r>
              <a:rPr lang="en-AU" dirty="0" smtClean="0"/>
              <a:t>Change in Supply</a:t>
            </a:r>
          </a:p>
          <a:p>
            <a:r>
              <a:rPr lang="en-AU" dirty="0" smtClean="0"/>
              <a:t>Elasticity of Supply</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Meaning of supply</a:t>
            </a:r>
            <a:endParaRPr lang="en-AU" dirty="0"/>
          </a:p>
        </p:txBody>
      </p:sp>
      <p:sp>
        <p:nvSpPr>
          <p:cNvPr id="3" name="Content Placeholder 2"/>
          <p:cNvSpPr>
            <a:spLocks noGrp="1"/>
          </p:cNvSpPr>
          <p:nvPr>
            <p:ph sz="quarter" idx="1"/>
          </p:nvPr>
        </p:nvSpPr>
        <p:spPr/>
        <p:txBody>
          <a:bodyPr/>
          <a:lstStyle/>
          <a:p>
            <a:r>
              <a:rPr lang="en-AU" dirty="0" smtClean="0"/>
              <a:t>,Supply </a:t>
            </a:r>
            <a:r>
              <a:rPr lang="en-AU" dirty="0"/>
              <a:t>refers to the quantity of commodity which a producer is ready to sell at different prices. </a:t>
            </a:r>
            <a:endParaRPr lang="en-AU" dirty="0" smtClean="0"/>
          </a:p>
          <a:p>
            <a:r>
              <a:rPr lang="en-AU" dirty="0" smtClean="0"/>
              <a:t>Moreover </a:t>
            </a:r>
            <a:r>
              <a:rPr lang="en-AU" dirty="0"/>
              <a:t>supply includes the </a:t>
            </a:r>
            <a:r>
              <a:rPr lang="en-AU" b="1" dirty="0"/>
              <a:t>power to sale </a:t>
            </a:r>
            <a:r>
              <a:rPr lang="en-AU" dirty="0"/>
              <a:t>different products combined with the </a:t>
            </a:r>
            <a:r>
              <a:rPr lang="en-AU" b="1" dirty="0"/>
              <a:t>willingness to sale </a:t>
            </a:r>
            <a:r>
              <a:rPr lang="en-AU" dirty="0"/>
              <a:t>at each price. If seller holds only one of them, then meaning of supply does not hold.</a:t>
            </a:r>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Supply Function</a:t>
            </a:r>
            <a:endParaRPr lang="en-AU" dirty="0"/>
          </a:p>
        </p:txBody>
      </p:sp>
      <p:sp>
        <p:nvSpPr>
          <p:cNvPr id="3" name="Content Placeholder 2"/>
          <p:cNvSpPr>
            <a:spLocks noGrp="1"/>
          </p:cNvSpPr>
          <p:nvPr>
            <p:ph sz="quarter" idx="1"/>
          </p:nvPr>
        </p:nvSpPr>
        <p:spPr/>
        <p:txBody>
          <a:bodyPr>
            <a:normAutofit fontScale="92500" lnSpcReduction="10000"/>
          </a:bodyPr>
          <a:lstStyle/>
          <a:p>
            <a:r>
              <a:rPr lang="en-AU" dirty="0" smtClean="0"/>
              <a:t>Supply </a:t>
            </a:r>
            <a:r>
              <a:rPr lang="en-AU" dirty="0"/>
              <a:t>function is the functional relationship between the quantity of commodities supplied by the seller and the price of a commodity that seller are willing and able to sale at a specific period of time</a:t>
            </a:r>
            <a:r>
              <a:rPr lang="en-AU" dirty="0" smtClean="0"/>
              <a:t>.</a:t>
            </a:r>
          </a:p>
          <a:p>
            <a:pPr fontAlgn="base"/>
            <a:r>
              <a:rPr lang="en-AU" dirty="0" smtClean="0"/>
              <a:t>The </a:t>
            </a:r>
            <a:r>
              <a:rPr lang="en-AU" dirty="0"/>
              <a:t>supply for the commodity is the dependent variable, and its determinants are the independent variables. It can be expressed as:</a:t>
            </a:r>
          </a:p>
          <a:p>
            <a:r>
              <a:rPr lang="en-AU" dirty="0"/>
              <a:t>S = f(P, Pr, Pf, St, T, G</a:t>
            </a:r>
            <a:r>
              <a:rPr lang="en-AU" dirty="0" smtClean="0"/>
              <a:t>)</a:t>
            </a:r>
          </a:p>
          <a:p>
            <a:r>
              <a:rPr lang="en-AU" dirty="0"/>
              <a:t>Supply function has two types</a:t>
            </a:r>
            <a:r>
              <a:rPr lang="en-AU" dirty="0" smtClean="0"/>
              <a:t>;</a:t>
            </a:r>
          </a:p>
          <a:p>
            <a:pPr marL="571500" indent="-571500">
              <a:buFont typeface="+mj-lt"/>
              <a:buAutoNum type="romanLcPeriod"/>
            </a:pPr>
            <a:r>
              <a:rPr lang="en-AU" dirty="0" smtClean="0"/>
              <a:t> It </a:t>
            </a:r>
            <a:r>
              <a:rPr lang="en-AU" dirty="0"/>
              <a:t>can either be with respect to one seller (</a:t>
            </a:r>
            <a:r>
              <a:rPr lang="en-AU" b="1" dirty="0"/>
              <a:t>individual supply function</a:t>
            </a:r>
            <a:r>
              <a:rPr lang="en-AU" dirty="0" smtClean="0"/>
              <a:t>).</a:t>
            </a:r>
          </a:p>
          <a:p>
            <a:pPr marL="571500" indent="-571500">
              <a:buFont typeface="+mj-lt"/>
              <a:buAutoNum type="romanLcPeriod"/>
            </a:pPr>
            <a:r>
              <a:rPr lang="en-AU" dirty="0" smtClean="0"/>
              <a:t>  All </a:t>
            </a:r>
            <a:r>
              <a:rPr lang="en-AU" dirty="0"/>
              <a:t>the sellers in the market (</a:t>
            </a:r>
            <a:r>
              <a:rPr lang="en-AU" b="1" dirty="0"/>
              <a:t>market supply function</a:t>
            </a:r>
            <a:r>
              <a:rPr lang="en-AU" dirty="0"/>
              <a:t>).</a:t>
            </a:r>
          </a:p>
          <a:p>
            <a:endParaRPr lang="en-AU" dirty="0"/>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Supply schedule:</a:t>
            </a:r>
            <a:r>
              <a:rPr lang="en-AU" dirty="0" smtClean="0"/>
              <a:t/>
            </a:r>
            <a:br>
              <a:rPr lang="en-AU" dirty="0" smtClean="0"/>
            </a:br>
            <a:endParaRPr lang="en-AU" dirty="0"/>
          </a:p>
        </p:txBody>
      </p:sp>
      <p:sp>
        <p:nvSpPr>
          <p:cNvPr id="3" name="Content Placeholder 2"/>
          <p:cNvSpPr>
            <a:spLocks noGrp="1"/>
          </p:cNvSpPr>
          <p:nvPr>
            <p:ph sz="quarter" idx="1"/>
          </p:nvPr>
        </p:nvSpPr>
        <p:spPr/>
        <p:txBody>
          <a:bodyPr>
            <a:normAutofit lnSpcReduction="10000"/>
          </a:bodyPr>
          <a:lstStyle/>
          <a:p>
            <a:pPr fontAlgn="base"/>
            <a:r>
              <a:rPr lang="en-AU" dirty="0" smtClean="0"/>
              <a:t>Supply </a:t>
            </a:r>
            <a:r>
              <a:rPr lang="en-AU" dirty="0"/>
              <a:t>schedule is a chart that represents how much goods and services a supplier will have to produce to meet individual demand at a particular price based on the supply curve</a:t>
            </a:r>
            <a:r>
              <a:rPr lang="en-AU" dirty="0" smtClean="0"/>
              <a:t>.</a:t>
            </a:r>
          </a:p>
          <a:p>
            <a:pPr fontAlgn="base"/>
            <a:r>
              <a:rPr lang="en-AU" dirty="0" smtClean="0"/>
              <a:t> </a:t>
            </a:r>
            <a:r>
              <a:rPr lang="en-AU" dirty="0"/>
              <a:t>In other words, it is a table that shows the relationship between prices of goods and services and the quantity of commodities that a seller are willing and able to sale at specific price.</a:t>
            </a:r>
          </a:p>
          <a:p>
            <a:pPr fontAlgn="base"/>
            <a:r>
              <a:rPr lang="en-AU" dirty="0"/>
              <a:t>Supply schedule are divided into two parts:</a:t>
            </a:r>
          </a:p>
          <a:p>
            <a:pPr marL="571500" lvl="0" indent="-571500" fontAlgn="base">
              <a:buFont typeface="+mj-lt"/>
              <a:buAutoNum type="romanLcPeriod"/>
            </a:pPr>
            <a:r>
              <a:rPr lang="en-AU" dirty="0"/>
              <a:t>Individual supply schedule</a:t>
            </a:r>
          </a:p>
          <a:p>
            <a:pPr marL="571500" lvl="0" indent="-571500" fontAlgn="base">
              <a:buFont typeface="+mj-lt"/>
              <a:buAutoNum type="romanLcPeriod"/>
            </a:pPr>
            <a:r>
              <a:rPr lang="en-AU" dirty="0"/>
              <a:t>Market supply schedule</a:t>
            </a:r>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Supply curve:</a:t>
            </a:r>
            <a:endParaRPr lang="en-AU" dirty="0"/>
          </a:p>
        </p:txBody>
      </p:sp>
      <p:sp>
        <p:nvSpPr>
          <p:cNvPr id="3" name="Content Placeholder 2"/>
          <p:cNvSpPr>
            <a:spLocks noGrp="1"/>
          </p:cNvSpPr>
          <p:nvPr>
            <p:ph sz="quarter" idx="1"/>
          </p:nvPr>
        </p:nvSpPr>
        <p:spPr/>
        <p:txBody>
          <a:bodyPr/>
          <a:lstStyle/>
          <a:p>
            <a:pPr fontAlgn="base"/>
            <a:r>
              <a:rPr lang="en-AU" dirty="0" smtClean="0"/>
              <a:t>The </a:t>
            </a:r>
            <a:r>
              <a:rPr lang="en-AU" dirty="0"/>
              <a:t>supply curve is a graphical depiction of the relationship between the price of goods or services and the quantity supplies at given time.</a:t>
            </a:r>
          </a:p>
          <a:p>
            <a:r>
              <a:rPr lang="en-AU" dirty="0"/>
              <a:t>The supply curve will move to upward from left to the right, as there is a direct relationship between price and supply.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Law of supply</a:t>
            </a:r>
            <a:endParaRPr lang="en-AU" dirty="0"/>
          </a:p>
        </p:txBody>
      </p:sp>
      <p:sp>
        <p:nvSpPr>
          <p:cNvPr id="3" name="Content Placeholder 2"/>
          <p:cNvSpPr>
            <a:spLocks noGrp="1"/>
          </p:cNvSpPr>
          <p:nvPr>
            <p:ph sz="quarter" idx="1"/>
          </p:nvPr>
        </p:nvSpPr>
        <p:spPr/>
        <p:txBody>
          <a:bodyPr/>
          <a:lstStyle/>
          <a:p>
            <a:pPr fontAlgn="base"/>
            <a:r>
              <a:rPr lang="en-AU" dirty="0"/>
              <a:t>Law of Supply can be defined as:</a:t>
            </a:r>
          </a:p>
          <a:p>
            <a:pPr algn="ctr" fontAlgn="base">
              <a:buNone/>
            </a:pPr>
            <a:r>
              <a:rPr lang="en-AU" dirty="0"/>
              <a:t>“</a:t>
            </a:r>
            <a:r>
              <a:rPr lang="en-AU" u="sng" dirty="0"/>
              <a:t>All other factors remaining constant, when the price of goods and services increases, the quantity supply of goods and services that seller offers also increases and vice-versa”</a:t>
            </a:r>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rmAutofit/>
          </a:bodyPr>
          <a:lstStyle/>
          <a:p>
            <a:r>
              <a:rPr lang="en-AU" dirty="0"/>
              <a:t>According to the law of supply, the relationship between price and supply is always positive, when the price of good and service increases the quantity supply for that commodity also increases. On the other hand when the price of commodity decreases, its supply will also decreases. Thus it can be said that when the price of any commodity goes up, suppliers will attempt to increases their profits by increasing the quantity offered for sale.</a:t>
            </a:r>
          </a:p>
          <a:p>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Assumptions of the law</a:t>
            </a:r>
            <a:r>
              <a:rPr lang="en-AU" b="1" dirty="0" smtClean="0"/>
              <a:t>:</a:t>
            </a:r>
            <a:endParaRPr lang="en-AU" dirty="0"/>
          </a:p>
        </p:txBody>
      </p:sp>
      <p:sp>
        <p:nvSpPr>
          <p:cNvPr id="3" name="Content Placeholder 2"/>
          <p:cNvSpPr>
            <a:spLocks noGrp="1"/>
          </p:cNvSpPr>
          <p:nvPr>
            <p:ph sz="quarter" idx="1"/>
          </p:nvPr>
        </p:nvSpPr>
        <p:spPr>
          <a:xfrm>
            <a:off x="457200" y="1357298"/>
            <a:ext cx="8229600" cy="5000660"/>
          </a:xfrm>
        </p:spPr>
        <p:txBody>
          <a:bodyPr>
            <a:normAutofit fontScale="70000" lnSpcReduction="20000"/>
          </a:bodyPr>
          <a:lstStyle/>
          <a:p>
            <a:r>
              <a:rPr lang="en-AU" b="1" dirty="0"/>
              <a:t>Income of a consumer:</a:t>
            </a:r>
            <a:endParaRPr lang="en-AU" dirty="0"/>
          </a:p>
          <a:p>
            <a:pPr>
              <a:buNone/>
            </a:pPr>
            <a:r>
              <a:rPr lang="en-AU" dirty="0"/>
              <a:t>The Income of a seller as well a consumer must remain constant because if the income increases then he may change its output.</a:t>
            </a:r>
          </a:p>
          <a:p>
            <a:r>
              <a:rPr lang="en-AU" b="1" dirty="0"/>
              <a:t>Substitute of product</a:t>
            </a:r>
            <a:endParaRPr lang="en-AU" dirty="0"/>
          </a:p>
          <a:p>
            <a:pPr>
              <a:buNone/>
            </a:pPr>
            <a:r>
              <a:rPr lang="en-AU" dirty="0"/>
              <a:t>There must be fixed price of substitute commodity in the market. If the price of substitute good is change, producer might transfer their resources to other products, from which he get maximum. Thus law does not hold.</a:t>
            </a:r>
          </a:p>
          <a:p>
            <a:r>
              <a:rPr lang="en-AU" b="1" dirty="0"/>
              <a:t>Technology:</a:t>
            </a:r>
            <a:endParaRPr lang="en-AU" dirty="0"/>
          </a:p>
          <a:p>
            <a:pPr>
              <a:buNone/>
            </a:pPr>
            <a:r>
              <a:rPr lang="en-AU" dirty="0"/>
              <a:t>Technology should not be changed during production process. This is necessary for the cost to remain same. With the advancement in modern technology, if the cost of production is reduced, the supplier would supply more even at price reduces.</a:t>
            </a:r>
          </a:p>
          <a:p>
            <a:r>
              <a:rPr lang="en-AU" b="1" dirty="0"/>
              <a:t>Government policies:</a:t>
            </a:r>
            <a:endParaRPr lang="en-AU" dirty="0"/>
          </a:p>
          <a:p>
            <a:pPr>
              <a:buNone/>
            </a:pPr>
            <a:r>
              <a:rPr lang="en-AU" dirty="0"/>
              <a:t>Government policy must remain constant like taxation and subsidies. For instance, an increase in taxes may reduce the supply of products. Thus law of supply does not hold true.</a:t>
            </a:r>
          </a:p>
          <a:p>
            <a:r>
              <a:rPr lang="en-AU" b="1" dirty="0"/>
              <a:t>Factor of production:</a:t>
            </a:r>
            <a:endParaRPr lang="en-AU" dirty="0"/>
          </a:p>
          <a:p>
            <a:pPr>
              <a:buNone/>
            </a:pPr>
            <a:r>
              <a:rPr lang="en-AU" dirty="0"/>
              <a:t>The price of cost of production should not be changed. If the price of resources increases, the supplier will not find it worthwhile to produce more output and supply more. Thus, the law of supply will be valid. It implies that the factor prices such as wages, interest, rent etc remains unchanged</a:t>
            </a:r>
            <a:r>
              <a:rPr lang="en-AU" dirty="0" smtClean="0"/>
              <a:t>.</a:t>
            </a:r>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TotalTime>
  <Words>664</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 BS-IT 5th semester</vt:lpstr>
      <vt:lpstr>Contents</vt:lpstr>
      <vt:lpstr>Meaning of supply</vt:lpstr>
      <vt:lpstr>Supply Function</vt:lpstr>
      <vt:lpstr>Supply schedule: </vt:lpstr>
      <vt:lpstr>Supply curve:</vt:lpstr>
      <vt:lpstr>Law of supply</vt:lpstr>
      <vt:lpstr>Slide 8</vt:lpstr>
      <vt:lpstr>Assumptions of the law:</vt:lpstr>
      <vt:lpstr>Foundations of Law of Supply: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adeel shaukat</dc:creator>
  <cp:lastModifiedBy>adeel shaukat</cp:lastModifiedBy>
  <cp:revision>3</cp:revision>
  <dcterms:created xsi:type="dcterms:W3CDTF">2020-10-26T17:24:33Z</dcterms:created>
  <dcterms:modified xsi:type="dcterms:W3CDTF">2020-11-15T17:58:51Z</dcterms:modified>
</cp:coreProperties>
</file>