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rawings/drawing3.xml" ContentType="application/vnd.openxmlformats-officedocument.drawingml.chartshapes+xml"/>
  <Override PartName="/ppt/drawings/drawing4.xml" ContentType="application/vnd.openxmlformats-officedocument.drawingml.chartshap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rawings/drawing1.xml" ContentType="application/vnd.openxmlformats-officedocument.drawingml.chartshapes+xml"/>
  <Override PartName="/ppt/drawings/drawing2.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Book2"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AU"/>
  <c:chart>
    <c:title>
      <c:tx>
        <c:rich>
          <a:bodyPr/>
          <a:lstStyle/>
          <a:p>
            <a:pPr>
              <a:defRPr/>
            </a:pPr>
            <a:r>
              <a:rPr lang="en-AU"/>
              <a:t>Extension</a:t>
            </a:r>
            <a:r>
              <a:rPr lang="en-AU" baseline="0"/>
              <a:t> in supply</a:t>
            </a:r>
            <a:endParaRPr lang="en-AU"/>
          </a:p>
        </c:rich>
      </c:tx>
      <c:layout/>
      <c:overlay val="1"/>
    </c:title>
    <c:plotArea>
      <c:layout>
        <c:manualLayout>
          <c:layoutTarget val="inner"/>
          <c:xMode val="edge"/>
          <c:yMode val="edge"/>
          <c:x val="0.15741900479494408"/>
          <c:y val="0.14247158268714524"/>
          <c:w val="0.76678426824554102"/>
          <c:h val="0.67154157061165864"/>
        </c:manualLayout>
      </c:layout>
      <c:lineChart>
        <c:grouping val="stacked"/>
        <c:ser>
          <c:idx val="0"/>
          <c:order val="0"/>
          <c:cat>
            <c:numRef>
              <c:f>Sheet1!$B$2:$B$4</c:f>
              <c:numCache>
                <c:formatCode>General</c:formatCode>
                <c:ptCount val="3"/>
                <c:pt idx="0">
                  <c:v>10</c:v>
                </c:pt>
                <c:pt idx="1">
                  <c:v>20</c:v>
                </c:pt>
                <c:pt idx="2">
                  <c:v>30</c:v>
                </c:pt>
              </c:numCache>
            </c:numRef>
          </c:cat>
          <c:val>
            <c:numRef>
              <c:f>Sheet1!$C$2:$C$4</c:f>
              <c:numCache>
                <c:formatCode>General</c:formatCode>
                <c:ptCount val="3"/>
                <c:pt idx="0">
                  <c:v>100</c:v>
                </c:pt>
                <c:pt idx="1">
                  <c:v>200</c:v>
                </c:pt>
                <c:pt idx="2">
                  <c:v>300</c:v>
                </c:pt>
              </c:numCache>
            </c:numRef>
          </c:val>
        </c:ser>
        <c:marker val="1"/>
        <c:axId val="74909184"/>
        <c:axId val="74911104"/>
      </c:lineChart>
      <c:catAx>
        <c:axId val="74909184"/>
        <c:scaling>
          <c:orientation val="minMax"/>
        </c:scaling>
        <c:axPos val="b"/>
        <c:title>
          <c:tx>
            <c:rich>
              <a:bodyPr/>
              <a:lstStyle/>
              <a:p>
                <a:pPr>
                  <a:defRPr/>
                </a:pPr>
                <a:r>
                  <a:rPr lang="en-AU"/>
                  <a:t>quanity supplied</a:t>
                </a:r>
              </a:p>
            </c:rich>
          </c:tx>
          <c:layout/>
        </c:title>
        <c:numFmt formatCode="General" sourceLinked="1"/>
        <c:tickLblPos val="nextTo"/>
        <c:crossAx val="74911104"/>
        <c:crosses val="autoZero"/>
        <c:auto val="1"/>
        <c:lblAlgn val="ctr"/>
        <c:lblOffset val="100"/>
      </c:catAx>
      <c:valAx>
        <c:axId val="74911104"/>
        <c:scaling>
          <c:orientation val="minMax"/>
        </c:scaling>
        <c:axPos val="l"/>
        <c:title>
          <c:tx>
            <c:rich>
              <a:bodyPr rot="-5400000" vert="horz"/>
              <a:lstStyle/>
              <a:p>
                <a:pPr>
                  <a:defRPr/>
                </a:pPr>
                <a:r>
                  <a:rPr lang="en-AU"/>
                  <a:t>Price</a:t>
                </a:r>
              </a:p>
            </c:rich>
          </c:tx>
          <c:layout/>
        </c:title>
        <c:numFmt formatCode="General" sourceLinked="1"/>
        <c:tickLblPos val="nextTo"/>
        <c:crossAx val="74909184"/>
        <c:crosses val="autoZero"/>
        <c:crossBetween val="between"/>
      </c:valAx>
      <c:spPr>
        <a:noFill/>
        <a:ln w="25400">
          <a:noFill/>
        </a:ln>
      </c:spPr>
    </c:plotArea>
    <c:plotVisOnly val="1"/>
  </c:chart>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AU"/>
  <c:chart>
    <c:title>
      <c:tx>
        <c:rich>
          <a:bodyPr/>
          <a:lstStyle/>
          <a:p>
            <a:pPr>
              <a:defRPr/>
            </a:pPr>
            <a:r>
              <a:rPr lang="en-AU" baseline="0"/>
              <a:t>Contraction in supply</a:t>
            </a:r>
            <a:endParaRPr lang="en-AU"/>
          </a:p>
        </c:rich>
      </c:tx>
      <c:layout/>
      <c:overlay val="1"/>
    </c:title>
    <c:plotArea>
      <c:layout>
        <c:manualLayout>
          <c:layoutTarget val="inner"/>
          <c:xMode val="edge"/>
          <c:yMode val="edge"/>
          <c:x val="0.15741900479494397"/>
          <c:y val="0.14247156605424319"/>
          <c:w val="0.76678426824554125"/>
          <c:h val="0.67154157061165864"/>
        </c:manualLayout>
      </c:layout>
      <c:lineChart>
        <c:grouping val="stacked"/>
        <c:ser>
          <c:idx val="0"/>
          <c:order val="0"/>
          <c:cat>
            <c:numRef>
              <c:f>Sheet1!$B$2:$B$4</c:f>
              <c:numCache>
                <c:formatCode>General</c:formatCode>
                <c:ptCount val="3"/>
                <c:pt idx="0">
                  <c:v>10</c:v>
                </c:pt>
                <c:pt idx="1">
                  <c:v>20</c:v>
                </c:pt>
                <c:pt idx="2">
                  <c:v>30</c:v>
                </c:pt>
              </c:numCache>
            </c:numRef>
          </c:cat>
          <c:val>
            <c:numRef>
              <c:f>Sheet1!$C$2:$C$4</c:f>
              <c:numCache>
                <c:formatCode>General</c:formatCode>
                <c:ptCount val="3"/>
                <c:pt idx="0">
                  <c:v>100</c:v>
                </c:pt>
                <c:pt idx="1">
                  <c:v>200</c:v>
                </c:pt>
                <c:pt idx="2">
                  <c:v>300</c:v>
                </c:pt>
              </c:numCache>
            </c:numRef>
          </c:val>
        </c:ser>
        <c:marker val="1"/>
        <c:axId val="74304512"/>
        <c:axId val="74962048"/>
      </c:lineChart>
      <c:catAx>
        <c:axId val="74304512"/>
        <c:scaling>
          <c:orientation val="minMax"/>
        </c:scaling>
        <c:axPos val="b"/>
        <c:title>
          <c:tx>
            <c:rich>
              <a:bodyPr/>
              <a:lstStyle/>
              <a:p>
                <a:pPr>
                  <a:defRPr/>
                </a:pPr>
                <a:r>
                  <a:rPr lang="en-AU"/>
                  <a:t>quanity supplied</a:t>
                </a:r>
              </a:p>
            </c:rich>
          </c:tx>
          <c:layout/>
        </c:title>
        <c:numFmt formatCode="General" sourceLinked="1"/>
        <c:tickLblPos val="nextTo"/>
        <c:crossAx val="74962048"/>
        <c:crosses val="autoZero"/>
        <c:auto val="1"/>
        <c:lblAlgn val="ctr"/>
        <c:lblOffset val="100"/>
      </c:catAx>
      <c:valAx>
        <c:axId val="74962048"/>
        <c:scaling>
          <c:orientation val="minMax"/>
        </c:scaling>
        <c:axPos val="l"/>
        <c:title>
          <c:tx>
            <c:rich>
              <a:bodyPr rot="-5400000" vert="horz"/>
              <a:lstStyle/>
              <a:p>
                <a:pPr>
                  <a:defRPr/>
                </a:pPr>
                <a:r>
                  <a:rPr lang="en-AU"/>
                  <a:t>Price</a:t>
                </a:r>
              </a:p>
            </c:rich>
          </c:tx>
          <c:layout/>
        </c:title>
        <c:numFmt formatCode="General" sourceLinked="1"/>
        <c:tickLblPos val="nextTo"/>
        <c:crossAx val="74304512"/>
        <c:crosses val="autoZero"/>
        <c:crossBetween val="between"/>
      </c:valAx>
      <c:spPr>
        <a:noFill/>
        <a:ln w="25400">
          <a:noFill/>
        </a:ln>
      </c:spPr>
    </c:plotArea>
    <c:plotVisOnly val="1"/>
  </c:chart>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AU"/>
  <c:chart>
    <c:autoTitleDeleted val="1"/>
    <c:plotArea>
      <c:layout/>
      <c:scatterChart>
        <c:scatterStyle val="lineMarker"/>
        <c:ser>
          <c:idx val="0"/>
          <c:order val="0"/>
          <c:spPr>
            <a:ln w="28575">
              <a:noFill/>
            </a:ln>
          </c:spPr>
          <c:xVal>
            <c:numRef>
              <c:f>Sheet1!$B$2:$B$3</c:f>
              <c:numCache>
                <c:formatCode>General</c:formatCode>
                <c:ptCount val="2"/>
                <c:pt idx="0">
                  <c:v>20</c:v>
                </c:pt>
                <c:pt idx="1">
                  <c:v>10</c:v>
                </c:pt>
              </c:numCache>
            </c:numRef>
          </c:xVal>
          <c:yVal>
            <c:numRef>
              <c:f>Sheet1!$C$2:$C$3</c:f>
              <c:numCache>
                <c:formatCode>General</c:formatCode>
                <c:ptCount val="2"/>
                <c:pt idx="0">
                  <c:v>100</c:v>
                </c:pt>
                <c:pt idx="1">
                  <c:v>100</c:v>
                </c:pt>
              </c:numCache>
            </c:numRef>
          </c:yVal>
        </c:ser>
        <c:axId val="94989696"/>
        <c:axId val="95000064"/>
      </c:scatterChart>
      <c:valAx>
        <c:axId val="94989696"/>
        <c:scaling>
          <c:orientation val="minMax"/>
        </c:scaling>
        <c:axPos val="b"/>
        <c:title>
          <c:tx>
            <c:rich>
              <a:bodyPr/>
              <a:lstStyle/>
              <a:p>
                <a:pPr>
                  <a:defRPr/>
                </a:pPr>
                <a:r>
                  <a:rPr lang="en-AU"/>
                  <a:t>Quantity supply</a:t>
                </a:r>
              </a:p>
            </c:rich>
          </c:tx>
          <c:layout/>
        </c:title>
        <c:numFmt formatCode="General" sourceLinked="1"/>
        <c:tickLblPos val="nextTo"/>
        <c:crossAx val="95000064"/>
        <c:crosses val="autoZero"/>
        <c:crossBetween val="midCat"/>
      </c:valAx>
      <c:valAx>
        <c:axId val="95000064"/>
        <c:scaling>
          <c:orientation val="minMax"/>
        </c:scaling>
        <c:axPos val="l"/>
        <c:title>
          <c:tx>
            <c:rich>
              <a:bodyPr rot="-5400000" vert="horz"/>
              <a:lstStyle/>
              <a:p>
                <a:pPr>
                  <a:defRPr/>
                </a:pPr>
                <a:r>
                  <a:rPr lang="en-AU"/>
                  <a:t>Price</a:t>
                </a:r>
              </a:p>
            </c:rich>
          </c:tx>
          <c:layout/>
        </c:title>
        <c:numFmt formatCode="General" sourceLinked="1"/>
        <c:tickLblPos val="nextTo"/>
        <c:crossAx val="94989696"/>
        <c:crosses val="autoZero"/>
        <c:crossBetween val="midCat"/>
      </c:valAx>
      <c:spPr>
        <a:noFill/>
        <a:ln w="25400">
          <a:noFill/>
        </a:ln>
      </c:spPr>
    </c:plotArea>
    <c:plotVisOnly val="1"/>
  </c:chart>
  <c:txPr>
    <a:bodyPr/>
    <a:lstStyle/>
    <a:p>
      <a:pPr>
        <a:defRPr>
          <a:latin typeface="Calibri"/>
          <a:cs typeface="Calibri"/>
        </a:defRPr>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AU"/>
  <c:chart>
    <c:autoTitleDeleted val="1"/>
    <c:plotArea>
      <c:layout/>
      <c:scatterChart>
        <c:scatterStyle val="lineMarker"/>
        <c:ser>
          <c:idx val="0"/>
          <c:order val="0"/>
          <c:spPr>
            <a:ln w="28575">
              <a:noFill/>
            </a:ln>
          </c:spPr>
          <c:xVal>
            <c:numRef>
              <c:f>Sheet1!$B$2:$B$3</c:f>
              <c:numCache>
                <c:formatCode>General</c:formatCode>
                <c:ptCount val="2"/>
                <c:pt idx="0">
                  <c:v>20</c:v>
                </c:pt>
                <c:pt idx="1">
                  <c:v>10</c:v>
                </c:pt>
              </c:numCache>
            </c:numRef>
          </c:xVal>
          <c:yVal>
            <c:numRef>
              <c:f>Sheet1!$C$2:$C$3</c:f>
              <c:numCache>
                <c:formatCode>General</c:formatCode>
                <c:ptCount val="2"/>
                <c:pt idx="0">
                  <c:v>100</c:v>
                </c:pt>
                <c:pt idx="1">
                  <c:v>100</c:v>
                </c:pt>
              </c:numCache>
            </c:numRef>
          </c:yVal>
        </c:ser>
        <c:axId val="96876032"/>
        <c:axId val="96877952"/>
      </c:scatterChart>
      <c:valAx>
        <c:axId val="96876032"/>
        <c:scaling>
          <c:orientation val="minMax"/>
        </c:scaling>
        <c:axPos val="b"/>
        <c:title>
          <c:tx>
            <c:rich>
              <a:bodyPr/>
              <a:lstStyle/>
              <a:p>
                <a:pPr>
                  <a:defRPr/>
                </a:pPr>
                <a:r>
                  <a:rPr lang="en-AU"/>
                  <a:t>Quantity supply</a:t>
                </a:r>
              </a:p>
            </c:rich>
          </c:tx>
          <c:layout/>
        </c:title>
        <c:numFmt formatCode="General" sourceLinked="1"/>
        <c:tickLblPos val="nextTo"/>
        <c:crossAx val="96877952"/>
        <c:crosses val="autoZero"/>
        <c:crossBetween val="midCat"/>
      </c:valAx>
      <c:valAx>
        <c:axId val="96877952"/>
        <c:scaling>
          <c:orientation val="minMax"/>
        </c:scaling>
        <c:axPos val="l"/>
        <c:title>
          <c:tx>
            <c:rich>
              <a:bodyPr rot="-5400000" vert="horz"/>
              <a:lstStyle/>
              <a:p>
                <a:pPr>
                  <a:defRPr/>
                </a:pPr>
                <a:r>
                  <a:rPr lang="en-AU"/>
                  <a:t>Price</a:t>
                </a:r>
              </a:p>
            </c:rich>
          </c:tx>
          <c:layout/>
        </c:title>
        <c:numFmt formatCode="General" sourceLinked="1"/>
        <c:tickLblPos val="nextTo"/>
        <c:crossAx val="96876032"/>
        <c:crosses val="autoZero"/>
        <c:crossBetween val="midCat"/>
      </c:valAx>
      <c:spPr>
        <a:noFill/>
        <a:ln w="25400">
          <a:noFill/>
        </a:ln>
      </c:spPr>
    </c:plotArea>
    <c:plotVisOnly val="1"/>
  </c:chart>
  <c:txPr>
    <a:bodyPr/>
    <a:lstStyle/>
    <a:p>
      <a:pPr>
        <a:defRPr>
          <a:latin typeface="Calibri"/>
          <a:cs typeface="Calibri"/>
        </a:defRPr>
      </a:pPr>
      <a:endParaRPr lang="en-US"/>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0.43831</cdr:x>
      <cdr:y>0.42105</cdr:y>
    </cdr:from>
    <cdr:to>
      <cdr:x>0.66559</cdr:x>
      <cdr:y>0.60526</cdr:y>
    </cdr:to>
    <cdr:sp macro="" textlink="">
      <cdr:nvSpPr>
        <cdr:cNvPr id="3" name="Straight Arrow Connector 2"/>
        <cdr:cNvSpPr/>
      </cdr:nvSpPr>
      <cdr:spPr>
        <a:xfrm xmlns:a="http://schemas.openxmlformats.org/drawingml/2006/main" flipV="1">
          <a:off x="1928826" y="1143008"/>
          <a:ext cx="1000132" cy="500066"/>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0.49612</cdr:x>
      <cdr:y>0.45</cdr:y>
    </cdr:from>
    <cdr:to>
      <cdr:x>0.70026</cdr:x>
      <cdr:y>0.625</cdr:y>
    </cdr:to>
    <cdr:sp macro="" textlink="">
      <cdr:nvSpPr>
        <cdr:cNvPr id="3" name="Straight Arrow Connector 2"/>
        <cdr:cNvSpPr/>
      </cdr:nvSpPr>
      <cdr:spPr>
        <a:xfrm xmlns:a="http://schemas.openxmlformats.org/drawingml/2006/main" rot="10800000" flipV="1">
          <a:off x="1828800" y="1028700"/>
          <a:ext cx="752476" cy="400051"/>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0.3871</cdr:x>
      <cdr:y>0.02614</cdr:y>
    </cdr:from>
    <cdr:to>
      <cdr:x>0.58313</cdr:x>
      <cdr:y>0.3268</cdr:y>
    </cdr:to>
    <cdr:sp macro="" textlink="">
      <cdr:nvSpPr>
        <cdr:cNvPr id="3" name="Straight Connector 2"/>
        <cdr:cNvSpPr/>
      </cdr:nvSpPr>
      <cdr:spPr>
        <a:xfrm xmlns:a="http://schemas.openxmlformats.org/drawingml/2006/main" rot="5400000">
          <a:off x="1423987" y="138114"/>
          <a:ext cx="876301" cy="75247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0.66749</cdr:x>
      <cdr:y>0.06209</cdr:y>
    </cdr:from>
    <cdr:to>
      <cdr:x>0.86352</cdr:x>
      <cdr:y>0.36275</cdr:y>
    </cdr:to>
    <cdr:sp macro="" textlink="">
      <cdr:nvSpPr>
        <cdr:cNvPr id="4" name="Straight Connector 3"/>
        <cdr:cNvSpPr/>
      </cdr:nvSpPr>
      <cdr:spPr>
        <a:xfrm xmlns:a="http://schemas.openxmlformats.org/drawingml/2006/main" rot="5400000">
          <a:off x="2500312" y="242889"/>
          <a:ext cx="876301" cy="752476"/>
        </a:xfrm>
        <a:prstGeom xmlns:a="http://schemas.openxmlformats.org/drawingml/2006/main" prst="line">
          <a:avLst/>
        </a:prstGeom>
        <a:noFill xmlns:a="http://schemas.openxmlformats.org/drawingml/2006/main"/>
        <a:ln xmlns:a="http://schemas.openxmlformats.org/drawingml/2006/main" w="9525" cap="flat" cmpd="sng" algn="ctr">
          <a:solidFill>
            <a:srgbClr val="4F81BD">
              <a:shade val="95000"/>
              <a:satMod val="105000"/>
            </a:srgbClr>
          </a:solidFill>
          <a:prstDash val="solid"/>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endParaRPr lang="en-US"/>
        </a:p>
      </cdr:txBody>
    </cdr:sp>
  </cdr:relSizeAnchor>
  <cdr:relSizeAnchor xmlns:cdr="http://schemas.openxmlformats.org/drawingml/2006/chartDrawing">
    <cdr:from>
      <cdr:x>0.53971</cdr:x>
      <cdr:y>0.17157</cdr:y>
    </cdr:from>
    <cdr:to>
      <cdr:x>0.72581</cdr:x>
      <cdr:y>0.17211</cdr:y>
    </cdr:to>
    <cdr:sp macro="" textlink="">
      <cdr:nvSpPr>
        <cdr:cNvPr id="6" name="Straight Arrow Connector 5"/>
        <cdr:cNvSpPr/>
      </cdr:nvSpPr>
      <cdr:spPr>
        <a:xfrm xmlns:a="http://schemas.openxmlformats.org/drawingml/2006/main">
          <a:off x="2071702" y="500066"/>
          <a:ext cx="714380" cy="1588"/>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4.xml><?xml version="1.0" encoding="utf-8"?>
<c:userShapes xmlns:c="http://schemas.openxmlformats.org/drawingml/2006/chart">
  <cdr:relSizeAnchor xmlns:cdr="http://schemas.openxmlformats.org/drawingml/2006/chartDrawing">
    <cdr:from>
      <cdr:x>0.3871</cdr:x>
      <cdr:y>0.02614</cdr:y>
    </cdr:from>
    <cdr:to>
      <cdr:x>0.58313</cdr:x>
      <cdr:y>0.3268</cdr:y>
    </cdr:to>
    <cdr:sp macro="" textlink="">
      <cdr:nvSpPr>
        <cdr:cNvPr id="3" name="Straight Connector 2"/>
        <cdr:cNvSpPr/>
      </cdr:nvSpPr>
      <cdr:spPr>
        <a:xfrm xmlns:a="http://schemas.openxmlformats.org/drawingml/2006/main" rot="5400000">
          <a:off x="1423987" y="138114"/>
          <a:ext cx="876301" cy="75247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0.66749</cdr:x>
      <cdr:y>0.06209</cdr:y>
    </cdr:from>
    <cdr:to>
      <cdr:x>0.86352</cdr:x>
      <cdr:y>0.36275</cdr:y>
    </cdr:to>
    <cdr:sp macro="" textlink="">
      <cdr:nvSpPr>
        <cdr:cNvPr id="4" name="Straight Connector 3"/>
        <cdr:cNvSpPr/>
      </cdr:nvSpPr>
      <cdr:spPr>
        <a:xfrm xmlns:a="http://schemas.openxmlformats.org/drawingml/2006/main" rot="5400000">
          <a:off x="2500312" y="242889"/>
          <a:ext cx="876301" cy="752476"/>
        </a:xfrm>
        <a:prstGeom xmlns:a="http://schemas.openxmlformats.org/drawingml/2006/main" prst="line">
          <a:avLst/>
        </a:prstGeom>
        <a:noFill xmlns:a="http://schemas.openxmlformats.org/drawingml/2006/main"/>
        <a:ln xmlns:a="http://schemas.openxmlformats.org/drawingml/2006/main" w="9525" cap="flat" cmpd="sng" algn="ctr">
          <a:solidFill>
            <a:srgbClr val="4F81BD">
              <a:shade val="95000"/>
              <a:satMod val="105000"/>
            </a:srgbClr>
          </a:solidFill>
          <a:prstDash val="solid"/>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endParaRPr lang="en-US"/>
        </a:p>
      </cdr:txBody>
    </cdr:sp>
  </cdr:relSizeAnchor>
  <cdr:relSizeAnchor xmlns:cdr="http://schemas.openxmlformats.org/drawingml/2006/chartDrawing">
    <cdr:from>
      <cdr:x>0.5211</cdr:x>
      <cdr:y>0.17157</cdr:y>
    </cdr:from>
    <cdr:to>
      <cdr:x>0.74443</cdr:x>
      <cdr:y>0.18726</cdr:y>
    </cdr:to>
    <cdr:sp macro="" textlink="">
      <cdr:nvSpPr>
        <cdr:cNvPr id="6" name="Straight Arrow Connector 5"/>
        <cdr:cNvSpPr/>
      </cdr:nvSpPr>
      <cdr:spPr>
        <a:xfrm xmlns:a="http://schemas.openxmlformats.org/drawingml/2006/main" flipH="1" flipV="1">
          <a:off x="2000264" y="500066"/>
          <a:ext cx="857271" cy="45719"/>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5E780A3-FB22-40A9-A0BD-559579064CBE}" type="datetimeFigureOut">
              <a:rPr lang="en-US" smtClean="0"/>
              <a:pPr/>
              <a:t>11/19/2020</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1D0C347-C0DB-43A0-A48D-2BA435601185}"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E780A3-FB22-40A9-A0BD-559579064CBE}" type="datetimeFigureOut">
              <a:rPr lang="en-US" smtClean="0"/>
              <a:pPr/>
              <a:t>11/19/2020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1D0C347-C0DB-43A0-A48D-2BA435601185}"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E780A3-FB22-40A9-A0BD-559579064CBE}" type="datetimeFigureOut">
              <a:rPr lang="en-US" smtClean="0"/>
              <a:pPr/>
              <a:t>11/19/2020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1D0C347-C0DB-43A0-A48D-2BA435601185}"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5E780A3-FB22-40A9-A0BD-559579064CBE}" type="datetimeFigureOut">
              <a:rPr lang="en-US" smtClean="0"/>
              <a:pPr/>
              <a:t>11/19/2020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1D0C347-C0DB-43A0-A48D-2BA435601185}" type="slidenum">
              <a:rPr lang="en-AU" smtClean="0"/>
              <a:pPr/>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5E780A3-FB22-40A9-A0BD-559579064CBE}" type="datetimeFigureOut">
              <a:rPr lang="en-US" smtClean="0"/>
              <a:pPr/>
              <a:t>11/19/2020</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1D0C347-C0DB-43A0-A48D-2BA435601185}"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5E780A3-FB22-40A9-A0BD-559579064CBE}" type="datetimeFigureOut">
              <a:rPr lang="en-US" smtClean="0"/>
              <a:pPr/>
              <a:t>11/19/2020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1D0C347-C0DB-43A0-A48D-2BA435601185}" type="slidenum">
              <a:rPr lang="en-AU" smtClean="0"/>
              <a:pPr/>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5E780A3-FB22-40A9-A0BD-559579064CBE}" type="datetimeFigureOut">
              <a:rPr lang="en-US" smtClean="0"/>
              <a:pPr/>
              <a:t>11/19/2020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1D0C347-C0DB-43A0-A48D-2BA435601185}" type="slidenum">
              <a:rPr lang="en-AU" smtClean="0"/>
              <a:pPr/>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E780A3-FB22-40A9-A0BD-559579064CBE}" type="datetimeFigureOut">
              <a:rPr lang="en-US" smtClean="0"/>
              <a:pPr/>
              <a:t>11/19/2020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1D0C347-C0DB-43A0-A48D-2BA435601185}"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780A3-FB22-40A9-A0BD-559579064CBE}" type="datetimeFigureOut">
              <a:rPr lang="en-US" smtClean="0"/>
              <a:pPr/>
              <a:t>11/19/2020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1D0C347-C0DB-43A0-A48D-2BA435601185}"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E780A3-FB22-40A9-A0BD-559579064CBE}" type="datetimeFigureOut">
              <a:rPr lang="en-US" smtClean="0"/>
              <a:pPr/>
              <a:t>11/19/2020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1D0C347-C0DB-43A0-A48D-2BA435601185}" type="slidenum">
              <a:rPr lang="en-AU" smtClean="0"/>
              <a:pPr/>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E780A3-FB22-40A9-A0BD-559579064CBE}" type="datetimeFigureOut">
              <a:rPr lang="en-US" smtClean="0"/>
              <a:pPr/>
              <a:t>11/19/2020</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F1D0C347-C0DB-43A0-A48D-2BA435601185}"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5E780A3-FB22-40A9-A0BD-559579064CBE}" type="datetimeFigureOut">
              <a:rPr lang="en-US" smtClean="0"/>
              <a:pPr/>
              <a:t>11/19/2020</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1D0C347-C0DB-43A0-A48D-2BA435601185}"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AU" dirty="0" smtClean="0"/>
              <a:t>Teacher name </a:t>
            </a:r>
            <a:r>
              <a:rPr lang="en-AU" dirty="0" err="1" smtClean="0"/>
              <a:t>Fizza</a:t>
            </a:r>
            <a:r>
              <a:rPr lang="en-AU" dirty="0" smtClean="0"/>
              <a:t> </a:t>
            </a:r>
            <a:r>
              <a:rPr lang="en-AU" dirty="0" err="1" smtClean="0"/>
              <a:t>Shaukat</a:t>
            </a:r>
            <a:endParaRPr lang="en-AU" smtClean="0"/>
          </a:p>
          <a:p>
            <a:r>
              <a:rPr lang="en-AU" smtClean="0"/>
              <a:t>Lecture 2</a:t>
            </a:r>
            <a:endParaRPr lang="en-AU" dirty="0" smtClean="0"/>
          </a:p>
        </p:txBody>
      </p:sp>
      <p:sp>
        <p:nvSpPr>
          <p:cNvPr id="2" name="Title 1"/>
          <p:cNvSpPr>
            <a:spLocks noGrp="1"/>
          </p:cNvSpPr>
          <p:nvPr>
            <p:ph type="ctrTitle"/>
          </p:nvPr>
        </p:nvSpPr>
        <p:spPr/>
        <p:txBody>
          <a:bodyPr/>
          <a:lstStyle/>
          <a:p>
            <a:r>
              <a:rPr lang="en-AU" dirty="0" err="1" smtClean="0"/>
              <a:t>BsIT</a:t>
            </a:r>
            <a:r>
              <a:rPr lang="en-AU" dirty="0" smtClean="0"/>
              <a:t> 5</a:t>
            </a:r>
            <a:r>
              <a:rPr lang="en-AU" baseline="30000" dirty="0" smtClean="0"/>
              <a:t>th</a:t>
            </a:r>
            <a:r>
              <a:rPr lang="en-AU" dirty="0" smtClean="0"/>
              <a:t> </a:t>
            </a:r>
            <a:r>
              <a:rPr lang="en-AU" dirty="0" smtClean="0"/>
              <a:t>semester</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Fall of supply curve</a:t>
            </a:r>
            <a:endParaRPr lang="en-AU" dirty="0"/>
          </a:p>
        </p:txBody>
      </p:sp>
      <p:sp>
        <p:nvSpPr>
          <p:cNvPr id="3" name="Content Placeholder 2"/>
          <p:cNvSpPr>
            <a:spLocks noGrp="1"/>
          </p:cNvSpPr>
          <p:nvPr>
            <p:ph sz="quarter" idx="1"/>
          </p:nvPr>
        </p:nvSpPr>
        <p:spPr/>
        <p:txBody>
          <a:bodyPr/>
          <a:lstStyle/>
          <a:p>
            <a:r>
              <a:rPr lang="en-AU" dirty="0"/>
              <a:t>When there is decrease in supply due to other factors (</a:t>
            </a:r>
            <a:r>
              <a:rPr lang="en-AU" dirty="0" err="1"/>
              <a:t>i</a:t>
            </a:r>
            <a:r>
              <a:rPr lang="en-AU" dirty="0"/>
              <a:t>-e state of technology) and keeping price constant, the supply curve tends to shift leftwards.</a:t>
            </a:r>
          </a:p>
          <a:p>
            <a:endParaRPr lang="en-AU" dirty="0"/>
          </a:p>
        </p:txBody>
      </p:sp>
      <p:graphicFrame>
        <p:nvGraphicFramePr>
          <p:cNvPr id="4" name="Chart 3"/>
          <p:cNvGraphicFramePr/>
          <p:nvPr/>
        </p:nvGraphicFramePr>
        <p:xfrm>
          <a:off x="4286248" y="3786190"/>
          <a:ext cx="3838575" cy="2914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nvGraphicFramePr>
        <p:xfrm>
          <a:off x="428596" y="3929066"/>
          <a:ext cx="2928926" cy="1112520"/>
        </p:xfrm>
        <a:graphic>
          <a:graphicData uri="http://schemas.openxmlformats.org/drawingml/2006/table">
            <a:tbl>
              <a:tblPr firstRow="1" bandRow="1">
                <a:tableStyleId>{5C22544A-7EE6-4342-B048-85BDC9FD1C3A}</a:tableStyleId>
              </a:tblPr>
              <a:tblGrid>
                <a:gridCol w="1464463"/>
                <a:gridCol w="1464463"/>
              </a:tblGrid>
              <a:tr h="370840">
                <a:tc>
                  <a:txBody>
                    <a:bodyPr/>
                    <a:lstStyle/>
                    <a:p>
                      <a:r>
                        <a:rPr lang="en-AU" dirty="0" smtClean="0"/>
                        <a:t>price</a:t>
                      </a:r>
                      <a:endParaRPr lang="en-AU" dirty="0"/>
                    </a:p>
                  </a:txBody>
                  <a:tcPr/>
                </a:tc>
                <a:tc>
                  <a:txBody>
                    <a:bodyPr/>
                    <a:lstStyle/>
                    <a:p>
                      <a:r>
                        <a:rPr lang="en-AU" dirty="0" smtClean="0"/>
                        <a:t>Qs</a:t>
                      </a:r>
                      <a:endParaRPr lang="en-AU" dirty="0"/>
                    </a:p>
                  </a:txBody>
                  <a:tcPr/>
                </a:tc>
              </a:tr>
              <a:tr h="370840">
                <a:tc>
                  <a:txBody>
                    <a:bodyPr/>
                    <a:lstStyle/>
                    <a:p>
                      <a:r>
                        <a:rPr lang="en-AU" dirty="0" smtClean="0"/>
                        <a:t>100</a:t>
                      </a:r>
                      <a:endParaRPr lang="en-AU" dirty="0"/>
                    </a:p>
                  </a:txBody>
                  <a:tcPr/>
                </a:tc>
                <a:tc>
                  <a:txBody>
                    <a:bodyPr/>
                    <a:lstStyle/>
                    <a:p>
                      <a:r>
                        <a:rPr lang="en-AU" dirty="0" smtClean="0"/>
                        <a:t>20</a:t>
                      </a:r>
                      <a:endParaRPr lang="en-AU" dirty="0"/>
                    </a:p>
                  </a:txBody>
                  <a:tcPr/>
                </a:tc>
              </a:tr>
              <a:tr h="370840">
                <a:tc>
                  <a:txBody>
                    <a:bodyPr/>
                    <a:lstStyle/>
                    <a:p>
                      <a:r>
                        <a:rPr lang="en-AU" dirty="0" smtClean="0"/>
                        <a:t>100</a:t>
                      </a:r>
                      <a:endParaRPr lang="en-AU" dirty="0"/>
                    </a:p>
                  </a:txBody>
                  <a:tcPr/>
                </a:tc>
                <a:tc>
                  <a:txBody>
                    <a:bodyPr/>
                    <a:lstStyle/>
                    <a:p>
                      <a:r>
                        <a:rPr lang="en-AU" dirty="0" smtClean="0"/>
                        <a:t>10</a:t>
                      </a:r>
                      <a:endParaRPr lang="en-AU"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Difference between change in Supply and change in quantity </a:t>
            </a:r>
            <a:r>
              <a:rPr lang="en-AU" b="1" dirty="0" smtClean="0"/>
              <a:t>Supply</a:t>
            </a:r>
            <a:endParaRPr lang="en-AU" dirty="0"/>
          </a:p>
        </p:txBody>
      </p:sp>
      <p:sp>
        <p:nvSpPr>
          <p:cNvPr id="3" name="Content Placeholder 2"/>
          <p:cNvSpPr>
            <a:spLocks noGrp="1"/>
          </p:cNvSpPr>
          <p:nvPr>
            <p:ph sz="quarter" idx="1"/>
          </p:nvPr>
        </p:nvSpPr>
        <p:spPr/>
        <p:txBody>
          <a:bodyPr>
            <a:normAutofit fontScale="92500" lnSpcReduction="10000"/>
          </a:bodyPr>
          <a:lstStyle/>
          <a:p>
            <a:pPr fontAlgn="base"/>
            <a:r>
              <a:rPr lang="en-AU" dirty="0"/>
              <a:t>The word ‘</a:t>
            </a:r>
            <a:r>
              <a:rPr lang="en-AU" b="1" dirty="0"/>
              <a:t>Supply’</a:t>
            </a:r>
            <a:r>
              <a:rPr lang="en-AU" dirty="0"/>
              <a:t> is a wide con­cept referring to a sellers concern to sell (supply) the commodities in a market at a given price.</a:t>
            </a:r>
          </a:p>
          <a:p>
            <a:pPr fontAlgn="base"/>
            <a:r>
              <a:rPr lang="en-AU" dirty="0" smtClean="0"/>
              <a:t>The </a:t>
            </a:r>
            <a:r>
              <a:rPr lang="en-AU" dirty="0"/>
              <a:t>supply of any commodity is affected by various factors. A change in supply takes place when other determinants changes such as price of related goods, taxation policies, level of technology etc, but prices of commodities remains same. </a:t>
            </a:r>
            <a:endParaRPr lang="en-AU" dirty="0" smtClean="0"/>
          </a:p>
          <a:p>
            <a:pPr fontAlgn="base"/>
            <a:r>
              <a:rPr lang="en-AU" dirty="0" smtClean="0"/>
              <a:t>Thus </a:t>
            </a:r>
            <a:r>
              <a:rPr lang="en-AU" dirty="0"/>
              <a:t>the supply curve of firm will shift to the rightward or leftward. When there is increase in supply, the supply curve shifts to the right, while a decrease in the change in supply shifts the supply curve left, it can be known as increase in supply or decrease in supply.</a:t>
            </a:r>
          </a:p>
          <a:p>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rmAutofit fontScale="92500" lnSpcReduction="10000"/>
          </a:bodyPr>
          <a:lstStyle/>
          <a:p>
            <a:pPr fontAlgn="base"/>
            <a:r>
              <a:rPr lang="en-AU" dirty="0"/>
              <a:t>Moreover, the term </a:t>
            </a:r>
            <a:r>
              <a:rPr lang="en-AU" b="1" dirty="0"/>
              <a:t>quantity supply</a:t>
            </a:r>
            <a:r>
              <a:rPr lang="en-AU" dirty="0"/>
              <a:t> is more different concept. It refers to a particular point on the Supply schedule. It represents the maximum quantity supplied at a specified price. </a:t>
            </a:r>
            <a:endParaRPr lang="en-AU" dirty="0" smtClean="0"/>
          </a:p>
          <a:p>
            <a:pPr fontAlgn="base"/>
            <a:r>
              <a:rPr lang="en-AU" dirty="0" smtClean="0"/>
              <a:t>Now </a:t>
            </a:r>
            <a:r>
              <a:rPr lang="en-AU" dirty="0"/>
              <a:t>by looking at a supply curve we can see the effect of a change in price on quantity supplied. If price increases the quantity supply of goods and services also increases if price decreases the quantity supply also falls whereas other determinants of demand remains constant. </a:t>
            </a:r>
          </a:p>
          <a:p>
            <a:pPr fontAlgn="base"/>
            <a:r>
              <a:rPr lang="en-AU" dirty="0"/>
              <a:t>When supply changes due to change in the price of commodities only, assuming other factors of supply remains constant, then it is referred as change in quantity supplied. </a:t>
            </a:r>
            <a:endParaRPr lang="en-AU" dirty="0" smtClean="0"/>
          </a:p>
          <a:p>
            <a:pPr fontAlgn="base"/>
            <a:r>
              <a:rPr lang="en-AU" dirty="0" smtClean="0"/>
              <a:t>A </a:t>
            </a:r>
            <a:r>
              <a:rPr lang="en-AU" dirty="0"/>
              <a:t>change in quantity supply for a goods and services resulting from a change in the prices of goods and services, this will lead to a movement along the supply curve of a firm itself; this shows </a:t>
            </a:r>
            <a:r>
              <a:rPr lang="en-AU" u="sng" dirty="0"/>
              <a:t>upward or downward</a:t>
            </a:r>
            <a:r>
              <a:rPr lang="en-AU" dirty="0"/>
              <a:t>. When supply curve moves upward it can be said </a:t>
            </a:r>
            <a:r>
              <a:rPr lang="en-AU" u="sng" dirty="0"/>
              <a:t>expansion </a:t>
            </a:r>
            <a:r>
              <a:rPr lang="en-AU" dirty="0"/>
              <a:t>in supply curve and when supply curve moves downward it is known </a:t>
            </a:r>
            <a:r>
              <a:rPr lang="en-AU" u="sng" dirty="0"/>
              <a:t>as contraction </a:t>
            </a:r>
            <a:r>
              <a:rPr lang="en-AU" dirty="0"/>
              <a:t>in supply curve. </a:t>
            </a:r>
          </a:p>
          <a:p>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rmAutofit/>
          </a:bodyPr>
          <a:lstStyle/>
          <a:p>
            <a:r>
              <a:rPr lang="en-AU" dirty="0" smtClean="0"/>
              <a:t>Therefore, A change in quantity supplied is a movement along the supply curve in response to a change in price. A change in supply is a shift of the entire supply curve in response to something besides price.</a:t>
            </a:r>
          </a:p>
          <a:p>
            <a:r>
              <a:rPr lang="en-AU" dirty="0" smtClean="0"/>
              <a:t>Supply </a:t>
            </a:r>
            <a:r>
              <a:rPr lang="en-AU" dirty="0"/>
              <a:t>is not the same as quantity supplied. </a:t>
            </a:r>
            <a:endParaRPr lang="en-AU" dirty="0" smtClean="0"/>
          </a:p>
          <a:p>
            <a:r>
              <a:rPr lang="en-AU" dirty="0" smtClean="0"/>
              <a:t>When </a:t>
            </a:r>
            <a:r>
              <a:rPr lang="en-AU" dirty="0"/>
              <a:t>we talk about </a:t>
            </a:r>
            <a:r>
              <a:rPr lang="en-AU" b="1" dirty="0"/>
              <a:t>supply,</a:t>
            </a:r>
            <a:r>
              <a:rPr lang="en-AU" dirty="0"/>
              <a:t> we mean the relationship between a range of prices and the quantities supplied at those prices, its relationship can be illustrated with a supply curve or a supply schedule. On the other hand, </a:t>
            </a:r>
            <a:r>
              <a:rPr lang="en-AU" b="1" dirty="0"/>
              <a:t>quantity supplied </a:t>
            </a:r>
            <a:r>
              <a:rPr lang="en-AU" dirty="0"/>
              <a:t>means only a certain point on the supply curve, or single quantity on the supply schedule. Hence, supply refers to the curve, and quantity supplied refers to a specific point on the curve.</a:t>
            </a:r>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Change in Supply</a:t>
            </a:r>
            <a:r>
              <a:rPr lang="en-AU" dirty="0" smtClean="0"/>
              <a:t>:</a:t>
            </a:r>
            <a:endParaRPr lang="en-AU" dirty="0"/>
          </a:p>
        </p:txBody>
      </p:sp>
      <p:sp>
        <p:nvSpPr>
          <p:cNvPr id="3" name="Content Placeholder 2"/>
          <p:cNvSpPr>
            <a:spLocks noGrp="1"/>
          </p:cNvSpPr>
          <p:nvPr>
            <p:ph sz="quarter" idx="1"/>
          </p:nvPr>
        </p:nvSpPr>
        <p:spPr/>
        <p:txBody>
          <a:bodyPr>
            <a:normAutofit fontScale="70000" lnSpcReduction="20000"/>
          </a:bodyPr>
          <a:lstStyle/>
          <a:p>
            <a:pPr>
              <a:buNone/>
            </a:pPr>
            <a:r>
              <a:rPr lang="en-AU" dirty="0" smtClean="0"/>
              <a:t>Two </a:t>
            </a:r>
            <a:r>
              <a:rPr lang="en-AU" dirty="0"/>
              <a:t>types of changes can be occurred in Supply:</a:t>
            </a:r>
          </a:p>
          <a:p>
            <a:pPr marL="514350" lvl="0" indent="-514350">
              <a:buFont typeface="+mj-lt"/>
              <a:buAutoNum type="arabicPeriod"/>
            </a:pPr>
            <a:r>
              <a:rPr lang="en-AU" dirty="0" smtClean="0"/>
              <a:t>Extension </a:t>
            </a:r>
            <a:r>
              <a:rPr lang="en-AU" dirty="0"/>
              <a:t>and contraction of supply </a:t>
            </a:r>
            <a:r>
              <a:rPr lang="en-AU" dirty="0" smtClean="0"/>
              <a:t>curve</a:t>
            </a:r>
          </a:p>
          <a:p>
            <a:pPr marL="514350" lvl="0" indent="-514350">
              <a:buFont typeface="+mj-lt"/>
              <a:buAutoNum type="arabicPeriod"/>
            </a:pPr>
            <a:r>
              <a:rPr lang="en-AU" dirty="0" smtClean="0"/>
              <a:t>Rise </a:t>
            </a:r>
            <a:r>
              <a:rPr lang="en-AU" dirty="0"/>
              <a:t>and fall of supple curve</a:t>
            </a:r>
          </a:p>
          <a:p>
            <a:pPr>
              <a:buNone/>
            </a:pPr>
            <a:r>
              <a:rPr lang="en-AU" dirty="0"/>
              <a:t> </a:t>
            </a:r>
            <a:endParaRPr lang="en-AU" dirty="0" smtClean="0"/>
          </a:p>
          <a:p>
            <a:pPr>
              <a:buNone/>
            </a:pPr>
            <a:endParaRPr lang="en-AU" b="1" dirty="0"/>
          </a:p>
          <a:p>
            <a:pPr lvl="0">
              <a:buNone/>
            </a:pPr>
            <a:r>
              <a:rPr lang="en-AU" b="1" dirty="0" smtClean="0"/>
              <a:t>1.  </a:t>
            </a:r>
            <a:r>
              <a:rPr lang="en-AU" b="1" dirty="0"/>
              <a:t>Extension and contraction of supply curve</a:t>
            </a:r>
            <a:endParaRPr lang="en-AU" dirty="0"/>
          </a:p>
          <a:p>
            <a:pPr>
              <a:buNone/>
            </a:pPr>
            <a:r>
              <a:rPr lang="en-AU" dirty="0"/>
              <a:t>Extension and contraction of supply curve take place due to change in the prices of goods and services, and assuming all other factors of supply remains equal. </a:t>
            </a:r>
          </a:p>
          <a:p>
            <a:r>
              <a:rPr lang="en-AU" b="1" dirty="0"/>
              <a:t>Extension of supply:</a:t>
            </a:r>
            <a:endParaRPr lang="en-AU" dirty="0"/>
          </a:p>
          <a:p>
            <a:pPr>
              <a:buNone/>
            </a:pPr>
            <a:r>
              <a:rPr lang="en-AU" dirty="0"/>
              <a:t>Extension measure that there is increase in quantity supply due to increase in price of goods and services. Extension in supply can be represented by an upward movement to right on the same supply curve</a:t>
            </a:r>
            <a:r>
              <a:rPr lang="en-AU" dirty="0" smtClean="0"/>
              <a:t>.</a:t>
            </a:r>
          </a:p>
          <a:p>
            <a:pPr>
              <a:buNone/>
            </a:pPr>
            <a:r>
              <a:rPr lang="en-AU" b="1" dirty="0" smtClean="0"/>
              <a:t>Contraction of supply curve:</a:t>
            </a:r>
            <a:endParaRPr lang="en-AU" b="1" dirty="0"/>
          </a:p>
          <a:p>
            <a:r>
              <a:rPr lang="en-AU" dirty="0"/>
              <a:t>contraction of supply represents that there is decline in quantity supply due to fall in the price of goods and services. Contraction in supply can be represented by downward movement to left on the same supply curve.</a:t>
            </a:r>
          </a:p>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Expansion of supply</a:t>
            </a:r>
            <a:endParaRPr lang="en-AU" dirty="0"/>
          </a:p>
        </p:txBody>
      </p:sp>
      <p:graphicFrame>
        <p:nvGraphicFramePr>
          <p:cNvPr id="4" name="Content Placeholder 3"/>
          <p:cNvGraphicFramePr>
            <a:graphicFrameLocks noGrp="1"/>
          </p:cNvGraphicFramePr>
          <p:nvPr>
            <p:ph sz="quarter" idx="1"/>
          </p:nvPr>
        </p:nvGraphicFramePr>
        <p:xfrm>
          <a:off x="714348" y="1714488"/>
          <a:ext cx="3786214" cy="1483360"/>
        </p:xfrm>
        <a:graphic>
          <a:graphicData uri="http://schemas.openxmlformats.org/drawingml/2006/table">
            <a:tbl>
              <a:tblPr firstRow="1" bandRow="1">
                <a:tableStyleId>{5C22544A-7EE6-4342-B048-85BDC9FD1C3A}</a:tableStyleId>
              </a:tblPr>
              <a:tblGrid>
                <a:gridCol w="1893107"/>
                <a:gridCol w="1893107"/>
              </a:tblGrid>
              <a:tr h="370840">
                <a:tc>
                  <a:txBody>
                    <a:bodyPr/>
                    <a:lstStyle/>
                    <a:p>
                      <a:r>
                        <a:rPr lang="en-AU" dirty="0" smtClean="0"/>
                        <a:t>Price</a:t>
                      </a:r>
                      <a:endParaRPr lang="en-AU" dirty="0"/>
                    </a:p>
                  </a:txBody>
                  <a:tcPr/>
                </a:tc>
                <a:tc>
                  <a:txBody>
                    <a:bodyPr/>
                    <a:lstStyle/>
                    <a:p>
                      <a:r>
                        <a:rPr lang="en-AU" dirty="0" smtClean="0"/>
                        <a:t>QS</a:t>
                      </a:r>
                      <a:endParaRPr lang="en-AU" dirty="0"/>
                    </a:p>
                  </a:txBody>
                  <a:tcPr/>
                </a:tc>
              </a:tr>
              <a:tr h="370840">
                <a:tc>
                  <a:txBody>
                    <a:bodyPr/>
                    <a:lstStyle/>
                    <a:p>
                      <a:r>
                        <a:rPr lang="en-AU" dirty="0" smtClean="0"/>
                        <a:t>100</a:t>
                      </a:r>
                      <a:endParaRPr lang="en-AU" dirty="0"/>
                    </a:p>
                  </a:txBody>
                  <a:tcPr/>
                </a:tc>
                <a:tc>
                  <a:txBody>
                    <a:bodyPr/>
                    <a:lstStyle/>
                    <a:p>
                      <a:r>
                        <a:rPr lang="en-AU" dirty="0" smtClean="0"/>
                        <a:t>10</a:t>
                      </a:r>
                      <a:endParaRPr lang="en-AU" dirty="0"/>
                    </a:p>
                  </a:txBody>
                  <a:tcPr/>
                </a:tc>
              </a:tr>
              <a:tr h="370840">
                <a:tc>
                  <a:txBody>
                    <a:bodyPr/>
                    <a:lstStyle/>
                    <a:p>
                      <a:r>
                        <a:rPr lang="en-AU" dirty="0" smtClean="0"/>
                        <a:t>200</a:t>
                      </a:r>
                      <a:endParaRPr lang="en-AU" dirty="0"/>
                    </a:p>
                  </a:txBody>
                  <a:tcPr/>
                </a:tc>
                <a:tc>
                  <a:txBody>
                    <a:bodyPr/>
                    <a:lstStyle/>
                    <a:p>
                      <a:r>
                        <a:rPr lang="en-AU" dirty="0" smtClean="0"/>
                        <a:t>20</a:t>
                      </a:r>
                      <a:endParaRPr lang="en-AU" dirty="0"/>
                    </a:p>
                  </a:txBody>
                  <a:tcPr/>
                </a:tc>
              </a:tr>
              <a:tr h="370840">
                <a:tc>
                  <a:txBody>
                    <a:bodyPr/>
                    <a:lstStyle/>
                    <a:p>
                      <a:r>
                        <a:rPr lang="en-AU" dirty="0" smtClean="0"/>
                        <a:t>300</a:t>
                      </a:r>
                      <a:endParaRPr lang="en-AU" dirty="0"/>
                    </a:p>
                  </a:txBody>
                  <a:tcPr/>
                </a:tc>
                <a:tc>
                  <a:txBody>
                    <a:bodyPr/>
                    <a:lstStyle/>
                    <a:p>
                      <a:r>
                        <a:rPr lang="en-AU" dirty="0" smtClean="0"/>
                        <a:t>30</a:t>
                      </a:r>
                      <a:endParaRPr lang="en-AU" dirty="0"/>
                    </a:p>
                  </a:txBody>
                  <a:tcPr/>
                </a:tc>
              </a:tr>
            </a:tbl>
          </a:graphicData>
        </a:graphic>
      </p:graphicFrame>
      <p:graphicFrame>
        <p:nvGraphicFramePr>
          <p:cNvPr id="5" name="Chart 4"/>
          <p:cNvGraphicFramePr/>
          <p:nvPr/>
        </p:nvGraphicFramePr>
        <p:xfrm>
          <a:off x="3428992" y="3357562"/>
          <a:ext cx="4400555" cy="271464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Contraction of supply</a:t>
            </a:r>
            <a:endParaRPr lang="en-AU" dirty="0"/>
          </a:p>
        </p:txBody>
      </p:sp>
      <p:graphicFrame>
        <p:nvGraphicFramePr>
          <p:cNvPr id="4" name="Content Placeholder 3"/>
          <p:cNvGraphicFramePr>
            <a:graphicFrameLocks noGrp="1"/>
          </p:cNvGraphicFramePr>
          <p:nvPr>
            <p:ph sz="quarter" idx="1"/>
          </p:nvPr>
        </p:nvGraphicFramePr>
        <p:xfrm>
          <a:off x="457200" y="1600200"/>
          <a:ext cx="3971924" cy="1483360"/>
        </p:xfrm>
        <a:graphic>
          <a:graphicData uri="http://schemas.openxmlformats.org/drawingml/2006/table">
            <a:tbl>
              <a:tblPr firstRow="1" bandRow="1">
                <a:tableStyleId>{5C22544A-7EE6-4342-B048-85BDC9FD1C3A}</a:tableStyleId>
              </a:tblPr>
              <a:tblGrid>
                <a:gridCol w="1985962"/>
                <a:gridCol w="1985962"/>
              </a:tblGrid>
              <a:tr h="370840">
                <a:tc>
                  <a:txBody>
                    <a:bodyPr/>
                    <a:lstStyle/>
                    <a:p>
                      <a:r>
                        <a:rPr lang="en-AU" dirty="0" smtClean="0"/>
                        <a:t>price</a:t>
                      </a:r>
                      <a:endParaRPr lang="en-AU" dirty="0"/>
                    </a:p>
                  </a:txBody>
                  <a:tcPr/>
                </a:tc>
                <a:tc>
                  <a:txBody>
                    <a:bodyPr/>
                    <a:lstStyle/>
                    <a:p>
                      <a:r>
                        <a:rPr lang="en-AU" dirty="0" smtClean="0"/>
                        <a:t>Qs</a:t>
                      </a:r>
                      <a:endParaRPr lang="en-AU" dirty="0"/>
                    </a:p>
                  </a:txBody>
                  <a:tcPr/>
                </a:tc>
              </a:tr>
              <a:tr h="370840">
                <a:tc>
                  <a:txBody>
                    <a:bodyPr/>
                    <a:lstStyle/>
                    <a:p>
                      <a:r>
                        <a:rPr lang="en-AU" dirty="0" smtClean="0"/>
                        <a:t>300</a:t>
                      </a:r>
                      <a:endParaRPr lang="en-AU" dirty="0"/>
                    </a:p>
                  </a:txBody>
                  <a:tcPr/>
                </a:tc>
                <a:tc>
                  <a:txBody>
                    <a:bodyPr/>
                    <a:lstStyle/>
                    <a:p>
                      <a:r>
                        <a:rPr lang="en-AU" dirty="0" smtClean="0"/>
                        <a:t>30</a:t>
                      </a:r>
                      <a:endParaRPr lang="en-AU" dirty="0"/>
                    </a:p>
                  </a:txBody>
                  <a:tcPr/>
                </a:tc>
              </a:tr>
              <a:tr h="370840">
                <a:tc>
                  <a:txBody>
                    <a:bodyPr/>
                    <a:lstStyle/>
                    <a:p>
                      <a:r>
                        <a:rPr lang="en-AU" dirty="0" smtClean="0"/>
                        <a:t>200</a:t>
                      </a:r>
                      <a:endParaRPr lang="en-AU" dirty="0"/>
                    </a:p>
                  </a:txBody>
                  <a:tcPr/>
                </a:tc>
                <a:tc>
                  <a:txBody>
                    <a:bodyPr/>
                    <a:lstStyle/>
                    <a:p>
                      <a:r>
                        <a:rPr lang="en-AU" dirty="0" smtClean="0"/>
                        <a:t>20</a:t>
                      </a:r>
                      <a:endParaRPr lang="en-AU" dirty="0"/>
                    </a:p>
                  </a:txBody>
                  <a:tcPr/>
                </a:tc>
              </a:tr>
              <a:tr h="370840">
                <a:tc>
                  <a:txBody>
                    <a:bodyPr/>
                    <a:lstStyle/>
                    <a:p>
                      <a:r>
                        <a:rPr lang="en-AU" dirty="0" smtClean="0"/>
                        <a:t>100</a:t>
                      </a:r>
                      <a:endParaRPr lang="en-AU" dirty="0"/>
                    </a:p>
                  </a:txBody>
                  <a:tcPr/>
                </a:tc>
                <a:tc>
                  <a:txBody>
                    <a:bodyPr/>
                    <a:lstStyle/>
                    <a:p>
                      <a:r>
                        <a:rPr lang="en-AU" dirty="0" smtClean="0"/>
                        <a:t>10</a:t>
                      </a:r>
                      <a:endParaRPr lang="en-AU" dirty="0"/>
                    </a:p>
                  </a:txBody>
                  <a:tcPr/>
                </a:tc>
              </a:tr>
            </a:tbl>
          </a:graphicData>
        </a:graphic>
      </p:graphicFrame>
      <p:graphicFrame>
        <p:nvGraphicFramePr>
          <p:cNvPr id="5" name="Chart 4"/>
          <p:cNvGraphicFramePr/>
          <p:nvPr/>
        </p:nvGraphicFramePr>
        <p:xfrm>
          <a:off x="3428992" y="3214686"/>
          <a:ext cx="4643470" cy="292895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Rise and fall in supply</a:t>
            </a:r>
            <a:endParaRPr lang="en-AU" dirty="0"/>
          </a:p>
        </p:txBody>
      </p:sp>
      <p:sp>
        <p:nvSpPr>
          <p:cNvPr id="3" name="Content Placeholder 2"/>
          <p:cNvSpPr>
            <a:spLocks noGrp="1"/>
          </p:cNvSpPr>
          <p:nvPr>
            <p:ph sz="quarter" idx="1"/>
          </p:nvPr>
        </p:nvSpPr>
        <p:spPr/>
        <p:txBody>
          <a:bodyPr/>
          <a:lstStyle/>
          <a:p>
            <a:r>
              <a:rPr lang="en-AU" dirty="0"/>
              <a:t>The supply of goods and services may change without change in prices but due to change in other factors of supply. It is known as rise and fall in supply curve. There may be change in supply curve due to change in new technology in production, change in prices of related goods, change in taxation, etc.</a:t>
            </a:r>
          </a:p>
          <a:p>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Rise of Supply curve:</a:t>
            </a:r>
            <a:endParaRPr lang="en-AU" dirty="0"/>
          </a:p>
        </p:txBody>
      </p:sp>
      <p:sp>
        <p:nvSpPr>
          <p:cNvPr id="3" name="Content Placeholder 2"/>
          <p:cNvSpPr>
            <a:spLocks noGrp="1"/>
          </p:cNvSpPr>
          <p:nvPr>
            <p:ph sz="quarter" idx="1"/>
          </p:nvPr>
        </p:nvSpPr>
        <p:spPr/>
        <p:txBody>
          <a:bodyPr/>
          <a:lstStyle/>
          <a:p>
            <a:r>
              <a:rPr lang="en-AU" b="1" dirty="0" smtClean="0"/>
              <a:t>Case </a:t>
            </a:r>
            <a:r>
              <a:rPr lang="en-AU" b="1" dirty="0"/>
              <a:t>1</a:t>
            </a:r>
            <a:r>
              <a:rPr lang="en-AU" dirty="0"/>
              <a:t>: When there is increase in supply due to other factors (</a:t>
            </a:r>
            <a:r>
              <a:rPr lang="en-AU" dirty="0" err="1"/>
              <a:t>i</a:t>
            </a:r>
            <a:r>
              <a:rPr lang="en-AU" dirty="0"/>
              <a:t>-e adoption of modern technology) and keeping price constant, the supply curve tends to shift rightwards</a:t>
            </a:r>
          </a:p>
        </p:txBody>
      </p:sp>
      <p:graphicFrame>
        <p:nvGraphicFramePr>
          <p:cNvPr id="4" name="Table 3"/>
          <p:cNvGraphicFramePr>
            <a:graphicFrameLocks noGrp="1"/>
          </p:cNvGraphicFramePr>
          <p:nvPr/>
        </p:nvGraphicFramePr>
        <p:xfrm>
          <a:off x="1214414" y="4071942"/>
          <a:ext cx="2500330" cy="1214445"/>
        </p:xfrm>
        <a:graphic>
          <a:graphicData uri="http://schemas.openxmlformats.org/drawingml/2006/table">
            <a:tbl>
              <a:tblPr firstRow="1" bandRow="1">
                <a:tableStyleId>{5C22544A-7EE6-4342-B048-85BDC9FD1C3A}</a:tableStyleId>
              </a:tblPr>
              <a:tblGrid>
                <a:gridCol w="1250165"/>
                <a:gridCol w="1250165"/>
              </a:tblGrid>
              <a:tr h="404815">
                <a:tc>
                  <a:txBody>
                    <a:bodyPr/>
                    <a:lstStyle/>
                    <a:p>
                      <a:r>
                        <a:rPr lang="en-AU" dirty="0" smtClean="0"/>
                        <a:t>price</a:t>
                      </a:r>
                      <a:endParaRPr lang="en-AU" dirty="0"/>
                    </a:p>
                  </a:txBody>
                  <a:tcPr/>
                </a:tc>
                <a:tc>
                  <a:txBody>
                    <a:bodyPr/>
                    <a:lstStyle/>
                    <a:p>
                      <a:r>
                        <a:rPr lang="en-AU" dirty="0" smtClean="0"/>
                        <a:t>Qs</a:t>
                      </a:r>
                      <a:endParaRPr lang="en-AU" dirty="0"/>
                    </a:p>
                  </a:txBody>
                  <a:tcPr/>
                </a:tc>
              </a:tr>
              <a:tr h="404815">
                <a:tc>
                  <a:txBody>
                    <a:bodyPr/>
                    <a:lstStyle/>
                    <a:p>
                      <a:r>
                        <a:rPr lang="en-AU" dirty="0" smtClean="0"/>
                        <a:t>100</a:t>
                      </a:r>
                      <a:endParaRPr lang="en-AU" dirty="0"/>
                    </a:p>
                  </a:txBody>
                  <a:tcPr/>
                </a:tc>
                <a:tc>
                  <a:txBody>
                    <a:bodyPr/>
                    <a:lstStyle/>
                    <a:p>
                      <a:r>
                        <a:rPr lang="en-AU" dirty="0" smtClean="0"/>
                        <a:t>10</a:t>
                      </a:r>
                      <a:endParaRPr lang="en-AU" dirty="0"/>
                    </a:p>
                  </a:txBody>
                  <a:tcPr/>
                </a:tc>
              </a:tr>
              <a:tr h="404815">
                <a:tc>
                  <a:txBody>
                    <a:bodyPr/>
                    <a:lstStyle/>
                    <a:p>
                      <a:r>
                        <a:rPr lang="en-AU" dirty="0" smtClean="0"/>
                        <a:t>100</a:t>
                      </a:r>
                      <a:endParaRPr lang="en-AU" dirty="0"/>
                    </a:p>
                  </a:txBody>
                  <a:tcPr/>
                </a:tc>
                <a:tc>
                  <a:txBody>
                    <a:bodyPr/>
                    <a:lstStyle/>
                    <a:p>
                      <a:r>
                        <a:rPr lang="en-AU" dirty="0" smtClean="0"/>
                        <a:t>20</a:t>
                      </a:r>
                      <a:endParaRPr lang="en-AU" dirty="0"/>
                    </a:p>
                  </a:txBody>
                  <a:tcPr/>
                </a:tc>
              </a:tr>
            </a:tbl>
          </a:graphicData>
        </a:graphic>
      </p:graphicFrame>
      <p:graphicFrame>
        <p:nvGraphicFramePr>
          <p:cNvPr id="5" name="Chart 4"/>
          <p:cNvGraphicFramePr/>
          <p:nvPr/>
        </p:nvGraphicFramePr>
        <p:xfrm>
          <a:off x="4286248" y="3786190"/>
          <a:ext cx="3838575" cy="29146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137</TotalTime>
  <Words>584</Words>
  <Application>Microsoft Office PowerPoint</Application>
  <PresentationFormat>On-screen Show (4:3)</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BsIT 5th semester</vt:lpstr>
      <vt:lpstr>Difference between change in Supply and change in quantity Supply</vt:lpstr>
      <vt:lpstr>Slide 3</vt:lpstr>
      <vt:lpstr>Slide 4</vt:lpstr>
      <vt:lpstr>Change in Supply:</vt:lpstr>
      <vt:lpstr>Expansion of supply</vt:lpstr>
      <vt:lpstr>Contraction of supply</vt:lpstr>
      <vt:lpstr>Rise and fall in supply</vt:lpstr>
      <vt:lpstr>Rise of Supply curve:</vt:lpstr>
      <vt:lpstr>Fall of supply curve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adeel shaukat</dc:creator>
  <cp:lastModifiedBy>adeel shaukat</cp:lastModifiedBy>
  <cp:revision>4</cp:revision>
  <dcterms:created xsi:type="dcterms:W3CDTF">2020-11-01T10:42:20Z</dcterms:created>
  <dcterms:modified xsi:type="dcterms:W3CDTF">2020-11-19T06:33:33Z</dcterms:modified>
</cp:coreProperties>
</file>