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58400" cy="7772400"/>
  <p:notesSz cx="10058400" cy="7772400"/>
  <p:defaultTextStyle>
    <a:defPPr>
      <a:defRPr lang="en-US"/>
    </a:defPPr>
    <a:lvl1pPr marL="0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3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7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5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1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1844" y="79056"/>
            <a:ext cx="9914709" cy="758449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58" tIns="50929" rIns="101858" bIns="5092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24940" y="3627120"/>
            <a:ext cx="7040880" cy="1813560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tx2"/>
                </a:solidFill>
              </a:defRPr>
            </a:lvl1pPr>
            <a:lvl2pPr marL="509292" indent="0" algn="ctr">
              <a:buNone/>
            </a:lvl2pPr>
            <a:lvl3pPr marL="1018586" indent="0" algn="ctr">
              <a:buNone/>
            </a:lvl3pPr>
            <a:lvl4pPr marL="1527879" indent="0" algn="ctr">
              <a:buNone/>
            </a:lvl4pPr>
            <a:lvl5pPr marL="2037173" indent="0" algn="ctr">
              <a:buNone/>
            </a:lvl5pPr>
            <a:lvl6pPr marL="2546466" indent="0" algn="ctr">
              <a:buNone/>
            </a:lvl6pPr>
            <a:lvl7pPr marL="3055758" indent="0" algn="ctr">
              <a:buNone/>
            </a:lvl7pPr>
            <a:lvl8pPr marL="3565052" indent="0" algn="ctr">
              <a:buNone/>
            </a:lvl8pPr>
            <a:lvl9pPr marL="4074344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69227" y="1642546"/>
            <a:ext cx="9923691" cy="17309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58" tIns="50929" rIns="101858" bIns="5092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9227" y="1582952"/>
            <a:ext cx="9923691" cy="13665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58" tIns="50929" rIns="101858" bIns="5092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9227" y="3373535"/>
            <a:ext cx="9923691" cy="12527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58" tIns="50929" rIns="101858" bIns="5092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02920" y="1706721"/>
            <a:ext cx="9052560" cy="1666028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63"/>
            <a:ext cx="2212848" cy="6631728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11259"/>
            <a:ext cx="6118860" cy="663172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05840" y="1640840"/>
            <a:ext cx="8549640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71844" y="79056"/>
            <a:ext cx="9914709" cy="758449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58" tIns="50929" rIns="101858" bIns="5092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1079503"/>
            <a:ext cx="8549640" cy="1543685"/>
          </a:xfrm>
        </p:spPr>
        <p:txBody>
          <a:bodyPr anchor="b" anchorCtr="0"/>
          <a:lstStyle>
            <a:lvl1pPr algn="l">
              <a:buNone/>
              <a:defRPr sz="45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887663"/>
            <a:ext cx="8549640" cy="1516697"/>
          </a:xfrm>
        </p:spPr>
        <p:txBody>
          <a:bodyPr anchor="t" anchorCtr="0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0110" y="6995160"/>
            <a:ext cx="4400550" cy="51816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>
          <a:xfrm flipV="1">
            <a:off x="76356" y="2693741"/>
            <a:ext cx="9914867" cy="1036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58" tIns="50929" rIns="101858" bIns="5092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063" y="2653674"/>
            <a:ext cx="9915159" cy="5181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58" tIns="50929" rIns="101858" bIns="5092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5139" y="2798064"/>
            <a:ext cx="9916083" cy="51816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58" tIns="50929" rIns="101858" bIns="5092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934" y="7036613"/>
            <a:ext cx="502920" cy="518160"/>
          </a:xfrm>
        </p:spPr>
        <p:txBody>
          <a:bodyPr/>
          <a:lstStyle/>
          <a:p>
            <a:fld id="{B6F15528-21DE-4FAA-801E-634DDDAF4B2B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005840" y="1640840"/>
            <a:ext cx="4123944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427345" y="1640840"/>
            <a:ext cx="4123944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309457"/>
            <a:ext cx="8549640" cy="1295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640840"/>
            <a:ext cx="4107180" cy="863600"/>
          </a:xfrm>
          <a:noFill/>
          <a:ln w="12700" cap="sq" cmpd="sng" algn="ctr">
            <a:noFill/>
            <a:prstDash val="solid"/>
          </a:ln>
        </p:spPr>
        <p:txBody>
          <a:bodyPr lIns="101858" anchor="b" anchorCtr="0">
            <a:noAutofit/>
          </a:bodyPr>
          <a:lstStyle>
            <a:lvl1pPr marL="0" indent="0">
              <a:buNone/>
              <a:defRPr sz="27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448300" y="1640840"/>
            <a:ext cx="4107180" cy="863600"/>
          </a:xfrm>
          <a:noFill/>
          <a:ln w="12700" cap="sq" cmpd="sng" algn="ctr">
            <a:noFill/>
            <a:prstDash val="solid"/>
          </a:ln>
        </p:spPr>
        <p:txBody>
          <a:bodyPr lIns="101858" anchor="b" anchorCtr="0">
            <a:noAutofit/>
          </a:bodyPr>
          <a:lstStyle>
            <a:lvl1pPr marL="0" indent="0">
              <a:buNone/>
              <a:defRPr sz="27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005840" y="2547620"/>
            <a:ext cx="4107180" cy="440436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448300" y="2547620"/>
            <a:ext cx="4107180" cy="440436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58" tIns="50929" rIns="101858" bIns="50929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70410" y="79056"/>
            <a:ext cx="9914709" cy="758586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58" tIns="50929" rIns="101858" bIns="5092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309457"/>
            <a:ext cx="8549640" cy="1295400"/>
          </a:xfrm>
        </p:spPr>
        <p:txBody>
          <a:bodyPr anchor="b" anchorCtr="0"/>
          <a:lstStyle>
            <a:lvl1pPr algn="l">
              <a:buNone/>
              <a:defRPr sz="45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05840" y="1813560"/>
            <a:ext cx="2095500" cy="5095240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68980" y="1813560"/>
            <a:ext cx="6286500" cy="50952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5553957"/>
            <a:ext cx="8046720" cy="591926"/>
          </a:xfrm>
        </p:spPr>
        <p:txBody>
          <a:bodyPr anchor="ctr">
            <a:noAutofit/>
          </a:bodyPr>
          <a:lstStyle>
            <a:lvl1pPr algn="l">
              <a:buNone/>
              <a:defRPr sz="3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0" y="6171935"/>
            <a:ext cx="8046720" cy="777240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5840" y="6995160"/>
            <a:ext cx="4274820" cy="51816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934" y="7036613"/>
            <a:ext cx="502920" cy="518160"/>
          </a:xfrm>
        </p:spPr>
        <p:txBody>
          <a:bodyPr/>
          <a:lstStyle/>
          <a:p>
            <a:fld id="{B6F15528-21DE-4FAA-801E-634DDDAF4B2B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 flipV="1">
            <a:off x="75138" y="5308029"/>
            <a:ext cx="9907524" cy="1036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58" tIns="50929" rIns="101858" bIns="5092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362" y="5270540"/>
            <a:ext cx="9907303" cy="5181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58" tIns="50929" rIns="101858" bIns="5092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75364" y="5409657"/>
            <a:ext cx="9907301" cy="5531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58" tIns="50929" rIns="101858" bIns="5092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142" y="75568"/>
            <a:ext cx="9902060" cy="519239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70410" y="79056"/>
            <a:ext cx="9914709" cy="758586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58" tIns="50929" rIns="101858" bIns="5092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005840" y="311256"/>
            <a:ext cx="8549640" cy="1295400"/>
          </a:xfrm>
          <a:prstGeom prst="rect">
            <a:avLst/>
          </a:prstGeom>
        </p:spPr>
        <p:txBody>
          <a:bodyPr lIns="101858" tIns="50929" rIns="101858" bIns="101858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005840" y="1640840"/>
            <a:ext cx="8549640" cy="5181600"/>
          </a:xfrm>
          <a:prstGeom prst="rect">
            <a:avLst/>
          </a:prstGeom>
        </p:spPr>
        <p:txBody>
          <a:bodyPr lIns="101858" tIns="50929" rIns="101858" bIns="5092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789420" y="7016750"/>
            <a:ext cx="2724150" cy="539750"/>
          </a:xfrm>
          <a:prstGeom prst="rect">
            <a:avLst/>
          </a:prstGeom>
        </p:spPr>
        <p:txBody>
          <a:bodyPr lIns="101858" tIns="50929" rIns="101858" bIns="50929" anchor="ctr" anchorCtr="0"/>
          <a:lstStyle>
            <a:lvl1pPr algn="r"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05840" y="6995160"/>
            <a:ext cx="4358640" cy="518160"/>
          </a:xfrm>
          <a:prstGeom prst="rect">
            <a:avLst/>
          </a:prstGeom>
        </p:spPr>
        <p:txBody>
          <a:bodyPr lIns="101858" tIns="50929" rIns="101858" bIns="50929" anchor="ctr" anchorCtr="0"/>
          <a:lstStyle>
            <a:lvl1pPr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60934" y="7038340"/>
            <a:ext cx="502920" cy="51816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5576" indent="-305576" algn="l" rtl="0" eaLnBrk="1" latinLnBrk="0" hangingPunct="1">
        <a:spcBef>
          <a:spcPts val="646"/>
        </a:spcBef>
        <a:buClr>
          <a:schemeClr val="accent1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11152" indent="-254646" algn="l" rtl="0" eaLnBrk="1" latinLnBrk="0" hangingPunct="1">
        <a:spcBef>
          <a:spcPts val="412"/>
        </a:spcBef>
        <a:buClr>
          <a:schemeClr val="accent2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916728" indent="-254646" algn="l" rtl="0" eaLnBrk="1" latinLnBrk="0" hangingPunct="1">
        <a:spcBef>
          <a:spcPts val="412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22303" indent="-254646" algn="l" rtl="0" eaLnBrk="1" latinLnBrk="0" hangingPunct="1">
        <a:spcBef>
          <a:spcPts val="412"/>
        </a:spcBef>
        <a:buClr>
          <a:schemeClr val="accent3"/>
        </a:buClr>
        <a:buSzPct val="8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27879" indent="-254646" algn="l" rtl="0" eaLnBrk="1" latinLnBrk="0" hangingPunct="1">
        <a:spcBef>
          <a:spcPts val="412"/>
        </a:spcBef>
        <a:buClr>
          <a:schemeClr val="accent3"/>
        </a:buClr>
        <a:buFontTx/>
        <a:buChar char="o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33455" indent="-254646" algn="l" rtl="0" eaLnBrk="1" latinLnBrk="0" hangingPunct="1">
        <a:spcBef>
          <a:spcPts val="412"/>
        </a:spcBef>
        <a:buClr>
          <a:schemeClr val="accent3"/>
        </a:buClr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9031" indent="-254646" algn="l" rtl="0" eaLnBrk="1" latinLnBrk="0" hangingPunct="1">
        <a:spcBef>
          <a:spcPts val="412"/>
        </a:spcBef>
        <a:buClr>
          <a:schemeClr val="accent2"/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44608" indent="-254646" algn="l" rtl="0" eaLnBrk="1" latinLnBrk="0" hangingPunct="1">
        <a:spcBef>
          <a:spcPts val="412"/>
        </a:spcBef>
        <a:buClr>
          <a:schemeClr val="accent1">
            <a:tint val="60000"/>
          </a:schemeClr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750182" indent="-254646" algn="l" rtl="0" eaLnBrk="1" latinLnBrk="0" hangingPunct="1">
        <a:spcBef>
          <a:spcPts val="412"/>
        </a:spcBef>
        <a:buClr>
          <a:schemeClr val="accent2">
            <a:tint val="60000"/>
          </a:schemeClr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626" y="2363202"/>
            <a:ext cx="7510780" cy="627732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1202408" marR="5080" indent="-1190347" algn="ctr">
              <a:spcBef>
                <a:spcPts val="95"/>
              </a:spcBef>
            </a:pPr>
            <a:r>
              <a:rPr lang="en-AU" sz="4000" spc="-14" dirty="0" smtClean="0"/>
              <a:t>BSIT</a:t>
            </a:r>
            <a:r>
              <a:rPr sz="4000" spc="-14" smtClean="0"/>
              <a:t> </a:t>
            </a:r>
            <a:r>
              <a:rPr lang="en-AU" sz="4000" spc="4" dirty="0" smtClean="0"/>
              <a:t>5</a:t>
            </a:r>
            <a:r>
              <a:rPr lang="en-AU" sz="4000" spc="4" baseline="30000" dirty="0" smtClean="0"/>
              <a:t>th</a:t>
            </a:r>
            <a:r>
              <a:rPr lang="en-AU" sz="4000" spc="4" dirty="0" smtClean="0"/>
              <a:t> </a:t>
            </a:r>
            <a:r>
              <a:rPr sz="4000" spc="-40" smtClean="0"/>
              <a:t> </a:t>
            </a:r>
            <a:r>
              <a:rPr sz="4000" spc="-14" dirty="0"/>
              <a:t>semester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07594" y="4253394"/>
            <a:ext cx="5941006" cy="564382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 marR="289493" algn="ctr">
              <a:lnSpc>
                <a:spcPct val="120000"/>
              </a:lnSpc>
              <a:spcBef>
                <a:spcPts val="100"/>
              </a:spcBef>
            </a:pPr>
            <a:r>
              <a:rPr lang="en-AU" sz="3200" dirty="0" smtClean="0">
                <a:latin typeface="Calibri"/>
                <a:cs typeface="Calibri"/>
              </a:rPr>
              <a:t>Lecture 1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840" y="311258"/>
            <a:ext cx="8549640" cy="1243285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1357947" marR="5080" indent="-1345886">
              <a:spcBef>
                <a:spcPts val="95"/>
              </a:spcBef>
            </a:pPr>
            <a:r>
              <a:rPr sz="4000" spc="-10" dirty="0"/>
              <a:t>Definition </a:t>
            </a:r>
            <a:r>
              <a:rPr sz="4000" dirty="0"/>
              <a:t>and </a:t>
            </a:r>
            <a:r>
              <a:rPr sz="4000" spc="-10" dirty="0"/>
              <a:t>meaning </a:t>
            </a:r>
            <a:r>
              <a:rPr sz="4000" dirty="0"/>
              <a:t>of </a:t>
            </a:r>
            <a:r>
              <a:rPr sz="4000" spc="-4" dirty="0"/>
              <a:t>Price  </a:t>
            </a:r>
            <a:r>
              <a:rPr sz="4000" spc="-10" dirty="0"/>
              <a:t>elasticity </a:t>
            </a:r>
            <a:r>
              <a:rPr sz="4000" dirty="0"/>
              <a:t>of</a:t>
            </a:r>
            <a:r>
              <a:rPr sz="4000" spc="-50" dirty="0"/>
              <a:t> </a:t>
            </a:r>
            <a:r>
              <a:rPr sz="4000" spc="-10" dirty="0"/>
              <a:t>supply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1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9144000" y="0"/>
                </a:lnTo>
                <a:lnTo>
                  <a:pt x="9144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047" y="2064555"/>
            <a:ext cx="7913370" cy="3549687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355517" marR="5080" indent="-343454">
              <a:spcBef>
                <a:spcPts val="100"/>
              </a:spcBef>
              <a:buFont typeface="Arial"/>
              <a:buChar char="•"/>
              <a:tabLst>
                <a:tab pos="354883" algn="l"/>
                <a:tab pos="356152" algn="l"/>
                <a:tab pos="6306615" algn="l"/>
              </a:tabLst>
            </a:pPr>
            <a:r>
              <a:rPr sz="3200" spc="1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2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4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la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4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-20" dirty="0">
                <a:latin typeface="Calibri"/>
                <a:cs typeface="Calibri"/>
              </a:rPr>
              <a:t>p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ly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4" dirty="0">
                <a:latin typeface="Calibri"/>
                <a:cs typeface="Calibri"/>
              </a:rPr>
              <a:t>(</a:t>
            </a:r>
            <a:r>
              <a:rPr sz="3200" spc="-55" dirty="0">
                <a:latin typeface="Calibri"/>
                <a:cs typeface="Calibri"/>
              </a:rPr>
              <a:t>P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4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14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4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)	m</a:t>
            </a:r>
            <a:r>
              <a:rPr sz="3200" spc="4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  </a:t>
            </a:r>
            <a:r>
              <a:rPr sz="3200" spc="-4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relationship </a:t>
            </a:r>
            <a:r>
              <a:rPr sz="3200" spc="-4" dirty="0">
                <a:latin typeface="Calibri"/>
                <a:cs typeface="Calibri"/>
              </a:rPr>
              <a:t>between change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quantity  </a:t>
            </a:r>
            <a:r>
              <a:rPr sz="3200" spc="-4" dirty="0">
                <a:latin typeface="Calibri"/>
                <a:cs typeface="Calibri"/>
              </a:rPr>
              <a:t>supplied </a:t>
            </a:r>
            <a:r>
              <a:rPr sz="3200" spc="4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4" dirty="0">
                <a:latin typeface="Calibri"/>
                <a:cs typeface="Calibri"/>
              </a:rPr>
              <a:t>change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4" dirty="0">
                <a:latin typeface="Calibri"/>
                <a:cs typeface="Calibri"/>
              </a:rPr>
              <a:t>the </a:t>
            </a:r>
            <a:r>
              <a:rPr sz="3200" spc="-40" dirty="0">
                <a:latin typeface="Calibri"/>
                <a:cs typeface="Calibri"/>
              </a:rPr>
              <a:t>good’s </a:t>
            </a:r>
            <a:r>
              <a:rPr sz="3200" spc="-4" dirty="0">
                <a:latin typeface="Calibri"/>
                <a:cs typeface="Calibri"/>
              </a:rPr>
              <a:t>own  price.</a:t>
            </a:r>
            <a:endParaRPr sz="3200">
              <a:latin typeface="Calibri"/>
              <a:cs typeface="Calibri"/>
            </a:endParaRPr>
          </a:p>
          <a:p>
            <a:pPr marL="355517" marR="395513" indent="-343454">
              <a:spcBef>
                <a:spcPts val="770"/>
              </a:spcBef>
              <a:buFont typeface="Arial"/>
              <a:buChar char="•"/>
              <a:tabLst>
                <a:tab pos="354883" algn="l"/>
                <a:tab pos="356152" algn="l"/>
              </a:tabLst>
            </a:pPr>
            <a:r>
              <a:rPr sz="3200" spc="-4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degree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responsiveness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quantity  </a:t>
            </a:r>
            <a:r>
              <a:rPr sz="3200" spc="-4" dirty="0">
                <a:latin typeface="Calibri"/>
                <a:cs typeface="Calibri"/>
              </a:rPr>
              <a:t>supply </a:t>
            </a:r>
            <a:r>
              <a:rPr sz="3200" spc="-14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30" dirty="0">
                <a:latin typeface="Calibri"/>
                <a:cs typeface="Calibri"/>
              </a:rPr>
              <a:t>commodity, </a:t>
            </a:r>
            <a:r>
              <a:rPr sz="3200" spc="-14" dirty="0">
                <a:latin typeface="Calibri"/>
                <a:cs typeface="Calibri"/>
              </a:rPr>
              <a:t>due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4" dirty="0">
                <a:latin typeface="Calibri"/>
                <a:cs typeface="Calibri"/>
              </a:rPr>
              <a:t>change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its  </a:t>
            </a:r>
            <a:r>
              <a:rPr sz="3200" spc="-4" dirty="0">
                <a:latin typeface="Calibri"/>
                <a:cs typeface="Calibri"/>
              </a:rPr>
              <a:t>price.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047" y="2064556"/>
            <a:ext cx="6292215" cy="518821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355517" indent="-343454">
              <a:spcBef>
                <a:spcPts val="100"/>
              </a:spcBef>
              <a:buFont typeface="Arial"/>
              <a:buChar char="•"/>
              <a:tabLst>
                <a:tab pos="354883" algn="l"/>
                <a:tab pos="356152" algn="l"/>
              </a:tabLst>
            </a:pPr>
            <a:r>
              <a:rPr sz="3200" spc="-10" dirty="0">
                <a:latin typeface="Calibri"/>
                <a:cs typeface="Calibri"/>
              </a:rPr>
              <a:t>Mathematically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4" dirty="0">
                <a:latin typeface="Calibri"/>
                <a:cs typeface="Calibri"/>
              </a:rPr>
              <a:t>can </a:t>
            </a:r>
            <a:r>
              <a:rPr sz="3200" spc="-10" dirty="0">
                <a:latin typeface="Calibri"/>
                <a:cs typeface="Calibri"/>
              </a:rPr>
              <a:t>be </a:t>
            </a:r>
            <a:r>
              <a:rPr sz="3200" spc="-14" dirty="0">
                <a:latin typeface="Calibri"/>
                <a:cs typeface="Calibri"/>
              </a:rPr>
              <a:t>written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as;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9274" y="3209544"/>
            <a:ext cx="2578608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047" y="5575725"/>
            <a:ext cx="5720715" cy="518821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355517" indent="-343454">
              <a:spcBef>
                <a:spcPts val="100"/>
              </a:spcBef>
              <a:buFont typeface="Arial"/>
              <a:buChar char="•"/>
              <a:tabLst>
                <a:tab pos="354883" algn="l"/>
                <a:tab pos="356152" algn="l"/>
              </a:tabLst>
            </a:pPr>
            <a:r>
              <a:rPr sz="3200" dirty="0">
                <a:latin typeface="Calibri"/>
                <a:cs typeface="Calibri"/>
              </a:rPr>
              <a:t>Es </a:t>
            </a:r>
            <a:r>
              <a:rPr sz="3200" spc="-14" dirty="0">
                <a:latin typeface="Calibri"/>
                <a:cs typeface="Calibri"/>
              </a:rPr>
              <a:t>represents </a:t>
            </a:r>
            <a:r>
              <a:rPr sz="3200" spc="-10" dirty="0">
                <a:latin typeface="Calibri"/>
                <a:cs typeface="Calibri"/>
              </a:rPr>
              <a:t>elasticity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supply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34257" y="3895344"/>
            <a:ext cx="1453895" cy="19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5786" y="4486655"/>
            <a:ext cx="1763267" cy="804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5364" y="918569"/>
            <a:ext cx="7588884" cy="1336260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4300" spc="-4" dirty="0"/>
              <a:t>Possibilities </a:t>
            </a:r>
            <a:r>
              <a:rPr sz="4300" spc="4" dirty="0"/>
              <a:t>of </a:t>
            </a:r>
            <a:r>
              <a:rPr sz="4300" spc="-4" dirty="0"/>
              <a:t>elasticity </a:t>
            </a:r>
            <a:r>
              <a:rPr sz="4300" spc="4" dirty="0"/>
              <a:t>of</a:t>
            </a:r>
            <a:r>
              <a:rPr sz="4300" spc="-90" dirty="0"/>
              <a:t> </a:t>
            </a:r>
            <a:r>
              <a:rPr sz="4300" dirty="0"/>
              <a:t>supply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93046" y="2064556"/>
            <a:ext cx="7964805" cy="3947231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355517" marR="5080" indent="-343454">
              <a:spcBef>
                <a:spcPts val="100"/>
              </a:spcBef>
            </a:pPr>
            <a:r>
              <a:rPr sz="3200" spc="-4" dirty="0">
                <a:latin typeface="Calibri"/>
                <a:cs typeface="Calibri"/>
              </a:rPr>
              <a:t>When </a:t>
            </a:r>
            <a:r>
              <a:rPr sz="3200" spc="-10" dirty="0">
                <a:latin typeface="Calibri"/>
                <a:cs typeface="Calibri"/>
              </a:rPr>
              <a:t>elasticity </a:t>
            </a:r>
            <a:r>
              <a:rPr sz="3200" spc="-14" dirty="0">
                <a:latin typeface="Calibri"/>
                <a:cs typeface="Calibri"/>
              </a:rPr>
              <a:t>of </a:t>
            </a:r>
            <a:r>
              <a:rPr sz="3200" spc="-4" dirty="0">
                <a:latin typeface="Calibri"/>
                <a:cs typeface="Calibri"/>
              </a:rPr>
              <a:t>supply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measured, </a:t>
            </a:r>
            <a:r>
              <a:rPr sz="3200" spc="-14" dirty="0">
                <a:latin typeface="Calibri"/>
                <a:cs typeface="Calibri"/>
              </a:rPr>
              <a:t>following  five </a:t>
            </a:r>
            <a:r>
              <a:rPr sz="3200" spc="-4" dirty="0">
                <a:latin typeface="Calibri"/>
                <a:cs typeface="Calibri"/>
              </a:rPr>
              <a:t>possibilities </a:t>
            </a:r>
            <a:r>
              <a:rPr sz="3200" spc="-20" dirty="0">
                <a:latin typeface="Calibri"/>
                <a:cs typeface="Calibri"/>
              </a:rPr>
              <a:t>are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arises.</a:t>
            </a:r>
            <a:endParaRPr sz="3200">
              <a:latin typeface="Calibri"/>
              <a:cs typeface="Calibri"/>
            </a:endParaRPr>
          </a:p>
          <a:p>
            <a:pPr marL="528832" indent="-516768">
              <a:spcBef>
                <a:spcPts val="770"/>
              </a:spcBef>
              <a:buAutoNum type="arabicPeriod"/>
              <a:tabLst>
                <a:tab pos="528832" algn="l"/>
                <a:tab pos="529466" algn="l"/>
              </a:tabLst>
            </a:pPr>
            <a:r>
              <a:rPr sz="3200" spc="-10" dirty="0">
                <a:latin typeface="Calibri"/>
                <a:cs typeface="Calibri"/>
              </a:rPr>
              <a:t>Elasticity </a:t>
            </a:r>
            <a:r>
              <a:rPr sz="3200" dirty="0">
                <a:latin typeface="Calibri"/>
                <a:cs typeface="Calibri"/>
              </a:rPr>
              <a:t>equals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4" dirty="0">
                <a:latin typeface="Calibri"/>
                <a:cs typeface="Calibri"/>
              </a:rPr>
              <a:t>unity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(Es=1)</a:t>
            </a:r>
            <a:endParaRPr sz="3200">
              <a:latin typeface="Calibri"/>
              <a:cs typeface="Calibri"/>
            </a:endParaRPr>
          </a:p>
          <a:p>
            <a:pPr marL="527563" indent="-515499">
              <a:spcBef>
                <a:spcPts val="770"/>
              </a:spcBef>
              <a:buAutoNum type="arabicPeriod"/>
              <a:tabLst>
                <a:tab pos="527563" algn="l"/>
                <a:tab pos="528197" algn="l"/>
              </a:tabLst>
            </a:pPr>
            <a:r>
              <a:rPr sz="3200" spc="-10" dirty="0">
                <a:latin typeface="Calibri"/>
                <a:cs typeface="Calibri"/>
              </a:rPr>
              <a:t>Elasticity </a:t>
            </a:r>
            <a:r>
              <a:rPr sz="3200" spc="-14" dirty="0">
                <a:latin typeface="Calibri"/>
                <a:cs typeface="Calibri"/>
              </a:rPr>
              <a:t>more </a:t>
            </a:r>
            <a:r>
              <a:rPr sz="3200" spc="-10" dirty="0">
                <a:latin typeface="Calibri"/>
                <a:cs typeface="Calibri"/>
              </a:rPr>
              <a:t>than </a:t>
            </a:r>
            <a:r>
              <a:rPr sz="3200" spc="-4" dirty="0">
                <a:latin typeface="Calibri"/>
                <a:cs typeface="Calibri"/>
              </a:rPr>
              <a:t>Unity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(Es&gt;1)</a:t>
            </a:r>
            <a:endParaRPr sz="3200">
              <a:latin typeface="Calibri"/>
              <a:cs typeface="Calibri"/>
            </a:endParaRPr>
          </a:p>
          <a:p>
            <a:pPr marL="528832" indent="-516768">
              <a:spcBef>
                <a:spcPts val="765"/>
              </a:spcBef>
              <a:buAutoNum type="arabicPeriod"/>
              <a:tabLst>
                <a:tab pos="528832" algn="l"/>
                <a:tab pos="529466" algn="l"/>
              </a:tabLst>
            </a:pPr>
            <a:r>
              <a:rPr sz="3200" spc="-10" dirty="0">
                <a:latin typeface="Calibri"/>
                <a:cs typeface="Calibri"/>
              </a:rPr>
              <a:t>Elasticity </a:t>
            </a:r>
            <a:r>
              <a:rPr sz="3200" dirty="0">
                <a:latin typeface="Calibri"/>
                <a:cs typeface="Calibri"/>
              </a:rPr>
              <a:t>less than </a:t>
            </a:r>
            <a:r>
              <a:rPr sz="3200" spc="-4" dirty="0">
                <a:latin typeface="Calibri"/>
                <a:cs typeface="Calibri"/>
              </a:rPr>
              <a:t>unity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(Es&lt;1)</a:t>
            </a:r>
            <a:endParaRPr sz="3200">
              <a:latin typeface="Calibri"/>
              <a:cs typeface="Calibri"/>
            </a:endParaRPr>
          </a:p>
          <a:p>
            <a:pPr marL="528832" indent="-516768">
              <a:spcBef>
                <a:spcPts val="770"/>
              </a:spcBef>
              <a:buAutoNum type="arabicPeriod"/>
              <a:tabLst>
                <a:tab pos="528832" algn="l"/>
                <a:tab pos="529466" algn="l"/>
              </a:tabLst>
            </a:pPr>
            <a:r>
              <a:rPr sz="3200" spc="-30" dirty="0">
                <a:latin typeface="Calibri"/>
                <a:cs typeface="Calibri"/>
              </a:rPr>
              <a:t>Zero </a:t>
            </a:r>
            <a:r>
              <a:rPr sz="3200" spc="-10" dirty="0">
                <a:latin typeface="Calibri"/>
                <a:cs typeface="Calibri"/>
              </a:rPr>
              <a:t>elasticity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(Es=0)</a:t>
            </a:r>
            <a:endParaRPr sz="3200">
              <a:latin typeface="Calibri"/>
              <a:cs typeface="Calibri"/>
            </a:endParaRPr>
          </a:p>
          <a:p>
            <a:pPr marL="528832" indent="-516768">
              <a:spcBef>
                <a:spcPts val="765"/>
              </a:spcBef>
              <a:buAutoNum type="arabicPeriod"/>
              <a:tabLst>
                <a:tab pos="528832" algn="l"/>
                <a:tab pos="529466" algn="l"/>
                <a:tab pos="4304293" algn="l"/>
              </a:tabLst>
            </a:pPr>
            <a:r>
              <a:rPr sz="3200" spc="-14" dirty="0">
                <a:latin typeface="Calibri"/>
                <a:cs typeface="Calibri"/>
              </a:rPr>
              <a:t>Infinite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elasticity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(Es=	</a:t>
            </a:r>
            <a:r>
              <a:rPr sz="320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47488" y="5754625"/>
            <a:ext cx="268224" cy="121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117" y="648677"/>
            <a:ext cx="7000241" cy="1243285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12697">
              <a:spcBef>
                <a:spcPts val="95"/>
              </a:spcBef>
              <a:tabLst>
                <a:tab pos="625964" algn="l"/>
              </a:tabLst>
            </a:pPr>
            <a:r>
              <a:rPr sz="4000" dirty="0"/>
              <a:t>1.	</a:t>
            </a:r>
            <a:r>
              <a:rPr sz="4000" spc="-10" dirty="0"/>
              <a:t>Elasticity </a:t>
            </a:r>
            <a:r>
              <a:rPr sz="4000" spc="-4" dirty="0"/>
              <a:t>equals </a:t>
            </a:r>
            <a:r>
              <a:rPr sz="4000" spc="-14" dirty="0"/>
              <a:t>to </a:t>
            </a:r>
            <a:r>
              <a:rPr sz="4000" dirty="0"/>
              <a:t>unity</a:t>
            </a:r>
            <a:r>
              <a:rPr sz="4000" spc="-125" dirty="0"/>
              <a:t> </a:t>
            </a:r>
            <a:r>
              <a:rPr sz="4000" spc="-4" dirty="0"/>
              <a:t>(Es=1)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111" y="2067580"/>
            <a:ext cx="7752080" cy="1304840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355517" marR="5080" indent="-343454">
              <a:spcBef>
                <a:spcPts val="95"/>
              </a:spcBef>
              <a:buFont typeface="Arial"/>
              <a:buChar char="•"/>
              <a:tabLst>
                <a:tab pos="354883" algn="l"/>
                <a:tab pos="356152" algn="l"/>
              </a:tabLst>
            </a:pPr>
            <a:r>
              <a:rPr sz="2800" spc="-10" dirty="0">
                <a:latin typeface="Calibri"/>
                <a:cs typeface="Calibri"/>
              </a:rPr>
              <a:t>If </a:t>
            </a:r>
            <a:r>
              <a:rPr sz="2800" spc="-20" dirty="0">
                <a:latin typeface="Calibri"/>
                <a:cs typeface="Calibri"/>
              </a:rPr>
              <a:t>percentage </a:t>
            </a:r>
            <a:r>
              <a:rPr sz="2800" spc="-10" dirty="0">
                <a:latin typeface="Calibri"/>
                <a:cs typeface="Calibri"/>
              </a:rPr>
              <a:t>change </a:t>
            </a:r>
            <a:r>
              <a:rPr sz="2800" spc="-4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quantity supply </a:t>
            </a:r>
            <a:r>
              <a:rPr sz="2800" spc="-4" dirty="0">
                <a:latin typeface="Calibri"/>
                <a:cs typeface="Calibri"/>
              </a:rPr>
              <a:t>equals </a:t>
            </a:r>
            <a:r>
              <a:rPr sz="2800" spc="-10" dirty="0">
                <a:latin typeface="Calibri"/>
                <a:cs typeface="Calibri"/>
              </a:rPr>
              <a:t>to  </a:t>
            </a:r>
            <a:r>
              <a:rPr sz="2800" spc="-20" dirty="0">
                <a:latin typeface="Calibri"/>
                <a:cs typeface="Calibri"/>
              </a:rPr>
              <a:t>percentage </a:t>
            </a:r>
            <a:r>
              <a:rPr sz="2800" spc="-10" dirty="0">
                <a:latin typeface="Calibri"/>
                <a:cs typeface="Calibri"/>
              </a:rPr>
              <a:t>change </a:t>
            </a:r>
            <a:r>
              <a:rPr sz="2800" spc="-4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price </a:t>
            </a:r>
            <a:r>
              <a:rPr sz="2800" spc="-4" dirty="0">
                <a:latin typeface="Calibri"/>
                <a:cs typeface="Calibri"/>
              </a:rPr>
              <a:t>then </a:t>
            </a:r>
            <a:r>
              <a:rPr sz="2800" spc="-10" dirty="0">
                <a:latin typeface="Calibri"/>
                <a:cs typeface="Calibri"/>
              </a:rPr>
              <a:t>elasticity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supply  will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equal to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one.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8343" y="3601212"/>
            <a:ext cx="2571115" cy="285115"/>
          </a:xfrm>
          <a:custGeom>
            <a:avLst/>
            <a:gdLst/>
            <a:ahLst/>
            <a:cxnLst/>
            <a:rect l="l" t="t" r="r" b="b"/>
            <a:pathLst>
              <a:path w="2571115" h="285114">
                <a:moveTo>
                  <a:pt x="0" y="0"/>
                </a:moveTo>
                <a:lnTo>
                  <a:pt x="2570987" y="0"/>
                </a:lnTo>
                <a:lnTo>
                  <a:pt x="2570987" y="284988"/>
                </a:lnTo>
                <a:lnTo>
                  <a:pt x="0" y="284988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3834" y="3595119"/>
            <a:ext cx="0" cy="291465"/>
          </a:xfrm>
          <a:custGeom>
            <a:avLst/>
            <a:gdLst/>
            <a:ahLst/>
            <a:cxnLst/>
            <a:rect l="l" t="t" r="r" b="b"/>
            <a:pathLst>
              <a:path h="291464">
                <a:moveTo>
                  <a:pt x="0" y="0"/>
                </a:moveTo>
                <a:lnTo>
                  <a:pt x="0" y="291083"/>
                </a:lnTo>
              </a:path>
            </a:pathLst>
          </a:custGeom>
          <a:ln w="137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8340" y="3595119"/>
            <a:ext cx="0" cy="291465"/>
          </a:xfrm>
          <a:custGeom>
            <a:avLst/>
            <a:gdLst/>
            <a:ahLst/>
            <a:cxnLst/>
            <a:rect l="l" t="t" r="r" b="b"/>
            <a:pathLst>
              <a:path h="291464">
                <a:moveTo>
                  <a:pt x="0" y="0"/>
                </a:moveTo>
                <a:lnTo>
                  <a:pt x="0" y="291083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0090" y="3595119"/>
            <a:ext cx="0" cy="291465"/>
          </a:xfrm>
          <a:custGeom>
            <a:avLst/>
            <a:gdLst/>
            <a:ahLst/>
            <a:cxnLst/>
            <a:rect l="l" t="t" r="r" b="b"/>
            <a:pathLst>
              <a:path h="291464">
                <a:moveTo>
                  <a:pt x="0" y="0"/>
                </a:moveTo>
                <a:lnTo>
                  <a:pt x="0" y="291083"/>
                </a:lnTo>
              </a:path>
            </a:pathLst>
          </a:custGeom>
          <a:ln w="137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2246" y="3601211"/>
            <a:ext cx="2585085" cy="0"/>
          </a:xfrm>
          <a:custGeom>
            <a:avLst/>
            <a:gdLst/>
            <a:ahLst/>
            <a:cxnLst/>
            <a:rect l="l" t="t" r="r" b="b"/>
            <a:pathLst>
              <a:path w="2585085">
                <a:moveTo>
                  <a:pt x="0" y="0"/>
                </a:moveTo>
                <a:lnTo>
                  <a:pt x="258470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58343" y="3618996"/>
            <a:ext cx="2571115" cy="299720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89515">
              <a:spcBef>
                <a:spcPts val="100"/>
              </a:spcBef>
              <a:tabLst>
                <a:tab pos="1375723" algn="l"/>
              </a:tabLst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P	QS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1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9144000" y="0"/>
                </a:lnTo>
                <a:lnTo>
                  <a:pt x="9144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58713" y="3172969"/>
            <a:ext cx="2685287" cy="247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3143" y="4525006"/>
            <a:ext cx="2620646" cy="1408958"/>
          </a:xfrm>
          <a:prstGeom prst="rect">
            <a:avLst/>
          </a:prstGeom>
        </p:spPr>
        <p:txBody>
          <a:bodyPr vert="horz" wrap="square" lIns="0" tIns="70468" rIns="0" bIns="0" rtlCol="0">
            <a:spAutoFit/>
          </a:bodyPr>
          <a:lstStyle/>
          <a:p>
            <a:pPr marL="12697">
              <a:spcBef>
                <a:spcPts val="555"/>
              </a:spcBef>
            </a:pPr>
            <a:r>
              <a:rPr sz="1900" dirty="0">
                <a:latin typeface="Calibri"/>
                <a:cs typeface="Calibri"/>
              </a:rPr>
              <a:t>P=5,</a:t>
            </a:r>
            <a:endParaRPr sz="1900">
              <a:latin typeface="Calibri"/>
              <a:cs typeface="Calibri"/>
            </a:endParaRPr>
          </a:p>
          <a:p>
            <a:pPr marL="12697" marR="650088">
              <a:lnSpc>
                <a:spcPct val="120000"/>
              </a:lnSpc>
            </a:pPr>
            <a:r>
              <a:rPr sz="1900" spc="-10" dirty="0">
                <a:latin typeface="Calibri"/>
                <a:cs typeface="Calibri"/>
              </a:rPr>
              <a:t>Change </a:t>
            </a:r>
            <a:r>
              <a:rPr sz="1900" spc="-4" dirty="0">
                <a:latin typeface="Calibri"/>
                <a:cs typeface="Calibri"/>
              </a:rPr>
              <a:t>in p=10-5=5  </a:t>
            </a:r>
            <a:r>
              <a:rPr sz="1900" spc="-10" dirty="0">
                <a:latin typeface="Calibri"/>
                <a:cs typeface="Calibri"/>
              </a:rPr>
              <a:t>Q=100</a:t>
            </a:r>
            <a:endParaRPr sz="1900">
              <a:latin typeface="Calibri"/>
              <a:cs typeface="Calibri"/>
            </a:endParaRPr>
          </a:p>
          <a:p>
            <a:pPr marL="12697">
              <a:spcBef>
                <a:spcPts val="455"/>
              </a:spcBef>
            </a:pPr>
            <a:r>
              <a:rPr sz="1900" spc="-10" dirty="0">
                <a:latin typeface="Calibri"/>
                <a:cs typeface="Calibri"/>
              </a:rPr>
              <a:t>Change </a:t>
            </a:r>
            <a:r>
              <a:rPr sz="1900" spc="-4" dirty="0">
                <a:latin typeface="Calibri"/>
                <a:cs typeface="Calibri"/>
              </a:rPr>
              <a:t>in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4" dirty="0">
                <a:latin typeface="Calibri"/>
                <a:cs typeface="Calibri"/>
              </a:rPr>
              <a:t>Q=200-100=100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6965" y="5973558"/>
            <a:ext cx="480059" cy="308880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1900" spc="-4" dirty="0">
                <a:latin typeface="Calibri"/>
                <a:cs typeface="Calibri"/>
              </a:rPr>
              <a:t>E</a:t>
            </a:r>
            <a:r>
              <a:rPr sz="1900" spc="-10" dirty="0">
                <a:latin typeface="Calibri"/>
                <a:cs typeface="Calibri"/>
              </a:rPr>
              <a:t>s</a:t>
            </a:r>
            <a:r>
              <a:rPr sz="1900" spc="-4" dirty="0">
                <a:latin typeface="Calibri"/>
                <a:cs typeface="Calibri"/>
              </a:rPr>
              <a:t>=1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22966" y="5973558"/>
            <a:ext cx="1402715" cy="308880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1900" spc="-10" dirty="0">
                <a:latin typeface="Calibri"/>
                <a:cs typeface="Calibri"/>
              </a:rPr>
              <a:t>Normal</a:t>
            </a:r>
            <a:r>
              <a:rPr sz="1900" spc="37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curve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58343" y="3886200"/>
            <a:ext cx="2570987" cy="812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43834" y="3886200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137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43834" y="3985262"/>
            <a:ext cx="0" cy="719455"/>
          </a:xfrm>
          <a:custGeom>
            <a:avLst/>
            <a:gdLst/>
            <a:ahLst/>
            <a:cxnLst/>
            <a:rect l="l" t="t" r="r" b="b"/>
            <a:pathLst>
              <a:path h="719454">
                <a:moveTo>
                  <a:pt x="0" y="0"/>
                </a:moveTo>
                <a:lnTo>
                  <a:pt x="0" y="719328"/>
                </a:lnTo>
              </a:path>
            </a:pathLst>
          </a:custGeom>
          <a:ln w="137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52246" y="3947160"/>
            <a:ext cx="2585085" cy="38100"/>
          </a:xfrm>
          <a:custGeom>
            <a:avLst/>
            <a:gdLst/>
            <a:ahLst/>
            <a:cxnLst/>
            <a:rect l="l" t="t" r="r" b="b"/>
            <a:pathLst>
              <a:path w="2585085" h="38100">
                <a:moveTo>
                  <a:pt x="0" y="38100"/>
                </a:moveTo>
                <a:lnTo>
                  <a:pt x="2584704" y="38100"/>
                </a:lnTo>
                <a:lnTo>
                  <a:pt x="25847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52246" y="4332732"/>
            <a:ext cx="2585085" cy="0"/>
          </a:xfrm>
          <a:custGeom>
            <a:avLst/>
            <a:gdLst/>
            <a:ahLst/>
            <a:cxnLst/>
            <a:rect l="l" t="t" r="r" b="b"/>
            <a:pathLst>
              <a:path w="2585085">
                <a:moveTo>
                  <a:pt x="0" y="0"/>
                </a:moveTo>
                <a:lnTo>
                  <a:pt x="258470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58340" y="3886202"/>
            <a:ext cx="0" cy="818515"/>
          </a:xfrm>
          <a:custGeom>
            <a:avLst/>
            <a:gdLst/>
            <a:ahLst/>
            <a:cxnLst/>
            <a:rect l="l" t="t" r="r" b="b"/>
            <a:pathLst>
              <a:path h="818514">
                <a:moveTo>
                  <a:pt x="0" y="0"/>
                </a:moveTo>
                <a:lnTo>
                  <a:pt x="0" y="818388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30090" y="3886202"/>
            <a:ext cx="0" cy="818515"/>
          </a:xfrm>
          <a:custGeom>
            <a:avLst/>
            <a:gdLst/>
            <a:ahLst/>
            <a:cxnLst/>
            <a:rect l="l" t="t" r="r" b="b"/>
            <a:pathLst>
              <a:path h="818514">
                <a:moveTo>
                  <a:pt x="0" y="0"/>
                </a:moveTo>
                <a:lnTo>
                  <a:pt x="0" y="818388"/>
                </a:lnTo>
              </a:path>
            </a:pathLst>
          </a:custGeom>
          <a:ln w="137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52246" y="4698492"/>
            <a:ext cx="2585085" cy="0"/>
          </a:xfrm>
          <a:custGeom>
            <a:avLst/>
            <a:gdLst/>
            <a:ahLst/>
            <a:cxnLst/>
            <a:rect l="l" t="t" r="r" b="b"/>
            <a:pathLst>
              <a:path w="2585085">
                <a:moveTo>
                  <a:pt x="0" y="0"/>
                </a:moveTo>
                <a:lnTo>
                  <a:pt x="258470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35541" y="3893426"/>
            <a:ext cx="258445" cy="748898"/>
          </a:xfrm>
          <a:prstGeom prst="rect">
            <a:avLst/>
          </a:prstGeom>
        </p:spPr>
        <p:txBody>
          <a:bodyPr vert="horz" wrap="square" lIns="0" tIns="104115" rIns="0" bIns="0" rtlCol="0">
            <a:spAutoFit/>
          </a:bodyPr>
          <a:lstStyle/>
          <a:p>
            <a:pPr marL="12697">
              <a:spcBef>
                <a:spcPts val="820"/>
              </a:spcBef>
            </a:pPr>
            <a:r>
              <a:rPr dirty="0">
                <a:latin typeface="Calibri"/>
                <a:cs typeface="Calibri"/>
              </a:rPr>
              <a:t>5</a:t>
            </a:r>
            <a:endParaRPr>
              <a:latin typeface="Calibri"/>
              <a:cs typeface="Calibri"/>
            </a:endParaRPr>
          </a:p>
          <a:p>
            <a:pPr marL="12697">
              <a:spcBef>
                <a:spcPts val="715"/>
              </a:spcBef>
            </a:pPr>
            <a:r>
              <a:rPr spc="4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22558" y="3893426"/>
            <a:ext cx="372745" cy="748898"/>
          </a:xfrm>
          <a:prstGeom prst="rect">
            <a:avLst/>
          </a:prstGeom>
        </p:spPr>
        <p:txBody>
          <a:bodyPr vert="horz" wrap="square" lIns="0" tIns="104115" rIns="0" bIns="0" rtlCol="0">
            <a:spAutoFit/>
          </a:bodyPr>
          <a:lstStyle/>
          <a:p>
            <a:pPr marL="12697">
              <a:spcBef>
                <a:spcPts val="820"/>
              </a:spcBef>
            </a:pPr>
            <a:r>
              <a:rPr spc="-14" dirty="0">
                <a:latin typeface="Calibri"/>
                <a:cs typeface="Calibri"/>
              </a:rPr>
              <a:t>1</a:t>
            </a:r>
            <a:r>
              <a:rPr spc="4" dirty="0">
                <a:latin typeface="Calibri"/>
                <a:cs typeface="Calibri"/>
              </a:rPr>
              <a:t>0</a:t>
            </a:r>
            <a:r>
              <a:rPr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  <a:p>
            <a:pPr marL="12697">
              <a:spcBef>
                <a:spcPts val="715"/>
              </a:spcBef>
            </a:pPr>
            <a:r>
              <a:rPr spc="-14" dirty="0">
                <a:latin typeface="Calibri"/>
                <a:cs typeface="Calibri"/>
              </a:rPr>
              <a:t>2</a:t>
            </a:r>
            <a:r>
              <a:rPr spc="4" dirty="0">
                <a:latin typeface="Calibri"/>
                <a:cs typeface="Calibri"/>
              </a:rPr>
              <a:t>0</a:t>
            </a:r>
            <a:r>
              <a:rPr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71290" y="3895347"/>
            <a:ext cx="960119" cy="452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840" y="311256"/>
            <a:ext cx="8549640" cy="1523477"/>
          </a:xfrm>
          <a:prstGeom prst="rect">
            <a:avLst/>
          </a:prstGeom>
        </p:spPr>
        <p:txBody>
          <a:bodyPr vert="horz" wrap="square" lIns="0" tIns="124825" rIns="0" bIns="0" rtlCol="0">
            <a:spAutoFit/>
          </a:bodyPr>
          <a:lstStyle/>
          <a:p>
            <a:pPr marL="83800" algn="ctr">
              <a:spcBef>
                <a:spcPts val="95"/>
              </a:spcBef>
            </a:pPr>
            <a:r>
              <a:rPr dirty="0"/>
              <a:t>2. </a:t>
            </a:r>
            <a:r>
              <a:rPr spc="-10" dirty="0"/>
              <a:t>Elasticity </a:t>
            </a:r>
            <a:r>
              <a:rPr spc="-14" dirty="0"/>
              <a:t>more </a:t>
            </a:r>
            <a:r>
              <a:rPr spc="-4" dirty="0"/>
              <a:t>than Unity</a:t>
            </a:r>
            <a:r>
              <a:rPr spc="30" dirty="0"/>
              <a:t> </a:t>
            </a:r>
            <a:r>
              <a:rPr spc="-10" dirty="0"/>
              <a:t>(Es&gt;1)</a:t>
            </a:r>
          </a:p>
          <a:p>
            <a:pPr marL="166965" algn="ctr"/>
            <a:r>
              <a:rPr b="1" spc="-10" dirty="0">
                <a:latin typeface="Calibri"/>
                <a:cs typeface="Calibri"/>
              </a:rPr>
              <a:t>(Elastic</a:t>
            </a:r>
            <a:r>
              <a:rPr b="1" spc="4" dirty="0">
                <a:latin typeface="Calibri"/>
                <a:cs typeface="Calibri"/>
              </a:rPr>
              <a:t> </a:t>
            </a:r>
            <a:r>
              <a:rPr b="1" spc="-4" dirty="0">
                <a:latin typeface="Calibri"/>
                <a:cs typeface="Calibri"/>
              </a:rPr>
              <a:t>supply)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678" y="2070591"/>
            <a:ext cx="8056880" cy="4962894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380276" marR="43170" indent="-342819" algn="just">
              <a:spcBef>
                <a:spcPts val="100"/>
              </a:spcBef>
              <a:buFont typeface="Arial"/>
              <a:buChar char="•"/>
              <a:tabLst>
                <a:tab pos="380910" algn="l"/>
              </a:tabLst>
            </a:pPr>
            <a:r>
              <a:rPr sz="2500" dirty="0">
                <a:latin typeface="Calibri"/>
                <a:cs typeface="Calibri"/>
              </a:rPr>
              <a:t>Supply is </a:t>
            </a:r>
            <a:r>
              <a:rPr sz="2500" spc="-4" dirty="0">
                <a:latin typeface="Calibri"/>
                <a:cs typeface="Calibri"/>
              </a:rPr>
              <a:t>said </a:t>
            </a:r>
            <a:r>
              <a:rPr sz="2500" spc="-10" dirty="0">
                <a:latin typeface="Calibri"/>
                <a:cs typeface="Calibri"/>
              </a:rPr>
              <a:t>to be elastic </a:t>
            </a:r>
            <a:r>
              <a:rPr sz="2500" dirty="0">
                <a:latin typeface="Calibri"/>
                <a:cs typeface="Calibri"/>
              </a:rPr>
              <a:t>when a </a:t>
            </a:r>
            <a:r>
              <a:rPr sz="2500" spc="-14" dirty="0">
                <a:latin typeface="Calibri"/>
                <a:cs typeface="Calibri"/>
              </a:rPr>
              <a:t>given </a:t>
            </a:r>
            <a:r>
              <a:rPr sz="2500" spc="-10" dirty="0">
                <a:latin typeface="Calibri"/>
                <a:cs typeface="Calibri"/>
              </a:rPr>
              <a:t>percentage </a:t>
            </a:r>
            <a:r>
              <a:rPr sz="2500" spc="-4" dirty="0">
                <a:latin typeface="Calibri"/>
                <a:cs typeface="Calibri"/>
              </a:rPr>
              <a:t>change </a:t>
            </a:r>
            <a:r>
              <a:rPr sz="2500" dirty="0">
                <a:latin typeface="Calibri"/>
                <a:cs typeface="Calibri"/>
              </a:rPr>
              <a:t>in  price </a:t>
            </a:r>
            <a:r>
              <a:rPr sz="2500" spc="-4" dirty="0">
                <a:latin typeface="Calibri"/>
                <a:cs typeface="Calibri"/>
              </a:rPr>
              <a:t>leads </a:t>
            </a:r>
            <a:r>
              <a:rPr sz="2500" spc="-20" dirty="0">
                <a:latin typeface="Calibri"/>
                <a:cs typeface="Calibri"/>
              </a:rPr>
              <a:t>to </a:t>
            </a:r>
            <a:r>
              <a:rPr sz="2500" dirty="0">
                <a:latin typeface="Calibri"/>
                <a:cs typeface="Calibri"/>
              </a:rPr>
              <a:t>a </a:t>
            </a:r>
            <a:r>
              <a:rPr sz="2500" spc="-10" dirty="0">
                <a:latin typeface="Calibri"/>
                <a:cs typeface="Calibri"/>
              </a:rPr>
              <a:t>larger </a:t>
            </a:r>
            <a:r>
              <a:rPr sz="2500" spc="-4" dirty="0">
                <a:latin typeface="Calibri"/>
                <a:cs typeface="Calibri"/>
              </a:rPr>
              <a:t>change </a:t>
            </a:r>
            <a:r>
              <a:rPr sz="2500" spc="10" dirty="0">
                <a:latin typeface="Calibri"/>
                <a:cs typeface="Calibri"/>
              </a:rPr>
              <a:t>in </a:t>
            </a:r>
            <a:r>
              <a:rPr sz="2500" spc="-10" dirty="0">
                <a:latin typeface="Calibri"/>
                <a:cs typeface="Calibri"/>
              </a:rPr>
              <a:t>quantity </a:t>
            </a:r>
            <a:r>
              <a:rPr sz="2500" spc="-4" dirty="0">
                <a:latin typeface="Calibri"/>
                <a:cs typeface="Calibri"/>
              </a:rPr>
              <a:t>supplied. Under this  situation, the numerical </a:t>
            </a:r>
            <a:r>
              <a:rPr sz="2500" spc="-10" dirty="0">
                <a:latin typeface="Calibri"/>
                <a:cs typeface="Calibri"/>
              </a:rPr>
              <a:t>value of E</a:t>
            </a:r>
            <a:r>
              <a:rPr sz="2500" spc="-14" baseline="-20833" dirty="0">
                <a:latin typeface="Calibri"/>
                <a:cs typeface="Calibri"/>
              </a:rPr>
              <a:t>s </a:t>
            </a:r>
            <a:r>
              <a:rPr sz="2500" spc="-4" dirty="0">
                <a:latin typeface="Calibri"/>
                <a:cs typeface="Calibri"/>
              </a:rPr>
              <a:t>will </a:t>
            </a:r>
            <a:r>
              <a:rPr sz="2500" spc="-10" dirty="0">
                <a:latin typeface="Calibri"/>
                <a:cs typeface="Calibri"/>
              </a:rPr>
              <a:t>be </a:t>
            </a:r>
            <a:r>
              <a:rPr sz="2500" spc="-20" dirty="0">
                <a:latin typeface="Calibri"/>
                <a:cs typeface="Calibri"/>
              </a:rPr>
              <a:t>greater </a:t>
            </a:r>
            <a:r>
              <a:rPr sz="2500" spc="-4">
                <a:latin typeface="Calibri"/>
                <a:cs typeface="Calibri"/>
              </a:rPr>
              <a:t>than</a:t>
            </a:r>
            <a:r>
              <a:rPr sz="2500" spc="-105">
                <a:latin typeface="Calibri"/>
                <a:cs typeface="Calibri"/>
              </a:rPr>
              <a:t> </a:t>
            </a:r>
            <a:r>
              <a:rPr sz="2500" spc="-4" smtClean="0">
                <a:latin typeface="Calibri"/>
                <a:cs typeface="Calibri"/>
              </a:rPr>
              <a:t>one</a:t>
            </a:r>
            <a:r>
              <a:rPr lang="en-AU" sz="2500" spc="-4" dirty="0">
                <a:latin typeface="Calibri"/>
                <a:cs typeface="Calibri"/>
              </a:rPr>
              <a:t> </a:t>
            </a:r>
            <a:r>
              <a:rPr sz="2500" spc="-4" smtClean="0">
                <a:latin typeface="Calibri"/>
                <a:cs typeface="Calibri"/>
              </a:rPr>
              <a:t>but </a:t>
            </a:r>
            <a:r>
              <a:rPr sz="2500" spc="4" dirty="0">
                <a:latin typeface="Calibri"/>
                <a:cs typeface="Calibri"/>
              </a:rPr>
              <a:t>less </a:t>
            </a:r>
            <a:r>
              <a:rPr sz="2500" spc="-4">
                <a:latin typeface="Calibri"/>
                <a:cs typeface="Calibri"/>
              </a:rPr>
              <a:t>than</a:t>
            </a:r>
            <a:r>
              <a:rPr sz="2500" spc="130">
                <a:latin typeface="Calibri"/>
                <a:cs typeface="Calibri"/>
              </a:rPr>
              <a:t> </a:t>
            </a:r>
            <a:r>
              <a:rPr sz="2500" spc="-25" smtClean="0">
                <a:latin typeface="Calibri"/>
                <a:cs typeface="Calibri"/>
              </a:rPr>
              <a:t>infinity.</a:t>
            </a:r>
            <a:endParaRPr lang="en-AU" sz="2500" spc="-25" dirty="0">
              <a:latin typeface="Calibri"/>
              <a:cs typeface="Calibri"/>
            </a:endParaRPr>
          </a:p>
          <a:p>
            <a:pPr marL="380276" algn="just">
              <a:spcBef>
                <a:spcPts val="755"/>
              </a:spcBef>
            </a:pPr>
            <a:endParaRPr lang="en-AU" sz="2500" spc="-25" dirty="0" smtClean="0">
              <a:latin typeface="Calibri"/>
              <a:cs typeface="Calibri"/>
            </a:endParaRPr>
          </a:p>
          <a:p>
            <a:pPr marL="380276" algn="just">
              <a:spcBef>
                <a:spcPts val="755"/>
              </a:spcBef>
            </a:pPr>
            <a:endParaRPr lang="en-AU" sz="2500" spc="-25" dirty="0">
              <a:latin typeface="Calibri"/>
              <a:cs typeface="Calibri"/>
            </a:endParaRPr>
          </a:p>
          <a:p>
            <a:pPr marL="380276" algn="just">
              <a:spcBef>
                <a:spcPts val="755"/>
              </a:spcBef>
            </a:pPr>
            <a:endParaRPr lang="en-AU" sz="2500" spc="-25" dirty="0" smtClean="0">
              <a:latin typeface="Calibri"/>
              <a:cs typeface="Calibri"/>
            </a:endParaRPr>
          </a:p>
          <a:p>
            <a:pPr marL="380276" algn="just">
              <a:spcBef>
                <a:spcPts val="755"/>
              </a:spcBef>
            </a:pPr>
            <a:endParaRPr lang="en-AU" sz="2500" spc="-25" dirty="0">
              <a:latin typeface="Calibri"/>
              <a:cs typeface="Calibri"/>
            </a:endParaRPr>
          </a:p>
          <a:p>
            <a:pPr marL="380276" algn="just">
              <a:spcBef>
                <a:spcPts val="755"/>
              </a:spcBef>
            </a:pPr>
            <a:endParaRPr lang="en-AU" sz="2500" spc="-25" dirty="0" smtClean="0">
              <a:latin typeface="Calibri"/>
              <a:cs typeface="Calibri"/>
            </a:endParaRPr>
          </a:p>
          <a:p>
            <a:pPr marL="380276" algn="just">
              <a:spcBef>
                <a:spcPts val="755"/>
              </a:spcBef>
            </a:pPr>
            <a:endParaRPr lang="en-AU" sz="2500" spc="-25" dirty="0" smtClean="0">
              <a:latin typeface="Calibri"/>
              <a:cs typeface="Calibri"/>
            </a:endParaRPr>
          </a:p>
          <a:p>
            <a:pPr marL="380276" algn="just">
              <a:spcBef>
                <a:spcPts val="755"/>
              </a:spcBef>
            </a:pP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8598" y="5914183"/>
            <a:ext cx="506095" cy="327626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&gt;1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01967" y="3314700"/>
            <a:ext cx="2667000" cy="247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21093" y="5914183"/>
            <a:ext cx="1292225" cy="327626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2000" spc="-14" dirty="0">
                <a:latin typeface="Calibri"/>
                <a:cs typeface="Calibri"/>
              </a:rPr>
              <a:t>flatter </a:t>
            </a:r>
            <a:r>
              <a:rPr sz="2000" spc="-4" dirty="0">
                <a:latin typeface="Calibri"/>
                <a:cs typeface="Calibri"/>
              </a:rPr>
              <a:t>curve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9842" y="3886200"/>
            <a:ext cx="2499360" cy="1097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78175" y="3886200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472"/>
                </a:lnTo>
              </a:path>
            </a:pathLst>
          </a:custGeom>
          <a:ln w="137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78175" y="4271774"/>
            <a:ext cx="0" cy="719455"/>
          </a:xfrm>
          <a:custGeom>
            <a:avLst/>
            <a:gdLst/>
            <a:ahLst/>
            <a:cxnLst/>
            <a:rect l="l" t="t" r="r" b="b"/>
            <a:pathLst>
              <a:path h="719454">
                <a:moveTo>
                  <a:pt x="0" y="0"/>
                </a:moveTo>
                <a:lnTo>
                  <a:pt x="0" y="719327"/>
                </a:lnTo>
              </a:path>
            </a:pathLst>
          </a:custGeom>
          <a:ln w="137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23746" y="4233672"/>
            <a:ext cx="2513330" cy="38100"/>
          </a:xfrm>
          <a:custGeom>
            <a:avLst/>
            <a:gdLst/>
            <a:ahLst/>
            <a:cxnLst/>
            <a:rect l="l" t="t" r="r" b="b"/>
            <a:pathLst>
              <a:path w="2513329" h="38100">
                <a:moveTo>
                  <a:pt x="0" y="38100"/>
                </a:moveTo>
                <a:lnTo>
                  <a:pt x="2513076" y="38100"/>
                </a:lnTo>
                <a:lnTo>
                  <a:pt x="2513076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3746" y="4618482"/>
            <a:ext cx="2513330" cy="0"/>
          </a:xfrm>
          <a:custGeom>
            <a:avLst/>
            <a:gdLst/>
            <a:ahLst/>
            <a:cxnLst/>
            <a:rect l="l" t="t" r="r" b="b"/>
            <a:pathLst>
              <a:path w="2513329">
                <a:moveTo>
                  <a:pt x="0" y="0"/>
                </a:moveTo>
                <a:lnTo>
                  <a:pt x="2513076" y="0"/>
                </a:lnTo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9839" y="3886200"/>
            <a:ext cx="0" cy="1104900"/>
          </a:xfrm>
          <a:custGeom>
            <a:avLst/>
            <a:gdLst/>
            <a:ahLst/>
            <a:cxnLst/>
            <a:rect l="l" t="t" r="r" b="b"/>
            <a:pathLst>
              <a:path h="1104900">
                <a:moveTo>
                  <a:pt x="0" y="0"/>
                </a:moveTo>
                <a:lnTo>
                  <a:pt x="0" y="110490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961" y="3886200"/>
            <a:ext cx="0" cy="1104900"/>
          </a:xfrm>
          <a:custGeom>
            <a:avLst/>
            <a:gdLst/>
            <a:ahLst/>
            <a:cxnLst/>
            <a:rect l="l" t="t" r="r" b="b"/>
            <a:pathLst>
              <a:path h="1104900">
                <a:moveTo>
                  <a:pt x="0" y="0"/>
                </a:moveTo>
                <a:lnTo>
                  <a:pt x="0" y="1104900"/>
                </a:lnTo>
              </a:path>
            </a:pathLst>
          </a:custGeom>
          <a:ln w="137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3746" y="3890009"/>
            <a:ext cx="2513330" cy="0"/>
          </a:xfrm>
          <a:custGeom>
            <a:avLst/>
            <a:gdLst/>
            <a:ahLst/>
            <a:cxnLst/>
            <a:rect l="l" t="t" r="r" b="b"/>
            <a:pathLst>
              <a:path w="2513329">
                <a:moveTo>
                  <a:pt x="0" y="0"/>
                </a:moveTo>
                <a:lnTo>
                  <a:pt x="2513075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3746" y="4984242"/>
            <a:ext cx="2513330" cy="0"/>
          </a:xfrm>
          <a:custGeom>
            <a:avLst/>
            <a:gdLst/>
            <a:ahLst/>
            <a:cxnLst/>
            <a:rect l="l" t="t" r="r" b="b"/>
            <a:pathLst>
              <a:path w="2513329">
                <a:moveTo>
                  <a:pt x="0" y="0"/>
                </a:moveTo>
                <a:lnTo>
                  <a:pt x="2513076" y="0"/>
                </a:lnTo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07042" y="3812501"/>
            <a:ext cx="258445" cy="1115664"/>
          </a:xfrm>
          <a:prstGeom prst="rect">
            <a:avLst/>
          </a:prstGeom>
        </p:spPr>
        <p:txBody>
          <a:bodyPr vert="horz" wrap="square" lIns="0" tIns="104114" rIns="0" bIns="0" rtlCol="0">
            <a:spAutoFit/>
          </a:bodyPr>
          <a:lstStyle/>
          <a:p>
            <a:pPr marL="12697">
              <a:spcBef>
                <a:spcPts val="819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endParaRPr>
              <a:latin typeface="Calibri"/>
              <a:cs typeface="Calibri"/>
            </a:endParaRPr>
          </a:p>
          <a:p>
            <a:pPr marL="12697">
              <a:spcBef>
                <a:spcPts val="720"/>
              </a:spcBef>
            </a:pPr>
            <a:r>
              <a:rPr dirty="0">
                <a:latin typeface="Calibri"/>
                <a:cs typeface="Calibri"/>
              </a:rPr>
              <a:t>5</a:t>
            </a:r>
            <a:endParaRPr>
              <a:latin typeface="Calibri"/>
              <a:cs typeface="Calibri"/>
            </a:endParaRPr>
          </a:p>
          <a:p>
            <a:pPr marL="12697">
              <a:spcBef>
                <a:spcPts val="720"/>
              </a:spcBef>
            </a:pPr>
            <a:r>
              <a:rPr spc="4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56898" y="3812501"/>
            <a:ext cx="372745" cy="1115664"/>
          </a:xfrm>
          <a:prstGeom prst="rect">
            <a:avLst/>
          </a:prstGeom>
        </p:spPr>
        <p:txBody>
          <a:bodyPr vert="horz" wrap="square" lIns="0" tIns="104114" rIns="0" bIns="0" rtlCol="0">
            <a:spAutoFit/>
          </a:bodyPr>
          <a:lstStyle/>
          <a:p>
            <a:pPr marL="12697">
              <a:spcBef>
                <a:spcPts val="819"/>
              </a:spcBef>
            </a:pPr>
            <a:r>
              <a:rPr b="1" spc="-10" dirty="0">
                <a:solidFill>
                  <a:srgbClr val="FFFFFF"/>
                </a:solidFill>
                <a:latin typeface="Calibri"/>
                <a:cs typeface="Calibri"/>
              </a:rPr>
              <a:t>QS</a:t>
            </a:r>
            <a:endParaRPr>
              <a:latin typeface="Calibri"/>
              <a:cs typeface="Calibri"/>
            </a:endParaRPr>
          </a:p>
          <a:p>
            <a:pPr marL="12697">
              <a:spcBef>
                <a:spcPts val="720"/>
              </a:spcBef>
            </a:pPr>
            <a:r>
              <a:rPr spc="-14" dirty="0">
                <a:latin typeface="Calibri"/>
                <a:cs typeface="Calibri"/>
              </a:rPr>
              <a:t>1</a:t>
            </a:r>
            <a:r>
              <a:rPr spc="4" dirty="0">
                <a:latin typeface="Calibri"/>
                <a:cs typeface="Calibri"/>
              </a:rPr>
              <a:t>0</a:t>
            </a:r>
            <a:r>
              <a:rPr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  <a:p>
            <a:pPr marL="12697">
              <a:spcBef>
                <a:spcPts val="720"/>
              </a:spcBef>
            </a:pPr>
            <a:r>
              <a:rPr spc="-14" dirty="0">
                <a:latin typeface="Calibri"/>
                <a:cs typeface="Calibri"/>
              </a:rPr>
              <a:t>3</a:t>
            </a:r>
            <a:r>
              <a:rPr spc="4" dirty="0">
                <a:latin typeface="Calibri"/>
                <a:cs typeface="Calibri"/>
              </a:rPr>
              <a:t>0</a:t>
            </a:r>
            <a:r>
              <a:rPr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64307" y="5253231"/>
            <a:ext cx="970787" cy="452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840" y="311256"/>
            <a:ext cx="8549640" cy="1511012"/>
          </a:xfrm>
          <a:prstGeom prst="rect">
            <a:avLst/>
          </a:prstGeom>
        </p:spPr>
        <p:txBody>
          <a:bodyPr vert="horz" wrap="square" lIns="0" tIns="112691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dirty="0"/>
              <a:t>3. </a:t>
            </a:r>
            <a:r>
              <a:rPr spc="-10" dirty="0"/>
              <a:t>Elasticity </a:t>
            </a:r>
            <a:r>
              <a:rPr spc="-4" dirty="0"/>
              <a:t>less than </a:t>
            </a:r>
            <a:r>
              <a:rPr spc="-10" dirty="0"/>
              <a:t>unity</a:t>
            </a:r>
            <a:r>
              <a:rPr spc="30" dirty="0"/>
              <a:t> </a:t>
            </a:r>
            <a:r>
              <a:rPr spc="-4" dirty="0"/>
              <a:t>(Es&lt;1)</a:t>
            </a:r>
          </a:p>
          <a:p>
            <a:pPr marL="73642" algn="ctr"/>
            <a:r>
              <a:rPr b="1" spc="-10" dirty="0">
                <a:latin typeface="Calibri"/>
                <a:cs typeface="Calibri"/>
              </a:rPr>
              <a:t>(Inelastic</a:t>
            </a:r>
            <a:r>
              <a:rPr b="1" spc="6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Supply)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077" y="2070591"/>
            <a:ext cx="8067040" cy="1661350"/>
          </a:xfrm>
          <a:prstGeom prst="rect">
            <a:avLst/>
          </a:prstGeom>
        </p:spPr>
        <p:txBody>
          <a:bodyPr vert="horz" wrap="square" lIns="0" tIns="14603" rIns="0" bIns="0" rtlCol="0">
            <a:spAutoFit/>
          </a:bodyPr>
          <a:lstStyle/>
          <a:p>
            <a:pPr marL="354883" marR="5080" indent="-342819">
              <a:lnSpc>
                <a:spcPct val="99500"/>
              </a:lnSpc>
              <a:spcBef>
                <a:spcPts val="115"/>
              </a:spcBef>
              <a:buFont typeface="Arial"/>
              <a:buChar char="•"/>
              <a:tabLst>
                <a:tab pos="354883" algn="l"/>
                <a:tab pos="355517" algn="l"/>
              </a:tabLst>
            </a:pPr>
            <a:r>
              <a:rPr sz="2500" dirty="0">
                <a:latin typeface="Calibri"/>
                <a:cs typeface="Calibri"/>
              </a:rPr>
              <a:t>Supply is </a:t>
            </a:r>
            <a:r>
              <a:rPr sz="2500" spc="-4" dirty="0">
                <a:latin typeface="Calibri"/>
                <a:cs typeface="Calibri"/>
              </a:rPr>
              <a:t>said </a:t>
            </a:r>
            <a:r>
              <a:rPr sz="2500" spc="-10" dirty="0">
                <a:latin typeface="Calibri"/>
                <a:cs typeface="Calibri"/>
              </a:rPr>
              <a:t>to be </a:t>
            </a:r>
            <a:r>
              <a:rPr sz="2500" spc="-4" dirty="0">
                <a:latin typeface="Calibri"/>
                <a:cs typeface="Calibri"/>
              </a:rPr>
              <a:t>inelastic </a:t>
            </a:r>
            <a:r>
              <a:rPr sz="2500" dirty="0">
                <a:latin typeface="Calibri"/>
                <a:cs typeface="Calibri"/>
              </a:rPr>
              <a:t>when a </a:t>
            </a:r>
            <a:r>
              <a:rPr sz="2500" spc="-10" dirty="0">
                <a:latin typeface="Calibri"/>
                <a:cs typeface="Calibri"/>
              </a:rPr>
              <a:t>given percentage change  </a:t>
            </a:r>
            <a:r>
              <a:rPr sz="2500" dirty="0">
                <a:latin typeface="Calibri"/>
                <a:cs typeface="Calibri"/>
              </a:rPr>
              <a:t>in price </a:t>
            </a:r>
            <a:r>
              <a:rPr sz="2500" spc="-4" dirty="0">
                <a:latin typeface="Calibri"/>
                <a:cs typeface="Calibri"/>
              </a:rPr>
              <a:t>causes </a:t>
            </a:r>
            <a:r>
              <a:rPr sz="2500" dirty="0">
                <a:latin typeface="Calibri"/>
                <a:cs typeface="Calibri"/>
              </a:rPr>
              <a:t>a smaller </a:t>
            </a:r>
            <a:r>
              <a:rPr sz="2500" spc="-4" dirty="0">
                <a:latin typeface="Calibri"/>
                <a:cs typeface="Calibri"/>
              </a:rPr>
              <a:t>change </a:t>
            </a:r>
            <a:r>
              <a:rPr sz="2500" dirty="0">
                <a:latin typeface="Calibri"/>
                <a:cs typeface="Calibri"/>
              </a:rPr>
              <a:t>in </a:t>
            </a:r>
            <a:r>
              <a:rPr sz="2500" spc="-10" dirty="0">
                <a:latin typeface="Calibri"/>
                <a:cs typeface="Calibri"/>
              </a:rPr>
              <a:t>quantity </a:t>
            </a:r>
            <a:r>
              <a:rPr sz="2500" spc="-4" dirty="0">
                <a:latin typeface="Calibri"/>
                <a:cs typeface="Calibri"/>
              </a:rPr>
              <a:t>supplied. </a:t>
            </a:r>
            <a:r>
              <a:rPr sz="2500" spc="-10" dirty="0">
                <a:latin typeface="Calibri"/>
                <a:cs typeface="Calibri"/>
              </a:rPr>
              <a:t>Here </a:t>
            </a:r>
            <a:r>
              <a:rPr sz="2500" spc="-4" dirty="0">
                <a:latin typeface="Calibri"/>
                <a:cs typeface="Calibri"/>
              </a:rPr>
              <a:t>the  numerical </a:t>
            </a:r>
            <a:r>
              <a:rPr sz="2500" spc="-10" dirty="0">
                <a:latin typeface="Calibri"/>
                <a:cs typeface="Calibri"/>
              </a:rPr>
              <a:t>value of </a:t>
            </a:r>
            <a:r>
              <a:rPr sz="2500" spc="-4" dirty="0">
                <a:latin typeface="Calibri"/>
                <a:cs typeface="Calibri"/>
              </a:rPr>
              <a:t>elasticity </a:t>
            </a:r>
            <a:r>
              <a:rPr sz="2500" spc="-10" dirty="0">
                <a:latin typeface="Calibri"/>
                <a:cs typeface="Calibri"/>
              </a:rPr>
              <a:t>of </a:t>
            </a:r>
            <a:r>
              <a:rPr sz="2500" dirty="0">
                <a:latin typeface="Calibri"/>
                <a:cs typeface="Calibri"/>
              </a:rPr>
              <a:t>supply is </a:t>
            </a:r>
            <a:r>
              <a:rPr sz="2500" spc="-14" dirty="0">
                <a:latin typeface="Calibri"/>
                <a:cs typeface="Calibri"/>
              </a:rPr>
              <a:t>greater </a:t>
            </a:r>
            <a:r>
              <a:rPr sz="2500" spc="-4" dirty="0">
                <a:latin typeface="Calibri"/>
                <a:cs typeface="Calibri"/>
              </a:rPr>
              <a:t>than </a:t>
            </a:r>
            <a:r>
              <a:rPr sz="2500" spc="-20" dirty="0">
                <a:latin typeface="Calibri"/>
                <a:cs typeface="Calibri"/>
              </a:rPr>
              <a:t>zero </a:t>
            </a:r>
            <a:r>
              <a:rPr sz="2500" spc="-4" dirty="0">
                <a:latin typeface="Calibri"/>
                <a:cs typeface="Calibri"/>
              </a:rPr>
              <a:t>but  </a:t>
            </a:r>
            <a:r>
              <a:rPr sz="2500" dirty="0">
                <a:latin typeface="Calibri"/>
                <a:cs typeface="Calibri"/>
              </a:rPr>
              <a:t>less </a:t>
            </a:r>
            <a:r>
              <a:rPr sz="2500" spc="-4" dirty="0">
                <a:latin typeface="Calibri"/>
                <a:cs typeface="Calibri"/>
              </a:rPr>
              <a:t>than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4" dirty="0">
                <a:latin typeface="Calibri"/>
                <a:cs typeface="Calibri"/>
              </a:rPr>
              <a:t>one</a:t>
            </a:r>
            <a:r>
              <a:rPr sz="3200" spc="-4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1598" y="3816098"/>
            <a:ext cx="2833370" cy="70485"/>
          </a:xfrm>
          <a:custGeom>
            <a:avLst/>
            <a:gdLst/>
            <a:ahLst/>
            <a:cxnLst/>
            <a:rect l="l" t="t" r="r" b="b"/>
            <a:pathLst>
              <a:path w="2833370" h="70485">
                <a:moveTo>
                  <a:pt x="0" y="70103"/>
                </a:moveTo>
                <a:lnTo>
                  <a:pt x="2833116" y="70103"/>
                </a:lnTo>
                <a:lnTo>
                  <a:pt x="2833116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3977" y="3808476"/>
            <a:ext cx="2847340" cy="13969"/>
          </a:xfrm>
          <a:custGeom>
            <a:avLst/>
            <a:gdLst/>
            <a:ahLst/>
            <a:cxnLst/>
            <a:rect l="l" t="t" r="r" b="b"/>
            <a:pathLst>
              <a:path w="2847340" h="13970">
                <a:moveTo>
                  <a:pt x="0" y="13716"/>
                </a:moveTo>
                <a:lnTo>
                  <a:pt x="2846831" y="13716"/>
                </a:lnTo>
                <a:lnTo>
                  <a:pt x="2846831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35608" y="6060451"/>
            <a:ext cx="506095" cy="327626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&lt;1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72203" y="3314700"/>
            <a:ext cx="2944367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2633" y="6060451"/>
            <a:ext cx="1437640" cy="327626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steeper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curve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1596" y="3886200"/>
            <a:ext cx="2833116" cy="1027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392" y="3808476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5">
                <a:moveTo>
                  <a:pt x="0" y="0"/>
                </a:moveTo>
                <a:lnTo>
                  <a:pt x="0" y="353567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17392" y="4200146"/>
            <a:ext cx="0" cy="719455"/>
          </a:xfrm>
          <a:custGeom>
            <a:avLst/>
            <a:gdLst/>
            <a:ahLst/>
            <a:cxnLst/>
            <a:rect l="l" t="t" r="r" b="b"/>
            <a:pathLst>
              <a:path h="719454">
                <a:moveTo>
                  <a:pt x="0" y="0"/>
                </a:moveTo>
                <a:lnTo>
                  <a:pt x="0" y="719327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93977" y="4162044"/>
            <a:ext cx="2847340" cy="38100"/>
          </a:xfrm>
          <a:custGeom>
            <a:avLst/>
            <a:gdLst/>
            <a:ahLst/>
            <a:cxnLst/>
            <a:rect l="l" t="t" r="r" b="b"/>
            <a:pathLst>
              <a:path w="2847340" h="38100">
                <a:moveTo>
                  <a:pt x="0" y="38100"/>
                </a:moveTo>
                <a:lnTo>
                  <a:pt x="2846831" y="38100"/>
                </a:lnTo>
                <a:lnTo>
                  <a:pt x="2846831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93977" y="4546854"/>
            <a:ext cx="2847340" cy="0"/>
          </a:xfrm>
          <a:custGeom>
            <a:avLst/>
            <a:gdLst/>
            <a:ahLst/>
            <a:cxnLst/>
            <a:rect l="l" t="t" r="r" b="b"/>
            <a:pathLst>
              <a:path w="2847340">
                <a:moveTo>
                  <a:pt x="0" y="0"/>
                </a:moveTo>
                <a:lnTo>
                  <a:pt x="2846831" y="0"/>
                </a:lnTo>
              </a:path>
            </a:pathLst>
          </a:custGeom>
          <a:ln w="137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00833" y="3808478"/>
            <a:ext cx="0" cy="1111250"/>
          </a:xfrm>
          <a:custGeom>
            <a:avLst/>
            <a:gdLst/>
            <a:ahLst/>
            <a:cxnLst/>
            <a:rect l="l" t="t" r="r" b="b"/>
            <a:pathLst>
              <a:path h="1111250">
                <a:moveTo>
                  <a:pt x="0" y="0"/>
                </a:moveTo>
                <a:lnTo>
                  <a:pt x="0" y="1110995"/>
                </a:lnTo>
              </a:path>
            </a:pathLst>
          </a:custGeom>
          <a:ln w="137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34711" y="3808478"/>
            <a:ext cx="0" cy="1111250"/>
          </a:xfrm>
          <a:custGeom>
            <a:avLst/>
            <a:gdLst/>
            <a:ahLst/>
            <a:cxnLst/>
            <a:rect l="l" t="t" r="r" b="b"/>
            <a:pathLst>
              <a:path h="1111250">
                <a:moveTo>
                  <a:pt x="0" y="0"/>
                </a:moveTo>
                <a:lnTo>
                  <a:pt x="0" y="1110995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93977" y="4912614"/>
            <a:ext cx="2847340" cy="0"/>
          </a:xfrm>
          <a:custGeom>
            <a:avLst/>
            <a:gdLst/>
            <a:ahLst/>
            <a:cxnLst/>
            <a:rect l="l" t="t" r="r" b="b"/>
            <a:pathLst>
              <a:path w="2847340">
                <a:moveTo>
                  <a:pt x="0" y="0"/>
                </a:moveTo>
                <a:lnTo>
                  <a:pt x="2846831" y="0"/>
                </a:lnTo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78751" y="3740840"/>
            <a:ext cx="258445" cy="1115664"/>
          </a:xfrm>
          <a:prstGeom prst="rect">
            <a:avLst/>
          </a:prstGeom>
        </p:spPr>
        <p:txBody>
          <a:bodyPr vert="horz" wrap="square" lIns="0" tIns="104114" rIns="0" bIns="0" rtlCol="0">
            <a:spAutoFit/>
          </a:bodyPr>
          <a:lstStyle/>
          <a:p>
            <a:pPr marL="12697">
              <a:spcBef>
                <a:spcPts val="819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endParaRPr>
              <a:latin typeface="Calibri"/>
              <a:cs typeface="Calibri"/>
            </a:endParaRPr>
          </a:p>
          <a:p>
            <a:pPr marL="12697">
              <a:spcBef>
                <a:spcPts val="720"/>
              </a:spcBef>
            </a:pPr>
            <a:r>
              <a:rPr dirty="0">
                <a:latin typeface="Calibri"/>
                <a:cs typeface="Calibri"/>
              </a:rPr>
              <a:t>5</a:t>
            </a:r>
            <a:endParaRPr>
              <a:latin typeface="Calibri"/>
              <a:cs typeface="Calibri"/>
            </a:endParaRPr>
          </a:p>
          <a:p>
            <a:pPr marL="12697">
              <a:spcBef>
                <a:spcPts val="720"/>
              </a:spcBef>
            </a:pPr>
            <a:r>
              <a:rPr spc="4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96069" y="3740840"/>
            <a:ext cx="372745" cy="1115664"/>
          </a:xfrm>
          <a:prstGeom prst="rect">
            <a:avLst/>
          </a:prstGeom>
        </p:spPr>
        <p:txBody>
          <a:bodyPr vert="horz" wrap="square" lIns="0" tIns="104114" rIns="0" bIns="0" rtlCol="0">
            <a:spAutoFit/>
          </a:bodyPr>
          <a:lstStyle/>
          <a:p>
            <a:pPr marL="12697">
              <a:spcBef>
                <a:spcPts val="819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QS</a:t>
            </a:r>
            <a:endParaRPr>
              <a:latin typeface="Calibri"/>
              <a:cs typeface="Calibri"/>
            </a:endParaRPr>
          </a:p>
          <a:p>
            <a:pPr marL="12697">
              <a:spcBef>
                <a:spcPts val="720"/>
              </a:spcBef>
            </a:pPr>
            <a:r>
              <a:rPr spc="4" dirty="0">
                <a:latin typeface="Calibri"/>
                <a:cs typeface="Calibri"/>
              </a:rPr>
              <a:t>1</a:t>
            </a:r>
            <a:r>
              <a:rPr spc="-14" dirty="0">
                <a:latin typeface="Calibri"/>
                <a:cs typeface="Calibri"/>
              </a:rPr>
              <a:t>0</a:t>
            </a:r>
            <a:r>
              <a:rPr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  <a:p>
            <a:pPr marL="12697">
              <a:spcBef>
                <a:spcPts val="720"/>
              </a:spcBef>
            </a:pPr>
            <a:r>
              <a:rPr spc="4" dirty="0">
                <a:latin typeface="Calibri"/>
                <a:cs typeface="Calibri"/>
              </a:rPr>
              <a:t>1</a:t>
            </a:r>
            <a:r>
              <a:rPr spc="-14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64307" y="5253231"/>
            <a:ext cx="970787" cy="452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749329"/>
            <a:ext cx="8229600" cy="1397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8529">
              <a:spcBef>
                <a:spcPts val="95"/>
              </a:spcBef>
            </a:pPr>
            <a:r>
              <a:rPr dirty="0"/>
              <a:t>4. </a:t>
            </a:r>
            <a:r>
              <a:rPr spc="-30" dirty="0"/>
              <a:t>Zero </a:t>
            </a:r>
            <a:r>
              <a:rPr spc="-10" dirty="0"/>
              <a:t>elasticity</a:t>
            </a:r>
            <a:r>
              <a:rPr spc="10" dirty="0"/>
              <a:t> </a:t>
            </a:r>
            <a:r>
              <a:rPr spc="-4" dirty="0"/>
              <a:t>(Es=0)</a:t>
            </a:r>
          </a:p>
          <a:p>
            <a:pPr marL="12697"/>
            <a:r>
              <a:rPr spc="-4" dirty="0"/>
              <a:t>( </a:t>
            </a:r>
            <a:r>
              <a:rPr b="1" spc="-14" dirty="0">
                <a:latin typeface="Calibri"/>
                <a:cs typeface="Calibri"/>
              </a:rPr>
              <a:t>Perfectly </a:t>
            </a:r>
            <a:r>
              <a:rPr b="1" spc="-10" dirty="0">
                <a:latin typeface="Calibri"/>
                <a:cs typeface="Calibri"/>
              </a:rPr>
              <a:t>Inelastic</a:t>
            </a:r>
            <a:r>
              <a:rPr b="1" spc="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Supply)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080" y="2033980"/>
            <a:ext cx="8018145" cy="1798557"/>
          </a:xfrm>
          <a:prstGeom prst="rect">
            <a:avLst/>
          </a:prstGeom>
        </p:spPr>
        <p:txBody>
          <a:bodyPr vert="horz" wrap="square" lIns="0" tIns="53963" rIns="0" bIns="0" rtlCol="0">
            <a:spAutoFit/>
          </a:bodyPr>
          <a:lstStyle/>
          <a:p>
            <a:pPr marL="354883" marR="226642" indent="-342819">
              <a:lnSpc>
                <a:spcPts val="2588"/>
              </a:lnSpc>
              <a:spcBef>
                <a:spcPts val="425"/>
              </a:spcBef>
              <a:buFont typeface="Arial"/>
              <a:buChar char="•"/>
              <a:tabLst>
                <a:tab pos="354883" algn="l"/>
                <a:tab pos="355517" algn="l"/>
              </a:tabLst>
            </a:pPr>
            <a:r>
              <a:rPr sz="2500" dirty="0">
                <a:latin typeface="Calibri"/>
                <a:cs typeface="Calibri"/>
              </a:rPr>
              <a:t>When </a:t>
            </a:r>
            <a:r>
              <a:rPr sz="2500" spc="-10" dirty="0">
                <a:latin typeface="Calibri"/>
                <a:cs typeface="Calibri"/>
              </a:rPr>
              <a:t>there </a:t>
            </a:r>
            <a:r>
              <a:rPr sz="2500" dirty="0">
                <a:latin typeface="Calibri"/>
                <a:cs typeface="Calibri"/>
              </a:rPr>
              <a:t>is </a:t>
            </a:r>
            <a:r>
              <a:rPr sz="2500" spc="-10" dirty="0">
                <a:latin typeface="Calibri"/>
                <a:cs typeface="Calibri"/>
              </a:rPr>
              <a:t>no </a:t>
            </a:r>
            <a:r>
              <a:rPr sz="2500" spc="-4" dirty="0">
                <a:latin typeface="Calibri"/>
                <a:cs typeface="Calibri"/>
              </a:rPr>
              <a:t>change </a:t>
            </a:r>
            <a:r>
              <a:rPr sz="2500" dirty="0">
                <a:latin typeface="Calibri"/>
                <a:cs typeface="Calibri"/>
              </a:rPr>
              <a:t>in </a:t>
            </a:r>
            <a:r>
              <a:rPr sz="2500" spc="-10" dirty="0">
                <a:latin typeface="Calibri"/>
                <a:cs typeface="Calibri"/>
              </a:rPr>
              <a:t>quantity </a:t>
            </a:r>
            <a:r>
              <a:rPr sz="2500" dirty="0">
                <a:latin typeface="Calibri"/>
                <a:cs typeface="Calibri"/>
              </a:rPr>
              <a:t>supply </a:t>
            </a:r>
            <a:r>
              <a:rPr sz="2500" spc="-10" dirty="0">
                <a:latin typeface="Calibri"/>
                <a:cs typeface="Calibri"/>
              </a:rPr>
              <a:t>of </a:t>
            </a:r>
            <a:r>
              <a:rPr sz="2500" dirty="0">
                <a:latin typeface="Calibri"/>
                <a:cs typeface="Calibri"/>
              </a:rPr>
              <a:t>a </a:t>
            </a:r>
            <a:r>
              <a:rPr sz="2500" spc="-25" dirty="0">
                <a:latin typeface="Calibri"/>
                <a:cs typeface="Calibri"/>
              </a:rPr>
              <a:t>commodity,  </a:t>
            </a:r>
            <a:r>
              <a:rPr sz="2500" spc="-4" dirty="0">
                <a:latin typeface="Calibri"/>
                <a:cs typeface="Calibri"/>
              </a:rPr>
              <a:t>due </a:t>
            </a:r>
            <a:r>
              <a:rPr sz="2500" spc="-10" dirty="0">
                <a:latin typeface="Calibri"/>
                <a:cs typeface="Calibri"/>
              </a:rPr>
              <a:t>to change </a:t>
            </a:r>
            <a:r>
              <a:rPr sz="2500" dirty="0">
                <a:latin typeface="Calibri"/>
                <a:cs typeface="Calibri"/>
              </a:rPr>
              <a:t>in price of a </a:t>
            </a:r>
            <a:r>
              <a:rPr sz="2500" spc="-4" dirty="0">
                <a:latin typeface="Calibri"/>
                <a:cs typeface="Calibri"/>
              </a:rPr>
              <a:t>commodity </a:t>
            </a:r>
            <a:r>
              <a:rPr sz="2500" dirty="0">
                <a:latin typeface="Calibri"/>
                <a:cs typeface="Calibri"/>
              </a:rPr>
              <a:t>then </a:t>
            </a:r>
            <a:r>
              <a:rPr sz="2500" spc="-4" dirty="0">
                <a:latin typeface="Calibri"/>
                <a:cs typeface="Calibri"/>
              </a:rPr>
              <a:t>elasticity </a:t>
            </a:r>
            <a:r>
              <a:rPr sz="2500" dirty="0">
                <a:latin typeface="Calibri"/>
                <a:cs typeface="Calibri"/>
              </a:rPr>
              <a:t>of  supply will </a:t>
            </a:r>
            <a:r>
              <a:rPr sz="2500" spc="-10" dirty="0">
                <a:latin typeface="Calibri"/>
                <a:cs typeface="Calibri"/>
              </a:rPr>
              <a:t>be </a:t>
            </a:r>
            <a:r>
              <a:rPr sz="2500" dirty="0">
                <a:latin typeface="Calibri"/>
                <a:cs typeface="Calibri"/>
              </a:rPr>
              <a:t>equal </a:t>
            </a:r>
            <a:r>
              <a:rPr sz="2500" spc="-10" dirty="0">
                <a:latin typeface="Calibri"/>
                <a:cs typeface="Calibri"/>
              </a:rPr>
              <a:t>to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zero.</a:t>
            </a:r>
            <a:endParaRPr sz="2500">
              <a:latin typeface="Calibri"/>
              <a:cs typeface="Calibri"/>
            </a:endParaRPr>
          </a:p>
          <a:p>
            <a:pPr marL="354883" marR="5080" indent="-342819">
              <a:lnSpc>
                <a:spcPts val="2588"/>
              </a:lnSpc>
              <a:spcBef>
                <a:spcPts val="585"/>
              </a:spcBef>
              <a:buFont typeface="Arial"/>
              <a:buChar char="•"/>
              <a:tabLst>
                <a:tab pos="354883" algn="l"/>
                <a:tab pos="355517" algn="l"/>
              </a:tabLst>
            </a:pPr>
            <a:r>
              <a:rPr sz="2500" spc="-10" dirty="0">
                <a:latin typeface="Calibri"/>
                <a:cs typeface="Calibri"/>
              </a:rPr>
              <a:t>Here </a:t>
            </a:r>
            <a:r>
              <a:rPr sz="2500" spc="-4" dirty="0">
                <a:latin typeface="Calibri"/>
                <a:cs typeface="Calibri"/>
              </a:rPr>
              <a:t>the supply curve </a:t>
            </a:r>
            <a:r>
              <a:rPr sz="2500" dirty="0">
                <a:latin typeface="Calibri"/>
                <a:cs typeface="Calibri"/>
              </a:rPr>
              <a:t>has </a:t>
            </a:r>
            <a:r>
              <a:rPr sz="2500" spc="4" dirty="0">
                <a:latin typeface="Calibri"/>
                <a:cs typeface="Calibri"/>
              </a:rPr>
              <a:t>been </a:t>
            </a:r>
            <a:r>
              <a:rPr sz="2500" spc="-10" dirty="0">
                <a:latin typeface="Calibri"/>
                <a:cs typeface="Calibri"/>
              </a:rPr>
              <a:t>drawn </a:t>
            </a:r>
            <a:r>
              <a:rPr sz="2500" spc="-4" dirty="0">
                <a:latin typeface="Calibri"/>
                <a:cs typeface="Calibri"/>
              </a:rPr>
              <a:t>parallel </a:t>
            </a:r>
            <a:r>
              <a:rPr sz="2500" spc="-10" dirty="0">
                <a:latin typeface="Calibri"/>
                <a:cs typeface="Calibri"/>
              </a:rPr>
              <a:t>to Y-axis </a:t>
            </a:r>
            <a:r>
              <a:rPr sz="2500" dirty="0">
                <a:latin typeface="Calibri"/>
                <a:cs typeface="Calibri"/>
              </a:rPr>
              <a:t>or </a:t>
            </a:r>
            <a:r>
              <a:rPr sz="2500" spc="-4" dirty="0">
                <a:latin typeface="Calibri"/>
                <a:cs typeface="Calibri"/>
              </a:rPr>
              <a:t>the  </a:t>
            </a:r>
            <a:r>
              <a:rPr sz="2500" spc="-10" dirty="0">
                <a:latin typeface="Calibri"/>
                <a:cs typeface="Calibri"/>
              </a:rPr>
              <a:t>vertical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4" dirty="0">
                <a:latin typeface="Calibri"/>
                <a:cs typeface="Calibri"/>
              </a:rPr>
              <a:t>line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3400" y="5837867"/>
            <a:ext cx="985815" cy="397542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E</a:t>
            </a:r>
            <a:r>
              <a:rPr sz="2500" spc="-4" dirty="0">
                <a:latin typeface="Calibri"/>
                <a:cs typeface="Calibri"/>
              </a:rPr>
              <a:t>s</a:t>
            </a:r>
            <a:r>
              <a:rPr sz="2500" dirty="0">
                <a:latin typeface="Calibri"/>
                <a:cs typeface="Calibri"/>
              </a:rPr>
              <a:t>=0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30467" y="3744468"/>
            <a:ext cx="3058667" cy="2714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1702" y="4029458"/>
            <a:ext cx="2763012" cy="1097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53968" y="4023362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5">
                <a:moveTo>
                  <a:pt x="0" y="0"/>
                </a:moveTo>
                <a:lnTo>
                  <a:pt x="0" y="353567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53968" y="4415030"/>
            <a:ext cx="0" cy="718185"/>
          </a:xfrm>
          <a:custGeom>
            <a:avLst/>
            <a:gdLst/>
            <a:ahLst/>
            <a:cxnLst/>
            <a:rect l="l" t="t" r="r" b="b"/>
            <a:pathLst>
              <a:path h="718185">
                <a:moveTo>
                  <a:pt x="0" y="0"/>
                </a:moveTo>
                <a:lnTo>
                  <a:pt x="0" y="717804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5606" y="4376928"/>
            <a:ext cx="2775585" cy="38100"/>
          </a:xfrm>
          <a:custGeom>
            <a:avLst/>
            <a:gdLst/>
            <a:ahLst/>
            <a:cxnLst/>
            <a:rect l="l" t="t" r="r" b="b"/>
            <a:pathLst>
              <a:path w="2775585" h="38100">
                <a:moveTo>
                  <a:pt x="0" y="38100"/>
                </a:moveTo>
                <a:lnTo>
                  <a:pt x="2775203" y="38100"/>
                </a:lnTo>
                <a:lnTo>
                  <a:pt x="2775203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65606" y="4760976"/>
            <a:ext cx="2775585" cy="0"/>
          </a:xfrm>
          <a:custGeom>
            <a:avLst/>
            <a:gdLst/>
            <a:ahLst/>
            <a:cxnLst/>
            <a:rect l="l" t="t" r="r" b="b"/>
            <a:pathLst>
              <a:path w="2775585">
                <a:moveTo>
                  <a:pt x="0" y="0"/>
                </a:moveTo>
                <a:lnTo>
                  <a:pt x="2775203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2462" y="4023360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472"/>
                </a:lnTo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34711" y="4023360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47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65606" y="4029454"/>
            <a:ext cx="2775585" cy="0"/>
          </a:xfrm>
          <a:custGeom>
            <a:avLst/>
            <a:gdLst/>
            <a:ahLst/>
            <a:cxnLst/>
            <a:rect l="l" t="t" r="r" b="b"/>
            <a:pathLst>
              <a:path w="2775585">
                <a:moveTo>
                  <a:pt x="0" y="0"/>
                </a:moveTo>
                <a:lnTo>
                  <a:pt x="2775203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65606" y="5126735"/>
            <a:ext cx="2775585" cy="0"/>
          </a:xfrm>
          <a:custGeom>
            <a:avLst/>
            <a:gdLst/>
            <a:ahLst/>
            <a:cxnLst/>
            <a:rect l="l" t="t" r="r" b="b"/>
            <a:pathLst>
              <a:path w="2775585">
                <a:moveTo>
                  <a:pt x="0" y="0"/>
                </a:moveTo>
                <a:lnTo>
                  <a:pt x="2775203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50413" y="3955711"/>
            <a:ext cx="258445" cy="1115664"/>
          </a:xfrm>
          <a:prstGeom prst="rect">
            <a:avLst/>
          </a:prstGeom>
        </p:spPr>
        <p:txBody>
          <a:bodyPr vert="horz" wrap="square" lIns="0" tIns="104114" rIns="0" bIns="0" rtlCol="0">
            <a:spAutoFit/>
          </a:bodyPr>
          <a:lstStyle/>
          <a:p>
            <a:pPr marL="12697">
              <a:spcBef>
                <a:spcPts val="819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endParaRPr>
              <a:latin typeface="Calibri"/>
              <a:cs typeface="Calibri"/>
            </a:endParaRPr>
          </a:p>
          <a:p>
            <a:pPr marL="12697">
              <a:spcBef>
                <a:spcPts val="720"/>
              </a:spcBef>
            </a:pPr>
            <a:r>
              <a:rPr dirty="0">
                <a:latin typeface="Calibri"/>
                <a:cs typeface="Calibri"/>
              </a:rPr>
              <a:t>5</a:t>
            </a:r>
            <a:endParaRPr>
              <a:latin typeface="Calibri"/>
              <a:cs typeface="Calibri"/>
            </a:endParaRPr>
          </a:p>
          <a:p>
            <a:pPr marL="12697">
              <a:spcBef>
                <a:spcPts val="720"/>
              </a:spcBef>
            </a:pPr>
            <a:r>
              <a:rPr spc="4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31154" y="3955711"/>
            <a:ext cx="372745" cy="1115664"/>
          </a:xfrm>
          <a:prstGeom prst="rect">
            <a:avLst/>
          </a:prstGeom>
        </p:spPr>
        <p:txBody>
          <a:bodyPr vert="horz" wrap="square" lIns="0" tIns="104114" rIns="0" bIns="0" rtlCol="0">
            <a:spAutoFit/>
          </a:bodyPr>
          <a:lstStyle/>
          <a:p>
            <a:pPr marL="12697">
              <a:spcBef>
                <a:spcPts val="819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QS</a:t>
            </a:r>
            <a:endParaRPr>
              <a:latin typeface="Calibri"/>
              <a:cs typeface="Calibri"/>
            </a:endParaRPr>
          </a:p>
          <a:p>
            <a:pPr marL="12697">
              <a:spcBef>
                <a:spcPts val="720"/>
              </a:spcBef>
            </a:pPr>
            <a:r>
              <a:rPr spc="4" dirty="0">
                <a:latin typeface="Calibri"/>
                <a:cs typeface="Calibri"/>
              </a:rPr>
              <a:t>1</a:t>
            </a:r>
            <a:r>
              <a:rPr spc="-14" dirty="0">
                <a:latin typeface="Calibri"/>
                <a:cs typeface="Calibri"/>
              </a:rPr>
              <a:t>0</a:t>
            </a:r>
            <a:r>
              <a:rPr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  <a:p>
            <a:pPr marL="12697">
              <a:spcBef>
                <a:spcPts val="720"/>
              </a:spcBef>
            </a:pPr>
            <a:r>
              <a:rPr spc="4" dirty="0">
                <a:latin typeface="Calibri"/>
                <a:cs typeface="Calibri"/>
              </a:rPr>
              <a:t>1</a:t>
            </a:r>
            <a:r>
              <a:rPr spc="-14" dirty="0">
                <a:latin typeface="Calibri"/>
                <a:cs typeface="Calibri"/>
              </a:rPr>
              <a:t>0</a:t>
            </a:r>
            <a:r>
              <a:rPr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7375" y="654884"/>
            <a:ext cx="4421505" cy="505263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>
              <a:spcBef>
                <a:spcPts val="100"/>
              </a:spcBef>
              <a:tabLst>
                <a:tab pos="4283978" algn="l"/>
              </a:tabLst>
            </a:pPr>
            <a:r>
              <a:rPr sz="3200" spc="10" dirty="0"/>
              <a:t>5</a:t>
            </a:r>
            <a:r>
              <a:rPr sz="3200" dirty="0"/>
              <a:t>.</a:t>
            </a:r>
            <a:r>
              <a:rPr sz="3200" spc="-30" dirty="0"/>
              <a:t> </a:t>
            </a:r>
            <a:r>
              <a:rPr sz="3200" spc="25" dirty="0"/>
              <a:t>I</a:t>
            </a:r>
            <a:r>
              <a:rPr sz="3200" spc="-50" dirty="0"/>
              <a:t>n</a:t>
            </a:r>
            <a:r>
              <a:rPr sz="3200" spc="14" dirty="0"/>
              <a:t>f</a:t>
            </a:r>
            <a:r>
              <a:rPr sz="3200" spc="-35" dirty="0"/>
              <a:t>i</a:t>
            </a:r>
            <a:r>
              <a:rPr sz="3200" spc="10" dirty="0"/>
              <a:t>n</a:t>
            </a:r>
            <a:r>
              <a:rPr sz="3200" dirty="0"/>
              <a:t>i</a:t>
            </a:r>
            <a:r>
              <a:rPr sz="3200" spc="-50" dirty="0"/>
              <a:t>t</a:t>
            </a:r>
            <a:r>
              <a:rPr sz="3200" dirty="0"/>
              <a:t>e</a:t>
            </a:r>
            <a:r>
              <a:rPr sz="3200" spc="50" dirty="0"/>
              <a:t> </a:t>
            </a:r>
            <a:r>
              <a:rPr sz="3200" spc="4" dirty="0"/>
              <a:t>e</a:t>
            </a:r>
            <a:r>
              <a:rPr sz="3200" spc="-35" dirty="0"/>
              <a:t>l</a:t>
            </a:r>
            <a:r>
              <a:rPr sz="3200" dirty="0"/>
              <a:t>a</a:t>
            </a:r>
            <a:r>
              <a:rPr sz="3200" spc="-40" dirty="0"/>
              <a:t>s</a:t>
            </a:r>
            <a:r>
              <a:rPr sz="3200" spc="14" dirty="0"/>
              <a:t>t</a:t>
            </a:r>
            <a:r>
              <a:rPr sz="3200" spc="-35" dirty="0"/>
              <a:t>i</a:t>
            </a:r>
            <a:r>
              <a:rPr sz="3200" spc="20" dirty="0"/>
              <a:t>c</a:t>
            </a:r>
            <a:r>
              <a:rPr sz="3200" dirty="0"/>
              <a:t>i</a:t>
            </a:r>
            <a:r>
              <a:rPr sz="3200" spc="-20" dirty="0"/>
              <a:t>t</a:t>
            </a:r>
            <a:r>
              <a:rPr sz="3200" dirty="0"/>
              <a:t>y</a:t>
            </a:r>
            <a:r>
              <a:rPr sz="3200" spc="4" dirty="0"/>
              <a:t> </a:t>
            </a:r>
            <a:r>
              <a:rPr sz="3200" spc="-14" dirty="0"/>
              <a:t>(</a:t>
            </a:r>
            <a:r>
              <a:rPr sz="3200" spc="4" dirty="0"/>
              <a:t>E</a:t>
            </a:r>
            <a:r>
              <a:rPr sz="3200" spc="-4" dirty="0"/>
              <a:t>s</a:t>
            </a:r>
            <a:r>
              <a:rPr sz="3200" dirty="0"/>
              <a:t>=	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827521" y="877826"/>
            <a:ext cx="274319" cy="146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079" y="1142458"/>
            <a:ext cx="8048625" cy="3411187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09829" algn="ctr">
              <a:spcBef>
                <a:spcPts val="100"/>
              </a:spcBef>
            </a:pPr>
            <a:r>
              <a:rPr sz="3200" b="1" spc="-14" dirty="0">
                <a:latin typeface="Calibri"/>
                <a:cs typeface="Calibri"/>
              </a:rPr>
              <a:t>(Perfectly </a:t>
            </a:r>
            <a:r>
              <a:rPr sz="3200" b="1" spc="-4" dirty="0">
                <a:latin typeface="Calibri"/>
                <a:cs typeface="Calibri"/>
              </a:rPr>
              <a:t>Elastic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4" dirty="0">
                <a:latin typeface="Calibri"/>
                <a:cs typeface="Calibri"/>
              </a:rPr>
              <a:t>Supply)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2800">
              <a:latin typeface="Calibri"/>
              <a:cs typeface="Calibri"/>
            </a:endParaRPr>
          </a:p>
          <a:p>
            <a:pPr marL="354883" marR="662150" indent="-342819">
              <a:buFont typeface="Arial"/>
              <a:buChar char="•"/>
              <a:tabLst>
                <a:tab pos="354883" algn="l"/>
                <a:tab pos="355517" algn="l"/>
              </a:tabLst>
            </a:pPr>
            <a:r>
              <a:rPr sz="2500" spc="-4" dirty="0">
                <a:latin typeface="Calibri"/>
                <a:cs typeface="Calibri"/>
              </a:rPr>
              <a:t>The numerical </a:t>
            </a:r>
            <a:r>
              <a:rPr sz="2500" spc="-10" dirty="0">
                <a:latin typeface="Calibri"/>
                <a:cs typeface="Calibri"/>
              </a:rPr>
              <a:t>value of </a:t>
            </a:r>
            <a:r>
              <a:rPr sz="2500" spc="-4" dirty="0">
                <a:latin typeface="Calibri"/>
                <a:cs typeface="Calibri"/>
              </a:rPr>
              <a:t>elasticity </a:t>
            </a:r>
            <a:r>
              <a:rPr sz="2500" spc="-10" dirty="0">
                <a:latin typeface="Calibri"/>
                <a:cs typeface="Calibri"/>
              </a:rPr>
              <a:t>of </a:t>
            </a:r>
            <a:r>
              <a:rPr sz="2500" spc="-25" dirty="0">
                <a:latin typeface="Calibri"/>
                <a:cs typeface="Calibri"/>
              </a:rPr>
              <a:t>supply, </a:t>
            </a:r>
            <a:r>
              <a:rPr sz="2500" dirty="0">
                <a:latin typeface="Calibri"/>
                <a:cs typeface="Calibri"/>
              </a:rPr>
              <a:t>in </a:t>
            </a:r>
            <a:r>
              <a:rPr sz="2500" spc="-10" dirty="0">
                <a:latin typeface="Calibri"/>
                <a:cs typeface="Calibri"/>
              </a:rPr>
              <a:t>exceptional  </a:t>
            </a:r>
            <a:r>
              <a:rPr sz="2500" spc="-4" dirty="0">
                <a:latin typeface="Calibri"/>
                <a:cs typeface="Calibri"/>
              </a:rPr>
              <a:t>cases, </a:t>
            </a:r>
            <a:r>
              <a:rPr sz="2500" spc="-20" dirty="0">
                <a:latin typeface="Calibri"/>
                <a:cs typeface="Calibri"/>
              </a:rPr>
              <a:t>may </a:t>
            </a:r>
            <a:r>
              <a:rPr sz="2500" spc="-4" dirty="0">
                <a:latin typeface="Calibri"/>
                <a:cs typeface="Calibri"/>
              </a:rPr>
              <a:t>reach </a:t>
            </a:r>
            <a:r>
              <a:rPr sz="2500" spc="-10" dirty="0">
                <a:latin typeface="Calibri"/>
                <a:cs typeface="Calibri"/>
              </a:rPr>
              <a:t>up to</a:t>
            </a:r>
            <a:r>
              <a:rPr sz="2500" spc="-25" dirty="0">
                <a:latin typeface="Calibri"/>
                <a:cs typeface="Calibri"/>
              </a:rPr>
              <a:t> infinity.</a:t>
            </a:r>
            <a:endParaRPr sz="2500">
              <a:latin typeface="Calibri"/>
              <a:cs typeface="Calibri"/>
            </a:endParaRPr>
          </a:p>
          <a:p>
            <a:pPr marL="354883" marR="5080" indent="-342819">
              <a:spcBef>
                <a:spcPts val="575"/>
              </a:spcBef>
              <a:buFont typeface="Arial"/>
              <a:buChar char="•"/>
              <a:tabLst>
                <a:tab pos="354883" algn="l"/>
                <a:tab pos="355517" algn="l"/>
              </a:tabLst>
            </a:pPr>
            <a:r>
              <a:rPr sz="2500" spc="-4" dirty="0">
                <a:latin typeface="Calibri"/>
                <a:cs typeface="Calibri"/>
              </a:rPr>
              <a:t>Infinite(unlimited)change </a:t>
            </a:r>
            <a:r>
              <a:rPr sz="2500" dirty="0">
                <a:latin typeface="Calibri"/>
                <a:cs typeface="Calibri"/>
              </a:rPr>
              <a:t>in </a:t>
            </a:r>
            <a:r>
              <a:rPr sz="2500" spc="-10" dirty="0">
                <a:latin typeface="Calibri"/>
                <a:cs typeface="Calibri"/>
              </a:rPr>
              <a:t>quantity </a:t>
            </a:r>
            <a:r>
              <a:rPr sz="2500" spc="-25" dirty="0">
                <a:latin typeface="Calibri"/>
                <a:cs typeface="Calibri"/>
              </a:rPr>
              <a:t>supply, </a:t>
            </a:r>
            <a:r>
              <a:rPr sz="2500" spc="-4" dirty="0">
                <a:latin typeface="Calibri"/>
                <a:cs typeface="Calibri"/>
              </a:rPr>
              <a:t>due </a:t>
            </a:r>
            <a:r>
              <a:rPr sz="2500" spc="-20" dirty="0">
                <a:latin typeface="Calibri"/>
                <a:cs typeface="Calibri"/>
              </a:rPr>
              <a:t>to </a:t>
            </a:r>
            <a:r>
              <a:rPr sz="2500" spc="4" dirty="0">
                <a:latin typeface="Calibri"/>
                <a:cs typeface="Calibri"/>
              </a:rPr>
              <a:t>no </a:t>
            </a:r>
            <a:r>
              <a:rPr sz="2500" spc="-10" dirty="0">
                <a:latin typeface="Calibri"/>
                <a:cs typeface="Calibri"/>
              </a:rPr>
              <a:t>change  </a:t>
            </a:r>
            <a:r>
              <a:rPr sz="2500" dirty="0">
                <a:latin typeface="Calibri"/>
                <a:cs typeface="Calibri"/>
              </a:rPr>
              <a:t>in price, </a:t>
            </a:r>
            <a:r>
              <a:rPr sz="2500" spc="-10" dirty="0">
                <a:latin typeface="Calibri"/>
                <a:cs typeface="Calibri"/>
              </a:rPr>
              <a:t>then </a:t>
            </a:r>
            <a:r>
              <a:rPr sz="2500" spc="-4" dirty="0">
                <a:latin typeface="Calibri"/>
                <a:cs typeface="Calibri"/>
              </a:rPr>
              <a:t>elasticity </a:t>
            </a:r>
            <a:r>
              <a:rPr sz="2500" spc="-10" dirty="0">
                <a:latin typeface="Calibri"/>
                <a:cs typeface="Calibri"/>
              </a:rPr>
              <a:t>of </a:t>
            </a:r>
            <a:r>
              <a:rPr sz="2500" spc="-4" dirty="0">
                <a:latin typeface="Calibri"/>
                <a:cs typeface="Calibri"/>
              </a:rPr>
              <a:t>supply </a:t>
            </a:r>
            <a:r>
              <a:rPr sz="2500" dirty="0">
                <a:latin typeface="Calibri"/>
                <a:cs typeface="Calibri"/>
              </a:rPr>
              <a:t>will </a:t>
            </a:r>
            <a:r>
              <a:rPr sz="2500" spc="-10" dirty="0">
                <a:latin typeface="Calibri"/>
                <a:cs typeface="Calibri"/>
              </a:rPr>
              <a:t>be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infinite.</a:t>
            </a:r>
            <a:endParaRPr sz="2500">
              <a:latin typeface="Calibri"/>
              <a:cs typeface="Calibri"/>
            </a:endParaRPr>
          </a:p>
          <a:p>
            <a:pPr marL="354883" marR="53327" indent="-342819">
              <a:spcBef>
                <a:spcPts val="575"/>
              </a:spcBef>
              <a:buFont typeface="Arial"/>
              <a:buChar char="•"/>
              <a:tabLst>
                <a:tab pos="354883" algn="l"/>
                <a:tab pos="355517" algn="l"/>
              </a:tabLst>
            </a:pPr>
            <a:r>
              <a:rPr sz="2500" spc="-10" dirty="0">
                <a:latin typeface="Calibri"/>
                <a:cs typeface="Calibri"/>
              </a:rPr>
              <a:t>Here </a:t>
            </a:r>
            <a:r>
              <a:rPr sz="2500" spc="-4" dirty="0">
                <a:latin typeface="Calibri"/>
                <a:cs typeface="Calibri"/>
              </a:rPr>
              <a:t>the supply curve </a:t>
            </a:r>
            <a:r>
              <a:rPr sz="2500" dirty="0">
                <a:latin typeface="Calibri"/>
                <a:cs typeface="Calibri"/>
              </a:rPr>
              <a:t>has </a:t>
            </a:r>
            <a:r>
              <a:rPr sz="2500" spc="4" dirty="0">
                <a:latin typeface="Calibri"/>
                <a:cs typeface="Calibri"/>
              </a:rPr>
              <a:t>been </a:t>
            </a:r>
            <a:r>
              <a:rPr sz="2500" spc="-10" dirty="0">
                <a:latin typeface="Calibri"/>
                <a:cs typeface="Calibri"/>
              </a:rPr>
              <a:t>drawn </a:t>
            </a:r>
            <a:r>
              <a:rPr sz="2500" spc="-4" dirty="0">
                <a:latin typeface="Calibri"/>
                <a:cs typeface="Calibri"/>
              </a:rPr>
              <a:t>parallel </a:t>
            </a:r>
            <a:r>
              <a:rPr sz="2500" spc="-10" dirty="0">
                <a:latin typeface="Calibri"/>
                <a:cs typeface="Calibri"/>
              </a:rPr>
              <a:t>to </a:t>
            </a:r>
            <a:r>
              <a:rPr sz="2500" spc="-4" dirty="0">
                <a:latin typeface="Calibri"/>
                <a:cs typeface="Calibri"/>
              </a:rPr>
              <a:t>x-axis </a:t>
            </a:r>
            <a:r>
              <a:rPr sz="2500" spc="-10" dirty="0">
                <a:latin typeface="Calibri"/>
                <a:cs typeface="Calibri"/>
              </a:rPr>
              <a:t>or </a:t>
            </a:r>
            <a:r>
              <a:rPr sz="2500" spc="-4" dirty="0">
                <a:latin typeface="Calibri"/>
                <a:cs typeface="Calibri"/>
              </a:rPr>
              <a:t>the  </a:t>
            </a:r>
            <a:r>
              <a:rPr sz="2500" spc="-14" dirty="0">
                <a:latin typeface="Calibri"/>
                <a:cs typeface="Calibri"/>
              </a:rPr>
              <a:t>horizontal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4" dirty="0">
                <a:latin typeface="Calibri"/>
                <a:cs typeface="Calibri"/>
              </a:rPr>
              <a:t>line.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34891" y="4244340"/>
            <a:ext cx="2666274" cy="2476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14955" y="4887468"/>
            <a:ext cx="2929128" cy="1112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9520" y="4881371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9520" y="5277612"/>
            <a:ext cx="0" cy="728980"/>
          </a:xfrm>
          <a:custGeom>
            <a:avLst/>
            <a:gdLst/>
            <a:ahLst/>
            <a:cxnLst/>
            <a:rect l="l" t="t" r="r" b="b"/>
            <a:pathLst>
              <a:path h="728979">
                <a:moveTo>
                  <a:pt x="0" y="0"/>
                </a:moveTo>
                <a:lnTo>
                  <a:pt x="0" y="728471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8862" y="5239512"/>
            <a:ext cx="2941320" cy="38100"/>
          </a:xfrm>
          <a:custGeom>
            <a:avLst/>
            <a:gdLst/>
            <a:ahLst/>
            <a:cxnLst/>
            <a:rect l="l" t="t" r="r" b="b"/>
            <a:pathLst>
              <a:path w="2941320" h="38100">
                <a:moveTo>
                  <a:pt x="0" y="38100"/>
                </a:moveTo>
                <a:lnTo>
                  <a:pt x="2941320" y="38100"/>
                </a:lnTo>
                <a:lnTo>
                  <a:pt x="294132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8862" y="5628894"/>
            <a:ext cx="2941320" cy="0"/>
          </a:xfrm>
          <a:custGeom>
            <a:avLst/>
            <a:gdLst/>
            <a:ahLst/>
            <a:cxnLst/>
            <a:rect l="l" t="t" r="r" b="b"/>
            <a:pathLst>
              <a:path w="2941320">
                <a:moveTo>
                  <a:pt x="0" y="0"/>
                </a:moveTo>
                <a:lnTo>
                  <a:pt x="2941320" y="0"/>
                </a:lnTo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4956" y="4881371"/>
            <a:ext cx="0" cy="1125220"/>
          </a:xfrm>
          <a:custGeom>
            <a:avLst/>
            <a:gdLst/>
            <a:ahLst/>
            <a:cxnLst/>
            <a:rect l="l" t="t" r="r" b="b"/>
            <a:pathLst>
              <a:path h="1125220">
                <a:moveTo>
                  <a:pt x="0" y="0"/>
                </a:moveTo>
                <a:lnTo>
                  <a:pt x="0" y="11247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44084" y="4881371"/>
            <a:ext cx="0" cy="1125220"/>
          </a:xfrm>
          <a:custGeom>
            <a:avLst/>
            <a:gdLst/>
            <a:ahLst/>
            <a:cxnLst/>
            <a:rect l="l" t="t" r="r" b="b"/>
            <a:pathLst>
              <a:path h="1125220">
                <a:moveTo>
                  <a:pt x="0" y="0"/>
                </a:moveTo>
                <a:lnTo>
                  <a:pt x="0" y="11247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8862" y="4887467"/>
            <a:ext cx="2941320" cy="0"/>
          </a:xfrm>
          <a:custGeom>
            <a:avLst/>
            <a:gdLst/>
            <a:ahLst/>
            <a:cxnLst/>
            <a:rect l="l" t="t" r="r" b="b"/>
            <a:pathLst>
              <a:path w="2941320">
                <a:moveTo>
                  <a:pt x="0" y="0"/>
                </a:moveTo>
                <a:lnTo>
                  <a:pt x="294132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8862" y="5999988"/>
            <a:ext cx="2941320" cy="0"/>
          </a:xfrm>
          <a:custGeom>
            <a:avLst/>
            <a:gdLst/>
            <a:ahLst/>
            <a:cxnLst/>
            <a:rect l="l" t="t" r="r" b="b"/>
            <a:pathLst>
              <a:path w="2941320">
                <a:moveTo>
                  <a:pt x="0" y="0"/>
                </a:moveTo>
                <a:lnTo>
                  <a:pt x="294132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93732" y="4806261"/>
            <a:ext cx="147320" cy="1147083"/>
          </a:xfrm>
          <a:prstGeom prst="rect">
            <a:avLst/>
          </a:prstGeom>
        </p:spPr>
        <p:txBody>
          <a:bodyPr vert="horz" wrap="square" lIns="0" tIns="109829" rIns="0" bIns="0" rtlCol="0">
            <a:spAutoFit/>
          </a:bodyPr>
          <a:lstStyle/>
          <a:p>
            <a:pPr marL="12697">
              <a:spcBef>
                <a:spcPts val="865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endParaRPr>
              <a:latin typeface="Calibri"/>
              <a:cs typeface="Calibri"/>
            </a:endParaRPr>
          </a:p>
          <a:p>
            <a:pPr marL="12697">
              <a:spcBef>
                <a:spcPts val="770"/>
              </a:spcBef>
            </a:pPr>
            <a:r>
              <a:rPr dirty="0">
                <a:latin typeface="Calibri"/>
                <a:cs typeface="Calibri"/>
              </a:rPr>
              <a:t>5</a:t>
            </a:r>
            <a:endParaRPr>
              <a:latin typeface="Calibri"/>
              <a:cs typeface="Calibri"/>
            </a:endParaRPr>
          </a:p>
          <a:p>
            <a:pPr marL="12697">
              <a:spcBef>
                <a:spcPts val="755"/>
              </a:spcBef>
            </a:pPr>
            <a:r>
              <a:rPr dirty="0">
                <a:latin typeface="Calibri"/>
                <a:cs typeface="Calibri"/>
              </a:rPr>
              <a:t>5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59055" y="4806261"/>
            <a:ext cx="488950" cy="1147083"/>
          </a:xfrm>
          <a:prstGeom prst="rect">
            <a:avLst/>
          </a:prstGeom>
        </p:spPr>
        <p:txBody>
          <a:bodyPr vert="horz" wrap="square" lIns="0" tIns="109829" rIns="0" bIns="0" rtlCol="0">
            <a:spAutoFit/>
          </a:bodyPr>
          <a:lstStyle/>
          <a:p>
            <a:pPr marL="12697">
              <a:spcBef>
                <a:spcPts val="865"/>
              </a:spcBef>
            </a:pPr>
            <a:r>
              <a:rPr b="1" spc="-10" dirty="0">
                <a:solidFill>
                  <a:srgbClr val="FFFFFF"/>
                </a:solidFill>
                <a:latin typeface="Calibri"/>
                <a:cs typeface="Calibri"/>
              </a:rPr>
              <a:t>QS</a:t>
            </a:r>
            <a:endParaRPr>
              <a:latin typeface="Calibri"/>
              <a:cs typeface="Calibri"/>
            </a:endParaRPr>
          </a:p>
          <a:p>
            <a:pPr marL="12697">
              <a:spcBef>
                <a:spcPts val="770"/>
              </a:spcBef>
            </a:pPr>
            <a:r>
              <a:rPr spc="-4" dirty="0">
                <a:latin typeface="Calibri"/>
                <a:cs typeface="Calibri"/>
              </a:rPr>
              <a:t>100</a:t>
            </a:r>
            <a:endParaRPr>
              <a:latin typeface="Calibri"/>
              <a:cs typeface="Calibri"/>
            </a:endParaRPr>
          </a:p>
          <a:p>
            <a:pPr marL="12697">
              <a:spcBef>
                <a:spcPts val="755"/>
              </a:spcBef>
            </a:pPr>
            <a:r>
              <a:rPr spc="-14" dirty="0">
                <a:latin typeface="Calibri"/>
                <a:cs typeface="Calibri"/>
              </a:rPr>
              <a:t>1</a:t>
            </a:r>
            <a:r>
              <a:rPr spc="4" dirty="0">
                <a:latin typeface="Calibri"/>
                <a:cs typeface="Calibri"/>
              </a:rPr>
              <a:t>00</a:t>
            </a:r>
            <a:r>
              <a:rPr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</TotalTime>
  <Words>381</Words>
  <Application>Microsoft Office PowerPoint</Application>
  <PresentationFormat>Custom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BSIT 5th  semester</vt:lpstr>
      <vt:lpstr>Definition and meaning of Price  elasticity of supply</vt:lpstr>
      <vt:lpstr>Slide 3</vt:lpstr>
      <vt:lpstr>Possibilities of elasticity of supply</vt:lpstr>
      <vt:lpstr>1. Elasticity equals to unity (Es=1)</vt:lpstr>
      <vt:lpstr>2. Elasticity more than Unity (Es&gt;1) (Elastic supply)</vt:lpstr>
      <vt:lpstr>3. Elasticity less than unity (Es&lt;1) (Inelastic Supply)</vt:lpstr>
      <vt:lpstr>4. Zero elasticity (Es=0) ( Perfectly Inelastic Supply)</vt:lpstr>
      <vt:lpstr>5. Infinite elasticity (Es= 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EOS</dc:title>
  <dc:creator>adeel</dc:creator>
  <cp:lastModifiedBy>adeel shaukat</cp:lastModifiedBy>
  <cp:revision>3</cp:revision>
  <dcterms:created xsi:type="dcterms:W3CDTF">2020-11-02T14:13:03Z</dcterms:created>
  <dcterms:modified xsi:type="dcterms:W3CDTF">2020-12-13T16:21:01Z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2020-03-26T00:00:00Z</vt:filetime>
  </property>
  <property fmtid="{D5CDD505-2E9C-101B-9397-08002B2CF9AE}" pid="3" name="LastSaved">
    <vt:filetime>2020-11-02T00:00:00Z</vt:filetime>
  </property>
</Properties>
</file>