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AU"/>
  <c:chart>
    <c:title>
      <c:tx>
        <c:rich>
          <a:bodyPr/>
          <a:lstStyle/>
          <a:p>
            <a:pPr>
              <a:defRPr/>
            </a:pPr>
            <a:r>
              <a:rPr lang="en-US"/>
              <a:t>Market Equilibrium </a:t>
            </a:r>
          </a:p>
        </c:rich>
      </c:tx>
      <c:layout>
        <c:manualLayout>
          <c:xMode val="edge"/>
          <c:yMode val="edge"/>
          <c:x val="0.2829304461942258"/>
          <c:y val="2.4615384615384615E-2"/>
        </c:manualLayout>
      </c:layout>
    </c:title>
    <c:plotArea>
      <c:layout/>
      <c:scatterChart>
        <c:scatterStyle val="lineMarker"/>
        <c:ser>
          <c:idx val="1"/>
          <c:order val="1"/>
          <c:tx>
            <c:strRef>
              <c:f>Sheet1!$A$1</c:f>
              <c:strCache>
                <c:ptCount val="1"/>
                <c:pt idx="0">
                  <c:v>Price </c:v>
                </c:pt>
              </c:strCache>
            </c:strRef>
          </c:tx>
          <c:spPr>
            <a:ln w="28575">
              <a:noFill/>
            </a:ln>
          </c:spPr>
          <c:xVal>
            <c:numRef>
              <c:f>Sheet1!$C$2:$C$4</c:f>
              <c:numCache>
                <c:formatCode>General</c:formatCode>
                <c:ptCount val="3"/>
                <c:pt idx="0">
                  <c:v>20</c:v>
                </c:pt>
                <c:pt idx="1">
                  <c:v>40</c:v>
                </c:pt>
                <c:pt idx="2">
                  <c:v>60</c:v>
                </c:pt>
              </c:numCache>
            </c:numRef>
          </c:xVal>
          <c:yVal>
            <c:numRef>
              <c:f>Sheet1!$A$2:$A$4</c:f>
              <c:numCache>
                <c:formatCode>General</c:formatCode>
                <c:ptCount val="3"/>
                <c:pt idx="0">
                  <c:v>5</c:v>
                </c:pt>
                <c:pt idx="1">
                  <c:v>10</c:v>
                </c:pt>
                <c:pt idx="2">
                  <c:v>15</c:v>
                </c:pt>
              </c:numCache>
            </c:numRef>
          </c:yVal>
        </c:ser>
        <c:ser>
          <c:idx val="0"/>
          <c:order val="0"/>
          <c:tx>
            <c:strRef>
              <c:f>Sheet1!$A$1</c:f>
              <c:strCache>
                <c:ptCount val="1"/>
                <c:pt idx="0">
                  <c:v>Price </c:v>
                </c:pt>
              </c:strCache>
            </c:strRef>
          </c:tx>
          <c:spPr>
            <a:ln w="28575">
              <a:noFill/>
            </a:ln>
          </c:spPr>
          <c:xVal>
            <c:numRef>
              <c:f>Sheet1!$C$2:$C$4</c:f>
              <c:numCache>
                <c:formatCode>General</c:formatCode>
                <c:ptCount val="3"/>
                <c:pt idx="0">
                  <c:v>20</c:v>
                </c:pt>
                <c:pt idx="1">
                  <c:v>40</c:v>
                </c:pt>
                <c:pt idx="2">
                  <c:v>60</c:v>
                </c:pt>
              </c:numCache>
            </c:numRef>
          </c:xVal>
          <c:yVal>
            <c:numRef>
              <c:f>Sheet1!$A$2:$A$4</c:f>
              <c:numCache>
                <c:formatCode>General</c:formatCode>
                <c:ptCount val="3"/>
                <c:pt idx="0">
                  <c:v>5</c:v>
                </c:pt>
                <c:pt idx="1">
                  <c:v>10</c:v>
                </c:pt>
                <c:pt idx="2">
                  <c:v>15</c:v>
                </c:pt>
              </c:numCache>
            </c:numRef>
          </c:yVal>
        </c:ser>
        <c:axId val="120842112"/>
        <c:axId val="120877056"/>
      </c:scatterChart>
      <c:valAx>
        <c:axId val="120842112"/>
        <c:scaling>
          <c:orientation val="minMax"/>
        </c:scaling>
        <c:axPos val="b"/>
        <c:title>
          <c:tx>
            <c:rich>
              <a:bodyPr/>
              <a:lstStyle/>
              <a:p>
                <a:pPr>
                  <a:defRPr/>
                </a:pPr>
                <a:r>
                  <a:rPr lang="en-AU"/>
                  <a:t>Qd/Qs</a:t>
                </a:r>
              </a:p>
            </c:rich>
          </c:tx>
          <c:layout/>
        </c:title>
        <c:numFmt formatCode="General" sourceLinked="1"/>
        <c:tickLblPos val="nextTo"/>
        <c:crossAx val="120877056"/>
        <c:crosses val="autoZero"/>
        <c:crossBetween val="midCat"/>
      </c:valAx>
      <c:valAx>
        <c:axId val="120877056"/>
        <c:scaling>
          <c:orientation val="minMax"/>
        </c:scaling>
        <c:axPos val="l"/>
        <c:title>
          <c:tx>
            <c:rich>
              <a:bodyPr rot="-5400000" vert="horz"/>
              <a:lstStyle/>
              <a:p>
                <a:pPr>
                  <a:defRPr/>
                </a:pPr>
                <a:r>
                  <a:rPr lang="en-AU"/>
                  <a:t>Price</a:t>
                </a:r>
              </a:p>
            </c:rich>
          </c:tx>
          <c:layout/>
        </c:title>
        <c:numFmt formatCode="General" sourceLinked="1"/>
        <c:tickLblPos val="nextTo"/>
        <c:crossAx val="120842112"/>
        <c:crosses val="autoZero"/>
        <c:crossBetween val="midCat"/>
      </c:valAx>
    </c:plotArea>
    <c:plotVisOnly val="1"/>
  </c:chart>
  <c:externalData r:id="rId1"/>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0.34792</cdr:x>
      <cdr:y>0.16304</cdr:y>
    </cdr:from>
    <cdr:to>
      <cdr:x>0.85186</cdr:x>
      <cdr:y>0.61538</cdr:y>
    </cdr:to>
    <cdr:sp macro="" textlink="">
      <cdr:nvSpPr>
        <cdr:cNvPr id="3" name="Straight Connector 2"/>
        <cdr:cNvSpPr/>
      </cdr:nvSpPr>
      <cdr:spPr>
        <a:xfrm xmlns:a="http://schemas.openxmlformats.org/drawingml/2006/main" flipV="1">
          <a:off x="2013220" y="714380"/>
          <a:ext cx="2916002" cy="198191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0.3625</cdr:x>
      <cdr:y>0.16923</cdr:y>
    </cdr:from>
    <cdr:to>
      <cdr:x>0.84792</cdr:x>
      <cdr:y>0.63077</cdr:y>
    </cdr:to>
    <cdr:sp macro="" textlink="">
      <cdr:nvSpPr>
        <cdr:cNvPr id="4" name="Straight Connector 3"/>
        <cdr:cNvSpPr/>
      </cdr:nvSpPr>
      <cdr:spPr>
        <a:xfrm xmlns:a="http://schemas.openxmlformats.org/drawingml/2006/main">
          <a:off x="1657350" y="523874"/>
          <a:ext cx="2219326" cy="142875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0.82083</cdr:x>
      <cdr:y>0.6003</cdr:y>
    </cdr:from>
    <cdr:to>
      <cdr:x>0.83125</cdr:x>
      <cdr:y>0.61697</cdr:y>
    </cdr:to>
    <cdr:sp macro="" textlink="">
      <cdr:nvSpPr>
        <cdr:cNvPr id="6" name="Rectangle 5"/>
        <cdr:cNvSpPr/>
      </cdr:nvSpPr>
      <cdr:spPr>
        <a:xfrm xmlns:a="http://schemas.openxmlformats.org/drawingml/2006/main">
          <a:off x="3752850" y="1858301"/>
          <a:ext cx="47625" cy="51593"/>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cdr:x>
      <cdr:y>0</cdr:y>
    </cdr:from>
    <cdr:to>
      <cdr:x>0.01</cdr:x>
      <cdr:y>0.01477</cdr:y>
    </cdr:to>
    <cdr:sp macro="" textlink="">
      <cdr:nvSpPr>
        <cdr:cNvPr id="5" name="Rectangle 4"/>
        <cdr:cNvSpPr/>
      </cdr:nvSpPr>
      <cdr:spPr>
        <a:xfrm xmlns:a="http://schemas.openxmlformats.org/drawingml/2006/main">
          <a:off x="0" y="0"/>
          <a:ext cx="45719" cy="45719"/>
        </a:xfrm>
        <a:prstGeom xmlns:a="http://schemas.openxmlformats.org/drawingml/2006/main" prst="rect">
          <a:avLst/>
        </a:prstGeom>
        <a:solidFill xmlns:a="http://schemas.openxmlformats.org/drawingml/2006/main">
          <a:srgbClr val="4F81BD"/>
        </a:solidFill>
        <a:ln xmlns:a="http://schemas.openxmlformats.org/drawingml/2006/main" w="25400" cap="flat" cmpd="sng" algn="ctr">
          <a:solidFill>
            <a:srgbClr val="4F81BD">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wrap="square"/>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endParaRPr lang="en-US"/>
        </a:p>
      </cdr:txBody>
    </cdr:sp>
  </cdr:relSizeAnchor>
  <cdr:relSizeAnchor xmlns:cdr="http://schemas.openxmlformats.org/drawingml/2006/chartDrawing">
    <cdr:from>
      <cdr:x>0.37708</cdr:x>
      <cdr:y>0.18462</cdr:y>
    </cdr:from>
    <cdr:to>
      <cdr:x>0.3875</cdr:x>
      <cdr:y>0.20129</cdr:y>
    </cdr:to>
    <cdr:sp macro="" textlink="">
      <cdr:nvSpPr>
        <cdr:cNvPr id="7" name="Rectangle 6"/>
        <cdr:cNvSpPr/>
      </cdr:nvSpPr>
      <cdr:spPr>
        <a:xfrm xmlns:a="http://schemas.openxmlformats.org/drawingml/2006/main">
          <a:off x="1724025" y="571500"/>
          <a:ext cx="47640" cy="51604"/>
        </a:xfrm>
        <a:prstGeom xmlns:a="http://schemas.openxmlformats.org/drawingml/2006/main" prst="rect">
          <a:avLst/>
        </a:prstGeom>
        <a:solidFill xmlns:a="http://schemas.openxmlformats.org/drawingml/2006/main">
          <a:srgbClr val="4F81BD"/>
        </a:solidFill>
        <a:ln xmlns:a="http://schemas.openxmlformats.org/drawingml/2006/main" w="25400" cap="flat" cmpd="sng" algn="ctr">
          <a:solidFill>
            <a:srgbClr val="4F81BD">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en-US"/>
        </a:p>
      </cdr:txBody>
    </cdr:sp>
  </cdr:relSizeAnchor>
  <cdr:relSizeAnchor xmlns:cdr="http://schemas.openxmlformats.org/drawingml/2006/chartDrawing">
    <cdr:from>
      <cdr:x>0.54583</cdr:x>
      <cdr:y>0.18769</cdr:y>
    </cdr:from>
    <cdr:to>
      <cdr:x>0.68542</cdr:x>
      <cdr:y>0.26462</cdr:y>
    </cdr:to>
    <cdr:sp macro="" textlink="">
      <cdr:nvSpPr>
        <cdr:cNvPr id="11" name="Rectangle 10"/>
        <cdr:cNvSpPr/>
      </cdr:nvSpPr>
      <cdr:spPr>
        <a:xfrm xmlns:a="http://schemas.openxmlformats.org/drawingml/2006/main">
          <a:off x="2495550" y="581025"/>
          <a:ext cx="638175" cy="238125"/>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r>
            <a:rPr lang="en-US"/>
            <a:t>surplus</a:t>
          </a:r>
        </a:p>
      </cdr:txBody>
    </cdr:sp>
  </cdr:relSizeAnchor>
  <cdr:relSizeAnchor xmlns:cdr="http://schemas.openxmlformats.org/drawingml/2006/chartDrawing">
    <cdr:from>
      <cdr:x>0.53542</cdr:x>
      <cdr:y>0.51385</cdr:y>
    </cdr:from>
    <cdr:to>
      <cdr:x>0.68958</cdr:x>
      <cdr:y>0.58462</cdr:y>
    </cdr:to>
    <cdr:sp macro="" textlink="">
      <cdr:nvSpPr>
        <cdr:cNvPr id="12" name="Rectangle 11"/>
        <cdr:cNvSpPr/>
      </cdr:nvSpPr>
      <cdr:spPr>
        <a:xfrm xmlns:a="http://schemas.openxmlformats.org/drawingml/2006/main">
          <a:off x="2447926" y="1590675"/>
          <a:ext cx="704850" cy="219075"/>
        </a:xfrm>
        <a:prstGeom xmlns:a="http://schemas.openxmlformats.org/drawingml/2006/main" prst="rect">
          <a:avLst/>
        </a:prstGeom>
        <a:solidFill xmlns:a="http://schemas.openxmlformats.org/drawingml/2006/main">
          <a:srgbClr val="4F81BD"/>
        </a:solidFill>
        <a:ln xmlns:a="http://schemas.openxmlformats.org/drawingml/2006/main" w="25400" cap="flat" cmpd="sng" algn="ctr">
          <a:solidFill>
            <a:srgbClr val="4F81BD">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r>
            <a:rPr lang="en-US"/>
            <a:t>Shortage</a:t>
          </a:r>
        </a:p>
      </cdr:txBody>
    </cdr:sp>
  </cdr:relSizeAnchor>
  <cdr:relSizeAnchor xmlns:cdr="http://schemas.openxmlformats.org/drawingml/2006/chartDrawing">
    <cdr:from>
      <cdr:x>0.34568</cdr:x>
      <cdr:y>0.16304</cdr:y>
    </cdr:from>
    <cdr:to>
      <cdr:x>0.85186</cdr:x>
      <cdr:y>0.61957</cdr:y>
    </cdr:to>
    <cdr:sp macro="" textlink="">
      <cdr:nvSpPr>
        <cdr:cNvPr id="2" name="Straight Connector 2"/>
        <cdr:cNvSpPr/>
      </cdr:nvSpPr>
      <cdr:spPr>
        <a:xfrm xmlns:a="http://schemas.openxmlformats.org/drawingml/2006/main" flipV="1">
          <a:off x="2000264" y="714378"/>
          <a:ext cx="2928958" cy="200026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0.37037</cdr:x>
      <cdr:y>0.17935</cdr:y>
    </cdr:from>
    <cdr:to>
      <cdr:x>0.85579</cdr:x>
      <cdr:y>0.64089</cdr:y>
    </cdr:to>
    <cdr:sp macro="" textlink="">
      <cdr:nvSpPr>
        <cdr:cNvPr id="14" name="Straight Connector 3"/>
        <cdr:cNvSpPr/>
      </cdr:nvSpPr>
      <cdr:spPr>
        <a:xfrm xmlns:a="http://schemas.openxmlformats.org/drawingml/2006/main">
          <a:off x="2143140" y="785818"/>
          <a:ext cx="2808856" cy="20222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0.82083</cdr:x>
      <cdr:y>0.6003</cdr:y>
    </cdr:from>
    <cdr:to>
      <cdr:x>0.83125</cdr:x>
      <cdr:y>0.61697</cdr:y>
    </cdr:to>
    <cdr:sp macro="" textlink="">
      <cdr:nvSpPr>
        <cdr:cNvPr id="15" name="Rectangle 5"/>
        <cdr:cNvSpPr/>
      </cdr:nvSpPr>
      <cdr:spPr>
        <a:xfrm xmlns:a="http://schemas.openxmlformats.org/drawingml/2006/main">
          <a:off x="3752850" y="1858301"/>
          <a:ext cx="47625" cy="51593"/>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cdr:x>
      <cdr:y>0</cdr:y>
    </cdr:from>
    <cdr:to>
      <cdr:x>0.01</cdr:x>
      <cdr:y>0.01477</cdr:y>
    </cdr:to>
    <cdr:sp macro="" textlink="">
      <cdr:nvSpPr>
        <cdr:cNvPr id="16" name="Rectangle 4"/>
        <cdr:cNvSpPr/>
      </cdr:nvSpPr>
      <cdr:spPr>
        <a:xfrm xmlns:a="http://schemas.openxmlformats.org/drawingml/2006/main">
          <a:off x="0" y="0"/>
          <a:ext cx="45719" cy="45719"/>
        </a:xfrm>
        <a:prstGeom xmlns:a="http://schemas.openxmlformats.org/drawingml/2006/main" prst="rect">
          <a:avLst/>
        </a:prstGeom>
        <a:solidFill xmlns:a="http://schemas.openxmlformats.org/drawingml/2006/main">
          <a:srgbClr val="4F81BD"/>
        </a:solidFill>
        <a:ln xmlns:a="http://schemas.openxmlformats.org/drawingml/2006/main" w="25400" cap="flat" cmpd="sng" algn="ctr">
          <a:solidFill>
            <a:srgbClr val="4F81BD">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wrap="square"/>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endParaRPr lang="en-US"/>
        </a:p>
      </cdr:txBody>
    </cdr:sp>
  </cdr:relSizeAnchor>
  <cdr:relSizeAnchor xmlns:cdr="http://schemas.openxmlformats.org/drawingml/2006/chartDrawing">
    <cdr:from>
      <cdr:x>0.37708</cdr:x>
      <cdr:y>0.18462</cdr:y>
    </cdr:from>
    <cdr:to>
      <cdr:x>0.3875</cdr:x>
      <cdr:y>0.20129</cdr:y>
    </cdr:to>
    <cdr:sp macro="" textlink="">
      <cdr:nvSpPr>
        <cdr:cNvPr id="17" name="Rectangle 6"/>
        <cdr:cNvSpPr/>
      </cdr:nvSpPr>
      <cdr:spPr>
        <a:xfrm xmlns:a="http://schemas.openxmlformats.org/drawingml/2006/main">
          <a:off x="1724025" y="571500"/>
          <a:ext cx="47640" cy="51604"/>
        </a:xfrm>
        <a:prstGeom xmlns:a="http://schemas.openxmlformats.org/drawingml/2006/main" prst="rect">
          <a:avLst/>
        </a:prstGeom>
        <a:solidFill xmlns:a="http://schemas.openxmlformats.org/drawingml/2006/main">
          <a:srgbClr val="4F81BD"/>
        </a:solidFill>
        <a:ln xmlns:a="http://schemas.openxmlformats.org/drawingml/2006/main" w="25400" cap="flat" cmpd="sng" algn="ctr">
          <a:solidFill>
            <a:srgbClr val="4F81BD">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en-US"/>
        </a:p>
      </cdr:txBody>
    </cdr:sp>
  </cdr:relSizeAnchor>
  <cdr:relSizeAnchor xmlns:cdr="http://schemas.openxmlformats.org/drawingml/2006/chartDrawing">
    <cdr:from>
      <cdr:x>0.54583</cdr:x>
      <cdr:y>0.18769</cdr:y>
    </cdr:from>
    <cdr:to>
      <cdr:x>0.68542</cdr:x>
      <cdr:y>0.26462</cdr:y>
    </cdr:to>
    <cdr:sp macro="" textlink="">
      <cdr:nvSpPr>
        <cdr:cNvPr id="18" name="Rectangle 10"/>
        <cdr:cNvSpPr/>
      </cdr:nvSpPr>
      <cdr:spPr>
        <a:xfrm xmlns:a="http://schemas.openxmlformats.org/drawingml/2006/main">
          <a:off x="2495550" y="581025"/>
          <a:ext cx="638175" cy="238125"/>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r>
            <a:rPr lang="en-US"/>
            <a:t>surplus</a:t>
          </a:r>
        </a:p>
      </cdr:txBody>
    </cdr:sp>
  </cdr:relSizeAnchor>
  <cdr:relSizeAnchor xmlns:cdr="http://schemas.openxmlformats.org/drawingml/2006/chartDrawing">
    <cdr:from>
      <cdr:x>0</cdr:x>
      <cdr:y>0</cdr:y>
    </cdr:from>
    <cdr:to>
      <cdr:x>0.02708</cdr:x>
      <cdr:y>0.00615</cdr:y>
    </cdr:to>
    <cdr:pic>
      <cdr:nvPicPr>
        <cdr:cNvPr id="21"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23810" cy="19048"/>
        </a:xfrm>
        <a:prstGeom xmlns:a="http://schemas.openxmlformats.org/drawingml/2006/main" prst="rect">
          <a:avLst/>
        </a:prstGeom>
      </cdr:spPr>
    </cdr:pic>
  </cdr:relSizeAnchor>
  <cdr:relSizeAnchor xmlns:cdr="http://schemas.openxmlformats.org/drawingml/2006/chartDrawing">
    <cdr:from>
      <cdr:x>0.59792</cdr:x>
      <cdr:y>0.37538</cdr:y>
    </cdr:from>
    <cdr:to>
      <cdr:x>0.61667</cdr:x>
      <cdr:y>0.3759</cdr:y>
    </cdr:to>
    <cdr:sp macro="" textlink="">
      <cdr:nvSpPr>
        <cdr:cNvPr id="23" name="Straight Connector 22"/>
        <cdr:cNvSpPr/>
      </cdr:nvSpPr>
      <cdr:spPr>
        <a:xfrm xmlns:a="http://schemas.openxmlformats.org/drawingml/2006/main">
          <a:off x="2733675" y="1162050"/>
          <a:ext cx="85725" cy="158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D06A9D9-CBC1-4E12-A7E6-9908EA6E6D87}"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06A9D9-CBC1-4E12-A7E6-9908EA6E6D87}"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06A9D9-CBC1-4E12-A7E6-9908EA6E6D87}"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D06A9D9-CBC1-4E12-A7E6-9908EA6E6D87}"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D06A9D9-CBC1-4E12-A7E6-9908EA6E6D87}"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D06A9D9-CBC1-4E12-A7E6-9908EA6E6D87}"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D06A9D9-CBC1-4E12-A7E6-9908EA6E6D87}"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D06A9D9-CBC1-4E12-A7E6-9908EA6E6D87}"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D06A9D9-CBC1-4E12-A7E6-9908EA6E6D87}"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D06A9D9-CBC1-4E12-A7E6-9908EA6E6D87}"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2E4C75-1F5A-444F-92BC-7D0E74436888}" type="datetimeFigureOut">
              <a:rPr lang="en-US" smtClean="0"/>
              <a:pPr/>
              <a:t>12/20/2020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1D06A9D9-CBC1-4E12-A7E6-9908EA6E6D87}"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C2E4C75-1F5A-444F-92BC-7D0E74436888}" type="datetimeFigureOut">
              <a:rPr lang="en-US" smtClean="0"/>
              <a:pPr/>
              <a:t>12/20/2020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D06A9D9-CBC1-4E12-A7E6-9908EA6E6D87}"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smtClean="0"/>
              <a:t>Lecture 1 &amp; 2</a:t>
            </a:r>
            <a:endParaRPr lang="en-AU" dirty="0"/>
          </a:p>
        </p:txBody>
      </p:sp>
      <p:sp>
        <p:nvSpPr>
          <p:cNvPr id="2" name="Title 1"/>
          <p:cNvSpPr>
            <a:spLocks noGrp="1"/>
          </p:cNvSpPr>
          <p:nvPr>
            <p:ph type="ctrTitle"/>
          </p:nvPr>
        </p:nvSpPr>
        <p:spPr/>
        <p:txBody>
          <a:bodyPr/>
          <a:lstStyle/>
          <a:p>
            <a:r>
              <a:rPr lang="en-AU" dirty="0" smtClean="0"/>
              <a:t>BS </a:t>
            </a:r>
            <a:r>
              <a:rPr lang="en-AU" dirty="0" smtClean="0"/>
              <a:t>IT 5</a:t>
            </a:r>
            <a:r>
              <a:rPr lang="en-AU" baseline="30000" dirty="0" smtClean="0"/>
              <a:t>th</a:t>
            </a:r>
            <a:r>
              <a:rPr lang="en-AU" dirty="0" smtClean="0"/>
              <a:t> </a:t>
            </a:r>
            <a:r>
              <a:rPr lang="en-AU" dirty="0" smtClean="0"/>
              <a:t>semester</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2. Surplus</a:t>
            </a:r>
            <a:endParaRPr lang="en-AU" dirty="0"/>
          </a:p>
        </p:txBody>
      </p:sp>
      <p:sp>
        <p:nvSpPr>
          <p:cNvPr id="3" name="Content Placeholder 2"/>
          <p:cNvSpPr>
            <a:spLocks noGrp="1"/>
          </p:cNvSpPr>
          <p:nvPr>
            <p:ph sz="quarter" idx="1"/>
          </p:nvPr>
        </p:nvSpPr>
        <p:spPr/>
        <p:txBody>
          <a:bodyPr>
            <a:normAutofit fontScale="85000" lnSpcReduction="20000"/>
          </a:bodyPr>
          <a:lstStyle/>
          <a:p>
            <a:r>
              <a:rPr lang="en-AU" dirty="0" smtClean="0"/>
              <a:t>A </a:t>
            </a:r>
            <a:r>
              <a:rPr lang="en-AU" dirty="0"/>
              <a:t>Market Surplus occurs when there is excess supply of goods and services, in other words quantity supplied by producer is greater than quantity demanded by consumers. </a:t>
            </a:r>
            <a:endParaRPr lang="en-AU" dirty="0" smtClean="0"/>
          </a:p>
          <a:p>
            <a:r>
              <a:rPr lang="en-AU" dirty="0" smtClean="0"/>
              <a:t>Surplus </a:t>
            </a:r>
            <a:r>
              <a:rPr lang="en-AU" dirty="0"/>
              <a:t>occurs when prices are above than equilibrium price. This is situation in market when producers won't be able to sell all their commodities. Thus sellers will decrease the prices of goods and services to make their product more appealing.   In response to the reducing price, consumers will increase their quantity demanded for goods, moving the market toward an equilibrium positions (price and quantity).  Thus excess supply has exerted downward pressure on the price of the product.</a:t>
            </a:r>
          </a:p>
          <a:p>
            <a:r>
              <a:rPr lang="en-AU" dirty="0"/>
              <a:t>For instance, when the wheat harvest benefits from favourable weather, and the production of bread flour increases whereas consumer continue to buy the same number of loaves of bread as before. Thus the supply of bread is greater than its demand. This is surplus in market</a:t>
            </a:r>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To make it more clear, look at the table</a:t>
            </a:r>
            <a:r>
              <a:rPr lang="en-AU" dirty="0" smtClean="0"/>
              <a:t>;</a:t>
            </a:r>
            <a:endParaRPr lang="en-AU" dirty="0"/>
          </a:p>
        </p:txBody>
      </p:sp>
      <p:sp>
        <p:nvSpPr>
          <p:cNvPr id="3" name="Content Placeholder 2"/>
          <p:cNvSpPr>
            <a:spLocks noGrp="1"/>
          </p:cNvSpPr>
          <p:nvPr>
            <p:ph sz="quarter" idx="1"/>
          </p:nvPr>
        </p:nvSpPr>
        <p:spPr/>
        <p:txBody>
          <a:bodyPr/>
          <a:lstStyle/>
          <a:p>
            <a:pPr>
              <a:buNone/>
            </a:pPr>
            <a:r>
              <a:rPr lang="en-AU" dirty="0" smtClean="0"/>
              <a:t>.</a:t>
            </a:r>
            <a:endParaRPr lang="en-AU" dirty="0"/>
          </a:p>
        </p:txBody>
      </p:sp>
      <p:graphicFrame>
        <p:nvGraphicFramePr>
          <p:cNvPr id="4" name="Table 3"/>
          <p:cNvGraphicFramePr>
            <a:graphicFrameLocks noGrp="1"/>
          </p:cNvGraphicFramePr>
          <p:nvPr/>
        </p:nvGraphicFramePr>
        <p:xfrm>
          <a:off x="500035" y="2357430"/>
          <a:ext cx="2357454" cy="2127651"/>
        </p:xfrm>
        <a:graphic>
          <a:graphicData uri="http://schemas.openxmlformats.org/drawingml/2006/table">
            <a:tbl>
              <a:tblPr firstRow="1" bandRow="1">
                <a:tableStyleId>{5C22544A-7EE6-4342-B048-85BDC9FD1C3A}</a:tableStyleId>
              </a:tblPr>
              <a:tblGrid>
                <a:gridCol w="1143007"/>
                <a:gridCol w="571504"/>
                <a:gridCol w="642943"/>
              </a:tblGrid>
              <a:tr h="495857">
                <a:tc>
                  <a:txBody>
                    <a:bodyPr/>
                    <a:lstStyle/>
                    <a:p>
                      <a:r>
                        <a:rPr lang="en-AU" dirty="0" smtClean="0"/>
                        <a:t>Price</a:t>
                      </a:r>
                      <a:r>
                        <a:rPr lang="en-AU" baseline="0" dirty="0" smtClean="0"/>
                        <a:t> per pen</a:t>
                      </a:r>
                      <a:endParaRPr lang="en-AU" dirty="0"/>
                    </a:p>
                  </a:txBody>
                  <a:tcPr/>
                </a:tc>
                <a:tc>
                  <a:txBody>
                    <a:bodyPr/>
                    <a:lstStyle/>
                    <a:p>
                      <a:r>
                        <a:rPr lang="en-AU" dirty="0" smtClean="0"/>
                        <a:t>Qd</a:t>
                      </a:r>
                      <a:endParaRPr lang="en-AU" dirty="0"/>
                    </a:p>
                  </a:txBody>
                  <a:tcPr/>
                </a:tc>
                <a:tc>
                  <a:txBody>
                    <a:bodyPr/>
                    <a:lstStyle/>
                    <a:p>
                      <a:r>
                        <a:rPr lang="en-AU" dirty="0" smtClean="0"/>
                        <a:t>Qs</a:t>
                      </a:r>
                      <a:endParaRPr lang="en-AU" dirty="0"/>
                    </a:p>
                  </a:txBody>
                  <a:tcPr/>
                </a:tc>
              </a:tr>
              <a:tr h="495857">
                <a:tc>
                  <a:txBody>
                    <a:bodyPr/>
                    <a:lstStyle/>
                    <a:p>
                      <a:r>
                        <a:rPr lang="en-AU" dirty="0" smtClean="0"/>
                        <a:t>5</a:t>
                      </a:r>
                      <a:endParaRPr lang="en-AU" dirty="0"/>
                    </a:p>
                  </a:txBody>
                  <a:tcPr/>
                </a:tc>
                <a:tc>
                  <a:txBody>
                    <a:bodyPr/>
                    <a:lstStyle/>
                    <a:p>
                      <a:r>
                        <a:rPr lang="en-AU" dirty="0" smtClean="0"/>
                        <a:t>60</a:t>
                      </a:r>
                      <a:endParaRPr lang="en-AU" dirty="0"/>
                    </a:p>
                  </a:txBody>
                  <a:tcPr/>
                </a:tc>
                <a:tc>
                  <a:txBody>
                    <a:bodyPr/>
                    <a:lstStyle/>
                    <a:p>
                      <a:r>
                        <a:rPr lang="en-AU" dirty="0" smtClean="0"/>
                        <a:t>20</a:t>
                      </a:r>
                      <a:endParaRPr lang="en-AU" dirty="0"/>
                    </a:p>
                  </a:txBody>
                  <a:tcPr/>
                </a:tc>
              </a:tr>
              <a:tr h="495857">
                <a:tc>
                  <a:txBody>
                    <a:bodyPr/>
                    <a:lstStyle/>
                    <a:p>
                      <a:r>
                        <a:rPr lang="en-AU" dirty="0" smtClean="0"/>
                        <a:t>10</a:t>
                      </a:r>
                      <a:endParaRPr lang="en-AU" dirty="0"/>
                    </a:p>
                  </a:txBody>
                  <a:tcPr/>
                </a:tc>
                <a:tc>
                  <a:txBody>
                    <a:bodyPr/>
                    <a:lstStyle/>
                    <a:p>
                      <a:r>
                        <a:rPr lang="en-AU" dirty="0" smtClean="0"/>
                        <a:t>40</a:t>
                      </a:r>
                      <a:endParaRPr lang="en-AU" dirty="0"/>
                    </a:p>
                  </a:txBody>
                  <a:tcPr/>
                </a:tc>
                <a:tc>
                  <a:txBody>
                    <a:bodyPr/>
                    <a:lstStyle/>
                    <a:p>
                      <a:r>
                        <a:rPr lang="en-AU" dirty="0" smtClean="0"/>
                        <a:t>40</a:t>
                      </a:r>
                      <a:endParaRPr lang="en-AU" dirty="0"/>
                    </a:p>
                  </a:txBody>
                  <a:tcPr/>
                </a:tc>
              </a:tr>
              <a:tr h="495857">
                <a:tc>
                  <a:txBody>
                    <a:bodyPr/>
                    <a:lstStyle/>
                    <a:p>
                      <a:r>
                        <a:rPr lang="en-AU" dirty="0" smtClean="0"/>
                        <a:t>15</a:t>
                      </a:r>
                      <a:endParaRPr lang="en-AU" dirty="0"/>
                    </a:p>
                  </a:txBody>
                  <a:tcPr/>
                </a:tc>
                <a:tc>
                  <a:txBody>
                    <a:bodyPr/>
                    <a:lstStyle/>
                    <a:p>
                      <a:r>
                        <a:rPr lang="en-AU" dirty="0" smtClean="0"/>
                        <a:t>20</a:t>
                      </a:r>
                      <a:endParaRPr lang="en-AU" dirty="0"/>
                    </a:p>
                  </a:txBody>
                  <a:tcPr/>
                </a:tc>
                <a:tc>
                  <a:txBody>
                    <a:bodyPr/>
                    <a:lstStyle/>
                    <a:p>
                      <a:r>
                        <a:rPr lang="en-AU" dirty="0" smtClean="0"/>
                        <a:t>60</a:t>
                      </a:r>
                      <a:endParaRPr lang="en-AU" dirty="0"/>
                    </a:p>
                  </a:txBody>
                  <a:tcPr/>
                </a:tc>
              </a:tr>
            </a:tbl>
          </a:graphicData>
        </a:graphic>
      </p:graphicFrame>
      <p:graphicFrame>
        <p:nvGraphicFramePr>
          <p:cNvPr id="5" name="Chart 4"/>
          <p:cNvGraphicFramePr/>
          <p:nvPr/>
        </p:nvGraphicFramePr>
        <p:xfrm>
          <a:off x="3000364" y="2214554"/>
          <a:ext cx="5786446" cy="43815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Market</a:t>
            </a:r>
            <a:endParaRPr lang="en-AU" dirty="0"/>
          </a:p>
        </p:txBody>
      </p:sp>
      <p:sp>
        <p:nvSpPr>
          <p:cNvPr id="3" name="Content Placeholder 2"/>
          <p:cNvSpPr>
            <a:spLocks noGrp="1"/>
          </p:cNvSpPr>
          <p:nvPr>
            <p:ph sz="quarter" idx="1"/>
          </p:nvPr>
        </p:nvSpPr>
        <p:spPr/>
        <p:txBody>
          <a:bodyPr/>
          <a:lstStyle/>
          <a:p>
            <a:r>
              <a:rPr lang="en-AU" dirty="0"/>
              <a:t>A market is a situation where consumer (buyer) and producer (seller) can gather to facilitate the exchange of goods and services at some price. The market may be physical like a retail outlet, where buyer and seller interact with each other, or virtual like an online market, where there is no direct physical contact between buyers and sellers.</a:t>
            </a:r>
          </a:p>
          <a:p>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Market equilibrium</a:t>
            </a:r>
            <a:endParaRPr lang="en-AU" dirty="0"/>
          </a:p>
        </p:txBody>
      </p:sp>
      <p:sp>
        <p:nvSpPr>
          <p:cNvPr id="3" name="Content Placeholder 2"/>
          <p:cNvSpPr>
            <a:spLocks noGrp="1"/>
          </p:cNvSpPr>
          <p:nvPr>
            <p:ph sz="quarter" idx="1"/>
          </p:nvPr>
        </p:nvSpPr>
        <p:spPr/>
        <p:txBody>
          <a:bodyPr>
            <a:normAutofit lnSpcReduction="10000"/>
          </a:bodyPr>
          <a:lstStyle/>
          <a:p>
            <a:r>
              <a:rPr lang="en-AU" dirty="0"/>
              <a:t>Market equilibrium can be defined as a market state where the supply of commodities in the market is equal to the demand of commodities in the market</a:t>
            </a:r>
            <a:r>
              <a:rPr lang="en-AU" dirty="0" smtClean="0"/>
              <a:t>.</a:t>
            </a:r>
          </a:p>
          <a:p>
            <a:r>
              <a:rPr lang="en-AU" dirty="0" smtClean="0"/>
              <a:t> </a:t>
            </a:r>
            <a:r>
              <a:rPr lang="en-AU" dirty="0"/>
              <a:t>In other words it is the interaction of these consumers and producers that will determine the price of the goods and services, therefore, how much consumers will buy and how much sellers will produce. </a:t>
            </a:r>
            <a:endParaRPr lang="en-AU" dirty="0" smtClean="0"/>
          </a:p>
          <a:p>
            <a:r>
              <a:rPr lang="en-AU" dirty="0" smtClean="0"/>
              <a:t>This </a:t>
            </a:r>
            <a:r>
              <a:rPr lang="en-AU" dirty="0"/>
              <a:t>point will determine how resources will be allocated efficiently due to the constraints imposed by scarcity</a:t>
            </a:r>
            <a:r>
              <a:rPr lang="en-AU" dirty="0" smtClean="0"/>
              <a:t>.</a:t>
            </a:r>
          </a:p>
          <a:p>
            <a:r>
              <a:rPr lang="en-AU" dirty="0" smtClean="0"/>
              <a:t> </a:t>
            </a:r>
            <a:r>
              <a:rPr lang="en-AU" dirty="0"/>
              <a:t>To examine the solution of market, we must investigate how market works and the significance of market equilibrium.</a:t>
            </a:r>
          </a:p>
          <a:p>
            <a:endParaRPr lang="en-AU"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a:t>
            </a:r>
            <a:endParaRPr lang="en-AU" dirty="0"/>
          </a:p>
        </p:txBody>
      </p:sp>
      <p:sp>
        <p:nvSpPr>
          <p:cNvPr id="3" name="Content Placeholder 2"/>
          <p:cNvSpPr>
            <a:spLocks noGrp="1"/>
          </p:cNvSpPr>
          <p:nvPr>
            <p:ph sz="quarter" idx="1"/>
          </p:nvPr>
        </p:nvSpPr>
        <p:spPr/>
        <p:txBody>
          <a:bodyPr/>
          <a:lstStyle/>
          <a:p>
            <a:r>
              <a:rPr lang="en-AU" dirty="0"/>
              <a:t>As we studied about the market demand and market supply in chapter 2 and chapter 3.The market demand can be obtained by summing all individual demand of buyers for particular goods in a market. On the other hand market supply can be obtained by summing all the individual seller sells particular goods in a market. </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a:t>
            </a:r>
            <a:endParaRPr lang="en-AU" dirty="0"/>
          </a:p>
        </p:txBody>
      </p:sp>
      <p:sp>
        <p:nvSpPr>
          <p:cNvPr id="3" name="Content Placeholder 2"/>
          <p:cNvSpPr>
            <a:spLocks noGrp="1"/>
          </p:cNvSpPr>
          <p:nvPr>
            <p:ph sz="quarter" idx="1"/>
          </p:nvPr>
        </p:nvSpPr>
        <p:spPr/>
        <p:txBody>
          <a:bodyPr>
            <a:normAutofit/>
          </a:bodyPr>
          <a:lstStyle/>
          <a:p>
            <a:r>
              <a:rPr lang="en-AU" dirty="0"/>
              <a:t>Market demand and market supply are the appropriate method for determining the market price. </a:t>
            </a:r>
            <a:endParaRPr lang="en-AU" dirty="0" smtClean="0"/>
          </a:p>
          <a:p>
            <a:r>
              <a:rPr lang="en-AU" dirty="0" smtClean="0"/>
              <a:t>Equilibrium </a:t>
            </a:r>
            <a:r>
              <a:rPr lang="en-AU" dirty="0"/>
              <a:t>point is that point in which supplier’s willingness and ability to supply the commodities is exactly equals to its demand which consumer are willing and able to purchase at specific price. The equilibrium in market occurs </a:t>
            </a:r>
            <a:r>
              <a:rPr lang="en-AU" b="1" dirty="0"/>
              <a:t>due to balance of forces</a:t>
            </a:r>
            <a:r>
              <a:rPr lang="en-AU" dirty="0"/>
              <a:t>. These forces are </a:t>
            </a:r>
            <a:r>
              <a:rPr lang="en-AU" b="1" dirty="0"/>
              <a:t>market demand and market supply.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Market equilibrium can be shown using supply and demand diagrams</a:t>
            </a:r>
          </a:p>
        </p:txBody>
      </p:sp>
      <p:pic>
        <p:nvPicPr>
          <p:cNvPr id="4" name="Content Placeholder 3" descr="bethesda28022542806125654530.png"/>
          <p:cNvPicPr>
            <a:picLocks noGrp="1" noChangeAspect="1"/>
          </p:cNvPicPr>
          <p:nvPr>
            <p:ph sz="quarter" idx="1"/>
          </p:nvPr>
        </p:nvPicPr>
        <p:blipFill>
          <a:blip r:embed="rId2"/>
          <a:stretch>
            <a:fillRect/>
          </a:stretch>
        </p:blipFill>
        <p:spPr>
          <a:xfrm>
            <a:off x="0" y="1785926"/>
            <a:ext cx="6072262" cy="4851962"/>
          </a:xfrm>
        </p:spPr>
      </p:pic>
      <p:sp>
        <p:nvSpPr>
          <p:cNvPr id="5" name="Flowchart: Alternate Process 4"/>
          <p:cNvSpPr/>
          <p:nvPr/>
        </p:nvSpPr>
        <p:spPr>
          <a:xfrm>
            <a:off x="5429256" y="2428868"/>
            <a:ext cx="3500430" cy="37862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Market price(Pm) is taken along Y-axis and market quantity </a:t>
            </a:r>
            <a:r>
              <a:rPr lang="en-AU" dirty="0" err="1" smtClean="0"/>
              <a:t>i</a:t>
            </a:r>
            <a:r>
              <a:rPr lang="en-AU" dirty="0" smtClean="0"/>
              <a:t>-e </a:t>
            </a:r>
            <a:r>
              <a:rPr lang="en-AU" dirty="0" err="1" smtClean="0"/>
              <a:t>Qm</a:t>
            </a:r>
            <a:r>
              <a:rPr lang="en-AU" dirty="0" smtClean="0"/>
              <a:t> (</a:t>
            </a:r>
            <a:r>
              <a:rPr lang="en-AU" dirty="0" err="1" smtClean="0"/>
              <a:t>qd</a:t>
            </a:r>
            <a:r>
              <a:rPr lang="en-AU" dirty="0" smtClean="0"/>
              <a:t> and Qs) has been taken along x-axis.</a:t>
            </a:r>
          </a:p>
          <a:p>
            <a:endParaRPr lang="en-AU" dirty="0" smtClean="0"/>
          </a:p>
          <a:p>
            <a:r>
              <a:rPr lang="en-AU" dirty="0"/>
              <a:t>A situation where for a particular </a:t>
            </a:r>
            <a:r>
              <a:rPr lang="en-AU" dirty="0" smtClean="0"/>
              <a:t>good</a:t>
            </a:r>
          </a:p>
          <a:p>
            <a:r>
              <a:rPr lang="en-AU" dirty="0" smtClean="0"/>
              <a:t> supply= </a:t>
            </a:r>
            <a:r>
              <a:rPr lang="en-AU" dirty="0"/>
              <a:t>demand</a:t>
            </a:r>
            <a:r>
              <a:rPr lang="en-AU" dirty="0" smtClean="0"/>
              <a:t>.</a:t>
            </a:r>
          </a:p>
          <a:p>
            <a:r>
              <a:rPr lang="en-AU" dirty="0" smtClean="0"/>
              <a:t> </a:t>
            </a:r>
            <a:r>
              <a:rPr lang="en-AU" dirty="0"/>
              <a:t>When the market is in equilibrium, there is no tendency for prices to change. We say the market-clearing price has been achieved.</a:t>
            </a:r>
          </a:p>
        </p:txBody>
      </p:sp>
      <p:sp>
        <p:nvSpPr>
          <p:cNvPr id="6" name="Oval 5"/>
          <p:cNvSpPr/>
          <p:nvPr/>
        </p:nvSpPr>
        <p:spPr>
          <a:xfrm>
            <a:off x="2428860" y="3929066"/>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Disequilibrium</a:t>
            </a:r>
            <a:endParaRPr lang="en-AU" dirty="0"/>
          </a:p>
        </p:txBody>
      </p:sp>
      <p:sp>
        <p:nvSpPr>
          <p:cNvPr id="3" name="Content Placeholder 2"/>
          <p:cNvSpPr>
            <a:spLocks noGrp="1"/>
          </p:cNvSpPr>
          <p:nvPr>
            <p:ph sz="quarter" idx="1"/>
          </p:nvPr>
        </p:nvSpPr>
        <p:spPr/>
        <p:txBody>
          <a:bodyPr/>
          <a:lstStyle/>
          <a:p>
            <a:r>
              <a:rPr lang="en-AU" dirty="0"/>
              <a:t>Unlike market equilibrium, If the market price of goods and services is above or below the equilibrium price, the market is said to be </a:t>
            </a:r>
            <a:r>
              <a:rPr lang="en-AU" dirty="0" smtClean="0"/>
              <a:t>in disequilibrium. </a:t>
            </a:r>
            <a:r>
              <a:rPr lang="en-AU" dirty="0"/>
              <a:t>Disequilibrium in market occurs when the quantity demand does not equal the quantity supply at particular price. </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Conditions of Disequilibrium</a:t>
            </a:r>
            <a:endParaRPr lang="en-AU" dirty="0"/>
          </a:p>
        </p:txBody>
      </p:sp>
      <p:sp>
        <p:nvSpPr>
          <p:cNvPr id="3" name="Content Placeholder 2"/>
          <p:cNvSpPr>
            <a:spLocks noGrp="1"/>
          </p:cNvSpPr>
          <p:nvPr>
            <p:ph sz="quarter" idx="1"/>
          </p:nvPr>
        </p:nvSpPr>
        <p:spPr/>
        <p:txBody>
          <a:bodyPr/>
          <a:lstStyle/>
          <a:p>
            <a:pPr>
              <a:buNone/>
            </a:pPr>
            <a:r>
              <a:rPr lang="en-AU" dirty="0"/>
              <a:t>There are two conditions of disequilibrium: </a:t>
            </a:r>
          </a:p>
          <a:p>
            <a:pPr marL="571500" lvl="0" indent="-571500">
              <a:buFont typeface="+mj-lt"/>
              <a:buAutoNum type="romanLcPeriod"/>
            </a:pPr>
            <a:r>
              <a:rPr lang="en-AU" dirty="0"/>
              <a:t>Shortage </a:t>
            </a:r>
          </a:p>
          <a:p>
            <a:pPr marL="571500" lvl="0" indent="-571500">
              <a:buFont typeface="+mj-lt"/>
              <a:buAutoNum type="romanLcPeriod"/>
            </a:pPr>
            <a:r>
              <a:rPr lang="en-AU" dirty="0"/>
              <a:t>Surplus.</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1. Shortage</a:t>
            </a:r>
            <a:endParaRPr lang="en-AU" dirty="0"/>
          </a:p>
        </p:txBody>
      </p:sp>
      <p:sp>
        <p:nvSpPr>
          <p:cNvPr id="3" name="Content Placeholder 2"/>
          <p:cNvSpPr>
            <a:spLocks noGrp="1"/>
          </p:cNvSpPr>
          <p:nvPr>
            <p:ph sz="quarter" idx="1"/>
          </p:nvPr>
        </p:nvSpPr>
        <p:spPr/>
        <p:txBody>
          <a:bodyPr>
            <a:normAutofit fontScale="85000" lnSpcReduction="20000"/>
          </a:bodyPr>
          <a:lstStyle/>
          <a:p>
            <a:r>
              <a:rPr lang="en-AU" dirty="0" smtClean="0"/>
              <a:t>A </a:t>
            </a:r>
            <a:r>
              <a:rPr lang="en-AU" dirty="0"/>
              <a:t>market shortage occurs when there is excess demand of commodity, in other words the quantity demanded by consumer is greater than quantity supplied by producers. </a:t>
            </a:r>
            <a:endParaRPr lang="en-AU" dirty="0" smtClean="0"/>
          </a:p>
          <a:p>
            <a:r>
              <a:rPr lang="en-AU" dirty="0" smtClean="0"/>
              <a:t>Shortage </a:t>
            </a:r>
            <a:r>
              <a:rPr lang="en-AU" dirty="0"/>
              <a:t>occurs when prices are below than equilibrium price. This is the situation in market when the consumers are not able to buy as much of a good and services as they would like.  In response to consumer’s demand of, producers will increase both the price of their product and the quantity they are willing and able to supply.  The rise in price will be too much for some buyer and they will no longer demand the product. Thus increase in quantity of available product will satisfy other consumers.  Eventually equilibrium will be attained.</a:t>
            </a:r>
          </a:p>
          <a:p>
            <a:r>
              <a:rPr lang="en-AU" dirty="0"/>
              <a:t>For instance, when the wheat harvest faces loss due to unfavourable weather, and production of bread reduces, thus the demand of consumer remains same as before. Thus the demand exceeds the supply, this is shortage of product in market.</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TotalTime>
  <Words>489</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BS IT 5th semester</vt:lpstr>
      <vt:lpstr>Market</vt:lpstr>
      <vt:lpstr>Market equilibrium</vt:lpstr>
      <vt:lpstr>Continue..</vt:lpstr>
      <vt:lpstr>Continue..</vt:lpstr>
      <vt:lpstr>Market equilibrium can be shown using supply and demand diagrams</vt:lpstr>
      <vt:lpstr>Disequilibrium</vt:lpstr>
      <vt:lpstr>Conditions of Disequilibrium</vt:lpstr>
      <vt:lpstr>1. Shortage</vt:lpstr>
      <vt:lpstr>2. Surplus</vt:lpstr>
      <vt:lpstr>To make it more clear, look at the table;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 Economics 5th semester</dc:title>
  <dc:creator>adeel shaukat</dc:creator>
  <cp:lastModifiedBy>adeel shaukat</cp:lastModifiedBy>
  <cp:revision>2</cp:revision>
  <dcterms:created xsi:type="dcterms:W3CDTF">2020-11-03T18:24:47Z</dcterms:created>
  <dcterms:modified xsi:type="dcterms:W3CDTF">2020-12-20T11:33:43Z</dcterms:modified>
</cp:coreProperties>
</file>