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663-9ED0-4CC6-8D6A-9C51FB3F0EA4}" type="datetimeFigureOut">
              <a:rPr lang="en-US" smtClean="0"/>
              <a:t>12/28/2020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9E32-87F3-4FAA-9E7D-E4C38B8CBFC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663-9ED0-4CC6-8D6A-9C51FB3F0EA4}" type="datetimeFigureOut">
              <a:rPr lang="en-US" smtClean="0"/>
              <a:t>12/28/2020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9E32-87F3-4FAA-9E7D-E4C38B8CBFC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663-9ED0-4CC6-8D6A-9C51FB3F0EA4}" type="datetimeFigureOut">
              <a:rPr lang="en-US" smtClean="0"/>
              <a:t>12/28/2020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9E32-87F3-4FAA-9E7D-E4C38B8CBFC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663-9ED0-4CC6-8D6A-9C51FB3F0EA4}" type="datetimeFigureOut">
              <a:rPr lang="en-US" smtClean="0"/>
              <a:t>12/28/2020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9E32-87F3-4FAA-9E7D-E4C38B8CBFC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663-9ED0-4CC6-8D6A-9C51FB3F0EA4}" type="datetimeFigureOut">
              <a:rPr lang="en-US" smtClean="0"/>
              <a:t>12/28/2020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9E32-87F3-4FAA-9E7D-E4C38B8CBFC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663-9ED0-4CC6-8D6A-9C51FB3F0EA4}" type="datetimeFigureOut">
              <a:rPr lang="en-US" smtClean="0"/>
              <a:t>12/28/2020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9E32-87F3-4FAA-9E7D-E4C38B8CBFC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663-9ED0-4CC6-8D6A-9C51FB3F0EA4}" type="datetimeFigureOut">
              <a:rPr lang="en-US" smtClean="0"/>
              <a:t>12/28/2020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9E32-87F3-4FAA-9E7D-E4C38B8CBFC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663-9ED0-4CC6-8D6A-9C51FB3F0EA4}" type="datetimeFigureOut">
              <a:rPr lang="en-US" smtClean="0"/>
              <a:t>12/28/2020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9E32-87F3-4FAA-9E7D-E4C38B8CBFC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663-9ED0-4CC6-8D6A-9C51FB3F0EA4}" type="datetimeFigureOut">
              <a:rPr lang="en-US" smtClean="0"/>
              <a:t>12/28/2020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9E32-87F3-4FAA-9E7D-E4C38B8CBFC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663-9ED0-4CC6-8D6A-9C51FB3F0EA4}" type="datetimeFigureOut">
              <a:rPr lang="en-US" smtClean="0"/>
              <a:t>12/28/2020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9E32-87F3-4FAA-9E7D-E4C38B8CBFC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663-9ED0-4CC6-8D6A-9C51FB3F0EA4}" type="datetimeFigureOut">
              <a:rPr lang="en-US" smtClean="0"/>
              <a:t>12/28/2020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9E32-87F3-4FAA-9E7D-E4C38B8CBFC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5663-9ED0-4CC6-8D6A-9C51FB3F0EA4}" type="datetimeFigureOut">
              <a:rPr lang="en-US" smtClean="0"/>
              <a:t>12/28/2020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9E32-87F3-4FAA-9E7D-E4C38B8CBFCC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83360"/>
            <a:ext cx="8669020" cy="85090"/>
          </a:xfrm>
          <a:custGeom>
            <a:avLst/>
            <a:gdLst/>
            <a:ahLst/>
            <a:cxnLst/>
            <a:rect l="l" t="t" r="r" b="b"/>
            <a:pathLst>
              <a:path w="8669020" h="85090">
                <a:moveTo>
                  <a:pt x="8669020" y="0"/>
                </a:moveTo>
                <a:lnTo>
                  <a:pt x="0" y="0"/>
                </a:lnTo>
                <a:lnTo>
                  <a:pt x="0" y="85089"/>
                </a:lnTo>
                <a:lnTo>
                  <a:pt x="4334510" y="85089"/>
                </a:lnTo>
                <a:lnTo>
                  <a:pt x="8669020" y="85089"/>
                </a:lnTo>
                <a:lnTo>
                  <a:pt x="8669020" y="0"/>
                </a:lnTo>
                <a:close/>
              </a:path>
            </a:pathLst>
          </a:custGeom>
          <a:solidFill>
            <a:srgbClr val="6D0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5550" y="2174240"/>
            <a:ext cx="4151629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COSTS</a:t>
            </a:r>
            <a:r>
              <a:rPr spc="-55" dirty="0"/>
              <a:t> </a:t>
            </a:r>
            <a:r>
              <a:rPr spc="-5" dirty="0"/>
              <a:t>OF  PRODUCTION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1160" y="3817620"/>
            <a:ext cx="5814060" cy="1826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5010">
              <a:lnSpc>
                <a:spcPct val="120800"/>
              </a:lnSpc>
              <a:spcBef>
                <a:spcPts val="100"/>
              </a:spcBef>
            </a:pPr>
            <a:r>
              <a:rPr lang="en-AU" sz="3200" dirty="0" smtClean="0">
                <a:latin typeface="Book Antiqua"/>
                <a:cs typeface="Book Antiqua"/>
              </a:rPr>
              <a:t>BSIT </a:t>
            </a:r>
            <a:r>
              <a:rPr lang="en-AU" sz="3200" dirty="0" smtClean="0">
                <a:latin typeface="Book Antiqua"/>
                <a:cs typeface="Book Antiqua"/>
              </a:rPr>
              <a:t>5</a:t>
            </a:r>
            <a:r>
              <a:rPr lang="en-AU" sz="3200" baseline="30000" dirty="0" smtClean="0">
                <a:latin typeface="Book Antiqua"/>
                <a:cs typeface="Book Antiqua"/>
              </a:rPr>
              <a:t>th</a:t>
            </a:r>
            <a:r>
              <a:rPr lang="en-AU" sz="3200" dirty="0" smtClean="0">
                <a:latin typeface="Book Antiqua"/>
                <a:cs typeface="Book Antiqua"/>
              </a:rPr>
              <a:t> </a:t>
            </a:r>
            <a:r>
              <a:rPr lang="en-AU" sz="3200" dirty="0" smtClean="0">
                <a:latin typeface="Book Antiqua"/>
                <a:cs typeface="Book Antiqua"/>
              </a:rPr>
              <a:t>semester</a:t>
            </a:r>
          </a:p>
          <a:p>
            <a:pPr marL="12700" marR="5080" indent="715010">
              <a:lnSpc>
                <a:spcPct val="120800"/>
              </a:lnSpc>
              <a:spcBef>
                <a:spcPts val="100"/>
              </a:spcBef>
            </a:pPr>
            <a:r>
              <a:rPr lang="en-AU" sz="3200" dirty="0" smtClean="0">
                <a:latin typeface="Book Antiqua"/>
                <a:cs typeface="Book Antiqua"/>
              </a:rPr>
              <a:t>Lecture  1 &amp; 2</a:t>
            </a:r>
            <a:endParaRPr lang="en-AU" sz="3200" dirty="0" smtClean="0">
              <a:latin typeface="Book Antiqua"/>
              <a:cs typeface="Book Antiqua"/>
            </a:endParaRPr>
          </a:p>
          <a:p>
            <a:pPr marL="12700" marR="5080" indent="715010">
              <a:lnSpc>
                <a:spcPct val="120800"/>
              </a:lnSpc>
              <a:spcBef>
                <a:spcPts val="100"/>
              </a:spcBef>
            </a:pPr>
            <a:endParaRPr sz="32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452120"/>
            <a:ext cx="582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6D0042"/>
                </a:solidFill>
                <a:latin typeface="Arial"/>
                <a:cs typeface="Arial"/>
              </a:rPr>
              <a:t>Production and</a:t>
            </a:r>
            <a:r>
              <a:rPr sz="4400" b="1" spc="-90" dirty="0">
                <a:solidFill>
                  <a:srgbClr val="6D0042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6D0042"/>
                </a:solidFill>
                <a:latin typeface="Arial"/>
                <a:cs typeface="Arial"/>
              </a:rPr>
              <a:t>Costs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439" y="2014220"/>
            <a:ext cx="65462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A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firm’s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costs reflect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its production 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process.</a:t>
            </a:r>
            <a:endParaRPr sz="32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83360"/>
            <a:ext cx="8669020" cy="85090"/>
          </a:xfrm>
          <a:custGeom>
            <a:avLst/>
            <a:gdLst/>
            <a:ahLst/>
            <a:cxnLst/>
            <a:rect l="l" t="t" r="r" b="b"/>
            <a:pathLst>
              <a:path w="8669020" h="85090">
                <a:moveTo>
                  <a:pt x="8669020" y="0"/>
                </a:moveTo>
                <a:lnTo>
                  <a:pt x="0" y="0"/>
                </a:lnTo>
                <a:lnTo>
                  <a:pt x="0" y="85089"/>
                </a:lnTo>
                <a:lnTo>
                  <a:pt x="4334510" y="85089"/>
                </a:lnTo>
                <a:lnTo>
                  <a:pt x="8669020" y="85089"/>
                </a:lnTo>
                <a:lnTo>
                  <a:pt x="8669020" y="0"/>
                </a:lnTo>
                <a:close/>
              </a:path>
            </a:pathLst>
          </a:custGeom>
          <a:solidFill>
            <a:srgbClr val="6D0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Production Function</a:t>
            </a:r>
            <a:r>
              <a:rPr spc="-100" dirty="0"/>
              <a:t> </a:t>
            </a:r>
            <a:r>
              <a:rPr spc="-5" dirty="0"/>
              <a:t>and  </a:t>
            </a:r>
            <a:r>
              <a:rPr spc="-10" dirty="0"/>
              <a:t>Total</a:t>
            </a:r>
            <a:r>
              <a:rPr spc="-5" dirty="0"/>
              <a:t> Costs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 relationship between </a:t>
            </a:r>
            <a:r>
              <a:rPr spc="-5" dirty="0"/>
              <a:t>the quantity  </a:t>
            </a:r>
            <a:r>
              <a:rPr dirty="0"/>
              <a:t>a </a:t>
            </a:r>
            <a:r>
              <a:rPr spc="-5" dirty="0"/>
              <a:t>firm </a:t>
            </a:r>
            <a:r>
              <a:rPr dirty="0"/>
              <a:t>can produce </a:t>
            </a:r>
            <a:r>
              <a:rPr spc="-5" dirty="0"/>
              <a:t>and </a:t>
            </a:r>
            <a:r>
              <a:rPr dirty="0"/>
              <a:t>its </a:t>
            </a:r>
            <a:r>
              <a:rPr spc="-5" dirty="0"/>
              <a:t>costs  </a:t>
            </a:r>
            <a:r>
              <a:rPr dirty="0"/>
              <a:t>determines its </a:t>
            </a:r>
            <a:r>
              <a:rPr spc="-5" dirty="0"/>
              <a:t>pricing</a:t>
            </a:r>
            <a:r>
              <a:rPr dirty="0"/>
              <a:t> decisions.</a:t>
            </a:r>
          </a:p>
          <a:p>
            <a:pPr marL="318770" marR="1349375">
              <a:lnSpc>
                <a:spcPct val="100000"/>
              </a:lnSpc>
              <a:spcBef>
                <a:spcPts val="800"/>
              </a:spcBef>
            </a:pPr>
            <a:r>
              <a:rPr dirty="0"/>
              <a:t>The </a:t>
            </a:r>
            <a:r>
              <a:rPr i="1" dirty="0">
                <a:latin typeface="Book Antiqua"/>
                <a:cs typeface="Book Antiqua"/>
              </a:rPr>
              <a:t>total-cost curve </a:t>
            </a:r>
            <a:r>
              <a:rPr spc="-5" dirty="0"/>
              <a:t>shows this  </a:t>
            </a:r>
            <a:r>
              <a:rPr dirty="0"/>
              <a:t>relationship </a:t>
            </a:r>
            <a:r>
              <a:rPr spc="-5" dirty="0"/>
              <a:t>graphically.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482600"/>
            <a:ext cx="7287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3080" algn="l"/>
              </a:tabLst>
            </a:pPr>
            <a:r>
              <a:rPr sz="4000" b="1" spc="-10" dirty="0">
                <a:solidFill>
                  <a:srgbClr val="6D0042"/>
                </a:solidFill>
                <a:latin typeface="Arial"/>
                <a:cs typeface="Arial"/>
              </a:rPr>
              <a:t>The</a:t>
            </a:r>
            <a:r>
              <a:rPr sz="4000" b="1" spc="-5" dirty="0">
                <a:solidFill>
                  <a:srgbClr val="6D0042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6D0042"/>
                </a:solidFill>
                <a:latin typeface="Arial"/>
                <a:cs typeface="Arial"/>
              </a:rPr>
              <a:t>Various	Measures </a:t>
            </a:r>
            <a:r>
              <a:rPr sz="4000" b="1" spc="-5" dirty="0">
                <a:solidFill>
                  <a:srgbClr val="6D0042"/>
                </a:solidFill>
                <a:latin typeface="Arial"/>
                <a:cs typeface="Arial"/>
              </a:rPr>
              <a:t>of</a:t>
            </a:r>
            <a:r>
              <a:rPr sz="4000" b="1" spc="-80" dirty="0">
                <a:solidFill>
                  <a:srgbClr val="6D0042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6D0042"/>
                </a:solidFill>
                <a:latin typeface="Arial"/>
                <a:cs typeface="Arial"/>
              </a:rPr>
              <a:t>Cost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439" y="2014220"/>
            <a:ext cx="668337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Costs of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production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may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be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divided  into fixed costs and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variable</a:t>
            </a:r>
            <a:r>
              <a:rPr sz="3200" b="1" spc="-10" dirty="0">
                <a:solidFill>
                  <a:srgbClr val="780014"/>
                </a:solidFill>
                <a:latin typeface="Book Antiqua"/>
                <a:cs typeface="Book Antiqua"/>
              </a:rPr>
              <a:t>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costs.</a:t>
            </a:r>
            <a:endParaRPr sz="32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482600"/>
            <a:ext cx="7287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3080" algn="l"/>
              </a:tabLst>
            </a:pPr>
            <a:r>
              <a:rPr sz="4000" b="1" spc="-10" dirty="0">
                <a:solidFill>
                  <a:srgbClr val="6D0042"/>
                </a:solidFill>
                <a:latin typeface="Arial"/>
                <a:cs typeface="Arial"/>
              </a:rPr>
              <a:t>The</a:t>
            </a:r>
            <a:r>
              <a:rPr sz="4000" b="1" spc="-5" dirty="0">
                <a:solidFill>
                  <a:srgbClr val="6D0042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6D0042"/>
                </a:solidFill>
                <a:latin typeface="Arial"/>
                <a:cs typeface="Arial"/>
              </a:rPr>
              <a:t>Various	Measures </a:t>
            </a:r>
            <a:r>
              <a:rPr sz="4000" b="1" spc="-5" dirty="0">
                <a:solidFill>
                  <a:srgbClr val="6D0042"/>
                </a:solidFill>
                <a:latin typeface="Arial"/>
                <a:cs typeface="Arial"/>
              </a:rPr>
              <a:t>of</a:t>
            </a:r>
            <a:r>
              <a:rPr sz="4000" b="1" spc="-80" dirty="0">
                <a:solidFill>
                  <a:srgbClr val="6D0042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6D0042"/>
                </a:solidFill>
                <a:latin typeface="Arial"/>
                <a:cs typeface="Arial"/>
              </a:rPr>
              <a:t>Cost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439" y="2014220"/>
            <a:ext cx="69494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9133DA"/>
                </a:solidFill>
                <a:latin typeface="Book Antiqua"/>
                <a:cs typeface="Book Antiqua"/>
              </a:rPr>
              <a:t>Fixed costs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are those costs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that do </a:t>
            </a:r>
            <a:r>
              <a:rPr sz="3200" b="1" i="1" dirty="0">
                <a:solidFill>
                  <a:srgbClr val="780014"/>
                </a:solidFill>
                <a:latin typeface="Book Antiqua"/>
                <a:cs typeface="Book Antiqua"/>
              </a:rPr>
              <a:t>not 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vary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with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the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quantity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of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output 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produced.</a:t>
            </a:r>
            <a:endParaRPr sz="32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482600"/>
            <a:ext cx="7287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3080" algn="l"/>
              </a:tabLst>
            </a:pPr>
            <a:r>
              <a:rPr sz="4000" b="1" spc="-10" dirty="0">
                <a:solidFill>
                  <a:srgbClr val="6D0042"/>
                </a:solidFill>
                <a:latin typeface="Arial"/>
                <a:cs typeface="Arial"/>
              </a:rPr>
              <a:t>The</a:t>
            </a:r>
            <a:r>
              <a:rPr sz="4000" b="1" spc="-5" dirty="0">
                <a:solidFill>
                  <a:srgbClr val="6D0042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6D0042"/>
                </a:solidFill>
                <a:latin typeface="Arial"/>
                <a:cs typeface="Arial"/>
              </a:rPr>
              <a:t>Various	Measures </a:t>
            </a:r>
            <a:r>
              <a:rPr sz="4000" b="1" spc="-5" dirty="0">
                <a:solidFill>
                  <a:srgbClr val="6D0042"/>
                </a:solidFill>
                <a:latin typeface="Arial"/>
                <a:cs typeface="Arial"/>
              </a:rPr>
              <a:t>of</a:t>
            </a:r>
            <a:r>
              <a:rPr sz="4000" b="1" spc="-80" dirty="0">
                <a:solidFill>
                  <a:srgbClr val="6D0042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6D0042"/>
                </a:solidFill>
                <a:latin typeface="Arial"/>
                <a:cs typeface="Arial"/>
              </a:rPr>
              <a:t>Cost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439" y="2014220"/>
            <a:ext cx="68008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9133DA"/>
                </a:solidFill>
                <a:latin typeface="Book Antiqua"/>
                <a:cs typeface="Book Antiqua"/>
              </a:rPr>
              <a:t>Variable costs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are those costs that </a:t>
            </a:r>
            <a:r>
              <a:rPr sz="3200" b="1" i="1" dirty="0">
                <a:solidFill>
                  <a:srgbClr val="780014"/>
                </a:solidFill>
                <a:latin typeface="Book Antiqua"/>
                <a:cs typeface="Book Antiqua"/>
              </a:rPr>
              <a:t>do 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vary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with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the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quantity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of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output 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produced.</a:t>
            </a:r>
            <a:endParaRPr sz="32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83360"/>
            <a:ext cx="8669020" cy="85090"/>
          </a:xfrm>
          <a:custGeom>
            <a:avLst/>
            <a:gdLst/>
            <a:ahLst/>
            <a:cxnLst/>
            <a:rect l="l" t="t" r="r" b="b"/>
            <a:pathLst>
              <a:path w="8669020" h="85090">
                <a:moveTo>
                  <a:pt x="8669020" y="0"/>
                </a:moveTo>
                <a:lnTo>
                  <a:pt x="0" y="0"/>
                </a:lnTo>
                <a:lnTo>
                  <a:pt x="0" y="85089"/>
                </a:lnTo>
                <a:lnTo>
                  <a:pt x="4334510" y="85089"/>
                </a:lnTo>
                <a:lnTo>
                  <a:pt x="8669020" y="85089"/>
                </a:lnTo>
                <a:lnTo>
                  <a:pt x="8669020" y="0"/>
                </a:lnTo>
                <a:close/>
              </a:path>
            </a:pathLst>
          </a:custGeom>
          <a:solidFill>
            <a:srgbClr val="6D0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809" y="452120"/>
            <a:ext cx="5668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Family of </a:t>
            </a:r>
            <a:r>
              <a:rPr spc="-10" dirty="0"/>
              <a:t>Total</a:t>
            </a:r>
            <a:r>
              <a:rPr spc="-95" dirty="0"/>
              <a:t> </a:t>
            </a:r>
            <a:r>
              <a:rPr spc="-5" dirty="0"/>
              <a:t>Costs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439" y="1912620"/>
            <a:ext cx="5197475" cy="264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189">
              <a:lnSpc>
                <a:spcPct val="1208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Total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Fixed Costs (TFC) 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Total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Variable Costs</a:t>
            </a:r>
            <a:r>
              <a:rPr sz="3200" b="1" spc="-55" dirty="0">
                <a:solidFill>
                  <a:srgbClr val="780014"/>
                </a:solidFill>
                <a:latin typeface="Book Antiqua"/>
                <a:cs typeface="Book Antiqua"/>
              </a:rPr>
              <a:t>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(TVC) 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Total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Costs</a:t>
            </a:r>
            <a:r>
              <a:rPr sz="3200" b="1" spc="5" dirty="0">
                <a:solidFill>
                  <a:srgbClr val="780014"/>
                </a:solidFill>
                <a:latin typeface="Book Antiqua"/>
                <a:cs typeface="Book Antiqua"/>
              </a:rPr>
              <a:t>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(TC)</a:t>
            </a:r>
            <a:endParaRPr sz="3200">
              <a:latin typeface="Book Antiqua"/>
              <a:cs typeface="Book Antiqua"/>
            </a:endParaRPr>
          </a:p>
          <a:p>
            <a:pPr marL="1737995">
              <a:lnSpc>
                <a:spcPct val="100000"/>
              </a:lnSpc>
              <a:spcBef>
                <a:spcPts val="2370"/>
              </a:spcBef>
            </a:pPr>
            <a:r>
              <a:rPr sz="3600" b="1" i="1" spc="-5" dirty="0">
                <a:solidFill>
                  <a:srgbClr val="9133DA"/>
                </a:solidFill>
                <a:latin typeface="Arial"/>
                <a:cs typeface="Arial"/>
              </a:rPr>
              <a:t>TC </a:t>
            </a:r>
            <a:r>
              <a:rPr sz="3600" b="1" i="1" dirty="0">
                <a:solidFill>
                  <a:srgbClr val="9133DA"/>
                </a:solidFill>
                <a:latin typeface="Arial"/>
                <a:cs typeface="Arial"/>
              </a:rPr>
              <a:t>= </a:t>
            </a:r>
            <a:r>
              <a:rPr sz="3600" b="1" i="1" spc="-10" dirty="0">
                <a:solidFill>
                  <a:srgbClr val="9133DA"/>
                </a:solidFill>
                <a:latin typeface="Arial"/>
                <a:cs typeface="Arial"/>
              </a:rPr>
              <a:t>TFC </a:t>
            </a:r>
            <a:r>
              <a:rPr sz="3600" b="1" i="1" dirty="0">
                <a:solidFill>
                  <a:srgbClr val="9133DA"/>
                </a:solidFill>
                <a:latin typeface="Arial"/>
                <a:cs typeface="Arial"/>
              </a:rPr>
              <a:t>+</a:t>
            </a:r>
            <a:r>
              <a:rPr sz="3600" b="1" i="1" spc="-120" dirty="0">
                <a:solidFill>
                  <a:srgbClr val="9133DA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9133DA"/>
                </a:solidFill>
                <a:latin typeface="Arial"/>
                <a:cs typeface="Arial"/>
              </a:rPr>
              <a:t>TVC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809" y="452120"/>
            <a:ext cx="5668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Family of </a:t>
            </a:r>
            <a:r>
              <a:rPr spc="-10" dirty="0"/>
              <a:t>Total</a:t>
            </a:r>
            <a:r>
              <a:rPr spc="-95" dirty="0"/>
              <a:t> </a:t>
            </a:r>
            <a:r>
              <a:rPr spc="-5" dirty="0"/>
              <a:t>Costs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290" y="1676400"/>
          <a:ext cx="7748270" cy="502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8335"/>
                <a:gridCol w="1941830"/>
                <a:gridCol w="1944370"/>
                <a:gridCol w="1943735"/>
              </a:tblGrid>
              <a:tr h="375285"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Quantity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9050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19050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ts val="2820"/>
                        </a:lnSpc>
                      </a:pPr>
                      <a:r>
                        <a:rPr sz="24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Total</a:t>
                      </a:r>
                      <a:r>
                        <a:rPr sz="2400" spc="-2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Cost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19050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820"/>
                        </a:lnSpc>
                      </a:pPr>
                      <a:r>
                        <a:rPr sz="24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Fixed</a:t>
                      </a:r>
                      <a:r>
                        <a:rPr sz="24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Cost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19050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820"/>
                        </a:lnSpc>
                      </a:pPr>
                      <a:r>
                        <a:rPr sz="24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Variable</a:t>
                      </a:r>
                      <a:r>
                        <a:rPr sz="2400" spc="-1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Cost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19050">
                      <a:solidFill>
                        <a:srgbClr val="EE9000"/>
                      </a:solidFill>
                      <a:prstDash val="solid"/>
                    </a:lnR>
                    <a:lnT w="19050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</a:tr>
              <a:tr h="422909">
                <a:tc>
                  <a:txBody>
                    <a:bodyPr/>
                    <a:lstStyle/>
                    <a:p>
                      <a:pPr algn="ctr">
                        <a:lnSpc>
                          <a:spcPts val="3229"/>
                        </a:lnSpc>
                      </a:pPr>
                      <a:r>
                        <a:rPr sz="28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9050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ts val="3229"/>
                        </a:lnSpc>
                      </a:pPr>
                      <a:r>
                        <a:rPr sz="28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$</a:t>
                      </a:r>
                      <a:r>
                        <a:rPr sz="2800" spc="-1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ts val="3229"/>
                        </a:lnSpc>
                      </a:pPr>
                      <a:r>
                        <a:rPr sz="2800" spc="-1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$3.00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ts val="3229"/>
                        </a:lnSpc>
                      </a:pPr>
                      <a:r>
                        <a:rPr sz="28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$</a:t>
                      </a:r>
                      <a:r>
                        <a:rPr sz="2800" spc="-1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0.00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19050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algn="ctr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9050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3.30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0.30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19050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</a:tr>
              <a:tr h="422909">
                <a:tc>
                  <a:txBody>
                    <a:bodyPr/>
                    <a:lstStyle/>
                    <a:p>
                      <a:pPr algn="ctr">
                        <a:lnSpc>
                          <a:spcPts val="3229"/>
                        </a:lnSpc>
                      </a:pPr>
                      <a:r>
                        <a:rPr sz="28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9050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3.80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0.80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19050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 algn="ctr">
                        <a:lnSpc>
                          <a:spcPts val="3229"/>
                        </a:lnSpc>
                      </a:pPr>
                      <a:r>
                        <a:rPr sz="28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9050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4.50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1.50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19050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algn="ctr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4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9050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5.40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2.40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19050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</a:tr>
              <a:tr h="422909">
                <a:tc>
                  <a:txBody>
                    <a:bodyPr/>
                    <a:lstStyle/>
                    <a:p>
                      <a:pPr algn="ctr">
                        <a:lnSpc>
                          <a:spcPts val="3229"/>
                        </a:lnSpc>
                      </a:pPr>
                      <a:r>
                        <a:rPr sz="28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5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9050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6.50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3.50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19050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algn="ctr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6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9050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7.80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4.80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19050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</a:tr>
              <a:tr h="422909">
                <a:tc>
                  <a:txBody>
                    <a:bodyPr/>
                    <a:lstStyle/>
                    <a:p>
                      <a:pPr algn="ctr">
                        <a:lnSpc>
                          <a:spcPts val="3229"/>
                        </a:lnSpc>
                      </a:pPr>
                      <a:r>
                        <a:rPr sz="28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7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9050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9.30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6.30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19050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 algn="ctr">
                        <a:lnSpc>
                          <a:spcPts val="3229"/>
                        </a:lnSpc>
                      </a:pPr>
                      <a:r>
                        <a:rPr sz="28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8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9050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11.00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3229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8.00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19050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</a:tr>
              <a:tr h="421639">
                <a:tc>
                  <a:txBody>
                    <a:bodyPr/>
                    <a:lstStyle/>
                    <a:p>
                      <a:pPr algn="ctr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9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9050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12.90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9.90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19050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9525">
                      <a:solidFill>
                        <a:srgbClr val="EE9000"/>
                      </a:solidFill>
                      <a:prstDash val="solid"/>
                    </a:lnB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algn="ctr">
                        <a:lnSpc>
                          <a:spcPts val="3245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10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9050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19050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3245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15.00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19050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245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3.00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9525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19050">
                      <a:solidFill>
                        <a:srgbClr val="EE9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ts val="3245"/>
                        </a:lnSpc>
                      </a:pPr>
                      <a:r>
                        <a:rPr sz="2800" spc="-5" dirty="0">
                          <a:solidFill>
                            <a:srgbClr val="780014"/>
                          </a:solidFill>
                          <a:latin typeface="Arial Narrow"/>
                          <a:cs typeface="Arial Narrow"/>
                        </a:rPr>
                        <a:t>12.00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EE9000"/>
                      </a:solidFill>
                      <a:prstDash val="solid"/>
                    </a:lnL>
                    <a:lnR w="19050">
                      <a:solidFill>
                        <a:srgbClr val="EE9000"/>
                      </a:solidFill>
                      <a:prstDash val="solid"/>
                    </a:lnR>
                    <a:lnT w="9525">
                      <a:solidFill>
                        <a:srgbClr val="EE9000"/>
                      </a:solidFill>
                      <a:prstDash val="solid"/>
                    </a:lnT>
                    <a:lnB w="19050">
                      <a:solidFill>
                        <a:srgbClr val="EE9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7200" y="1483360"/>
            <a:ext cx="8669020" cy="85090"/>
          </a:xfrm>
          <a:custGeom>
            <a:avLst/>
            <a:gdLst/>
            <a:ahLst/>
            <a:cxnLst/>
            <a:rect l="l" t="t" r="r" b="b"/>
            <a:pathLst>
              <a:path w="8669020" h="85090">
                <a:moveTo>
                  <a:pt x="8669020" y="0"/>
                </a:moveTo>
                <a:lnTo>
                  <a:pt x="0" y="0"/>
                </a:lnTo>
                <a:lnTo>
                  <a:pt x="0" y="85089"/>
                </a:lnTo>
                <a:lnTo>
                  <a:pt x="4334510" y="85089"/>
                </a:lnTo>
                <a:lnTo>
                  <a:pt x="8669020" y="85089"/>
                </a:lnTo>
                <a:lnTo>
                  <a:pt x="8669020" y="0"/>
                </a:lnTo>
                <a:close/>
              </a:path>
            </a:pathLst>
          </a:custGeom>
          <a:solidFill>
            <a:srgbClr val="6D00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83360"/>
            <a:ext cx="8669020" cy="85090"/>
          </a:xfrm>
          <a:custGeom>
            <a:avLst/>
            <a:gdLst/>
            <a:ahLst/>
            <a:cxnLst/>
            <a:rect l="l" t="t" r="r" b="b"/>
            <a:pathLst>
              <a:path w="8669020" h="85090">
                <a:moveTo>
                  <a:pt x="8669020" y="0"/>
                </a:moveTo>
                <a:lnTo>
                  <a:pt x="0" y="0"/>
                </a:lnTo>
                <a:lnTo>
                  <a:pt x="0" y="85089"/>
                </a:lnTo>
                <a:lnTo>
                  <a:pt x="4334510" y="85089"/>
                </a:lnTo>
                <a:lnTo>
                  <a:pt x="8669020" y="85089"/>
                </a:lnTo>
                <a:lnTo>
                  <a:pt x="8669020" y="0"/>
                </a:lnTo>
                <a:close/>
              </a:path>
            </a:pathLst>
          </a:custGeom>
          <a:solidFill>
            <a:srgbClr val="6D0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809" y="452120"/>
            <a:ext cx="6503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Costs of</a:t>
            </a:r>
            <a:r>
              <a:rPr spc="-110" dirty="0"/>
              <a:t> </a:t>
            </a:r>
            <a:r>
              <a:rPr spc="-5" dirty="0"/>
              <a:t>Production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439" y="1912620"/>
            <a:ext cx="7099934" cy="2924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The Law of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 Supply</a:t>
            </a:r>
            <a:endParaRPr sz="3200">
              <a:latin typeface="Book Antiqua"/>
              <a:cs typeface="Book Antiqua"/>
            </a:endParaRPr>
          </a:p>
          <a:p>
            <a:pPr marL="408940" marR="5080" indent="-166370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solidFill>
                  <a:srgbClr val="780014"/>
                </a:solidFill>
                <a:latin typeface="Book Antiqua"/>
                <a:cs typeface="Book Antiqua"/>
              </a:rPr>
              <a:t>Firms </a:t>
            </a:r>
            <a:r>
              <a:rPr sz="2800" b="1" dirty="0">
                <a:solidFill>
                  <a:srgbClr val="780014"/>
                </a:solidFill>
                <a:latin typeface="Book Antiqua"/>
                <a:cs typeface="Book Antiqua"/>
              </a:rPr>
              <a:t>are </a:t>
            </a:r>
            <a:r>
              <a:rPr sz="2800" b="1" spc="-5" dirty="0">
                <a:solidFill>
                  <a:srgbClr val="780014"/>
                </a:solidFill>
                <a:latin typeface="Book Antiqua"/>
                <a:cs typeface="Book Antiqua"/>
              </a:rPr>
              <a:t>willing to </a:t>
            </a:r>
            <a:r>
              <a:rPr sz="2800" b="1" spc="-10" dirty="0">
                <a:solidFill>
                  <a:srgbClr val="780014"/>
                </a:solidFill>
                <a:latin typeface="Book Antiqua"/>
                <a:cs typeface="Book Antiqua"/>
              </a:rPr>
              <a:t>produce </a:t>
            </a:r>
            <a:r>
              <a:rPr sz="2800" b="1" dirty="0">
                <a:solidFill>
                  <a:srgbClr val="780014"/>
                </a:solidFill>
                <a:latin typeface="Book Antiqua"/>
                <a:cs typeface="Book Antiqua"/>
              </a:rPr>
              <a:t>and </a:t>
            </a:r>
            <a:r>
              <a:rPr sz="2800" b="1" spc="-5" dirty="0">
                <a:solidFill>
                  <a:srgbClr val="780014"/>
                </a:solidFill>
                <a:latin typeface="Book Antiqua"/>
                <a:cs typeface="Book Antiqua"/>
              </a:rPr>
              <a:t>sell </a:t>
            </a:r>
            <a:r>
              <a:rPr sz="2800" b="1" dirty="0">
                <a:solidFill>
                  <a:srgbClr val="780014"/>
                </a:solidFill>
                <a:latin typeface="Book Antiqua"/>
                <a:cs typeface="Book Antiqua"/>
              </a:rPr>
              <a:t>a  </a:t>
            </a:r>
            <a:r>
              <a:rPr sz="2800" b="1" spc="-5" dirty="0">
                <a:solidFill>
                  <a:srgbClr val="780014"/>
                </a:solidFill>
                <a:latin typeface="Book Antiqua"/>
                <a:cs typeface="Book Antiqua"/>
              </a:rPr>
              <a:t>greater quantity of </a:t>
            </a:r>
            <a:r>
              <a:rPr sz="2800" b="1" dirty="0">
                <a:solidFill>
                  <a:srgbClr val="780014"/>
                </a:solidFill>
                <a:latin typeface="Book Antiqua"/>
                <a:cs typeface="Book Antiqua"/>
              </a:rPr>
              <a:t>a </a:t>
            </a:r>
            <a:r>
              <a:rPr sz="2800" b="1" spc="-5" dirty="0">
                <a:solidFill>
                  <a:srgbClr val="780014"/>
                </a:solidFill>
                <a:latin typeface="Book Antiqua"/>
                <a:cs typeface="Book Antiqua"/>
              </a:rPr>
              <a:t>good when the price  of the good </a:t>
            </a:r>
            <a:r>
              <a:rPr sz="2800" b="1" dirty="0">
                <a:solidFill>
                  <a:srgbClr val="780014"/>
                </a:solidFill>
                <a:latin typeface="Book Antiqua"/>
                <a:cs typeface="Book Antiqua"/>
              </a:rPr>
              <a:t>is</a:t>
            </a:r>
            <a:r>
              <a:rPr sz="2800" b="1" spc="-45" dirty="0">
                <a:solidFill>
                  <a:srgbClr val="780014"/>
                </a:solidFill>
                <a:latin typeface="Book Antiqua"/>
                <a:cs typeface="Book Antiqua"/>
              </a:rPr>
              <a:t> </a:t>
            </a:r>
            <a:r>
              <a:rPr sz="2800" b="1" spc="-10" dirty="0">
                <a:solidFill>
                  <a:srgbClr val="780014"/>
                </a:solidFill>
                <a:latin typeface="Book Antiqua"/>
                <a:cs typeface="Book Antiqua"/>
              </a:rPr>
              <a:t>high.</a:t>
            </a:r>
            <a:endParaRPr sz="2800">
              <a:latin typeface="Book Antiqua"/>
              <a:cs typeface="Book Antiqua"/>
            </a:endParaRPr>
          </a:p>
          <a:p>
            <a:pPr marL="12700" marR="240029" indent="229870">
              <a:lnSpc>
                <a:spcPct val="100000"/>
              </a:lnSpc>
              <a:spcBef>
                <a:spcPts val="690"/>
              </a:spcBef>
            </a:pPr>
            <a:r>
              <a:rPr sz="2800" b="1" spc="-5" dirty="0">
                <a:solidFill>
                  <a:srgbClr val="780014"/>
                </a:solidFill>
                <a:latin typeface="Book Antiqua"/>
                <a:cs typeface="Book Antiqua"/>
              </a:rPr>
              <a:t>This results </a:t>
            </a:r>
            <a:r>
              <a:rPr sz="2800" b="1" dirty="0">
                <a:solidFill>
                  <a:srgbClr val="780014"/>
                </a:solidFill>
                <a:latin typeface="Book Antiqua"/>
                <a:cs typeface="Book Antiqua"/>
              </a:rPr>
              <a:t>in a </a:t>
            </a:r>
            <a:r>
              <a:rPr sz="2800" b="1" spc="-10" dirty="0">
                <a:solidFill>
                  <a:srgbClr val="780014"/>
                </a:solidFill>
                <a:latin typeface="Book Antiqua"/>
                <a:cs typeface="Book Antiqua"/>
              </a:rPr>
              <a:t>supply curve </a:t>
            </a:r>
            <a:r>
              <a:rPr sz="2800" b="1" spc="-5" dirty="0">
                <a:solidFill>
                  <a:srgbClr val="780014"/>
                </a:solidFill>
                <a:latin typeface="Book Antiqua"/>
                <a:cs typeface="Book Antiqua"/>
              </a:rPr>
              <a:t>that </a:t>
            </a:r>
            <a:r>
              <a:rPr sz="2800" b="1" spc="-10" dirty="0">
                <a:solidFill>
                  <a:srgbClr val="780014"/>
                </a:solidFill>
                <a:latin typeface="Book Antiqua"/>
                <a:cs typeface="Book Antiqua"/>
              </a:rPr>
              <a:t>slopes  </a:t>
            </a:r>
            <a:r>
              <a:rPr sz="2800" b="1" spc="-5" dirty="0">
                <a:solidFill>
                  <a:srgbClr val="780014"/>
                </a:solidFill>
                <a:latin typeface="Book Antiqua"/>
                <a:cs typeface="Book Antiqua"/>
              </a:rPr>
              <a:t>upward.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09" y="452120"/>
            <a:ext cx="5517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8945" algn="l"/>
              </a:tabLst>
            </a:pPr>
            <a:r>
              <a:rPr sz="4400" b="1" spc="-10" dirty="0">
                <a:solidFill>
                  <a:srgbClr val="6D0042"/>
                </a:solidFill>
                <a:latin typeface="Arial"/>
                <a:cs typeface="Arial"/>
              </a:rPr>
              <a:t>The </a:t>
            </a:r>
            <a:r>
              <a:rPr sz="4400" b="1" spc="-5" dirty="0">
                <a:solidFill>
                  <a:srgbClr val="6D0042"/>
                </a:solidFill>
                <a:latin typeface="Arial"/>
                <a:cs typeface="Arial"/>
              </a:rPr>
              <a:t>Firm’s	Objective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439" y="2014220"/>
            <a:ext cx="64814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The economic goal of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the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firm is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to 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maximize profits.</a:t>
            </a:r>
            <a:endParaRPr sz="32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83360"/>
            <a:ext cx="8669020" cy="85090"/>
          </a:xfrm>
          <a:custGeom>
            <a:avLst/>
            <a:gdLst/>
            <a:ahLst/>
            <a:cxnLst/>
            <a:rect l="l" t="t" r="r" b="b"/>
            <a:pathLst>
              <a:path w="8669020" h="85090">
                <a:moveTo>
                  <a:pt x="8669020" y="0"/>
                </a:moveTo>
                <a:lnTo>
                  <a:pt x="0" y="0"/>
                </a:lnTo>
                <a:lnTo>
                  <a:pt x="0" y="85089"/>
                </a:lnTo>
                <a:lnTo>
                  <a:pt x="4334510" y="85089"/>
                </a:lnTo>
                <a:lnTo>
                  <a:pt x="8669020" y="85089"/>
                </a:lnTo>
                <a:lnTo>
                  <a:pt x="8669020" y="0"/>
                </a:lnTo>
                <a:close/>
              </a:path>
            </a:pathLst>
          </a:custGeom>
          <a:solidFill>
            <a:srgbClr val="6D0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Firm’s </a:t>
            </a:r>
            <a:r>
              <a:rPr spc="-10" dirty="0"/>
              <a:t>Total </a:t>
            </a:r>
            <a:r>
              <a:rPr spc="-5" dirty="0"/>
              <a:t>Revenue and  </a:t>
            </a:r>
            <a:r>
              <a:rPr spc="-10" dirty="0"/>
              <a:t>Total</a:t>
            </a:r>
            <a:r>
              <a:rPr spc="-5" dirty="0"/>
              <a:t> Cost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439" y="1912620"/>
            <a:ext cx="6932930" cy="30873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b="1" spc="-5" dirty="0">
                <a:solidFill>
                  <a:srgbClr val="9133DA"/>
                </a:solidFill>
                <a:latin typeface="Book Antiqua"/>
                <a:cs typeface="Book Antiqua"/>
              </a:rPr>
              <a:t>Total</a:t>
            </a:r>
            <a:r>
              <a:rPr sz="3200" b="1" dirty="0">
                <a:solidFill>
                  <a:srgbClr val="9133DA"/>
                </a:solidFill>
                <a:latin typeface="Book Antiqua"/>
                <a:cs typeface="Book Antiqua"/>
              </a:rPr>
              <a:t> Revenue</a:t>
            </a:r>
            <a:endParaRPr sz="3200">
              <a:latin typeface="Book Antiqua"/>
              <a:cs typeface="Book Antiqua"/>
            </a:endParaRPr>
          </a:p>
          <a:p>
            <a:pPr marL="408940" marR="5080" indent="-127000">
              <a:lnSpc>
                <a:spcPct val="100000"/>
              </a:lnSpc>
              <a:spcBef>
                <a:spcPts val="700"/>
              </a:spcBef>
            </a:pPr>
            <a:r>
              <a:rPr sz="2800" b="1" spc="-10" dirty="0">
                <a:solidFill>
                  <a:srgbClr val="780014"/>
                </a:solidFill>
                <a:latin typeface="Book Antiqua"/>
                <a:cs typeface="Book Antiqua"/>
              </a:rPr>
              <a:t>The </a:t>
            </a:r>
            <a:r>
              <a:rPr sz="2800" b="1" spc="-5" dirty="0">
                <a:solidFill>
                  <a:srgbClr val="780014"/>
                </a:solidFill>
                <a:latin typeface="Book Antiqua"/>
                <a:cs typeface="Book Antiqua"/>
              </a:rPr>
              <a:t>amount that the firm receives </a:t>
            </a:r>
            <a:r>
              <a:rPr sz="2800" b="1" dirty="0">
                <a:solidFill>
                  <a:srgbClr val="780014"/>
                </a:solidFill>
                <a:latin typeface="Book Antiqua"/>
                <a:cs typeface="Book Antiqua"/>
              </a:rPr>
              <a:t>for </a:t>
            </a:r>
            <a:r>
              <a:rPr sz="2800" b="1" spc="-10" dirty="0">
                <a:solidFill>
                  <a:srgbClr val="780014"/>
                </a:solidFill>
                <a:latin typeface="Book Antiqua"/>
                <a:cs typeface="Book Antiqua"/>
              </a:rPr>
              <a:t>the  </a:t>
            </a:r>
            <a:r>
              <a:rPr sz="2800" b="1" spc="-5" dirty="0">
                <a:solidFill>
                  <a:srgbClr val="780014"/>
                </a:solidFill>
                <a:latin typeface="Book Antiqua"/>
                <a:cs typeface="Book Antiqua"/>
              </a:rPr>
              <a:t>sale of </a:t>
            </a:r>
            <a:r>
              <a:rPr sz="2800" b="1" dirty="0">
                <a:solidFill>
                  <a:srgbClr val="780014"/>
                </a:solidFill>
                <a:latin typeface="Book Antiqua"/>
                <a:cs typeface="Book Antiqua"/>
              </a:rPr>
              <a:t>its</a:t>
            </a:r>
            <a:r>
              <a:rPr sz="2800" b="1" spc="-25" dirty="0">
                <a:solidFill>
                  <a:srgbClr val="780014"/>
                </a:solidFill>
                <a:latin typeface="Book Antiqua"/>
                <a:cs typeface="Book Antiqua"/>
              </a:rPr>
              <a:t> </a:t>
            </a:r>
            <a:r>
              <a:rPr sz="2800" b="1" spc="-10" dirty="0">
                <a:solidFill>
                  <a:srgbClr val="780014"/>
                </a:solidFill>
                <a:latin typeface="Book Antiqua"/>
                <a:cs typeface="Book Antiqua"/>
              </a:rPr>
              <a:t>product.</a:t>
            </a:r>
            <a:endParaRPr sz="28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b="1" spc="-5" dirty="0">
                <a:solidFill>
                  <a:srgbClr val="9133DA"/>
                </a:solidFill>
                <a:latin typeface="Book Antiqua"/>
                <a:cs typeface="Book Antiqua"/>
              </a:rPr>
              <a:t>Total</a:t>
            </a:r>
            <a:r>
              <a:rPr sz="3200" b="1" dirty="0">
                <a:solidFill>
                  <a:srgbClr val="9133DA"/>
                </a:solidFill>
                <a:latin typeface="Book Antiqua"/>
                <a:cs typeface="Book Antiqua"/>
              </a:rPr>
              <a:t> Cost</a:t>
            </a:r>
            <a:endParaRPr sz="3200">
              <a:latin typeface="Book Antiqua"/>
              <a:cs typeface="Book Antiqua"/>
            </a:endParaRPr>
          </a:p>
          <a:p>
            <a:pPr marL="408940" marR="641350" indent="-166370">
              <a:lnSpc>
                <a:spcPct val="100000"/>
              </a:lnSpc>
              <a:spcBef>
                <a:spcPts val="690"/>
              </a:spcBef>
            </a:pPr>
            <a:r>
              <a:rPr sz="2800" b="1" spc="-10" dirty="0">
                <a:solidFill>
                  <a:srgbClr val="780014"/>
                </a:solidFill>
                <a:latin typeface="Book Antiqua"/>
                <a:cs typeface="Book Antiqua"/>
              </a:rPr>
              <a:t>The </a:t>
            </a:r>
            <a:r>
              <a:rPr sz="2800" b="1" spc="-5" dirty="0">
                <a:solidFill>
                  <a:srgbClr val="780014"/>
                </a:solidFill>
                <a:latin typeface="Book Antiqua"/>
                <a:cs typeface="Book Antiqua"/>
              </a:rPr>
              <a:t>amount that </a:t>
            </a:r>
            <a:r>
              <a:rPr sz="2800" b="1" dirty="0">
                <a:solidFill>
                  <a:srgbClr val="780014"/>
                </a:solidFill>
                <a:latin typeface="Book Antiqua"/>
                <a:cs typeface="Book Antiqua"/>
              </a:rPr>
              <a:t>the </a:t>
            </a:r>
            <a:r>
              <a:rPr sz="2800" b="1" spc="-5" dirty="0">
                <a:solidFill>
                  <a:srgbClr val="780014"/>
                </a:solidFill>
                <a:latin typeface="Book Antiqua"/>
                <a:cs typeface="Book Antiqua"/>
              </a:rPr>
              <a:t>firm pays </a:t>
            </a:r>
            <a:r>
              <a:rPr sz="2800" b="1" dirty="0">
                <a:solidFill>
                  <a:srgbClr val="780014"/>
                </a:solidFill>
                <a:latin typeface="Book Antiqua"/>
                <a:cs typeface="Book Antiqua"/>
              </a:rPr>
              <a:t>to</a:t>
            </a:r>
            <a:r>
              <a:rPr sz="2800" b="1" spc="-95" dirty="0">
                <a:solidFill>
                  <a:srgbClr val="780014"/>
                </a:solidFill>
                <a:latin typeface="Book Antiqua"/>
                <a:cs typeface="Book Antiqua"/>
              </a:rPr>
              <a:t> </a:t>
            </a:r>
            <a:r>
              <a:rPr sz="2800" b="1" spc="-10" dirty="0">
                <a:solidFill>
                  <a:srgbClr val="780014"/>
                </a:solidFill>
                <a:latin typeface="Book Antiqua"/>
                <a:cs typeface="Book Antiqua"/>
              </a:rPr>
              <a:t>buy  inputs.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83360"/>
            <a:ext cx="8669020" cy="85090"/>
          </a:xfrm>
          <a:custGeom>
            <a:avLst/>
            <a:gdLst/>
            <a:ahLst/>
            <a:cxnLst/>
            <a:rect l="l" t="t" r="r" b="b"/>
            <a:pathLst>
              <a:path w="8669020" h="85090">
                <a:moveTo>
                  <a:pt x="8669020" y="0"/>
                </a:moveTo>
                <a:lnTo>
                  <a:pt x="0" y="0"/>
                </a:lnTo>
                <a:lnTo>
                  <a:pt x="0" y="85089"/>
                </a:lnTo>
                <a:lnTo>
                  <a:pt x="4334510" y="85089"/>
                </a:lnTo>
                <a:lnTo>
                  <a:pt x="8669020" y="85089"/>
                </a:lnTo>
                <a:lnTo>
                  <a:pt x="8669020" y="0"/>
                </a:lnTo>
                <a:close/>
              </a:path>
            </a:pathLst>
          </a:custGeom>
          <a:solidFill>
            <a:srgbClr val="6D0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809" y="452120"/>
            <a:ext cx="3874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Firm’s</a:t>
            </a:r>
            <a:r>
              <a:rPr spc="-90" dirty="0"/>
              <a:t> </a:t>
            </a:r>
            <a:r>
              <a:rPr spc="-5" dirty="0"/>
              <a:t>Profit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439" y="2014220"/>
            <a:ext cx="7007225" cy="266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22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133DA"/>
                </a:solidFill>
                <a:latin typeface="Book Antiqua"/>
                <a:cs typeface="Book Antiqua"/>
              </a:rPr>
              <a:t>Profit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is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often referred to as producer  surplus.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It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is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the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amount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a seller is </a:t>
            </a:r>
            <a:r>
              <a:rPr sz="3200" b="1" spc="-5" dirty="0">
                <a:solidFill>
                  <a:srgbClr val="780014"/>
                </a:solidFill>
                <a:latin typeface="Book Antiqua"/>
                <a:cs typeface="Book Antiqua"/>
              </a:rPr>
              <a:t>paid minus  </a:t>
            </a:r>
            <a:r>
              <a:rPr sz="3200" b="1" dirty="0">
                <a:solidFill>
                  <a:srgbClr val="780014"/>
                </a:solidFill>
                <a:latin typeface="Book Antiqua"/>
                <a:cs typeface="Book Antiqua"/>
              </a:rPr>
              <a:t>costs.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b="1" i="1" spc="-5" dirty="0">
                <a:solidFill>
                  <a:srgbClr val="9133DA"/>
                </a:solidFill>
                <a:latin typeface="Arial"/>
                <a:cs typeface="Arial"/>
              </a:rPr>
              <a:t>Profit </a:t>
            </a:r>
            <a:r>
              <a:rPr sz="3200" b="1" i="1" dirty="0">
                <a:solidFill>
                  <a:srgbClr val="9133DA"/>
                </a:solidFill>
                <a:latin typeface="Arial"/>
                <a:cs typeface="Arial"/>
              </a:rPr>
              <a:t>= </a:t>
            </a:r>
            <a:r>
              <a:rPr sz="3200" b="1" i="1" spc="-5" dirty="0">
                <a:solidFill>
                  <a:srgbClr val="9133DA"/>
                </a:solidFill>
                <a:latin typeface="Arial"/>
                <a:cs typeface="Arial"/>
              </a:rPr>
              <a:t>Total </a:t>
            </a:r>
            <a:r>
              <a:rPr sz="3200" b="1" i="1" dirty="0">
                <a:solidFill>
                  <a:srgbClr val="9133DA"/>
                </a:solidFill>
                <a:latin typeface="Arial"/>
                <a:cs typeface="Arial"/>
              </a:rPr>
              <a:t>revenue - </a:t>
            </a:r>
            <a:r>
              <a:rPr sz="3200" b="1" i="1" spc="-5" dirty="0">
                <a:solidFill>
                  <a:srgbClr val="9133DA"/>
                </a:solidFill>
                <a:latin typeface="Arial"/>
                <a:cs typeface="Arial"/>
              </a:rPr>
              <a:t>Total</a:t>
            </a:r>
            <a:r>
              <a:rPr sz="3200" b="1" i="1" spc="-65" dirty="0">
                <a:solidFill>
                  <a:srgbClr val="9133DA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9133DA"/>
                </a:solidFill>
                <a:latin typeface="Arial"/>
                <a:cs typeface="Arial"/>
              </a:rPr>
              <a:t>cost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83360"/>
            <a:ext cx="8669020" cy="85090"/>
          </a:xfrm>
          <a:custGeom>
            <a:avLst/>
            <a:gdLst/>
            <a:ahLst/>
            <a:cxnLst/>
            <a:rect l="l" t="t" r="r" b="b"/>
            <a:pathLst>
              <a:path w="8669020" h="85090">
                <a:moveTo>
                  <a:pt x="8669020" y="0"/>
                </a:moveTo>
                <a:lnTo>
                  <a:pt x="0" y="0"/>
                </a:lnTo>
                <a:lnTo>
                  <a:pt x="0" y="85089"/>
                </a:lnTo>
                <a:lnTo>
                  <a:pt x="4334510" y="85089"/>
                </a:lnTo>
                <a:lnTo>
                  <a:pt x="8669020" y="85089"/>
                </a:lnTo>
                <a:lnTo>
                  <a:pt x="8669020" y="0"/>
                </a:lnTo>
                <a:close/>
              </a:path>
            </a:pathLst>
          </a:custGeom>
          <a:solidFill>
            <a:srgbClr val="6D0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809" y="452120"/>
            <a:ext cx="6970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8825" algn="l"/>
              </a:tabLst>
            </a:pPr>
            <a:r>
              <a:rPr spc="-5" dirty="0"/>
              <a:t>Explicit</a:t>
            </a:r>
            <a:r>
              <a:rPr spc="-15" dirty="0"/>
              <a:t> </a:t>
            </a:r>
            <a:r>
              <a:rPr spc="-5" dirty="0"/>
              <a:t>and	Implicit</a:t>
            </a:r>
            <a:r>
              <a:rPr spc="-100" dirty="0"/>
              <a:t> </a:t>
            </a:r>
            <a:r>
              <a:rPr spc="-5" dirty="0"/>
              <a:t>Costs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firm’s </a:t>
            </a:r>
            <a:r>
              <a:rPr dirty="0"/>
              <a:t>cost of </a:t>
            </a:r>
            <a:r>
              <a:rPr spc="-5" dirty="0"/>
              <a:t>production include  </a:t>
            </a:r>
            <a:r>
              <a:rPr dirty="0"/>
              <a:t>explicit costs and </a:t>
            </a:r>
            <a:r>
              <a:rPr spc="-5" dirty="0"/>
              <a:t>implicit</a:t>
            </a:r>
            <a:r>
              <a:rPr spc="-20" dirty="0"/>
              <a:t> </a:t>
            </a:r>
            <a:r>
              <a:rPr spc="15" dirty="0"/>
              <a:t>costs</a:t>
            </a:r>
            <a:r>
              <a:rPr i="1" spc="15" dirty="0">
                <a:latin typeface="Book Antiqua"/>
                <a:cs typeface="Book Antiqua"/>
              </a:rPr>
              <a:t>.</a:t>
            </a:r>
          </a:p>
          <a:p>
            <a:pPr marL="715010" marR="342900" indent="-166370">
              <a:lnSpc>
                <a:spcPct val="100000"/>
              </a:lnSpc>
              <a:spcBef>
                <a:spcPts val="700"/>
              </a:spcBef>
            </a:pPr>
            <a:r>
              <a:rPr sz="2800" i="1" spc="-5" dirty="0">
                <a:latin typeface="Book Antiqua"/>
                <a:cs typeface="Book Antiqua"/>
              </a:rPr>
              <a:t>Explicit </a:t>
            </a:r>
            <a:r>
              <a:rPr sz="2800" i="1" spc="-10" dirty="0">
                <a:latin typeface="Book Antiqua"/>
                <a:cs typeface="Book Antiqua"/>
              </a:rPr>
              <a:t>costs </a:t>
            </a:r>
            <a:r>
              <a:rPr sz="2800" spc="-5" dirty="0"/>
              <a:t>involve </a:t>
            </a:r>
            <a:r>
              <a:rPr sz="2800" dirty="0"/>
              <a:t>a </a:t>
            </a:r>
            <a:r>
              <a:rPr sz="2800" spc="-5" dirty="0"/>
              <a:t>direct money  outlay </a:t>
            </a:r>
            <a:r>
              <a:rPr sz="2800" dirty="0"/>
              <a:t>for </a:t>
            </a:r>
            <a:r>
              <a:rPr sz="2800" spc="-5" dirty="0"/>
              <a:t>factors </a:t>
            </a:r>
            <a:r>
              <a:rPr sz="2800" spc="5" dirty="0"/>
              <a:t>of</a:t>
            </a:r>
            <a:r>
              <a:rPr sz="2800" spc="-55" dirty="0"/>
              <a:t> </a:t>
            </a:r>
            <a:r>
              <a:rPr sz="2800" spc="-10" dirty="0"/>
              <a:t>production.</a:t>
            </a:r>
            <a:endParaRPr sz="2800">
              <a:latin typeface="Book Antiqua"/>
              <a:cs typeface="Book Antiqua"/>
            </a:endParaRPr>
          </a:p>
          <a:p>
            <a:pPr marL="715010" marR="372745" indent="-166370">
              <a:lnSpc>
                <a:spcPct val="100000"/>
              </a:lnSpc>
              <a:spcBef>
                <a:spcPts val="690"/>
              </a:spcBef>
            </a:pPr>
            <a:r>
              <a:rPr sz="2800" i="1" spc="-5" dirty="0">
                <a:latin typeface="Book Antiqua"/>
                <a:cs typeface="Book Antiqua"/>
              </a:rPr>
              <a:t>Implicit costs </a:t>
            </a:r>
            <a:r>
              <a:rPr sz="2800" spc="-10" dirty="0"/>
              <a:t>do not </a:t>
            </a:r>
            <a:r>
              <a:rPr sz="2800" spc="-5" dirty="0"/>
              <a:t>involve </a:t>
            </a:r>
            <a:r>
              <a:rPr sz="2800" dirty="0"/>
              <a:t>a </a:t>
            </a:r>
            <a:r>
              <a:rPr sz="2800" spc="-5" dirty="0"/>
              <a:t>direct  money</a:t>
            </a:r>
            <a:r>
              <a:rPr sz="2800" spc="-20" dirty="0"/>
              <a:t> </a:t>
            </a:r>
            <a:r>
              <a:rPr sz="2800" spc="-5" dirty="0"/>
              <a:t>outlay.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83360"/>
            <a:ext cx="8669020" cy="85090"/>
          </a:xfrm>
          <a:custGeom>
            <a:avLst/>
            <a:gdLst/>
            <a:ahLst/>
            <a:cxnLst/>
            <a:rect l="l" t="t" r="r" b="b"/>
            <a:pathLst>
              <a:path w="8669020" h="85090">
                <a:moveTo>
                  <a:pt x="8669020" y="0"/>
                </a:moveTo>
                <a:lnTo>
                  <a:pt x="0" y="0"/>
                </a:lnTo>
                <a:lnTo>
                  <a:pt x="0" y="85089"/>
                </a:lnTo>
                <a:lnTo>
                  <a:pt x="4334510" y="85089"/>
                </a:lnTo>
                <a:lnTo>
                  <a:pt x="8669020" y="85089"/>
                </a:lnTo>
                <a:lnTo>
                  <a:pt x="8669020" y="0"/>
                </a:lnTo>
                <a:close/>
              </a:path>
            </a:pathLst>
          </a:custGeom>
          <a:solidFill>
            <a:srgbClr val="6D0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Economic </a:t>
            </a:r>
            <a:r>
              <a:rPr spc="-5" dirty="0"/>
              <a:t>Profit versus  </a:t>
            </a:r>
            <a:r>
              <a:rPr spc="-10" dirty="0"/>
              <a:t>Accounting</a:t>
            </a:r>
            <a:r>
              <a:rPr spc="-20" dirty="0"/>
              <a:t> </a:t>
            </a:r>
            <a:r>
              <a:rPr spc="-5" dirty="0"/>
              <a:t>Profit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601980">
              <a:lnSpc>
                <a:spcPct val="100000"/>
              </a:lnSpc>
              <a:spcBef>
                <a:spcPts val="100"/>
              </a:spcBef>
            </a:pPr>
            <a:r>
              <a:rPr dirty="0"/>
              <a:t>Economists </a:t>
            </a:r>
            <a:r>
              <a:rPr spc="-5" dirty="0"/>
              <a:t>include </a:t>
            </a:r>
            <a:r>
              <a:rPr dirty="0"/>
              <a:t>all </a:t>
            </a:r>
            <a:r>
              <a:rPr spc="-5" dirty="0"/>
              <a:t>opportunity  </a:t>
            </a:r>
            <a:r>
              <a:rPr dirty="0"/>
              <a:t>costs </a:t>
            </a:r>
            <a:r>
              <a:rPr spc="-5" dirty="0"/>
              <a:t>when measuring</a:t>
            </a:r>
            <a:r>
              <a:rPr spc="10" dirty="0"/>
              <a:t> </a:t>
            </a:r>
            <a:r>
              <a:rPr dirty="0"/>
              <a:t>costs.</a:t>
            </a:r>
          </a:p>
          <a:p>
            <a:pPr marL="318770" marR="5080">
              <a:lnSpc>
                <a:spcPct val="100000"/>
              </a:lnSpc>
              <a:spcBef>
                <a:spcPts val="800"/>
              </a:spcBef>
            </a:pPr>
            <a:r>
              <a:rPr dirty="0"/>
              <a:t>Accountants </a:t>
            </a:r>
            <a:r>
              <a:rPr spc="-5" dirty="0"/>
              <a:t>measure </a:t>
            </a:r>
            <a:r>
              <a:rPr dirty="0"/>
              <a:t>the explicit costs  but often ignore the </a:t>
            </a:r>
            <a:r>
              <a:rPr spc="-5" dirty="0"/>
              <a:t>implicit</a:t>
            </a:r>
            <a:r>
              <a:rPr spc="-20" dirty="0"/>
              <a:t> </a:t>
            </a:r>
            <a:r>
              <a:rPr dirty="0"/>
              <a:t>costs.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83360"/>
            <a:ext cx="8669020" cy="85090"/>
          </a:xfrm>
          <a:custGeom>
            <a:avLst/>
            <a:gdLst/>
            <a:ahLst/>
            <a:cxnLst/>
            <a:rect l="l" t="t" r="r" b="b"/>
            <a:pathLst>
              <a:path w="8669020" h="85090">
                <a:moveTo>
                  <a:pt x="8669020" y="0"/>
                </a:moveTo>
                <a:lnTo>
                  <a:pt x="0" y="0"/>
                </a:lnTo>
                <a:lnTo>
                  <a:pt x="0" y="85089"/>
                </a:lnTo>
                <a:lnTo>
                  <a:pt x="4334510" y="85089"/>
                </a:lnTo>
                <a:lnTo>
                  <a:pt x="8669020" y="85089"/>
                </a:lnTo>
                <a:lnTo>
                  <a:pt x="8669020" y="0"/>
                </a:lnTo>
                <a:close/>
              </a:path>
            </a:pathLst>
          </a:custGeom>
          <a:solidFill>
            <a:srgbClr val="6D0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Economic </a:t>
            </a:r>
            <a:r>
              <a:rPr spc="-5" dirty="0"/>
              <a:t>Profit versus  </a:t>
            </a:r>
            <a:r>
              <a:rPr spc="-10" dirty="0"/>
              <a:t>Accounting</a:t>
            </a:r>
            <a:r>
              <a:rPr spc="-20" dirty="0"/>
              <a:t> </a:t>
            </a:r>
            <a:r>
              <a:rPr spc="-5" dirty="0"/>
              <a:t>Profit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When </a:t>
            </a:r>
            <a:r>
              <a:rPr spc="-5" dirty="0"/>
              <a:t>total </a:t>
            </a:r>
            <a:r>
              <a:rPr dirty="0"/>
              <a:t>revenue exceeds </a:t>
            </a:r>
            <a:r>
              <a:rPr spc="-5" dirty="0"/>
              <a:t>both  </a:t>
            </a:r>
            <a:r>
              <a:rPr dirty="0"/>
              <a:t>explicit </a:t>
            </a:r>
            <a:r>
              <a:rPr spc="-5" dirty="0"/>
              <a:t>and implicit </a:t>
            </a:r>
            <a:r>
              <a:rPr dirty="0"/>
              <a:t>costs, </a:t>
            </a:r>
            <a:r>
              <a:rPr spc="-5" dirty="0"/>
              <a:t>the </a:t>
            </a:r>
            <a:r>
              <a:rPr dirty="0"/>
              <a:t>firm  earns </a:t>
            </a:r>
            <a:r>
              <a:rPr spc="-5" dirty="0"/>
              <a:t>economic</a:t>
            </a:r>
            <a:r>
              <a:rPr spc="50" dirty="0"/>
              <a:t> </a:t>
            </a:r>
            <a:r>
              <a:rPr spc="-5" dirty="0"/>
              <a:t>profit.</a:t>
            </a:r>
          </a:p>
          <a:p>
            <a:pPr marL="889635" marR="1170305" indent="-341630">
              <a:lnSpc>
                <a:spcPct val="100000"/>
              </a:lnSpc>
              <a:spcBef>
                <a:spcPts val="690"/>
              </a:spcBef>
            </a:pPr>
            <a:r>
              <a:rPr sz="2800" spc="-10" dirty="0"/>
              <a:t>Economic </a:t>
            </a:r>
            <a:r>
              <a:rPr sz="2800" spc="-5" dirty="0"/>
              <a:t>profit is smaller than  </a:t>
            </a:r>
            <a:r>
              <a:rPr sz="2800" spc="-10" dirty="0"/>
              <a:t>accounting </a:t>
            </a:r>
            <a:r>
              <a:rPr sz="2800" spc="-5" dirty="0"/>
              <a:t>profit.</a:t>
            </a:r>
            <a:endParaRPr sz="280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83360"/>
            <a:ext cx="8669020" cy="85090"/>
          </a:xfrm>
          <a:custGeom>
            <a:avLst/>
            <a:gdLst/>
            <a:ahLst/>
            <a:cxnLst/>
            <a:rect l="l" t="t" r="r" b="b"/>
            <a:pathLst>
              <a:path w="8669020" h="85090">
                <a:moveTo>
                  <a:pt x="8669020" y="0"/>
                </a:moveTo>
                <a:lnTo>
                  <a:pt x="0" y="0"/>
                </a:lnTo>
                <a:lnTo>
                  <a:pt x="0" y="85089"/>
                </a:lnTo>
                <a:lnTo>
                  <a:pt x="4334510" y="85089"/>
                </a:lnTo>
                <a:lnTo>
                  <a:pt x="8669020" y="85089"/>
                </a:lnTo>
                <a:lnTo>
                  <a:pt x="8669020" y="0"/>
                </a:lnTo>
                <a:close/>
              </a:path>
            </a:pathLst>
          </a:custGeom>
          <a:solidFill>
            <a:srgbClr val="6D0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Economic </a:t>
            </a:r>
            <a:r>
              <a:rPr spc="-5" dirty="0"/>
              <a:t>Profit versus  </a:t>
            </a:r>
            <a:r>
              <a:rPr spc="-10" dirty="0"/>
              <a:t>Accounting</a:t>
            </a:r>
            <a:r>
              <a:rPr spc="-20" dirty="0"/>
              <a:t> </a:t>
            </a:r>
            <a:r>
              <a:rPr spc="-5" dirty="0"/>
              <a:t>Profit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7380" y="4076700"/>
            <a:ext cx="973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</a:t>
            </a:r>
            <a:r>
              <a:rPr sz="1800" b="1" spc="-5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en</a:t>
            </a:r>
            <a:r>
              <a:rPr sz="1800" b="1" spc="10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6509" y="4396740"/>
            <a:ext cx="1296670" cy="7759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86800"/>
              </a:lnSpc>
              <a:spcBef>
                <a:spcPts val="385"/>
              </a:spcBef>
            </a:pPr>
            <a:r>
              <a:rPr sz="1800" b="1" dirty="0">
                <a:latin typeface="Arial"/>
                <a:cs typeface="Arial"/>
              </a:rPr>
              <a:t>Total  </a:t>
            </a:r>
            <a:r>
              <a:rPr sz="1800" b="1" spc="-5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nity  costs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34430" y="2299910"/>
            <a:ext cx="169545" cy="3816985"/>
            <a:chOff x="1634430" y="2299910"/>
            <a:chExt cx="169545" cy="3816985"/>
          </a:xfrm>
        </p:grpSpPr>
        <p:sp>
          <p:nvSpPr>
            <p:cNvPr id="7" name="object 7"/>
            <p:cNvSpPr/>
            <p:nvPr/>
          </p:nvSpPr>
          <p:spPr>
            <a:xfrm>
              <a:off x="1719579" y="2312670"/>
              <a:ext cx="72390" cy="1835150"/>
            </a:xfrm>
            <a:custGeom>
              <a:avLst/>
              <a:gdLst/>
              <a:ahLst/>
              <a:cxnLst/>
              <a:rect l="l" t="t" r="r" b="b"/>
              <a:pathLst>
                <a:path w="72389" h="1835150">
                  <a:moveTo>
                    <a:pt x="71119" y="0"/>
                  </a:moveTo>
                  <a:lnTo>
                    <a:pt x="22859" y="0"/>
                  </a:lnTo>
                  <a:lnTo>
                    <a:pt x="0" y="46989"/>
                  </a:lnTo>
                  <a:lnTo>
                    <a:pt x="0" y="95250"/>
                  </a:lnTo>
                </a:path>
                <a:path w="72389" h="1835150">
                  <a:moveTo>
                    <a:pt x="0" y="0"/>
                  </a:moveTo>
                  <a:lnTo>
                    <a:pt x="0" y="0"/>
                  </a:lnTo>
                </a:path>
                <a:path w="72389" h="1835150">
                  <a:moveTo>
                    <a:pt x="72389" y="97789"/>
                  </a:moveTo>
                  <a:lnTo>
                    <a:pt x="72389" y="97789"/>
                  </a:lnTo>
                </a:path>
                <a:path w="72389" h="1835150">
                  <a:moveTo>
                    <a:pt x="2539" y="95250"/>
                  </a:moveTo>
                  <a:lnTo>
                    <a:pt x="2539" y="95250"/>
                  </a:lnTo>
                  <a:lnTo>
                    <a:pt x="2539" y="1811019"/>
                  </a:lnTo>
                  <a:lnTo>
                    <a:pt x="2539" y="1835149"/>
                  </a:lnTo>
                </a:path>
                <a:path w="72389" h="1835150">
                  <a:moveTo>
                    <a:pt x="2539" y="95250"/>
                  </a:moveTo>
                  <a:lnTo>
                    <a:pt x="2539" y="952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430" y="4135060"/>
              <a:ext cx="97908" cy="170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2119" y="4291330"/>
              <a:ext cx="0" cy="1715770"/>
            </a:xfrm>
            <a:custGeom>
              <a:avLst/>
              <a:gdLst/>
              <a:ahLst/>
              <a:cxnLst/>
              <a:rect l="l" t="t" r="r" b="b"/>
              <a:pathLst>
                <a:path h="1715770">
                  <a:moveTo>
                    <a:pt x="0" y="0"/>
                  </a:moveTo>
                  <a:lnTo>
                    <a:pt x="0" y="0"/>
                  </a:lnTo>
                  <a:lnTo>
                    <a:pt x="0" y="1691640"/>
                  </a:lnTo>
                  <a:lnTo>
                    <a:pt x="0" y="1715770"/>
                  </a:lnTo>
                </a:path>
                <a:path h="17157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6820" y="5994340"/>
              <a:ext cx="96638" cy="1220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613091" y="3444180"/>
            <a:ext cx="168275" cy="2672715"/>
            <a:chOff x="3613091" y="3444180"/>
            <a:chExt cx="168275" cy="2672715"/>
          </a:xfrm>
        </p:grpSpPr>
        <p:sp>
          <p:nvSpPr>
            <p:cNvPr id="12" name="object 12"/>
            <p:cNvSpPr/>
            <p:nvPr/>
          </p:nvSpPr>
          <p:spPr>
            <a:xfrm>
              <a:off x="3625850" y="3456939"/>
              <a:ext cx="74930" cy="1263650"/>
            </a:xfrm>
            <a:custGeom>
              <a:avLst/>
              <a:gdLst/>
              <a:ahLst/>
              <a:cxnLst/>
              <a:rect l="l" t="t" r="r" b="b"/>
              <a:pathLst>
                <a:path w="74929" h="1263650">
                  <a:moveTo>
                    <a:pt x="0" y="0"/>
                  </a:moveTo>
                  <a:lnTo>
                    <a:pt x="46989" y="0"/>
                  </a:lnTo>
                  <a:lnTo>
                    <a:pt x="71120" y="48260"/>
                  </a:lnTo>
                  <a:lnTo>
                    <a:pt x="71120" y="95250"/>
                  </a:lnTo>
                </a:path>
                <a:path w="74929" h="1263650">
                  <a:moveTo>
                    <a:pt x="0" y="0"/>
                  </a:moveTo>
                  <a:lnTo>
                    <a:pt x="0" y="0"/>
                  </a:lnTo>
                </a:path>
                <a:path w="74929" h="1263650">
                  <a:moveTo>
                    <a:pt x="73660" y="97789"/>
                  </a:moveTo>
                  <a:lnTo>
                    <a:pt x="73660" y="97789"/>
                  </a:lnTo>
                </a:path>
                <a:path w="74929" h="1263650">
                  <a:moveTo>
                    <a:pt x="74929" y="96520"/>
                  </a:moveTo>
                  <a:lnTo>
                    <a:pt x="74929" y="96520"/>
                  </a:lnTo>
                  <a:lnTo>
                    <a:pt x="74929" y="1239520"/>
                  </a:lnTo>
                  <a:lnTo>
                    <a:pt x="74929" y="1263650"/>
                  </a:lnTo>
                </a:path>
                <a:path w="74929" h="1263650">
                  <a:moveTo>
                    <a:pt x="74929" y="96520"/>
                  </a:moveTo>
                  <a:lnTo>
                    <a:pt x="74929" y="9652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4211" y="4706560"/>
              <a:ext cx="96638" cy="99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96970" y="4791709"/>
              <a:ext cx="73660" cy="1215390"/>
            </a:xfrm>
            <a:custGeom>
              <a:avLst/>
              <a:gdLst/>
              <a:ahLst/>
              <a:cxnLst/>
              <a:rect l="l" t="t" r="r" b="b"/>
              <a:pathLst>
                <a:path w="73660" h="1215389">
                  <a:moveTo>
                    <a:pt x="71119" y="0"/>
                  </a:moveTo>
                  <a:lnTo>
                    <a:pt x="48259" y="0"/>
                  </a:lnTo>
                  <a:lnTo>
                    <a:pt x="0" y="22859"/>
                  </a:lnTo>
                  <a:lnTo>
                    <a:pt x="0" y="71119"/>
                  </a:lnTo>
                </a:path>
                <a:path w="73660" h="1215389">
                  <a:moveTo>
                    <a:pt x="0" y="0"/>
                  </a:moveTo>
                  <a:lnTo>
                    <a:pt x="0" y="0"/>
                  </a:lnTo>
                </a:path>
                <a:path w="73660" h="1215389">
                  <a:moveTo>
                    <a:pt x="73659" y="72389"/>
                  </a:moveTo>
                  <a:lnTo>
                    <a:pt x="73659" y="72389"/>
                  </a:lnTo>
                </a:path>
                <a:path w="73660" h="1215389">
                  <a:moveTo>
                    <a:pt x="3809" y="71119"/>
                  </a:moveTo>
                  <a:lnTo>
                    <a:pt x="3809" y="71119"/>
                  </a:lnTo>
                  <a:lnTo>
                    <a:pt x="3809" y="1191259"/>
                  </a:lnTo>
                  <a:lnTo>
                    <a:pt x="3809" y="1215389"/>
                  </a:lnTo>
                </a:path>
                <a:path w="73660" h="1215389">
                  <a:moveTo>
                    <a:pt x="3809" y="71119"/>
                  </a:moveTo>
                  <a:lnTo>
                    <a:pt x="3809" y="7111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13091" y="5994340"/>
              <a:ext cx="96638" cy="1220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609650" y="2312730"/>
            <a:ext cx="1600200" cy="3789679"/>
            <a:chOff x="5609650" y="2312730"/>
            <a:chExt cx="1600200" cy="3789679"/>
          </a:xfrm>
        </p:grpSpPr>
        <p:sp>
          <p:nvSpPr>
            <p:cNvPr id="17" name="object 17"/>
            <p:cNvSpPr/>
            <p:nvPr/>
          </p:nvSpPr>
          <p:spPr>
            <a:xfrm>
              <a:off x="5615939" y="4559300"/>
              <a:ext cx="1587500" cy="1536700"/>
            </a:xfrm>
            <a:custGeom>
              <a:avLst/>
              <a:gdLst/>
              <a:ahLst/>
              <a:cxnLst/>
              <a:rect l="l" t="t" r="r" b="b"/>
              <a:pathLst>
                <a:path w="1587500" h="1536700">
                  <a:moveTo>
                    <a:pt x="1587500" y="0"/>
                  </a:moveTo>
                  <a:lnTo>
                    <a:pt x="0" y="0"/>
                  </a:lnTo>
                  <a:lnTo>
                    <a:pt x="0" y="1536700"/>
                  </a:lnTo>
                  <a:lnTo>
                    <a:pt x="793750" y="1536700"/>
                  </a:lnTo>
                  <a:lnTo>
                    <a:pt x="1587500" y="1536700"/>
                  </a:lnTo>
                  <a:lnTo>
                    <a:pt x="1587500" y="0"/>
                  </a:lnTo>
                  <a:close/>
                </a:path>
              </a:pathLst>
            </a:custGeom>
            <a:solidFill>
              <a:srgbClr val="C4AD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15939" y="4559300"/>
              <a:ext cx="1587500" cy="1536700"/>
            </a:xfrm>
            <a:custGeom>
              <a:avLst/>
              <a:gdLst/>
              <a:ahLst/>
              <a:cxnLst/>
              <a:rect l="l" t="t" r="r" b="b"/>
              <a:pathLst>
                <a:path w="1587500" h="1536700">
                  <a:moveTo>
                    <a:pt x="793750" y="1536700"/>
                  </a:moveTo>
                  <a:lnTo>
                    <a:pt x="0" y="1536700"/>
                  </a:lnTo>
                  <a:lnTo>
                    <a:pt x="0" y="0"/>
                  </a:lnTo>
                  <a:lnTo>
                    <a:pt x="1587500" y="0"/>
                  </a:lnTo>
                  <a:lnTo>
                    <a:pt x="1587500" y="1536700"/>
                  </a:lnTo>
                  <a:lnTo>
                    <a:pt x="793750" y="1536700"/>
                  </a:lnTo>
                  <a:close/>
                </a:path>
              </a:pathLst>
            </a:custGeom>
            <a:ln w="12579">
              <a:solidFill>
                <a:srgbClr val="7800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15939" y="2319020"/>
              <a:ext cx="1584960" cy="2227580"/>
            </a:xfrm>
            <a:custGeom>
              <a:avLst/>
              <a:gdLst/>
              <a:ahLst/>
              <a:cxnLst/>
              <a:rect l="l" t="t" r="r" b="b"/>
              <a:pathLst>
                <a:path w="1584959" h="2227579">
                  <a:moveTo>
                    <a:pt x="1584960" y="0"/>
                  </a:moveTo>
                  <a:lnTo>
                    <a:pt x="0" y="0"/>
                  </a:lnTo>
                  <a:lnTo>
                    <a:pt x="0" y="2227579"/>
                  </a:lnTo>
                  <a:lnTo>
                    <a:pt x="792480" y="2227579"/>
                  </a:lnTo>
                  <a:lnTo>
                    <a:pt x="1584960" y="2227579"/>
                  </a:lnTo>
                  <a:lnTo>
                    <a:pt x="1584960" y="0"/>
                  </a:lnTo>
                  <a:close/>
                </a:path>
              </a:pathLst>
            </a:custGeom>
            <a:solidFill>
              <a:srgbClr val="C6F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15939" y="2319020"/>
              <a:ext cx="1584960" cy="2227580"/>
            </a:xfrm>
            <a:custGeom>
              <a:avLst/>
              <a:gdLst/>
              <a:ahLst/>
              <a:cxnLst/>
              <a:rect l="l" t="t" r="r" b="b"/>
              <a:pathLst>
                <a:path w="1584959" h="2227579">
                  <a:moveTo>
                    <a:pt x="792480" y="2227579"/>
                  </a:moveTo>
                  <a:lnTo>
                    <a:pt x="0" y="2227579"/>
                  </a:lnTo>
                  <a:lnTo>
                    <a:pt x="0" y="0"/>
                  </a:lnTo>
                  <a:lnTo>
                    <a:pt x="1584960" y="0"/>
                  </a:lnTo>
                  <a:lnTo>
                    <a:pt x="1584960" y="2227579"/>
                  </a:lnTo>
                  <a:lnTo>
                    <a:pt x="792480" y="2227579"/>
                  </a:lnTo>
                  <a:close/>
                </a:path>
              </a:pathLst>
            </a:custGeom>
            <a:ln w="12579">
              <a:solidFill>
                <a:srgbClr val="7800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901250" y="2312730"/>
            <a:ext cx="1621790" cy="3789679"/>
            <a:chOff x="1901250" y="2312730"/>
            <a:chExt cx="1621790" cy="3789679"/>
          </a:xfrm>
        </p:grpSpPr>
        <p:sp>
          <p:nvSpPr>
            <p:cNvPr id="22" name="object 22"/>
            <p:cNvSpPr/>
            <p:nvPr/>
          </p:nvSpPr>
          <p:spPr>
            <a:xfrm>
              <a:off x="1907539" y="3463290"/>
              <a:ext cx="1609090" cy="1083310"/>
            </a:xfrm>
            <a:custGeom>
              <a:avLst/>
              <a:gdLst/>
              <a:ahLst/>
              <a:cxnLst/>
              <a:rect l="l" t="t" r="r" b="b"/>
              <a:pathLst>
                <a:path w="1609089" h="1083310">
                  <a:moveTo>
                    <a:pt x="160908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805180" y="1083310"/>
                  </a:lnTo>
                  <a:lnTo>
                    <a:pt x="1609089" y="1083310"/>
                  </a:lnTo>
                  <a:lnTo>
                    <a:pt x="1609089" y="0"/>
                  </a:lnTo>
                  <a:close/>
                </a:path>
              </a:pathLst>
            </a:custGeom>
            <a:solidFill>
              <a:srgbClr val="E5B3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7539" y="3463290"/>
              <a:ext cx="1609090" cy="1083310"/>
            </a:xfrm>
            <a:custGeom>
              <a:avLst/>
              <a:gdLst/>
              <a:ahLst/>
              <a:cxnLst/>
              <a:rect l="l" t="t" r="r" b="b"/>
              <a:pathLst>
                <a:path w="1609089" h="1083310">
                  <a:moveTo>
                    <a:pt x="805180" y="1083310"/>
                  </a:moveTo>
                  <a:lnTo>
                    <a:pt x="0" y="1083310"/>
                  </a:lnTo>
                  <a:lnTo>
                    <a:pt x="0" y="0"/>
                  </a:lnTo>
                  <a:lnTo>
                    <a:pt x="1609089" y="0"/>
                  </a:lnTo>
                  <a:lnTo>
                    <a:pt x="1609089" y="1083310"/>
                  </a:lnTo>
                  <a:lnTo>
                    <a:pt x="805180" y="1083310"/>
                  </a:lnTo>
                  <a:close/>
                </a:path>
              </a:pathLst>
            </a:custGeom>
            <a:ln w="12579">
              <a:solidFill>
                <a:srgbClr val="7800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7539" y="2319020"/>
              <a:ext cx="1609090" cy="1132840"/>
            </a:xfrm>
            <a:custGeom>
              <a:avLst/>
              <a:gdLst/>
              <a:ahLst/>
              <a:cxnLst/>
              <a:rect l="l" t="t" r="r" b="b"/>
              <a:pathLst>
                <a:path w="1609089" h="1132839">
                  <a:moveTo>
                    <a:pt x="1609089" y="0"/>
                  </a:moveTo>
                  <a:lnTo>
                    <a:pt x="0" y="0"/>
                  </a:lnTo>
                  <a:lnTo>
                    <a:pt x="0" y="1132839"/>
                  </a:lnTo>
                  <a:lnTo>
                    <a:pt x="805180" y="1132839"/>
                  </a:lnTo>
                  <a:lnTo>
                    <a:pt x="1609089" y="1132839"/>
                  </a:lnTo>
                  <a:lnTo>
                    <a:pt x="1609089" y="0"/>
                  </a:lnTo>
                  <a:close/>
                </a:path>
              </a:pathLst>
            </a:custGeom>
            <a:solidFill>
              <a:srgbClr val="C6F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7539" y="2319020"/>
              <a:ext cx="1609090" cy="1132840"/>
            </a:xfrm>
            <a:custGeom>
              <a:avLst/>
              <a:gdLst/>
              <a:ahLst/>
              <a:cxnLst/>
              <a:rect l="l" t="t" r="r" b="b"/>
              <a:pathLst>
                <a:path w="1609089" h="1132839">
                  <a:moveTo>
                    <a:pt x="805180" y="1132839"/>
                  </a:moveTo>
                  <a:lnTo>
                    <a:pt x="0" y="1132839"/>
                  </a:lnTo>
                  <a:lnTo>
                    <a:pt x="0" y="0"/>
                  </a:lnTo>
                  <a:lnTo>
                    <a:pt x="1609089" y="0"/>
                  </a:lnTo>
                  <a:lnTo>
                    <a:pt x="1609089" y="1132839"/>
                  </a:lnTo>
                  <a:lnTo>
                    <a:pt x="805180" y="1132839"/>
                  </a:lnTo>
                  <a:close/>
                </a:path>
              </a:pathLst>
            </a:custGeom>
            <a:ln w="12579">
              <a:solidFill>
                <a:srgbClr val="7800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07539" y="4559300"/>
              <a:ext cx="1609090" cy="1536700"/>
            </a:xfrm>
            <a:custGeom>
              <a:avLst/>
              <a:gdLst/>
              <a:ahLst/>
              <a:cxnLst/>
              <a:rect l="l" t="t" r="r" b="b"/>
              <a:pathLst>
                <a:path w="1609089" h="1536700">
                  <a:moveTo>
                    <a:pt x="1609089" y="0"/>
                  </a:moveTo>
                  <a:lnTo>
                    <a:pt x="0" y="0"/>
                  </a:lnTo>
                  <a:lnTo>
                    <a:pt x="0" y="1536700"/>
                  </a:lnTo>
                  <a:lnTo>
                    <a:pt x="805180" y="1536700"/>
                  </a:lnTo>
                  <a:lnTo>
                    <a:pt x="1609089" y="1536700"/>
                  </a:lnTo>
                  <a:lnTo>
                    <a:pt x="1609089" y="0"/>
                  </a:lnTo>
                  <a:close/>
                </a:path>
              </a:pathLst>
            </a:custGeom>
            <a:solidFill>
              <a:srgbClr val="C4AD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07539" y="4559300"/>
              <a:ext cx="1609090" cy="1536700"/>
            </a:xfrm>
            <a:custGeom>
              <a:avLst/>
              <a:gdLst/>
              <a:ahLst/>
              <a:cxnLst/>
              <a:rect l="l" t="t" r="r" b="b"/>
              <a:pathLst>
                <a:path w="1609089" h="1536700">
                  <a:moveTo>
                    <a:pt x="805180" y="1536700"/>
                  </a:moveTo>
                  <a:lnTo>
                    <a:pt x="0" y="1536700"/>
                  </a:lnTo>
                  <a:lnTo>
                    <a:pt x="0" y="0"/>
                  </a:lnTo>
                  <a:lnTo>
                    <a:pt x="1609089" y="0"/>
                  </a:lnTo>
                  <a:lnTo>
                    <a:pt x="1609089" y="1536700"/>
                  </a:lnTo>
                  <a:lnTo>
                    <a:pt x="805180" y="1536700"/>
                  </a:lnTo>
                  <a:close/>
                </a:path>
              </a:pathLst>
            </a:custGeom>
            <a:ln w="12579">
              <a:solidFill>
                <a:srgbClr val="7800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72589" y="1657350"/>
            <a:ext cx="2075814" cy="5372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36550" marR="5080" indent="-323850">
              <a:lnSpc>
                <a:spcPts val="1870"/>
              </a:lnSpc>
              <a:spcBef>
                <a:spcPts val="405"/>
              </a:spcBef>
            </a:pPr>
            <a:r>
              <a:rPr sz="1800" b="1" spc="-5" dirty="0">
                <a:latin typeface="Arial"/>
                <a:cs typeface="Arial"/>
              </a:rPr>
              <a:t>How an Economist  </a:t>
            </a:r>
            <a:r>
              <a:rPr sz="1800" b="1" spc="5" dirty="0">
                <a:latin typeface="Arial"/>
                <a:cs typeface="Arial"/>
              </a:rPr>
              <a:t>Views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Firm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13829" y="5041900"/>
            <a:ext cx="1597025" cy="5372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99109" marR="386080" indent="-109220">
              <a:lnSpc>
                <a:spcPts val="1870"/>
              </a:lnSpc>
              <a:spcBef>
                <a:spcPts val="400"/>
              </a:spcBef>
            </a:pPr>
            <a:r>
              <a:rPr sz="1800" b="1" spc="-5" dirty="0">
                <a:latin typeface="Arial"/>
                <a:cs typeface="Arial"/>
              </a:rPr>
              <a:t>Exp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icit  costs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13829" y="2632709"/>
            <a:ext cx="1597025" cy="5397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4190" marR="246379" indent="-254000">
              <a:lnSpc>
                <a:spcPts val="1889"/>
              </a:lnSpc>
              <a:spcBef>
                <a:spcPts val="385"/>
              </a:spcBef>
            </a:pPr>
            <a:r>
              <a:rPr sz="1800" b="1" spc="-5" dirty="0">
                <a:latin typeface="Arial"/>
                <a:cs typeface="Arial"/>
              </a:rPr>
              <a:t>Eco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omic  profit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13829" y="3729990"/>
            <a:ext cx="1597025" cy="5384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99109" marR="392430" indent="-102870">
              <a:lnSpc>
                <a:spcPts val="1880"/>
              </a:lnSpc>
              <a:spcBef>
                <a:spcPts val="395"/>
              </a:spcBef>
            </a:pPr>
            <a:r>
              <a:rPr sz="1800" b="1" spc="-5" dirty="0">
                <a:latin typeface="Arial"/>
                <a:cs typeface="Arial"/>
              </a:rPr>
              <a:t>Imp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icit  costs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22229" y="5041900"/>
            <a:ext cx="1574165" cy="5372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87680" marR="374650" indent="-109220">
              <a:lnSpc>
                <a:spcPts val="1870"/>
              </a:lnSpc>
              <a:spcBef>
                <a:spcPts val="400"/>
              </a:spcBef>
            </a:pPr>
            <a:r>
              <a:rPr sz="1800" b="1" spc="-5" dirty="0">
                <a:latin typeface="Arial"/>
                <a:cs typeface="Arial"/>
              </a:rPr>
              <a:t>Exp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icit  costs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22229" y="3158490"/>
            <a:ext cx="1574165" cy="5384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92759" marR="154305" indent="-332740">
              <a:lnSpc>
                <a:spcPts val="1880"/>
              </a:lnSpc>
              <a:spcBef>
                <a:spcPts val="395"/>
              </a:spcBef>
            </a:pP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cco</a:t>
            </a:r>
            <a:r>
              <a:rPr sz="1800" b="1" spc="10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nti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  </a:t>
            </a:r>
            <a:r>
              <a:rPr sz="1800" b="1" spc="-5" dirty="0">
                <a:latin typeface="Arial"/>
                <a:cs typeface="Arial"/>
              </a:rPr>
              <a:t>profit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27650" y="1657350"/>
            <a:ext cx="2158365" cy="5372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78460" marR="5080" indent="-365760">
              <a:lnSpc>
                <a:spcPts val="1870"/>
              </a:lnSpc>
              <a:spcBef>
                <a:spcPts val="405"/>
              </a:spcBef>
            </a:pPr>
            <a:r>
              <a:rPr sz="1800" b="1" spc="-5" dirty="0">
                <a:latin typeface="Arial"/>
                <a:cs typeface="Arial"/>
              </a:rPr>
              <a:t>How </a:t>
            </a:r>
            <a:r>
              <a:rPr sz="1800" b="1" spc="-10" dirty="0">
                <a:latin typeface="Arial"/>
                <a:cs typeface="Arial"/>
              </a:rPr>
              <a:t>an Accountant  </a:t>
            </a:r>
            <a:r>
              <a:rPr sz="1800" b="1" spc="5" dirty="0">
                <a:latin typeface="Arial"/>
                <a:cs typeface="Arial"/>
              </a:rPr>
              <a:t>Views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Firm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42530" y="4064000"/>
            <a:ext cx="973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en</a:t>
            </a:r>
            <a:r>
              <a:rPr sz="1800" b="1" spc="10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325300" y="2299910"/>
            <a:ext cx="169545" cy="3816985"/>
            <a:chOff x="7325300" y="2299910"/>
            <a:chExt cx="169545" cy="3816985"/>
          </a:xfrm>
        </p:grpSpPr>
        <p:sp>
          <p:nvSpPr>
            <p:cNvPr id="37" name="object 37"/>
            <p:cNvSpPr/>
            <p:nvPr/>
          </p:nvSpPr>
          <p:spPr>
            <a:xfrm>
              <a:off x="7338059" y="2312670"/>
              <a:ext cx="73660" cy="1835150"/>
            </a:xfrm>
            <a:custGeom>
              <a:avLst/>
              <a:gdLst/>
              <a:ahLst/>
              <a:cxnLst/>
              <a:rect l="l" t="t" r="r" b="b"/>
              <a:pathLst>
                <a:path w="73659" h="1835150">
                  <a:moveTo>
                    <a:pt x="0" y="0"/>
                  </a:moveTo>
                  <a:lnTo>
                    <a:pt x="24130" y="0"/>
                  </a:lnTo>
                  <a:lnTo>
                    <a:pt x="72390" y="46989"/>
                  </a:lnTo>
                  <a:lnTo>
                    <a:pt x="72390" y="95250"/>
                  </a:lnTo>
                </a:path>
                <a:path w="73659" h="1835150">
                  <a:moveTo>
                    <a:pt x="0" y="0"/>
                  </a:moveTo>
                  <a:lnTo>
                    <a:pt x="0" y="0"/>
                  </a:lnTo>
                </a:path>
                <a:path w="73659" h="1835150">
                  <a:moveTo>
                    <a:pt x="73660" y="97789"/>
                  </a:moveTo>
                  <a:lnTo>
                    <a:pt x="73660" y="97789"/>
                  </a:lnTo>
                </a:path>
                <a:path w="73659" h="1835150">
                  <a:moveTo>
                    <a:pt x="73660" y="95250"/>
                  </a:moveTo>
                  <a:lnTo>
                    <a:pt x="73660" y="95250"/>
                  </a:lnTo>
                  <a:lnTo>
                    <a:pt x="73660" y="1811019"/>
                  </a:lnTo>
                  <a:lnTo>
                    <a:pt x="73660" y="1835149"/>
                  </a:lnTo>
                </a:path>
                <a:path w="73659" h="1835150">
                  <a:moveTo>
                    <a:pt x="73660" y="95250"/>
                  </a:moveTo>
                  <a:lnTo>
                    <a:pt x="73660" y="952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97690" y="4135060"/>
              <a:ext cx="96638" cy="1702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11719" y="4291330"/>
              <a:ext cx="0" cy="1715770"/>
            </a:xfrm>
            <a:custGeom>
              <a:avLst/>
              <a:gdLst/>
              <a:ahLst/>
              <a:cxnLst/>
              <a:rect l="l" t="t" r="r" b="b"/>
              <a:pathLst>
                <a:path h="1715770">
                  <a:moveTo>
                    <a:pt x="0" y="0"/>
                  </a:moveTo>
                  <a:lnTo>
                    <a:pt x="0" y="0"/>
                  </a:lnTo>
                  <a:lnTo>
                    <a:pt x="0" y="1691640"/>
                  </a:lnTo>
                  <a:lnTo>
                    <a:pt x="0" y="1715770"/>
                  </a:lnTo>
                </a:path>
                <a:path h="17157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25300" y="5994340"/>
              <a:ext cx="97908" cy="1220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4294967295"/>
          </p:nvPr>
        </p:nvSpPr>
        <p:spPr>
          <a:xfrm>
            <a:off x="1366519" y="6444312"/>
            <a:ext cx="2207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Harcourt Brace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482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THE COSTS OF  PRODUCTION</vt:lpstr>
      <vt:lpstr>The Costs of Production</vt:lpstr>
      <vt:lpstr>Slide 3</vt:lpstr>
      <vt:lpstr>A Firm’s Total Revenue and  Total Cost</vt:lpstr>
      <vt:lpstr>A Firm’s Profit</vt:lpstr>
      <vt:lpstr>Explicit and Implicit Costs</vt:lpstr>
      <vt:lpstr>Economic Profit versus  Accounting Profit</vt:lpstr>
      <vt:lpstr>Economic Profit versus  Accounting Profit</vt:lpstr>
      <vt:lpstr>Economic Profit versus  Accounting Profit</vt:lpstr>
      <vt:lpstr>Slide 10</vt:lpstr>
      <vt:lpstr>Production Function and  Total Costs</vt:lpstr>
      <vt:lpstr>Slide 12</vt:lpstr>
      <vt:lpstr>Slide 13</vt:lpstr>
      <vt:lpstr>Slide 14</vt:lpstr>
      <vt:lpstr>Family of Total Costs</vt:lpstr>
      <vt:lpstr>Family of Total Costs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COSTS OF  PRODUCTION</dc:title>
  <dc:creator>adeel shaukat</dc:creator>
  <cp:lastModifiedBy>adeel shaukat</cp:lastModifiedBy>
  <cp:revision>1</cp:revision>
  <dcterms:created xsi:type="dcterms:W3CDTF">2020-12-28T16:14:49Z</dcterms:created>
  <dcterms:modified xsi:type="dcterms:W3CDTF">2020-12-28T16:23:18Z</dcterms:modified>
</cp:coreProperties>
</file>