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5111" y="1046988"/>
            <a:ext cx="8628888" cy="1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7179" y="707136"/>
            <a:ext cx="7894320" cy="480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7179" y="1194816"/>
            <a:ext cx="1872995" cy="480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95401"/>
            <a:ext cx="807211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E3A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575002"/>
            <a:ext cx="8376919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344667"/>
            <a:ext cx="8628888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4394" y="1721561"/>
            <a:ext cx="5221605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AU" sz="3650" dirty="0" smtClean="0">
                <a:latin typeface="Arial"/>
                <a:cs typeface="Arial"/>
              </a:rPr>
              <a:t>BSIT 5</a:t>
            </a:r>
            <a:r>
              <a:rPr lang="en-AU" sz="3650" baseline="30000" dirty="0" smtClean="0">
                <a:latin typeface="Arial"/>
                <a:cs typeface="Arial"/>
              </a:rPr>
              <a:t>th</a:t>
            </a:r>
            <a:r>
              <a:rPr lang="en-AU" sz="3650" dirty="0" smtClean="0">
                <a:latin typeface="Arial"/>
                <a:cs typeface="Arial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AU" sz="3650" dirty="0" smtClean="0">
                <a:latin typeface="Arial"/>
                <a:cs typeface="Arial"/>
              </a:rPr>
              <a:t>Lecture 2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976" y="1188719"/>
            <a:ext cx="6225540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728217"/>
            <a:ext cx="6322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0" dirty="0">
                <a:latin typeface="Arial"/>
                <a:cs typeface="Arial"/>
              </a:rPr>
              <a:t>LAW </a:t>
            </a:r>
            <a:r>
              <a:rPr sz="3600" b="1" spc="-430" dirty="0">
                <a:latin typeface="Arial"/>
                <a:cs typeface="Arial"/>
              </a:rPr>
              <a:t>OF </a:t>
            </a:r>
            <a:r>
              <a:rPr sz="3600" b="1" spc="-370" dirty="0">
                <a:latin typeface="Arial"/>
                <a:cs typeface="Arial"/>
              </a:rPr>
              <a:t>RETURNS </a:t>
            </a:r>
            <a:r>
              <a:rPr sz="3600" b="1" spc="-495">
                <a:latin typeface="Arial"/>
                <a:cs typeface="Arial"/>
              </a:rPr>
              <a:t>TO</a:t>
            </a:r>
            <a:r>
              <a:rPr sz="3600" b="1" spc="-500">
                <a:latin typeface="Arial"/>
                <a:cs typeface="Arial"/>
              </a:rPr>
              <a:t> </a:t>
            </a:r>
            <a:r>
              <a:rPr lang="en-AU" sz="3600" b="1" spc="-500" dirty="0" smtClean="0">
                <a:latin typeface="Arial"/>
                <a:cs typeface="Arial"/>
              </a:rPr>
              <a:t> </a:t>
            </a:r>
            <a:r>
              <a:rPr sz="3600" b="1" spc="-434" smtClean="0">
                <a:latin typeface="Arial"/>
                <a:cs typeface="Arial"/>
              </a:rPr>
              <a:t>SCALE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773377"/>
            <a:ext cx="792353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law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scale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operates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</a:t>
            </a:r>
            <a:r>
              <a:rPr sz="3200" spc="-4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229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long period.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explains the production  behavior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 the firm with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all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variable  factors.</a:t>
            </a:r>
            <a:endParaRPr sz="3200">
              <a:latin typeface="Arial"/>
              <a:cs typeface="Arial"/>
            </a:endParaRPr>
          </a:p>
          <a:p>
            <a:pPr marL="355600" marR="228600" indent="-343535" algn="just">
              <a:lnSpc>
                <a:spcPct val="100000"/>
              </a:lnSpc>
              <a:spcBef>
                <a:spcPts val="77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law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scale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describes</a:t>
            </a:r>
            <a:r>
              <a:rPr sz="3200" spc="-4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relationship between variable inputs and  output when all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inputs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,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or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factors</a:t>
            </a:r>
            <a:r>
              <a:rPr sz="3200" spc="-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are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increased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the same</a:t>
            </a:r>
            <a:r>
              <a:rPr sz="3200" spc="-9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proportion.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1135380"/>
            <a:ext cx="8400288" cy="54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74573"/>
            <a:ext cx="7856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60" dirty="0">
                <a:latin typeface="Arial"/>
                <a:cs typeface="Arial"/>
              </a:rPr>
              <a:t>TYPES </a:t>
            </a:r>
            <a:r>
              <a:rPr sz="3600" b="1" spc="-430" dirty="0">
                <a:latin typeface="Arial"/>
                <a:cs typeface="Arial"/>
              </a:rPr>
              <a:t>OF </a:t>
            </a:r>
            <a:r>
              <a:rPr sz="3600" b="1" spc="-380" dirty="0">
                <a:latin typeface="Arial"/>
                <a:cs typeface="Arial"/>
              </a:rPr>
              <a:t>LAWS </a:t>
            </a:r>
            <a:r>
              <a:rPr sz="3600" b="1" spc="-430" dirty="0">
                <a:latin typeface="Arial"/>
                <a:cs typeface="Arial"/>
              </a:rPr>
              <a:t>OF </a:t>
            </a:r>
            <a:r>
              <a:rPr sz="3600" b="1" spc="-365" dirty="0">
                <a:latin typeface="Arial"/>
                <a:cs typeface="Arial"/>
              </a:rPr>
              <a:t>RETURNS </a:t>
            </a:r>
            <a:r>
              <a:rPr sz="3600" b="1" spc="-490" dirty="0">
                <a:latin typeface="Arial"/>
                <a:cs typeface="Arial"/>
              </a:rPr>
              <a:t>TO</a:t>
            </a:r>
            <a:r>
              <a:rPr sz="3600" b="1" spc="-470" dirty="0">
                <a:latin typeface="Arial"/>
                <a:cs typeface="Arial"/>
              </a:rPr>
              <a:t> </a:t>
            </a:r>
            <a:r>
              <a:rPr sz="3600" b="1" spc="-430" dirty="0">
                <a:latin typeface="Arial"/>
                <a:cs typeface="Arial"/>
              </a:rPr>
              <a:t>SCALE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002663"/>
            <a:ext cx="6682740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There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are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three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types 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</a:t>
            </a:r>
            <a:r>
              <a:rPr sz="3200" spc="-4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345" dirty="0">
                <a:solidFill>
                  <a:srgbClr val="4E3A2F"/>
                </a:solidFill>
                <a:latin typeface="Arial"/>
                <a:cs typeface="Arial"/>
              </a:rPr>
              <a:t>to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Scale.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They</a:t>
            </a:r>
            <a:r>
              <a:rPr sz="3200" spc="-1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are: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1) increasing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</a:t>
            </a:r>
            <a:r>
              <a:rPr sz="3200" spc="-4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scale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2)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constant returns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</a:t>
            </a:r>
            <a:r>
              <a:rPr sz="3200" spc="-4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scale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3)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diminishing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returns to</a:t>
            </a:r>
            <a:r>
              <a:rPr sz="3200" spc="-4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scale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54482"/>
            <a:ext cx="7933690" cy="597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1)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INCREASING RETURNS </a:t>
            </a:r>
            <a:r>
              <a:rPr sz="3200" b="1" spc="-35" dirty="0">
                <a:solidFill>
                  <a:srgbClr val="4E3A2F"/>
                </a:solidFill>
                <a:latin typeface="Arial"/>
                <a:cs typeface="Arial"/>
              </a:rPr>
              <a:t>TO</a:t>
            </a:r>
            <a:r>
              <a:rPr sz="3200" b="1" spc="-4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SCALE-</a:t>
            </a:r>
            <a:endParaRPr sz="3200">
              <a:latin typeface="Arial"/>
              <a:cs typeface="Arial"/>
            </a:endParaRPr>
          </a:p>
          <a:p>
            <a:pPr marL="355600" marR="55244">
              <a:lnSpc>
                <a:spcPct val="100000"/>
              </a:lnSpc>
            </a:pP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If the output of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firm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increases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more than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proportion to an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equal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percentage  increase in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all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inputs, the production is  said to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be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exhibit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increasing returns to  scale.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2) </a:t>
            </a:r>
            <a:r>
              <a:rPr sz="3200" b="1" spc="-30" dirty="0">
                <a:solidFill>
                  <a:srgbClr val="4E3A2F"/>
                </a:solidFill>
                <a:latin typeface="Arial"/>
                <a:cs typeface="Arial"/>
              </a:rPr>
              <a:t>CONSTANT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RETURNS </a:t>
            </a:r>
            <a:r>
              <a:rPr sz="3200" b="1" spc="-3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SCALE</a:t>
            </a:r>
            <a:r>
              <a:rPr sz="3200" b="1" spc="-39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When all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inputs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are increased by a</a:t>
            </a:r>
            <a:r>
              <a:rPr sz="3200" spc="-1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certain  percentage, the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output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increases by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same percentage, the production function  is said to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be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exhibit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constant returns to  scale.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164082"/>
            <a:ext cx="7653655" cy="451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DIMINISHING RETURNS </a:t>
            </a:r>
            <a:r>
              <a:rPr sz="3200" b="1" spc="-3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SCALE</a:t>
            </a:r>
            <a:r>
              <a:rPr sz="3200" b="1" spc="-4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term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‘diminishing’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returns to scale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refers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scale where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output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increases</a:t>
            </a:r>
            <a:r>
              <a:rPr sz="3200" spc="-1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 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smaller proportion then the increase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all inputs.</a:t>
            </a:r>
            <a:endParaRPr sz="3200">
              <a:latin typeface="Arial"/>
              <a:cs typeface="Arial"/>
            </a:endParaRPr>
          </a:p>
          <a:p>
            <a:pPr marL="355600" marR="431800" indent="-343535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For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example,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if a firm increases</a:t>
            </a:r>
            <a:r>
              <a:rPr sz="3200" spc="-4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4E3A2F"/>
                </a:solidFill>
                <a:latin typeface="Arial"/>
                <a:cs typeface="Arial"/>
              </a:rPr>
              <a:t>inputs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by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100% but the output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decreases by  less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than 100%, the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firm is said to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be  exhibit decreasing returns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</a:t>
            </a:r>
            <a:r>
              <a:rPr sz="3200" spc="-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scale.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6335268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579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/>
              <a:t>WHAT </a:t>
            </a:r>
            <a:r>
              <a:rPr sz="3600" spc="140" dirty="0"/>
              <a:t>IS </a:t>
            </a:r>
            <a:r>
              <a:rPr sz="3600" dirty="0"/>
              <a:t>LAW</a:t>
            </a:r>
            <a:r>
              <a:rPr sz="3600" spc="-750" dirty="0"/>
              <a:t> </a:t>
            </a:r>
            <a:r>
              <a:rPr sz="3600" spc="-90" dirty="0"/>
              <a:t>OF </a:t>
            </a:r>
            <a:r>
              <a:rPr sz="3600" spc="135" dirty="0"/>
              <a:t>RETURNS??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83540" y="1575002"/>
            <a:ext cx="843915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33705">
              <a:lnSpc>
                <a:spcPct val="100000"/>
              </a:lnSpc>
              <a:spcBef>
                <a:spcPts val="105"/>
              </a:spcBef>
              <a:buSzPct val="96875"/>
              <a:buAutoNum type="arabicParenR"/>
              <a:tabLst>
                <a:tab pos="375920" algn="l"/>
              </a:tabLst>
            </a:pP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law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 operates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short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period.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explains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production behavior</a:t>
            </a:r>
            <a:r>
              <a:rPr sz="3200" spc="-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  the firm with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one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factor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variable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while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other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factors are kept</a:t>
            </a:r>
            <a:r>
              <a:rPr sz="3200" spc="-8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constant.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75"/>
              </a:spcBef>
              <a:buSzPct val="96875"/>
              <a:buAutoNum type="arabicParenR"/>
              <a:tabLst>
                <a:tab pos="375285" algn="l"/>
              </a:tabLst>
            </a:pP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 is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implied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fact that the quantitative  definiteness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 the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effects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brought about by  any economic good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is a necessary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condition</a:t>
            </a:r>
            <a:r>
              <a:rPr sz="3200" spc="-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of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being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economic</a:t>
            </a:r>
            <a:r>
              <a:rPr sz="3200" spc="-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good.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1036319"/>
            <a:ext cx="9031605" cy="541020"/>
            <a:chOff x="112776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2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6" y="1036319"/>
              <a:ext cx="5308092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4767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PRODUCTION</a:t>
            </a:r>
            <a:r>
              <a:rPr sz="3600" spc="-250" dirty="0"/>
              <a:t> </a:t>
            </a:r>
            <a:r>
              <a:rPr sz="3600" spc="-95" dirty="0"/>
              <a:t>FUNCTION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720" indent="-342900">
              <a:lnSpc>
                <a:spcPct val="100000"/>
              </a:lnSpc>
              <a:spcBef>
                <a:spcPts val="105"/>
              </a:spcBef>
            </a:pPr>
            <a:r>
              <a:rPr sz="2250" b="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b="0" dirty="0">
                <a:latin typeface="Arial"/>
                <a:cs typeface="Arial"/>
              </a:rPr>
              <a:t>A given </a:t>
            </a:r>
            <a:r>
              <a:rPr b="0" spc="-5" dirty="0">
                <a:latin typeface="Arial"/>
                <a:cs typeface="Arial"/>
              </a:rPr>
              <a:t>output </a:t>
            </a:r>
            <a:r>
              <a:rPr b="0" dirty="0">
                <a:latin typeface="Arial"/>
                <a:cs typeface="Arial"/>
              </a:rPr>
              <a:t>can be </a:t>
            </a:r>
            <a:r>
              <a:rPr b="0" spc="-5" dirty="0">
                <a:latin typeface="Arial"/>
                <a:cs typeface="Arial"/>
              </a:rPr>
              <a:t>produces </a:t>
            </a:r>
            <a:r>
              <a:rPr b="0" dirty="0">
                <a:latin typeface="Arial"/>
                <a:cs typeface="Arial"/>
              </a:rPr>
              <a:t>with </a:t>
            </a:r>
            <a:r>
              <a:rPr b="0" spc="-5" dirty="0">
                <a:latin typeface="Arial"/>
                <a:cs typeface="Arial"/>
              </a:rPr>
              <a:t>many  </a:t>
            </a:r>
            <a:r>
              <a:rPr b="0" spc="-10" dirty="0">
                <a:latin typeface="Arial"/>
                <a:cs typeface="Arial"/>
              </a:rPr>
              <a:t>different </a:t>
            </a:r>
            <a:r>
              <a:rPr b="0" spc="-5" dirty="0">
                <a:latin typeface="Arial"/>
                <a:cs typeface="Arial"/>
              </a:rPr>
              <a:t>combinations </a:t>
            </a:r>
            <a:r>
              <a:rPr b="0" dirty="0">
                <a:latin typeface="Arial"/>
                <a:cs typeface="Arial"/>
              </a:rPr>
              <a:t>of factors of  </a:t>
            </a:r>
            <a:r>
              <a:rPr b="0" spc="-5" dirty="0">
                <a:latin typeface="Arial"/>
                <a:cs typeface="Arial"/>
              </a:rPr>
              <a:t>production (land labor and organizations)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or  </a:t>
            </a:r>
            <a:r>
              <a:rPr b="0" spc="-5" dirty="0">
                <a:latin typeface="Arial"/>
                <a:cs typeface="Arial"/>
              </a:rPr>
              <a:t>inputs.</a:t>
            </a:r>
            <a:endParaRPr sz="22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</a:pPr>
            <a:r>
              <a:rPr sz="2250" b="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b="0" dirty="0">
                <a:latin typeface="Arial"/>
                <a:cs typeface="Arial"/>
              </a:rPr>
              <a:t>The </a:t>
            </a:r>
            <a:r>
              <a:rPr b="0" spc="-5" dirty="0">
                <a:latin typeface="Arial"/>
                <a:cs typeface="Arial"/>
              </a:rPr>
              <a:t>output, thus, </a:t>
            </a:r>
            <a:r>
              <a:rPr b="0" dirty="0">
                <a:latin typeface="Arial"/>
                <a:cs typeface="Arial"/>
              </a:rPr>
              <a:t>is a </a:t>
            </a:r>
            <a:r>
              <a:rPr b="0" spc="-5" dirty="0">
                <a:latin typeface="Arial"/>
                <a:cs typeface="Arial"/>
              </a:rPr>
              <a:t>function </a:t>
            </a:r>
            <a:r>
              <a:rPr b="0" dirty="0">
                <a:latin typeface="Arial"/>
                <a:cs typeface="Arial"/>
              </a:rPr>
              <a:t>of </a:t>
            </a:r>
            <a:r>
              <a:rPr b="0" spc="-5" dirty="0">
                <a:latin typeface="Arial"/>
                <a:cs typeface="Arial"/>
              </a:rPr>
              <a:t>inputs.</a:t>
            </a:r>
            <a:r>
              <a:rPr b="0" spc="-459" dirty="0">
                <a:latin typeface="Arial"/>
                <a:cs typeface="Arial"/>
              </a:rPr>
              <a:t> </a:t>
            </a:r>
            <a:r>
              <a:rPr b="0" spc="-229" dirty="0">
                <a:latin typeface="Arial"/>
                <a:cs typeface="Arial"/>
              </a:rPr>
              <a:t>The  </a:t>
            </a:r>
            <a:r>
              <a:rPr b="0" spc="-5" dirty="0">
                <a:latin typeface="Arial"/>
                <a:cs typeface="Arial"/>
              </a:rPr>
              <a:t>functional relationship that exits between  </a:t>
            </a:r>
            <a:r>
              <a:rPr b="0" dirty="0">
                <a:latin typeface="Arial"/>
                <a:cs typeface="Arial"/>
              </a:rPr>
              <a:t>physical </a:t>
            </a:r>
            <a:r>
              <a:rPr b="0" spc="-5" dirty="0">
                <a:latin typeface="Arial"/>
                <a:cs typeface="Arial"/>
              </a:rPr>
              <a:t>inputs and </a:t>
            </a:r>
            <a:r>
              <a:rPr b="0" dirty="0">
                <a:latin typeface="Arial"/>
                <a:cs typeface="Arial"/>
              </a:rPr>
              <a:t>physical </a:t>
            </a:r>
            <a:r>
              <a:rPr b="0" spc="-5" dirty="0">
                <a:latin typeface="Arial"/>
                <a:cs typeface="Arial"/>
              </a:rPr>
              <a:t>output of </a:t>
            </a:r>
            <a:r>
              <a:rPr b="0" dirty="0">
                <a:latin typeface="Arial"/>
                <a:cs typeface="Arial"/>
              </a:rPr>
              <a:t>a </a:t>
            </a:r>
            <a:r>
              <a:rPr b="0" spc="-5" dirty="0">
                <a:latin typeface="Arial"/>
                <a:cs typeface="Arial"/>
              </a:rPr>
              <a:t>firm  </a:t>
            </a:r>
            <a:r>
              <a:rPr b="0" dirty="0">
                <a:latin typeface="Arial"/>
                <a:cs typeface="Arial"/>
              </a:rPr>
              <a:t>is </a:t>
            </a:r>
            <a:r>
              <a:rPr b="0" spc="-5" dirty="0">
                <a:latin typeface="Arial"/>
                <a:cs typeface="Arial"/>
              </a:rPr>
              <a:t>called </a:t>
            </a:r>
            <a:r>
              <a:rPr i="1" dirty="0">
                <a:latin typeface="Arial"/>
                <a:cs typeface="Arial"/>
              </a:rPr>
              <a:t>production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function</a:t>
            </a:r>
            <a:r>
              <a:rPr b="0" dirty="0"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968" y="713231"/>
            <a:ext cx="9019540" cy="1629410"/>
            <a:chOff x="124968" y="713231"/>
            <a:chExt cx="9019540" cy="1629410"/>
          </a:xfrm>
        </p:grpSpPr>
        <p:sp>
          <p:nvSpPr>
            <p:cNvPr id="3" name="object 3"/>
            <p:cNvSpPr/>
            <p:nvPr/>
          </p:nvSpPr>
          <p:spPr>
            <a:xfrm>
              <a:off x="515111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969" y="713231"/>
              <a:ext cx="6358128" cy="8061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968" y="1536192"/>
              <a:ext cx="3680460" cy="806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8702"/>
            <a:ext cx="53638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545" dirty="0">
                <a:latin typeface="Arial"/>
                <a:cs typeface="Arial"/>
              </a:rPr>
              <a:t>TYPES </a:t>
            </a:r>
            <a:r>
              <a:rPr sz="5400" b="1" spc="-645" dirty="0">
                <a:latin typeface="Arial"/>
                <a:cs typeface="Arial"/>
              </a:rPr>
              <a:t>OF </a:t>
            </a:r>
            <a:r>
              <a:rPr sz="5400" b="1" spc="-590" dirty="0">
                <a:latin typeface="Arial"/>
                <a:cs typeface="Arial"/>
              </a:rPr>
              <a:t>LAW </a:t>
            </a:r>
            <a:r>
              <a:rPr sz="5400" b="1" spc="-640" dirty="0">
                <a:latin typeface="Arial"/>
                <a:cs typeface="Arial"/>
              </a:rPr>
              <a:t>OF  </a:t>
            </a:r>
            <a:r>
              <a:rPr sz="5400" b="1" spc="-545" dirty="0">
                <a:latin typeface="Arial"/>
                <a:cs typeface="Arial"/>
              </a:rPr>
              <a:t>RETURNS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773377"/>
            <a:ext cx="744410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16915" indent="-343535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laws 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are</a:t>
            </a:r>
            <a:r>
              <a:rPr sz="3200" spc="-4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4E3A2F"/>
                </a:solidFill>
                <a:latin typeface="Arial"/>
                <a:cs typeface="Arial"/>
              </a:rPr>
              <a:t>categorized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into two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types.</a:t>
            </a:r>
            <a:endParaRPr sz="3200">
              <a:latin typeface="Arial"/>
              <a:cs typeface="Arial"/>
            </a:endParaRPr>
          </a:p>
          <a:p>
            <a:pPr marL="355600" marR="606425" indent="-343535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1) The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law of </a:t>
            </a: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variable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proportion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seeking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analyze production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</a:t>
            </a:r>
            <a:r>
              <a:rPr sz="3200" spc="-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short</a:t>
            </a:r>
            <a:r>
              <a:rPr sz="3200" spc="-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period.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2) The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law of returns to </a:t>
            </a: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scale</a:t>
            </a:r>
            <a:r>
              <a:rPr sz="3200" b="1" spc="-5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4E3A2F"/>
                </a:solidFill>
                <a:latin typeface="Arial"/>
                <a:cs typeface="Arial"/>
              </a:rPr>
              <a:t>seeking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analyze production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long</a:t>
            </a:r>
            <a:r>
              <a:rPr sz="3200" spc="-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period.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7" y="1036319"/>
            <a:ext cx="9031605" cy="541020"/>
            <a:chOff x="112777" y="1036319"/>
            <a:chExt cx="9031605" cy="541020"/>
          </a:xfrm>
        </p:grpSpPr>
        <p:sp>
          <p:nvSpPr>
            <p:cNvPr id="3" name="object 3"/>
            <p:cNvSpPr/>
            <p:nvPr/>
          </p:nvSpPr>
          <p:spPr>
            <a:xfrm>
              <a:off x="515111" y="1046987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777" y="1036319"/>
              <a:ext cx="7167372" cy="54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6621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420" dirty="0">
                <a:latin typeface="Arial"/>
                <a:cs typeface="Arial"/>
              </a:rPr>
              <a:t>LAW </a:t>
            </a:r>
            <a:r>
              <a:rPr sz="3600" b="1" i="1" spc="-440" dirty="0">
                <a:latin typeface="Arial"/>
                <a:cs typeface="Arial"/>
              </a:rPr>
              <a:t>OF </a:t>
            </a:r>
            <a:r>
              <a:rPr sz="3600" b="1" i="1" spc="-380" dirty="0">
                <a:latin typeface="Arial"/>
                <a:cs typeface="Arial"/>
              </a:rPr>
              <a:t>VARIABLE</a:t>
            </a:r>
            <a:r>
              <a:rPr sz="3600" b="1" i="1" spc="-675" dirty="0">
                <a:latin typeface="Arial"/>
                <a:cs typeface="Arial"/>
              </a:rPr>
              <a:t> </a:t>
            </a:r>
            <a:r>
              <a:rPr sz="3600" b="1" i="1" spc="-350" dirty="0">
                <a:latin typeface="Arial"/>
                <a:cs typeface="Arial"/>
              </a:rPr>
              <a:t>PROPORTIONS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27075" indent="-342900">
              <a:lnSpc>
                <a:spcPct val="100000"/>
              </a:lnSpc>
              <a:spcBef>
                <a:spcPts val="105"/>
              </a:spcBef>
            </a:pPr>
            <a:r>
              <a:rPr sz="2250" b="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b="0" dirty="0">
                <a:latin typeface="Arial"/>
                <a:cs typeface="Arial"/>
              </a:rPr>
              <a:t>It is </a:t>
            </a:r>
            <a:r>
              <a:rPr b="0" spc="-5" dirty="0">
                <a:latin typeface="Arial"/>
                <a:cs typeface="Arial"/>
              </a:rPr>
              <a:t>also </a:t>
            </a:r>
            <a:r>
              <a:rPr b="0" dirty="0">
                <a:latin typeface="Arial"/>
                <a:cs typeface="Arial"/>
              </a:rPr>
              <a:t>known as </a:t>
            </a:r>
            <a:r>
              <a:rPr spc="-5" dirty="0"/>
              <a:t>law </a:t>
            </a:r>
            <a:r>
              <a:rPr dirty="0"/>
              <a:t>of</a:t>
            </a:r>
            <a:r>
              <a:rPr spc="-425" dirty="0"/>
              <a:t> </a:t>
            </a:r>
            <a:r>
              <a:rPr spc="-65" dirty="0"/>
              <a:t>Diminishing  </a:t>
            </a:r>
            <a:r>
              <a:rPr dirty="0"/>
              <a:t>Returns</a:t>
            </a:r>
            <a:r>
              <a:rPr b="0" dirty="0"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250" b="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b="0" dirty="0">
                <a:latin typeface="Arial"/>
                <a:cs typeface="Arial"/>
              </a:rPr>
              <a:t>According to </a:t>
            </a:r>
            <a:r>
              <a:rPr spc="-25" dirty="0"/>
              <a:t>Stigler, </a:t>
            </a:r>
            <a:r>
              <a:rPr b="0" dirty="0">
                <a:latin typeface="Arial"/>
                <a:cs typeface="Arial"/>
              </a:rPr>
              <a:t>“ As </a:t>
            </a:r>
            <a:r>
              <a:rPr b="0" spc="-5" dirty="0">
                <a:latin typeface="Arial"/>
                <a:cs typeface="Arial"/>
              </a:rPr>
              <a:t>equal</a:t>
            </a:r>
            <a:r>
              <a:rPr b="0" spc="-605" dirty="0">
                <a:latin typeface="Arial"/>
                <a:cs typeface="Arial"/>
              </a:rPr>
              <a:t> </a:t>
            </a:r>
            <a:r>
              <a:rPr b="0" spc="-70" dirty="0">
                <a:latin typeface="Arial"/>
                <a:cs typeface="Arial"/>
              </a:rPr>
              <a:t>increments  </a:t>
            </a:r>
            <a:r>
              <a:rPr b="0" dirty="0">
                <a:latin typeface="Arial"/>
                <a:cs typeface="Arial"/>
              </a:rPr>
              <a:t>of </a:t>
            </a:r>
            <a:r>
              <a:rPr b="0" spc="-5" dirty="0">
                <a:latin typeface="Arial"/>
                <a:cs typeface="Arial"/>
              </a:rPr>
              <a:t>one input are added, the inputs </a:t>
            </a:r>
            <a:r>
              <a:rPr b="0" dirty="0">
                <a:latin typeface="Arial"/>
                <a:cs typeface="Arial"/>
              </a:rPr>
              <a:t>of </a:t>
            </a:r>
            <a:r>
              <a:rPr b="0" spc="-5" dirty="0">
                <a:latin typeface="Arial"/>
                <a:cs typeface="Arial"/>
              </a:rPr>
              <a:t>other  productive </a:t>
            </a:r>
            <a:r>
              <a:rPr b="0" dirty="0">
                <a:latin typeface="Arial"/>
                <a:cs typeface="Arial"/>
              </a:rPr>
              <a:t>services </a:t>
            </a:r>
            <a:r>
              <a:rPr b="0" spc="-5" dirty="0">
                <a:latin typeface="Arial"/>
                <a:cs typeface="Arial"/>
              </a:rPr>
              <a:t>being held </a:t>
            </a:r>
            <a:r>
              <a:rPr b="0" dirty="0">
                <a:latin typeface="Arial"/>
                <a:cs typeface="Arial"/>
              </a:rPr>
              <a:t>constant,  beyond a </a:t>
            </a:r>
            <a:r>
              <a:rPr b="0" spc="-5" dirty="0">
                <a:latin typeface="Arial"/>
                <a:cs typeface="Arial"/>
              </a:rPr>
              <a:t>certain point, </a:t>
            </a:r>
            <a:r>
              <a:rPr b="0" dirty="0">
                <a:latin typeface="Arial"/>
                <a:cs typeface="Arial"/>
              </a:rPr>
              <a:t>the resulting  </a:t>
            </a:r>
            <a:r>
              <a:rPr b="0" spc="-5" dirty="0">
                <a:latin typeface="Arial"/>
                <a:cs typeface="Arial"/>
              </a:rPr>
              <a:t>increments </a:t>
            </a:r>
            <a:r>
              <a:rPr b="0" dirty="0">
                <a:latin typeface="Arial"/>
                <a:cs typeface="Arial"/>
              </a:rPr>
              <a:t>of </a:t>
            </a:r>
            <a:r>
              <a:rPr b="0" spc="-5" dirty="0">
                <a:latin typeface="Arial"/>
                <a:cs typeface="Arial"/>
              </a:rPr>
              <a:t>produce </a:t>
            </a:r>
            <a:r>
              <a:rPr b="0" dirty="0">
                <a:latin typeface="Arial"/>
                <a:cs typeface="Arial"/>
              </a:rPr>
              <a:t>will decrease </a:t>
            </a:r>
            <a:r>
              <a:rPr b="0" spc="-5" dirty="0">
                <a:latin typeface="Arial"/>
                <a:cs typeface="Arial"/>
              </a:rPr>
              <a:t>i.e.  marginal product will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diminish”.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402082"/>
            <a:ext cx="7792084" cy="5781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2837180" algn="l"/>
                <a:tab pos="6150610" algn="l"/>
              </a:tabLst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</a:t>
            </a:r>
            <a:r>
              <a:rPr sz="2250" spc="75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According</a:t>
            </a:r>
            <a:r>
              <a:rPr sz="3200" spc="-3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	</a:t>
            </a: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Samuelson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,”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increase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some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inputs relative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other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fixed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inputs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will in 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given state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technology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cause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output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increase, but after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point, the extra</a:t>
            </a:r>
            <a:r>
              <a:rPr sz="3200" spc="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output</a:t>
            </a:r>
            <a:r>
              <a:rPr sz="3200" spc="2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resulting	from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 same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addition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of extra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inputs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will</a:t>
            </a:r>
            <a:r>
              <a:rPr sz="3200" spc="-8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become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less”.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Three stages of the</a:t>
            </a:r>
            <a:r>
              <a:rPr sz="3200" b="1" spc="-4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law: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1)increasing</a:t>
            </a:r>
            <a:r>
              <a:rPr sz="3200" spc="-38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2)diminishing</a:t>
            </a:r>
            <a:r>
              <a:rPr sz="3200" spc="-3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3)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negative</a:t>
            </a:r>
            <a:r>
              <a:rPr sz="3200" spc="-3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returns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THESE</a:t>
            </a:r>
            <a:r>
              <a:rPr spc="-195" dirty="0"/>
              <a:t> </a:t>
            </a:r>
            <a:r>
              <a:rPr spc="-10" dirty="0"/>
              <a:t>STAGES</a:t>
            </a:r>
            <a:r>
              <a:rPr spc="-200" dirty="0"/>
              <a:t> </a:t>
            </a:r>
            <a:r>
              <a:rPr spc="5" dirty="0"/>
              <a:t>CAN</a:t>
            </a:r>
            <a:r>
              <a:rPr spc="-200" dirty="0"/>
              <a:t> </a:t>
            </a:r>
            <a:r>
              <a:rPr spc="65" dirty="0"/>
              <a:t>BE</a:t>
            </a:r>
            <a:r>
              <a:rPr spc="-170" dirty="0"/>
              <a:t> </a:t>
            </a:r>
            <a:r>
              <a:rPr spc="30" dirty="0"/>
              <a:t>EXPLAINED</a:t>
            </a:r>
            <a:r>
              <a:rPr spc="-200" dirty="0"/>
              <a:t> </a:t>
            </a:r>
            <a:r>
              <a:rPr dirty="0"/>
              <a:t>USING  </a:t>
            </a:r>
            <a:r>
              <a:rPr spc="-35" dirty="0"/>
              <a:t>GRAPH:</a:t>
            </a:r>
          </a:p>
        </p:txBody>
      </p:sp>
      <p:sp>
        <p:nvSpPr>
          <p:cNvPr id="3" name="object 3"/>
          <p:cNvSpPr/>
          <p:nvPr/>
        </p:nvSpPr>
        <p:spPr>
          <a:xfrm>
            <a:off x="1732788" y="1554480"/>
            <a:ext cx="5830823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05713"/>
            <a:ext cx="8016875" cy="58794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92075" indent="-342900">
              <a:lnSpc>
                <a:spcPct val="90000"/>
              </a:lnSpc>
              <a:spcBef>
                <a:spcPts val="484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1)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Stage of </a:t>
            </a: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increasing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return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– In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this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stage as a variable resource (labor) is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added to fixed inputs of other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resources,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total product increases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up to 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point at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an increasing rate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shown in</a:t>
            </a:r>
            <a:r>
              <a:rPr sz="3200" spc="-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graph.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2) Stage of diminishing return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– In</a:t>
            </a:r>
            <a:r>
              <a:rPr sz="3200" spc="-50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E3A2F"/>
                </a:solidFill>
                <a:latin typeface="Arial"/>
                <a:cs typeface="Arial"/>
              </a:rPr>
              <a:t>stage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2,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total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production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continues to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increase at a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diminishing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rate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until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  reaches its maximum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point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(H) where the  second stage ends .In this stage both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marginal product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(MP)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and average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product 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variable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factor are  diminishing but are</a:t>
            </a:r>
            <a:r>
              <a:rPr sz="3200" spc="-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positive.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46988"/>
            <a:ext cx="862888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240282"/>
            <a:ext cx="760666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z="2250" spc="415" dirty="0">
                <a:solidFill>
                  <a:srgbClr val="EFA12D"/>
                </a:solidFill>
                <a:latin typeface="Arial"/>
                <a:cs typeface="Arial"/>
              </a:rPr>
              <a:t>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Stage of </a:t>
            </a:r>
            <a:r>
              <a:rPr sz="3200" b="1" spc="-5" dirty="0">
                <a:solidFill>
                  <a:srgbClr val="4E3A2F"/>
                </a:solidFill>
                <a:latin typeface="Arial"/>
                <a:cs typeface="Arial"/>
              </a:rPr>
              <a:t>negative </a:t>
            </a:r>
            <a:r>
              <a:rPr sz="3200" b="1" dirty="0">
                <a:solidFill>
                  <a:srgbClr val="4E3A2F"/>
                </a:solidFill>
                <a:latin typeface="Arial"/>
                <a:cs typeface="Arial"/>
              </a:rPr>
              <a:t>returns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– In the</a:t>
            </a:r>
            <a:r>
              <a:rPr sz="3200" spc="-49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E3A2F"/>
                </a:solidFill>
                <a:latin typeface="Arial"/>
                <a:cs typeface="Arial"/>
              </a:rPr>
              <a:t>third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stage,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total production declines.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200" spc="-140" dirty="0">
                <a:solidFill>
                  <a:srgbClr val="4E3A2F"/>
                </a:solidFill>
                <a:latin typeface="Arial"/>
                <a:cs typeface="Arial"/>
              </a:rPr>
              <a:t>TP,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curve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slopes downward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( from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point 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H onward) . The MP curve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falls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to zero  at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point L2 and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then it is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negative.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It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goes below </a:t>
            </a:r>
            <a:r>
              <a:rPr sz="3200" spc="-1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x-axis with the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increase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in the use of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variable </a:t>
            </a:r>
            <a:r>
              <a:rPr sz="3200" dirty="0">
                <a:solidFill>
                  <a:srgbClr val="4E3A2F"/>
                </a:solidFill>
                <a:latin typeface="Arial"/>
                <a:cs typeface="Arial"/>
              </a:rPr>
              <a:t>factor  </a:t>
            </a:r>
            <a:r>
              <a:rPr sz="3200" spc="-5" dirty="0">
                <a:solidFill>
                  <a:srgbClr val="4E3A2F"/>
                </a:solidFill>
                <a:latin typeface="Arial"/>
                <a:cs typeface="Arial"/>
              </a:rPr>
              <a:t>(labor).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654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WHAT IS LAW OF RETURNS??</vt:lpstr>
      <vt:lpstr>PRODUCTION FUNCTION</vt:lpstr>
      <vt:lpstr>TYPES OF LAW OF  RETURNS</vt:lpstr>
      <vt:lpstr>LAW OF VARIABLE PROPORTIONS</vt:lpstr>
      <vt:lpstr>Slide 6</vt:lpstr>
      <vt:lpstr>THESE STAGES CAN BE EXPLAINED USING  GRAPH:</vt:lpstr>
      <vt:lpstr>Slide 8</vt:lpstr>
      <vt:lpstr>Slide 9</vt:lpstr>
      <vt:lpstr>LAW OF RETURNS TO  SCALE</vt:lpstr>
      <vt:lpstr>TYPES OF LAWS OF RETURNS TO SCALE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adeel shaukat</dc:creator>
  <cp:lastModifiedBy>adeel shaukat</cp:lastModifiedBy>
  <cp:revision>1</cp:revision>
  <dcterms:created xsi:type="dcterms:W3CDTF">2020-12-30T13:27:55Z</dcterms:created>
  <dcterms:modified xsi:type="dcterms:W3CDTF">2020-12-30T13:31:25Z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2020-12-30T00:00:00Z</vt:filetime>
  </property>
</Properties>
</file>