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9" r:id="rId5"/>
    <p:sldId id="264" r:id="rId6"/>
    <p:sldId id="260" r:id="rId7"/>
    <p:sldId id="263" r:id="rId8"/>
    <p:sldId id="265" r:id="rId9"/>
    <p:sldId id="266" r:id="rId10"/>
    <p:sldId id="267" r:id="rId11"/>
    <p:sldId id="269" r:id="rId12"/>
    <p:sldId id="270" r:id="rId13"/>
    <p:sldId id="271" r:id="rId14"/>
    <p:sldId id="272" r:id="rId15"/>
    <p:sldId id="273" r:id="rId16"/>
    <p:sldId id="274" r:id="rId17"/>
    <p:sldId id="275" r:id="rId18"/>
    <p:sldId id="279" r:id="rId19"/>
    <p:sldId id="276" r:id="rId20"/>
    <p:sldId id="280" r:id="rId21"/>
    <p:sldId id="277" r:id="rId22"/>
    <p:sldId id="281" r:id="rId23"/>
    <p:sldId id="278"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67CB423-5E90-4843-8287-87DB134CA077}" type="datetimeFigureOut">
              <a:rPr lang="en-US" smtClean="0"/>
              <a:pPr/>
              <a:t>1/12/2021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5766A5C-CA26-424D-A079-A637430C398E}"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67CB423-5E90-4843-8287-87DB134CA077}" type="datetimeFigureOut">
              <a:rPr lang="en-US" smtClean="0"/>
              <a:pPr/>
              <a:t>1/12/2021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5766A5C-CA26-424D-A079-A637430C398E}"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67CB423-5E90-4843-8287-87DB134CA077}" type="datetimeFigureOut">
              <a:rPr lang="en-US" smtClean="0"/>
              <a:pPr/>
              <a:t>1/12/2021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5766A5C-CA26-424D-A079-A637430C398E}"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67CB423-5E90-4843-8287-87DB134CA077}" type="datetimeFigureOut">
              <a:rPr lang="en-US" smtClean="0"/>
              <a:pPr/>
              <a:t>1/12/2021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5766A5C-CA26-424D-A079-A637430C398E}"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7CB423-5E90-4843-8287-87DB134CA077}" type="datetimeFigureOut">
              <a:rPr lang="en-US" smtClean="0"/>
              <a:pPr/>
              <a:t>1/12/2021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5766A5C-CA26-424D-A079-A637430C398E}"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67CB423-5E90-4843-8287-87DB134CA077}" type="datetimeFigureOut">
              <a:rPr lang="en-US" smtClean="0"/>
              <a:pPr/>
              <a:t>1/12/2021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5766A5C-CA26-424D-A079-A637430C398E}"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67CB423-5E90-4843-8287-87DB134CA077}" type="datetimeFigureOut">
              <a:rPr lang="en-US" smtClean="0"/>
              <a:pPr/>
              <a:t>1/12/2021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5766A5C-CA26-424D-A079-A637430C398E}"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67CB423-5E90-4843-8287-87DB134CA077}" type="datetimeFigureOut">
              <a:rPr lang="en-US" smtClean="0"/>
              <a:pPr/>
              <a:t>1/12/2021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5766A5C-CA26-424D-A079-A637430C398E}"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CB423-5E90-4843-8287-87DB134CA077}" type="datetimeFigureOut">
              <a:rPr lang="en-US" smtClean="0"/>
              <a:pPr/>
              <a:t>1/12/2021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5766A5C-CA26-424D-A079-A637430C398E}"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CB423-5E90-4843-8287-87DB134CA077}" type="datetimeFigureOut">
              <a:rPr lang="en-US" smtClean="0"/>
              <a:pPr/>
              <a:t>1/12/2021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5766A5C-CA26-424D-A079-A637430C398E}"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CB423-5E90-4843-8287-87DB134CA077}" type="datetimeFigureOut">
              <a:rPr lang="en-US" smtClean="0"/>
              <a:pPr/>
              <a:t>1/12/2021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5766A5C-CA26-424D-A079-A637430C398E}"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CB423-5E90-4843-8287-87DB134CA077}" type="datetimeFigureOut">
              <a:rPr lang="en-US" smtClean="0"/>
              <a:pPr/>
              <a:t>1/12/2021</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66A5C-CA26-424D-A079-A637430C398E}"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mtClean="0"/>
              <a:t>BSIT-5th</a:t>
            </a:r>
            <a:r>
              <a:rPr lang="en-AU" dirty="0" smtClean="0"/>
              <a:t/>
            </a:r>
            <a:br>
              <a:rPr lang="en-AU" dirty="0" smtClean="0"/>
            </a:b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Characteristics of imperfect competition</a:t>
            </a:r>
            <a:endParaRPr lang="en-AU" dirty="0"/>
          </a:p>
        </p:txBody>
      </p:sp>
      <p:sp>
        <p:nvSpPr>
          <p:cNvPr id="3" name="Content Placeholder 2"/>
          <p:cNvSpPr>
            <a:spLocks noGrp="1"/>
          </p:cNvSpPr>
          <p:nvPr>
            <p:ph idx="1"/>
          </p:nvPr>
        </p:nvSpPr>
        <p:spPr>
          <a:xfrm>
            <a:off x="457200" y="1357298"/>
            <a:ext cx="8229600" cy="5214974"/>
          </a:xfrm>
        </p:spPr>
        <p:txBody>
          <a:bodyPr>
            <a:noAutofit/>
          </a:bodyPr>
          <a:lstStyle/>
          <a:p>
            <a:r>
              <a:rPr lang="en-AU" sz="1100" b="1" dirty="0" smtClean="0"/>
              <a:t>Market power</a:t>
            </a:r>
          </a:p>
          <a:p>
            <a:pPr>
              <a:buNone/>
            </a:pPr>
            <a:r>
              <a:rPr lang="en-AU" sz="1100" dirty="0" smtClean="0"/>
              <a:t>Sellers have market power and some control over prices, ranging from some power (monopolistic competition) to absolute (monopoly). Sources of market power can come from a firm’s ability to differentiate between supply (product differentiation) or influence supply.</a:t>
            </a:r>
          </a:p>
          <a:p>
            <a:r>
              <a:rPr lang="en-AU" sz="1100" b="1" dirty="0" smtClean="0"/>
              <a:t>Number of sellers</a:t>
            </a:r>
          </a:p>
          <a:p>
            <a:pPr>
              <a:buNone/>
            </a:pPr>
            <a:r>
              <a:rPr lang="en-AU" sz="1100" dirty="0" smtClean="0"/>
              <a:t>In a monopolistic competitive market, the market consists of many sellers (producers). They have a small and uniform output size relative to market supply.</a:t>
            </a:r>
          </a:p>
          <a:p>
            <a:pPr>
              <a:buNone/>
            </a:pPr>
            <a:r>
              <a:rPr lang="en-AU" sz="1100" dirty="0" smtClean="0"/>
              <a:t>The number of sellers is getting fewer when it comes to oligopoly. The fewer the number, the greater their power to influence market supply. Producer size usually varies, with several firms dominating the market supply. Apart from changing output, they also have market power through differentiation.</a:t>
            </a:r>
          </a:p>
          <a:p>
            <a:r>
              <a:rPr lang="en-AU" sz="1100" b="1" dirty="0" smtClean="0"/>
              <a:t>Market entry and exit barriers</a:t>
            </a:r>
          </a:p>
          <a:p>
            <a:pPr>
              <a:buNone/>
            </a:pPr>
            <a:r>
              <a:rPr lang="en-AU" sz="1100" dirty="0" smtClean="0"/>
              <a:t>Entry and exit barriers are low in monopolistic competitive markets. It increases when the market operates under oligopoly and monopoly.</a:t>
            </a:r>
          </a:p>
          <a:p>
            <a:pPr>
              <a:buNone/>
            </a:pPr>
            <a:r>
              <a:rPr lang="en-AU" sz="1100" dirty="0" smtClean="0"/>
              <a:t>Barriers to entry prevent the market from becoming highly competitive, thereby reducing market profits. Conversely, when the barriers to entry are low new players can easily enter. New players bring additional supply to the market, pushing prices down.</a:t>
            </a:r>
          </a:p>
          <a:p>
            <a:r>
              <a:rPr lang="en-AU" sz="1100" b="1" dirty="0" smtClean="0"/>
              <a:t>Imperfect information</a:t>
            </a:r>
          </a:p>
          <a:p>
            <a:pPr>
              <a:buNone/>
            </a:pPr>
            <a:r>
              <a:rPr lang="en-AU" sz="1100" dirty="0" smtClean="0"/>
              <a:t>Under imperfect competition, there is no full disclosure of information about prices and products. Information asymmetry is present in the market. Few companies are better informed than their customers or competitors. They can use such information to pursue their own advantage.</a:t>
            </a:r>
          </a:p>
          <a:p>
            <a:r>
              <a:rPr lang="en-AU" sz="1100" b="1" dirty="0" smtClean="0"/>
              <a:t>Heterogeneous product</a:t>
            </a:r>
          </a:p>
          <a:p>
            <a:pPr>
              <a:buNone/>
            </a:pPr>
            <a:r>
              <a:rPr lang="en-AU" sz="1100" dirty="0" smtClean="0"/>
              <a:t>Competing manufacturers offer heterogeneous products. They act as close substitutes rather than perfect substitutes. Each product has slightly (or even wholly) different features and qualities, allowing buyers to prefer products from one company over another.</a:t>
            </a:r>
          </a:p>
          <a:p>
            <a:r>
              <a:rPr lang="en-AU" sz="1100" b="1" dirty="0" smtClean="0"/>
              <a:t>Price maker</a:t>
            </a:r>
          </a:p>
          <a:p>
            <a:pPr>
              <a:buNone/>
            </a:pPr>
            <a:r>
              <a:rPr lang="en-AU" sz="1100" dirty="0" smtClean="0"/>
              <a:t>Because they have price power, producers act as price makers. They can charge a price that is higher than the marginal cost. The more significant the difference between the two, the higher their profit.</a:t>
            </a:r>
          </a:p>
          <a:p>
            <a:pPr>
              <a:buNone/>
            </a:pPr>
            <a:r>
              <a:rPr lang="en-AU" sz="1100" dirty="0" smtClean="0"/>
              <a:t>On the other hand, under perfect competition, they can only set the selling price equal to marginal cost. They use the market price as the selling price of the product, making them the price taker.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Meaning of Firm and Industry:</a:t>
            </a:r>
            <a:br>
              <a:rPr lang="en-AU" b="1" dirty="0" smtClean="0"/>
            </a:br>
            <a:endParaRPr lang="en-AU" dirty="0"/>
          </a:p>
        </p:txBody>
      </p:sp>
      <p:sp>
        <p:nvSpPr>
          <p:cNvPr id="3" name="Content Placeholder 2"/>
          <p:cNvSpPr>
            <a:spLocks noGrp="1"/>
          </p:cNvSpPr>
          <p:nvPr>
            <p:ph idx="1"/>
          </p:nvPr>
        </p:nvSpPr>
        <p:spPr/>
        <p:txBody>
          <a:bodyPr>
            <a:normAutofit fontScale="85000" lnSpcReduction="10000"/>
          </a:bodyPr>
          <a:lstStyle/>
          <a:p>
            <a:pPr fontAlgn="base"/>
            <a:r>
              <a:rPr lang="en-AU" dirty="0" smtClean="0"/>
              <a:t>It </a:t>
            </a:r>
            <a:r>
              <a:rPr lang="en-AU" dirty="0"/>
              <a:t>is essential to know the meaning of firm and industry before analysing the two. Firm is an organisation which produces and supplies goods that are demanded by the people with the goal of maximising its profits.</a:t>
            </a:r>
          </a:p>
          <a:p>
            <a:pPr fontAlgn="base"/>
            <a:r>
              <a:rPr lang="en-AU" dirty="0"/>
              <a:t>According to </a:t>
            </a:r>
            <a:r>
              <a:rPr lang="en-AU" dirty="0" err="1"/>
              <a:t>R.L.Miller</a:t>
            </a:r>
            <a:r>
              <a:rPr lang="en-AU" dirty="0" smtClean="0"/>
              <a:t>,</a:t>
            </a:r>
          </a:p>
          <a:p>
            <a:pPr fontAlgn="base">
              <a:buNone/>
            </a:pPr>
            <a:r>
              <a:rPr lang="en-AU" dirty="0" smtClean="0"/>
              <a:t> </a:t>
            </a:r>
            <a:r>
              <a:rPr lang="en-AU" dirty="0"/>
              <a:t>“Firm is an organisation that buys and hires resources and sells goods and services</a:t>
            </a:r>
            <a:r>
              <a:rPr lang="en-AU" dirty="0" smtClean="0"/>
              <a:t>.”</a:t>
            </a:r>
          </a:p>
          <a:p>
            <a:pPr fontAlgn="base">
              <a:buNone/>
            </a:pPr>
            <a:r>
              <a:rPr lang="en-AU" dirty="0" smtClean="0"/>
              <a:t> </a:t>
            </a:r>
            <a:r>
              <a:rPr lang="en-AU" dirty="0"/>
              <a:t>To </a:t>
            </a:r>
            <a:r>
              <a:rPr lang="en-AU" dirty="0" err="1"/>
              <a:t>Lipsey</a:t>
            </a:r>
            <a:r>
              <a:rPr lang="en-AU" dirty="0"/>
              <a:t>, </a:t>
            </a:r>
            <a:endParaRPr lang="en-AU" dirty="0" smtClean="0"/>
          </a:p>
          <a:p>
            <a:pPr fontAlgn="base">
              <a:buNone/>
            </a:pPr>
            <a:r>
              <a:rPr lang="en-AU" dirty="0" smtClean="0"/>
              <a:t>“</a:t>
            </a:r>
            <a:r>
              <a:rPr lang="en-AU" dirty="0"/>
              <a:t>Firm is the unit that employs factors of production to produce commodities that it sells to other firms, to households, or to the government.”</a:t>
            </a:r>
          </a:p>
          <a:p>
            <a:endParaRPr lang="en-A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Continue..</a:t>
            </a:r>
            <a:endParaRPr lang="en-AU" dirty="0"/>
          </a:p>
        </p:txBody>
      </p:sp>
      <p:sp>
        <p:nvSpPr>
          <p:cNvPr id="3" name="Content Placeholder 2"/>
          <p:cNvSpPr>
            <a:spLocks noGrp="1"/>
          </p:cNvSpPr>
          <p:nvPr>
            <p:ph idx="1"/>
          </p:nvPr>
        </p:nvSpPr>
        <p:spPr/>
        <p:txBody>
          <a:bodyPr>
            <a:normAutofit fontScale="92500"/>
          </a:bodyPr>
          <a:lstStyle/>
          <a:p>
            <a:r>
              <a:rPr lang="en-AU" dirty="0"/>
              <a:t>Industry is a group of firms producing homogeneous products in a market. According to </a:t>
            </a:r>
            <a:r>
              <a:rPr lang="en-AU" dirty="0" err="1"/>
              <a:t>Lipsey</a:t>
            </a:r>
            <a:r>
              <a:rPr lang="en-AU" dirty="0" smtClean="0"/>
              <a:t>,</a:t>
            </a:r>
          </a:p>
          <a:p>
            <a:pPr>
              <a:buNone/>
            </a:pPr>
            <a:r>
              <a:rPr lang="en-AU" dirty="0"/>
              <a:t> </a:t>
            </a:r>
            <a:r>
              <a:rPr lang="en-AU" b="1" dirty="0"/>
              <a:t>“Industry is a group of firms that sells a well-defined product or closely related set of products</a:t>
            </a:r>
            <a:r>
              <a:rPr lang="en-AU" b="1" dirty="0" smtClean="0"/>
              <a:t>.”</a:t>
            </a:r>
          </a:p>
          <a:p>
            <a:pPr>
              <a:buNone/>
            </a:pPr>
            <a:r>
              <a:rPr lang="en-AU" dirty="0"/>
              <a:t> For example, Raymond, </a:t>
            </a:r>
            <a:r>
              <a:rPr lang="en-AU" dirty="0" err="1"/>
              <a:t>Maffatlal</a:t>
            </a:r>
            <a:r>
              <a:rPr lang="en-AU" dirty="0"/>
              <a:t>, </a:t>
            </a:r>
            <a:r>
              <a:rPr lang="en-AU" dirty="0" err="1"/>
              <a:t>Arvind</a:t>
            </a:r>
            <a:r>
              <a:rPr lang="en-AU" dirty="0"/>
              <a:t>, etc., are cloth manufacturing firms, whereas a group of such firms is called the textile industry.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Conditions for the equilibrium of a firm</a:t>
            </a:r>
            <a:r>
              <a:rPr lang="en-AU" dirty="0"/>
              <a:t/>
            </a:r>
            <a:br>
              <a:rPr lang="en-AU" dirty="0"/>
            </a:b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A </a:t>
            </a:r>
            <a:r>
              <a:rPr lang="en-AU" dirty="0"/>
              <a:t>firm is in equilibrium when it has no tendency to change its level of output. It needs neither expansion nor contraction. It wants to earn maximum profits in by equating its marginal cost with its marginal revenue, i.e. MC = MR</a:t>
            </a:r>
            <a:r>
              <a:rPr lang="en-AU" dirty="0" smtClean="0"/>
              <a:t>.</a:t>
            </a:r>
          </a:p>
          <a:p>
            <a:pPr>
              <a:buNone/>
            </a:pPr>
            <a:r>
              <a:rPr lang="en-AU" dirty="0" smtClean="0"/>
              <a:t>Following are the two equilibrium condition of firm:</a:t>
            </a:r>
          </a:p>
          <a:p>
            <a:pPr>
              <a:buNone/>
            </a:pPr>
            <a:r>
              <a:rPr lang="en-AU" b="1" dirty="0" smtClean="0"/>
              <a:t>1: Necessary condition:</a:t>
            </a:r>
          </a:p>
          <a:p>
            <a:pPr>
              <a:buNone/>
            </a:pPr>
            <a:r>
              <a:rPr lang="en-AU" dirty="0" smtClean="0"/>
              <a:t>They must ensure that the marginal revenue is equal to the marginal cost (MR = MC).</a:t>
            </a:r>
          </a:p>
          <a:p>
            <a:pPr>
              <a:buNone/>
            </a:pPr>
            <a:r>
              <a:rPr lang="en-AU" b="1" dirty="0" smtClean="0"/>
              <a:t>2: Sufficient condition:</a:t>
            </a:r>
          </a:p>
          <a:p>
            <a:pPr>
              <a:buNone/>
            </a:pPr>
            <a:r>
              <a:rPr lang="en-AU" dirty="0" smtClean="0"/>
              <a:t>MC curve cuts MR from its below</a:t>
            </a:r>
          </a:p>
          <a:p>
            <a:pPr>
              <a:buNone/>
            </a:pPr>
            <a:endParaRPr lang="en-A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Graph</a:t>
            </a:r>
            <a:endParaRPr lang="en-AU" dirty="0"/>
          </a:p>
        </p:txBody>
      </p:sp>
      <p:pic>
        <p:nvPicPr>
          <p:cNvPr id="8" name="Content Placeholder 7" descr="cf31853c-62ea-4a14-aa60-3f52aa972558.jpg"/>
          <p:cNvPicPr>
            <a:picLocks noGrp="1" noChangeAspect="1"/>
          </p:cNvPicPr>
          <p:nvPr>
            <p:ph idx="1"/>
          </p:nvPr>
        </p:nvPicPr>
        <p:blipFill>
          <a:blip r:embed="rId2"/>
          <a:stretch>
            <a:fillRect/>
          </a:stretch>
        </p:blipFill>
        <p:spPr>
          <a:xfrm>
            <a:off x="214282" y="1214422"/>
            <a:ext cx="8677294" cy="507209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Explanation </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In the short run, the interaction between demand and supply determines the </a:t>
            </a:r>
            <a:r>
              <a:rPr lang="en-AU" b="1" dirty="0" smtClean="0"/>
              <a:t>“market-clearing" price</a:t>
            </a:r>
            <a:endParaRPr lang="en-AU" dirty="0" smtClean="0"/>
          </a:p>
          <a:p>
            <a:r>
              <a:rPr lang="en-AU" dirty="0" smtClean="0"/>
              <a:t>This price is taken by each firm</a:t>
            </a:r>
          </a:p>
          <a:p>
            <a:r>
              <a:rPr lang="en-AU" dirty="0" smtClean="0"/>
              <a:t>The average revenue curve is their individual demand curve</a:t>
            </a:r>
          </a:p>
          <a:p>
            <a:r>
              <a:rPr lang="en-AU" dirty="0" smtClean="0"/>
              <a:t>Since the market price is constant for each unit sold, the AR curve also becomes the marginal revenue curve (MR) for a firm in perfect competition</a:t>
            </a:r>
          </a:p>
          <a:p>
            <a:r>
              <a:rPr lang="en-AU" dirty="0" smtClean="0"/>
              <a:t>Since all units are equally priced, the MR curve is a horizontal line and is equal to the AR line. Observe that the curve MC cuts the MR curve at two points – A and B. At point A, the MC curve cuts the MR curve from above whereas at point B it cuts the MR curve from below. Therefore, according to the conditions of equilibrium of a firm, </a:t>
            </a:r>
            <a:r>
              <a:rPr lang="en-AU" b="1" dirty="0" smtClean="0"/>
              <a:t>point B is the point of equilibrium(when MC curve cuts MR from below) </a:t>
            </a:r>
            <a:r>
              <a:rPr lang="en-AU" dirty="0" smtClean="0"/>
              <a:t>and M1 is the equilibrium level of output.</a:t>
            </a:r>
            <a:endParaRPr lang="en-A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Possibilities of firms equilibrium in short run</a:t>
            </a:r>
            <a:endParaRPr lang="en-AU" dirty="0"/>
          </a:p>
        </p:txBody>
      </p:sp>
      <p:sp>
        <p:nvSpPr>
          <p:cNvPr id="3" name="Content Placeholder 2"/>
          <p:cNvSpPr>
            <a:spLocks noGrp="1"/>
          </p:cNvSpPr>
          <p:nvPr>
            <p:ph idx="1"/>
          </p:nvPr>
        </p:nvSpPr>
        <p:spPr/>
        <p:txBody>
          <a:bodyPr/>
          <a:lstStyle/>
          <a:p>
            <a:r>
              <a:rPr lang="en-AU" dirty="0" smtClean="0"/>
              <a:t>There are 4 possibilities of firm’s equilibrium  in short run.</a:t>
            </a:r>
          </a:p>
          <a:p>
            <a:pPr marL="514350" indent="-514350">
              <a:buFont typeface="+mj-lt"/>
              <a:buAutoNum type="arabicPeriod"/>
            </a:pPr>
            <a:r>
              <a:rPr lang="en-AU" dirty="0" smtClean="0"/>
              <a:t>Super normal profit/Abnormal profit</a:t>
            </a:r>
          </a:p>
          <a:p>
            <a:pPr marL="514350" indent="-514350">
              <a:buFont typeface="+mj-lt"/>
              <a:buAutoNum type="arabicPeriod"/>
            </a:pPr>
            <a:r>
              <a:rPr lang="en-AU" dirty="0" smtClean="0"/>
              <a:t>Normal profit</a:t>
            </a:r>
          </a:p>
          <a:p>
            <a:pPr marL="514350" indent="-514350">
              <a:buFont typeface="+mj-lt"/>
              <a:buAutoNum type="arabicPeriod"/>
            </a:pPr>
            <a:r>
              <a:rPr lang="en-AU" dirty="0" smtClean="0"/>
              <a:t>Loss/Normal loss</a:t>
            </a:r>
          </a:p>
          <a:p>
            <a:pPr marL="514350" indent="-514350">
              <a:buFont typeface="+mj-lt"/>
              <a:buAutoNum type="arabicPeriod"/>
            </a:pPr>
            <a:r>
              <a:rPr lang="en-AU" dirty="0" smtClean="0"/>
              <a:t>Shut Down point/abnormal loss</a:t>
            </a:r>
            <a:endParaRPr lang="en-A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1. Supernormal profit</a:t>
            </a:r>
            <a:endParaRPr lang="en-AU" dirty="0"/>
          </a:p>
        </p:txBody>
      </p:sp>
      <p:sp>
        <p:nvSpPr>
          <p:cNvPr id="3" name="Content Placeholder 2"/>
          <p:cNvSpPr>
            <a:spLocks noGrp="1"/>
          </p:cNvSpPr>
          <p:nvPr>
            <p:ph idx="1"/>
          </p:nvPr>
        </p:nvSpPr>
        <p:spPr/>
        <p:txBody>
          <a:bodyPr>
            <a:normAutofit fontScale="85000" lnSpcReduction="20000"/>
          </a:bodyPr>
          <a:lstStyle/>
          <a:p>
            <a:r>
              <a:rPr lang="en-AU" dirty="0"/>
              <a:t>Supernormal profit is all the excess profit a firm makes above the minimum return necessary to keep a firm in business.</a:t>
            </a:r>
          </a:p>
          <a:p>
            <a:r>
              <a:rPr lang="en-AU" dirty="0"/>
              <a:t>Supernormal profit is calculated by </a:t>
            </a:r>
            <a:r>
              <a:rPr lang="en-AU" b="1" dirty="0"/>
              <a:t>Total Revenue – Total Costs</a:t>
            </a:r>
            <a:r>
              <a:rPr lang="en-AU" dirty="0"/>
              <a:t> (where total cost includes all fixed and variable costs, plus minimum income necessary for the owner to be happy in that business.)</a:t>
            </a:r>
          </a:p>
          <a:p>
            <a:r>
              <a:rPr lang="en-AU" dirty="0" smtClean="0"/>
              <a:t>Supernormal </a:t>
            </a:r>
            <a:r>
              <a:rPr lang="en-AU" dirty="0"/>
              <a:t>profit is defined as extra profit above that level of normal profit.</a:t>
            </a:r>
          </a:p>
          <a:p>
            <a:r>
              <a:rPr lang="en-AU" dirty="0"/>
              <a:t>Supernormal profit is also known as </a:t>
            </a:r>
            <a:r>
              <a:rPr lang="en-AU" b="1" dirty="0"/>
              <a:t>abnormal profit</a:t>
            </a:r>
            <a:r>
              <a:rPr lang="en-AU" dirty="0"/>
              <a:t>. Abnormal profit means there is an incentive for other firms to enter the industry. </a:t>
            </a:r>
          </a:p>
          <a:p>
            <a:endParaRPr lang="en-A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descr="perfect-competition1-n.jpg"/>
          <p:cNvPicPr>
            <a:picLocks noGrp="1" noChangeAspect="1"/>
          </p:cNvPicPr>
          <p:nvPr>
            <p:ph idx="1"/>
          </p:nvPr>
        </p:nvPicPr>
        <p:blipFill>
          <a:blip r:embed="rId2"/>
          <a:stretch>
            <a:fillRect/>
          </a:stretch>
        </p:blipFill>
        <p:spPr>
          <a:xfrm>
            <a:off x="500034" y="214290"/>
            <a:ext cx="8215369" cy="635798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 Normal profit</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Normal profit is defined as the minimum level of profit necessary to keep a firm in that line of business. This level of normal profit enables the firm to pay a reasonable salary to its workers and managers. The definition of normal profit occurs when AR=ATC (average revenue = average total cost)</a:t>
            </a:r>
          </a:p>
          <a:p>
            <a:r>
              <a:rPr lang="en-AU" dirty="0"/>
              <a:t>Normal profit is a situation where a firm makes sufficient revenue to cover its total costs and remain competitive in an industry.</a:t>
            </a:r>
          </a:p>
          <a:p>
            <a:r>
              <a:rPr lang="en-AU" dirty="0" smtClean="0"/>
              <a:t>When </a:t>
            </a:r>
            <a:r>
              <a:rPr lang="en-AU" dirty="0"/>
              <a:t>a firm makes normal profit we say the economic profit is zero.</a:t>
            </a:r>
          </a:p>
          <a:p>
            <a:r>
              <a:rPr lang="en-AU" b="1" dirty="0"/>
              <a:t>Normal profit = total revenue – total costs</a:t>
            </a:r>
            <a:endParaRPr lang="en-AU" dirty="0"/>
          </a:p>
          <a:p>
            <a:r>
              <a:rPr lang="en-AU" dirty="0"/>
              <a:t>Where total costs =</a:t>
            </a:r>
          </a:p>
          <a:p>
            <a:pPr lvl="1"/>
            <a:r>
              <a:rPr lang="en-AU" dirty="0"/>
              <a:t>Explicit costs (rent, labour costs, raw materials +)</a:t>
            </a:r>
          </a:p>
          <a:p>
            <a:pPr lvl="1"/>
            <a:r>
              <a:rPr lang="en-AU" dirty="0"/>
              <a:t>Implicit costs (opportunity cost of capital/working elsewhere)</a:t>
            </a:r>
          </a:p>
          <a:p>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Markets</a:t>
            </a:r>
            <a:endParaRPr lang="en-AU" dirty="0"/>
          </a:p>
        </p:txBody>
      </p:sp>
      <p:sp>
        <p:nvSpPr>
          <p:cNvPr id="3" name="Content Placeholder 2"/>
          <p:cNvSpPr>
            <a:spLocks noGrp="1"/>
          </p:cNvSpPr>
          <p:nvPr>
            <p:ph idx="1"/>
          </p:nvPr>
        </p:nvSpPr>
        <p:spPr/>
        <p:txBody>
          <a:bodyPr/>
          <a:lstStyle/>
          <a:p>
            <a:pPr fontAlgn="base">
              <a:buNone/>
            </a:pPr>
            <a:r>
              <a:rPr lang="en-AU" b="1" dirty="0"/>
              <a:t>Meaning of </a:t>
            </a:r>
            <a:r>
              <a:rPr lang="en-AU" b="1" dirty="0" smtClean="0"/>
              <a:t>Market:</a:t>
            </a:r>
          </a:p>
          <a:p>
            <a:pPr fontAlgn="base">
              <a:buNone/>
            </a:pPr>
            <a:r>
              <a:rPr lang="en-AU" dirty="0" smtClean="0"/>
              <a:t>Ordinarily</a:t>
            </a:r>
            <a:r>
              <a:rPr lang="en-AU" dirty="0"/>
              <a:t>, the term “market” refers to a particular place where goods are purchased and sold. But, in economics, market is used in a wide perspective. In economics, the term “market” does not mean a particular place but the whole area where the buyers and sellers of a product are spread</a:t>
            </a:r>
          </a:p>
          <a:p>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descr="th.jfif"/>
          <p:cNvPicPr>
            <a:picLocks noGrp="1" noChangeAspect="1"/>
          </p:cNvPicPr>
          <p:nvPr>
            <p:ph idx="1"/>
          </p:nvPr>
        </p:nvPicPr>
        <p:blipFill>
          <a:blip r:embed="rId2"/>
          <a:stretch>
            <a:fillRect/>
          </a:stretch>
        </p:blipFill>
        <p:spPr>
          <a:xfrm>
            <a:off x="571472" y="142852"/>
            <a:ext cx="8215370" cy="607223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3. Loss</a:t>
            </a:r>
            <a:br>
              <a:rPr lang="en-AU" dirty="0" smtClean="0"/>
            </a:br>
            <a:endParaRPr lang="en-AU" dirty="0"/>
          </a:p>
        </p:txBody>
      </p:sp>
      <p:sp>
        <p:nvSpPr>
          <p:cNvPr id="3" name="Content Placeholder 2"/>
          <p:cNvSpPr>
            <a:spLocks noGrp="1"/>
          </p:cNvSpPr>
          <p:nvPr>
            <p:ph idx="1"/>
          </p:nvPr>
        </p:nvSpPr>
        <p:spPr/>
        <p:txBody>
          <a:bodyPr/>
          <a:lstStyle/>
          <a:p>
            <a:r>
              <a:rPr lang="en-AU" dirty="0"/>
              <a:t> When price is less than average total cost, the firm is making a </a:t>
            </a:r>
            <a:r>
              <a:rPr lang="en-AU" b="1" dirty="0"/>
              <a:t>loss</a:t>
            </a:r>
            <a:r>
              <a:rPr lang="en-AU" dirty="0"/>
              <a:t> in the market</a:t>
            </a:r>
            <a:r>
              <a:rPr lang="en-AU" dirty="0" smtClean="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descr="loss-perfect-competition.png"/>
          <p:cNvPicPr>
            <a:picLocks noGrp="1" noChangeAspect="1"/>
          </p:cNvPicPr>
          <p:nvPr>
            <p:ph idx="1"/>
          </p:nvPr>
        </p:nvPicPr>
        <p:blipFill>
          <a:blip r:embed="rId2"/>
          <a:stretch>
            <a:fillRect/>
          </a:stretch>
        </p:blipFill>
        <p:spPr>
          <a:xfrm>
            <a:off x="357158" y="285728"/>
            <a:ext cx="8001056" cy="6143668"/>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a:t>
            </a:r>
            <a:r>
              <a:rPr lang="en-AU" b="1" dirty="0" smtClean="0"/>
              <a:t>bnormal loss</a:t>
            </a:r>
            <a:endParaRPr lang="en-AU" dirty="0"/>
          </a:p>
        </p:txBody>
      </p:sp>
      <p:sp>
        <p:nvSpPr>
          <p:cNvPr id="3" name="Content Placeholder 2"/>
          <p:cNvSpPr>
            <a:spLocks noGrp="1"/>
          </p:cNvSpPr>
          <p:nvPr>
            <p:ph idx="1"/>
          </p:nvPr>
        </p:nvSpPr>
        <p:spPr/>
        <p:txBody>
          <a:bodyPr>
            <a:normAutofit fontScale="85000" lnSpcReduction="20000"/>
          </a:bodyPr>
          <a:lstStyle/>
          <a:p>
            <a:r>
              <a:rPr lang="en-AU" dirty="0"/>
              <a:t>An </a:t>
            </a:r>
            <a:r>
              <a:rPr lang="en-AU" b="1" dirty="0"/>
              <a:t>abnormal loss</a:t>
            </a:r>
            <a:r>
              <a:rPr lang="en-AU" dirty="0"/>
              <a:t> refers to a situation where a business or firm is making profits below the normal limits. In an </a:t>
            </a:r>
            <a:r>
              <a:rPr lang="en-AU" b="1" dirty="0"/>
              <a:t>abnormal loss</a:t>
            </a:r>
            <a:r>
              <a:rPr lang="en-AU" dirty="0"/>
              <a:t> situation the total revenue of a business </a:t>
            </a:r>
            <a:r>
              <a:rPr lang="en-AU" b="1" dirty="0"/>
              <a:t>does</a:t>
            </a:r>
            <a:r>
              <a:rPr lang="en-AU" dirty="0"/>
              <a:t> not cover total cost incurred for the business</a:t>
            </a:r>
            <a:r>
              <a:rPr lang="en-AU" dirty="0" smtClean="0"/>
              <a:t>.</a:t>
            </a:r>
          </a:p>
          <a:p>
            <a:r>
              <a:rPr lang="en-AU" dirty="0"/>
              <a:t>A </a:t>
            </a:r>
            <a:r>
              <a:rPr lang="en-AU" b="1" dirty="0"/>
              <a:t>shutdown point</a:t>
            </a:r>
            <a:r>
              <a:rPr lang="en-AU" dirty="0"/>
              <a:t> is a level of operations at which a company experiences no benefit for continuing operations and therefore decides to </a:t>
            </a:r>
            <a:r>
              <a:rPr lang="en-AU" b="1" dirty="0"/>
              <a:t>shut down</a:t>
            </a:r>
            <a:r>
              <a:rPr lang="en-AU" dirty="0"/>
              <a:t> temporarily (or in some cases permanently). It results from the combination of output and price where the company earns just enough revenue to cover its total variable costs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descr="perfect-competition-13-638.jpg"/>
          <p:cNvPicPr>
            <a:picLocks noGrp="1" noChangeAspect="1"/>
          </p:cNvPicPr>
          <p:nvPr>
            <p:ph idx="1"/>
          </p:nvPr>
        </p:nvPicPr>
        <p:blipFill>
          <a:blip r:embed="rId2"/>
          <a:stretch>
            <a:fillRect/>
          </a:stretch>
        </p:blipFill>
        <p:spPr>
          <a:xfrm>
            <a:off x="500034" y="285728"/>
            <a:ext cx="8143932" cy="628654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92500" lnSpcReduction="20000"/>
          </a:bodyPr>
          <a:lstStyle/>
          <a:p>
            <a:r>
              <a:rPr lang="en-AU" dirty="0"/>
              <a:t>According to Prof. R. Chapman, “The term market refers not necessarily to a place but always to a commodity and the buyers and sellers who are in direct competition with one another</a:t>
            </a:r>
            <a:r>
              <a:rPr lang="en-AU" dirty="0" smtClean="0"/>
              <a:t>.”</a:t>
            </a:r>
          </a:p>
          <a:p>
            <a:r>
              <a:rPr lang="en-AU" dirty="0" smtClean="0"/>
              <a:t> </a:t>
            </a:r>
            <a:r>
              <a:rPr lang="en-AU" dirty="0"/>
              <a:t>In the words of A.A. </a:t>
            </a:r>
            <a:r>
              <a:rPr lang="en-AU" dirty="0" err="1"/>
              <a:t>Cournot</a:t>
            </a:r>
            <a:r>
              <a:rPr lang="en-AU" dirty="0"/>
              <a:t>, “Economists understand by the term ‘market’, not any particular place in which things are bought and sold but the whole of any region in which buyers and sellers are in such free intercourse with one another that the price of the same goods tends to equality, easily and quickly</a:t>
            </a:r>
            <a:r>
              <a:rPr lang="en-AU" dirty="0" smtClean="0"/>
              <a:t>.”</a:t>
            </a:r>
          </a:p>
          <a:p>
            <a:r>
              <a:rPr lang="en-AU" dirty="0" smtClean="0"/>
              <a:t> </a:t>
            </a:r>
            <a:r>
              <a:rPr lang="en-AU" dirty="0"/>
              <a:t>Prof. </a:t>
            </a:r>
            <a:r>
              <a:rPr lang="en-AU" dirty="0" err="1"/>
              <a:t>Cournot’s</a:t>
            </a:r>
            <a:r>
              <a:rPr lang="en-AU" dirty="0"/>
              <a:t> definition is wider and appropriate in which all the features of a market are found.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Types of Markets/Forms of Market Structure</a:t>
            </a:r>
            <a:r>
              <a:rPr lang="en-AU" b="1" dirty="0" smtClean="0"/>
              <a:t>:</a:t>
            </a:r>
            <a:br>
              <a:rPr lang="en-AU" b="1" dirty="0" smtClean="0"/>
            </a:br>
            <a:endParaRPr lang="en-AU" dirty="0"/>
          </a:p>
        </p:txBody>
      </p:sp>
      <p:sp>
        <p:nvSpPr>
          <p:cNvPr id="3" name="Content Placeholder 2"/>
          <p:cNvSpPr>
            <a:spLocks noGrp="1"/>
          </p:cNvSpPr>
          <p:nvPr>
            <p:ph idx="1"/>
          </p:nvPr>
        </p:nvSpPr>
        <p:spPr/>
        <p:txBody>
          <a:bodyPr>
            <a:normAutofit fontScale="70000" lnSpcReduction="20000"/>
          </a:bodyPr>
          <a:lstStyle/>
          <a:p>
            <a:r>
              <a:rPr lang="en-AU" b="1" dirty="0"/>
              <a:t>Perfect Competition:</a:t>
            </a:r>
            <a:r>
              <a:rPr lang="en-AU" dirty="0"/>
              <a:t> A very large number of firms sell to a very large number of consumers. Firms make an identical product, and consumers are perfectly informed about prices and quantities. An example might be a fruit and veg market</a:t>
            </a:r>
            <a:r>
              <a:rPr lang="en-AU" dirty="0" smtClean="0"/>
              <a:t>.</a:t>
            </a:r>
          </a:p>
          <a:p>
            <a:r>
              <a:rPr lang="en-US" sz="3300" b="1" dirty="0" smtClean="0"/>
              <a:t>Imperfect Competition</a:t>
            </a:r>
            <a:r>
              <a:rPr lang="en-US" dirty="0" smtClean="0"/>
              <a:t>:</a:t>
            </a:r>
          </a:p>
          <a:p>
            <a:pPr>
              <a:buNone/>
            </a:pPr>
            <a:r>
              <a:rPr lang="en-AU" dirty="0" smtClean="0"/>
              <a:t>The imperfect competition is the situation of market failure in which, unlike the situation of perfect competition, the law of supply and demand is not freely used to determine prices, but in which there must be a balance in the prices determined.</a:t>
            </a:r>
          </a:p>
          <a:p>
            <a:pPr>
              <a:buNone/>
            </a:pPr>
            <a:r>
              <a:rPr lang="en-AU" dirty="0" smtClean="0"/>
              <a:t>In a situation of imperfect competition, the firms may have sufficient market power to affect the price of the market. The main consequences of such market power are a negative impact on consumer welfare and a loss of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a:buNone/>
            </a:pPr>
            <a:r>
              <a:rPr lang="en-AU" dirty="0" smtClean="0"/>
              <a:t>In economics theory, </a:t>
            </a:r>
            <a:r>
              <a:rPr lang="en-AU" b="1" dirty="0" smtClean="0"/>
              <a:t>imperfect competition</a:t>
            </a:r>
            <a:r>
              <a:rPr lang="en-AU" dirty="0" smtClean="0"/>
              <a:t> is a type of market structure showing some but not all features of competitive markets</a:t>
            </a:r>
          </a:p>
          <a:p>
            <a:pPr>
              <a:buNone/>
            </a:pPr>
            <a:r>
              <a:rPr lang="en-AU" dirty="0" smtClean="0"/>
              <a:t>Imperfect competition comprises the following types of markets structures: </a:t>
            </a:r>
          </a:p>
          <a:p>
            <a:r>
              <a:rPr lang="en-AU" dirty="0" smtClean="0"/>
              <a:t>Monopolistic competition</a:t>
            </a:r>
          </a:p>
          <a:p>
            <a:r>
              <a:rPr lang="en-AU" dirty="0" smtClean="0"/>
              <a:t> Monopoly, </a:t>
            </a:r>
          </a:p>
          <a:p>
            <a:r>
              <a:rPr lang="en-AU" dirty="0" smtClean="0"/>
              <a:t>Oligopoly/Duopoly</a:t>
            </a:r>
          </a:p>
          <a:p>
            <a:r>
              <a:rPr lang="en-AU" dirty="0" smtClean="0"/>
              <a:t> </a:t>
            </a:r>
            <a:r>
              <a:rPr lang="en-AU" dirty="0" err="1" smtClean="0"/>
              <a:t>Monopsonies</a:t>
            </a:r>
            <a:r>
              <a:rPr lang="en-AU" dirty="0" smtClean="0"/>
              <a:t> and</a:t>
            </a:r>
          </a:p>
          <a:p>
            <a:r>
              <a:rPr lang="en-AU" dirty="0" smtClean="0"/>
              <a:t> </a:t>
            </a:r>
            <a:r>
              <a:rPr lang="en-AU" dirty="0" err="1" smtClean="0"/>
              <a:t>Oligopsonies</a:t>
            </a:r>
            <a:r>
              <a:rPr lang="en-AU" dirty="0" smtClean="0"/>
              <a:t>.</a:t>
            </a:r>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fontScale="55000" lnSpcReduction="20000"/>
          </a:bodyPr>
          <a:lstStyle/>
          <a:p>
            <a:r>
              <a:rPr lang="en-AU" b="1" dirty="0" smtClean="0"/>
              <a:t> Monopoly:</a:t>
            </a:r>
          </a:p>
          <a:p>
            <a:pPr>
              <a:buNone/>
            </a:pPr>
            <a:r>
              <a:rPr lang="en-AU" dirty="0" smtClean="0"/>
              <a:t> There is only one </a:t>
            </a:r>
            <a:r>
              <a:rPr lang="en-AU" dirty="0" err="1" smtClean="0"/>
              <a:t>offerer</a:t>
            </a:r>
            <a:r>
              <a:rPr lang="en-AU" dirty="0" smtClean="0"/>
              <a:t> and a plurality of buyers; it is a firm with no competitors in its industry. The monopolist has market power, that is, it can influence the price of the good. A pure monopoly is the only firm selling in a market, and there may be high entry or exit costs. Monopolies will produce less for a higher cost. Consumers will get worse welfare under monopoly, and society as a whole will take some part of the loss – a deadweight loss.</a:t>
            </a:r>
            <a:endParaRPr lang="en-AU" b="1" dirty="0" smtClean="0"/>
          </a:p>
          <a:p>
            <a:r>
              <a:rPr lang="en-AU" b="1" dirty="0" smtClean="0"/>
              <a:t>Oligopoly:</a:t>
            </a:r>
            <a:r>
              <a:rPr lang="en-AU" dirty="0"/>
              <a:t> </a:t>
            </a:r>
            <a:endParaRPr lang="en-AU" dirty="0" smtClean="0"/>
          </a:p>
          <a:p>
            <a:pPr>
              <a:buNone/>
            </a:pPr>
            <a:r>
              <a:rPr lang="en-AU" dirty="0" smtClean="0"/>
              <a:t>When a market is supplied by a small number of firms (more than 2), being each of them responsible to produce a significant fraction of the total output.  </a:t>
            </a:r>
          </a:p>
          <a:p>
            <a:pPr>
              <a:buNone/>
            </a:pPr>
            <a:r>
              <a:rPr lang="en-AU" dirty="0" smtClean="0"/>
              <a:t>Oligopolies </a:t>
            </a:r>
            <a:r>
              <a:rPr lang="en-AU" dirty="0"/>
              <a:t>are markets where there are only a few competitors, and probably high entry costs. Oligopolies will tend to produce more than monopolies but less than forms in perfect competition – the result depends on how firms compete with each other.</a:t>
            </a:r>
          </a:p>
          <a:p>
            <a:r>
              <a:rPr lang="en-AU" b="1" dirty="0" smtClean="0"/>
              <a:t>Duopoly:</a:t>
            </a:r>
          </a:p>
          <a:p>
            <a:pPr>
              <a:buNone/>
            </a:pPr>
            <a:r>
              <a:rPr lang="en-AU" dirty="0" smtClean="0"/>
              <a:t>A special form of Oligopoly, with only two firms in an industry. It is a particular case of oligopoly, so it can be said that it is an intermediate situation between monopoly and perfect competition economy.</a:t>
            </a:r>
          </a:p>
          <a:p>
            <a:pPr>
              <a:buNone/>
            </a:pPr>
            <a:r>
              <a:rPr lang="en-AU" dirty="0" smtClean="0"/>
              <a:t/>
            </a:r>
            <a:br>
              <a:rPr lang="en-AU" dirty="0" smtClean="0"/>
            </a:b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229600" cy="5311781"/>
          </a:xfrm>
        </p:spPr>
        <p:txBody>
          <a:bodyPr>
            <a:normAutofit/>
          </a:bodyPr>
          <a:lstStyle/>
          <a:p>
            <a:r>
              <a:rPr lang="en-AU" b="1" dirty="0" smtClean="0"/>
              <a:t>Monopolistic Competition:</a:t>
            </a:r>
          </a:p>
          <a:p>
            <a:pPr>
              <a:buNone/>
            </a:pPr>
            <a:r>
              <a:rPr lang="en-AU" dirty="0" smtClean="0"/>
              <a:t>In a monopolistically competitive market firms make different products from each other. As a result they behave like monopolies in the short run and competitive firms in the long run. Firms in monopolistic competition have to consistently invest in their product to keep themselves making higher profits.</a:t>
            </a:r>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normAutofit fontScale="70000" lnSpcReduction="20000"/>
          </a:bodyPr>
          <a:lstStyle/>
          <a:p>
            <a:r>
              <a:rPr lang="en-AU" b="1" dirty="0" err="1" smtClean="0"/>
              <a:t>Monopsony</a:t>
            </a:r>
            <a:endParaRPr lang="en-AU" b="1" dirty="0" smtClean="0"/>
          </a:p>
          <a:p>
            <a:pPr>
              <a:buNone/>
            </a:pPr>
            <a:r>
              <a:rPr lang="en-AU" dirty="0" smtClean="0"/>
              <a:t>A market with a single buyer and many sellers. In opposite to a monopoly, a </a:t>
            </a:r>
            <a:r>
              <a:rPr lang="en-AU" dirty="0" err="1" smtClean="0"/>
              <a:t>monopsony</a:t>
            </a:r>
            <a:r>
              <a:rPr lang="en-AU" dirty="0" smtClean="0"/>
              <a:t> has a demand with monopolistic power, instead of the supply. When there is only one or a few buyers, some buyers may have </a:t>
            </a:r>
            <a:r>
              <a:rPr lang="en-AU" dirty="0" err="1" smtClean="0"/>
              <a:t>monopsony</a:t>
            </a:r>
            <a:r>
              <a:rPr lang="en-AU" dirty="0" smtClean="0"/>
              <a:t> power, which is the ability of a buyer to influence the price of an asset. </a:t>
            </a:r>
            <a:r>
              <a:rPr lang="en-AU" dirty="0" err="1" smtClean="0"/>
              <a:t>Monopsony</a:t>
            </a:r>
            <a:r>
              <a:rPr lang="en-AU" dirty="0" smtClean="0"/>
              <a:t> power allows the buyer to acquire the good at a lower price than would be the case in a competitive market.</a:t>
            </a:r>
          </a:p>
          <a:p>
            <a:pPr>
              <a:buNone/>
            </a:pPr>
            <a:r>
              <a:rPr lang="en-AU" dirty="0" smtClean="0"/>
              <a:t>Even though this type of market structure can’t be found so easily in real world, some coal companies are considered to be </a:t>
            </a:r>
            <a:r>
              <a:rPr lang="en-AU" dirty="0" err="1" smtClean="0"/>
              <a:t>monopsonies</a:t>
            </a:r>
            <a:endParaRPr lang="en-AU" dirty="0" smtClean="0"/>
          </a:p>
          <a:p>
            <a:r>
              <a:rPr lang="en-AU" b="1" dirty="0" err="1" smtClean="0"/>
              <a:t>Oligopsony</a:t>
            </a:r>
            <a:r>
              <a:rPr lang="en-AU" b="1" dirty="0" smtClean="0"/>
              <a:t>:</a:t>
            </a:r>
          </a:p>
          <a:p>
            <a:pPr>
              <a:buNone/>
            </a:pPr>
            <a:r>
              <a:rPr lang="en-AU" dirty="0" smtClean="0"/>
              <a:t>A market with a few buyers and many sellers. Contrasting with the concept of oligopoly, </a:t>
            </a:r>
            <a:r>
              <a:rPr lang="en-AU" dirty="0" err="1" smtClean="0"/>
              <a:t>oligopsony</a:t>
            </a:r>
            <a:r>
              <a:rPr lang="en-AU" dirty="0" smtClean="0"/>
              <a:t> has the influencing power on the buyers side, once they are in fewer number, in comparison with the suppliers. The Tobacco industry is an example of this type of market structure.</a:t>
            </a:r>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Characteristics of Perfect Competition:</a:t>
            </a:r>
            <a:endParaRPr lang="en-AU" dirty="0"/>
          </a:p>
        </p:txBody>
      </p:sp>
      <p:sp>
        <p:nvSpPr>
          <p:cNvPr id="3" name="Content Placeholder 2"/>
          <p:cNvSpPr>
            <a:spLocks noGrp="1"/>
          </p:cNvSpPr>
          <p:nvPr>
            <p:ph idx="1"/>
          </p:nvPr>
        </p:nvSpPr>
        <p:spPr>
          <a:xfrm>
            <a:off x="457200" y="1600200"/>
            <a:ext cx="8229600" cy="4829196"/>
          </a:xfrm>
        </p:spPr>
        <p:txBody>
          <a:bodyPr>
            <a:normAutofit fontScale="40000" lnSpcReduction="20000"/>
          </a:bodyPr>
          <a:lstStyle/>
          <a:p>
            <a:pPr fontAlgn="base">
              <a:buNone/>
            </a:pPr>
            <a:r>
              <a:rPr lang="en-AU" b="1" dirty="0" smtClean="0"/>
              <a:t>Large Number of Buyers and Sellers:</a:t>
            </a:r>
            <a:endParaRPr lang="en-AU" cap="all" dirty="0" smtClean="0"/>
          </a:p>
          <a:p>
            <a:pPr fontAlgn="base">
              <a:buNone/>
            </a:pPr>
            <a:r>
              <a:rPr lang="en-AU" dirty="0" smtClean="0"/>
              <a:t>The first condition s that the number of buyers and sellers must be so large that none of them individually is in a position to influence the price and output of the industry as a whole. In the market the position of a purchaser or a seller is just like a drop of water in an ocean.</a:t>
            </a:r>
          </a:p>
          <a:p>
            <a:pPr fontAlgn="base">
              <a:buNone/>
            </a:pPr>
            <a:r>
              <a:rPr lang="en-AU" b="1" dirty="0" smtClean="0"/>
              <a:t>. Homogeneity of the Product:</a:t>
            </a:r>
          </a:p>
          <a:p>
            <a:pPr fontAlgn="base">
              <a:buNone/>
            </a:pPr>
            <a:r>
              <a:rPr lang="en-AU" dirty="0" smtClean="0"/>
              <a:t>Each firm should produce and sell a homogeneous product so that no buyer has any preference for the product of any individual seller over others. If goods will be homogeneous then price will also be uniform everywhere.</a:t>
            </a:r>
          </a:p>
          <a:p>
            <a:pPr fontAlgn="base">
              <a:buNone/>
            </a:pPr>
            <a:r>
              <a:rPr lang="en-AU" b="1" dirty="0" smtClean="0"/>
              <a:t> Free Entry and Exit of Firms:</a:t>
            </a:r>
          </a:p>
          <a:p>
            <a:pPr fontAlgn="base">
              <a:buNone/>
            </a:pPr>
            <a:r>
              <a:rPr lang="en-AU" dirty="0" smtClean="0"/>
              <a:t>The firm should be free to enter or leave the firm. If there is hope of profit the firm will enter in business and if there is profitability of loss, the firm will leave the business.</a:t>
            </a:r>
          </a:p>
          <a:p>
            <a:pPr fontAlgn="base">
              <a:buNone/>
            </a:pPr>
            <a:r>
              <a:rPr lang="en-AU" b="1" dirty="0" smtClean="0"/>
              <a:t> Perfect Knowledge of the Market:</a:t>
            </a:r>
          </a:p>
          <a:p>
            <a:pPr fontAlgn="base">
              <a:buNone/>
            </a:pPr>
            <a:r>
              <a:rPr lang="en-AU" dirty="0" smtClean="0"/>
              <a:t>Buyers and sellers must possess complete knowledge about the prices at which goods are being bought and sold and of the prices at which others are prepared to buy and sell. This will help in having uniformity in prices.</a:t>
            </a:r>
          </a:p>
          <a:p>
            <a:pPr fontAlgn="base">
              <a:buNone/>
            </a:pPr>
            <a:r>
              <a:rPr lang="en-AU" b="1" dirty="0" smtClean="0"/>
              <a:t> Perfect Mobility of the Factors of Production and Goods:</a:t>
            </a:r>
            <a:r>
              <a:rPr lang="en-AU" cap="all" dirty="0" smtClean="0"/>
              <a:t>:</a:t>
            </a:r>
          </a:p>
          <a:p>
            <a:pPr fontAlgn="base">
              <a:buNone/>
            </a:pPr>
            <a:r>
              <a:rPr lang="en-AU" dirty="0" smtClean="0"/>
              <a:t>There should be perfect mobility of goods and factors between industries. Goods should be free to move to those places where they can fetch the highest price.</a:t>
            </a:r>
          </a:p>
          <a:p>
            <a:pPr fontAlgn="base">
              <a:buNone/>
            </a:pPr>
            <a:r>
              <a:rPr lang="en-AU" b="1" dirty="0" smtClean="0"/>
              <a:t>Absence of Price Control:</a:t>
            </a:r>
          </a:p>
          <a:p>
            <a:pPr fontAlgn="base">
              <a:buNone/>
            </a:pPr>
            <a:r>
              <a:rPr lang="en-AU" dirty="0" smtClean="0"/>
              <a:t>There should be complete openness in buying and selling of goods. Here prices are liable to change freely in response to demand and supply conditions.</a:t>
            </a:r>
          </a:p>
          <a:p>
            <a:pPr fontAlgn="base">
              <a:buNone/>
            </a:pPr>
            <a:r>
              <a:rPr lang="en-AU" b="1" dirty="0" smtClean="0"/>
              <a:t> Perfect Competition among Buyers and Sellers:</a:t>
            </a:r>
          </a:p>
          <a:p>
            <a:pPr fontAlgn="base">
              <a:buNone/>
            </a:pPr>
            <a:r>
              <a:rPr lang="en-AU" dirty="0" smtClean="0"/>
              <a:t>In this purchasers and sellers have got complete freedom for bargaining, no restrictions in charging more or demanding less, competition feeling must be present there.</a:t>
            </a:r>
          </a:p>
          <a:p>
            <a:endParaRPr lang="en-AU"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1271</Words>
  <Application>Microsoft Office PowerPoint</Application>
  <PresentationFormat>On-screen Show (4:3)</PresentationFormat>
  <Paragraphs>113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BSIT-5th </vt:lpstr>
      <vt:lpstr>Markets</vt:lpstr>
      <vt:lpstr>Slide 3</vt:lpstr>
      <vt:lpstr>Types of Markets/Forms of Market Structure: </vt:lpstr>
      <vt:lpstr>Slide 5</vt:lpstr>
      <vt:lpstr>Slide 6</vt:lpstr>
      <vt:lpstr>Slide 7</vt:lpstr>
      <vt:lpstr>Slide 8</vt:lpstr>
      <vt:lpstr>Characteristics of Perfect Competition:</vt:lpstr>
      <vt:lpstr>Characteristics of imperfect competition</vt:lpstr>
      <vt:lpstr>Meaning of Firm and Industry: </vt:lpstr>
      <vt:lpstr>Continue..</vt:lpstr>
      <vt:lpstr>Conditions for the equilibrium of a firm </vt:lpstr>
      <vt:lpstr>Graph</vt:lpstr>
      <vt:lpstr>Explanation </vt:lpstr>
      <vt:lpstr>Possibilities of firms equilibrium in short run</vt:lpstr>
      <vt:lpstr>1. Supernormal profit</vt:lpstr>
      <vt:lpstr>Slide 18</vt:lpstr>
      <vt:lpstr>2. Normal profit</vt:lpstr>
      <vt:lpstr>Slide 20</vt:lpstr>
      <vt:lpstr>3. Loss </vt:lpstr>
      <vt:lpstr>Slide 22</vt:lpstr>
      <vt:lpstr>Abnormal loss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 Economics B.S Economics 2nd semester</dc:title>
  <dc:creator>adeel shaukat</dc:creator>
  <cp:lastModifiedBy>adeel shaukat</cp:lastModifiedBy>
  <cp:revision>12</cp:revision>
  <dcterms:created xsi:type="dcterms:W3CDTF">2020-05-06T18:48:05Z</dcterms:created>
  <dcterms:modified xsi:type="dcterms:W3CDTF">2021-01-12T05:08:45Z</dcterms:modified>
</cp:coreProperties>
</file>