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0" r:id="rId5"/>
    <p:sldId id="261" r:id="rId6"/>
    <p:sldId id="262"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6A72C25-0076-498E-AE7E-18F70F25BB9B}" type="datetimeFigureOut">
              <a:rPr lang="en-US" smtClean="0"/>
              <a:pPr/>
              <a:t>11/4/2020</a:t>
            </a:fld>
            <a:endParaRPr lang="en-AU"/>
          </a:p>
        </p:txBody>
      </p:sp>
      <p:sp>
        <p:nvSpPr>
          <p:cNvPr id="17" name="Footer Placeholder 16"/>
          <p:cNvSpPr>
            <a:spLocks noGrp="1"/>
          </p:cNvSpPr>
          <p:nvPr>
            <p:ph type="ftr" sz="quarter" idx="11"/>
          </p:nvPr>
        </p:nvSpPr>
        <p:spPr/>
        <p:txBody>
          <a:bodyPr/>
          <a:lstStyle/>
          <a:p>
            <a:endParaRPr lang="en-AU"/>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7A8D14A-BF3B-45DB-82B7-67A470DC2ECB}" type="slidenum">
              <a:rPr lang="en-AU" smtClean="0"/>
              <a:pPr/>
              <a:t>‹#›</a:t>
            </a:fld>
            <a:endParaRPr lang="en-AU"/>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A72C25-0076-498E-AE7E-18F70F25BB9B}" type="datetimeFigureOut">
              <a:rPr lang="en-US" smtClean="0"/>
              <a:pPr/>
              <a:t>11/4/2020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7A8D14A-BF3B-45DB-82B7-67A470DC2ECB}"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A72C25-0076-498E-AE7E-18F70F25BB9B}" type="datetimeFigureOut">
              <a:rPr lang="en-US" smtClean="0"/>
              <a:pPr/>
              <a:t>11/4/2020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7A8D14A-BF3B-45DB-82B7-67A470DC2ECB}"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6A72C25-0076-498E-AE7E-18F70F25BB9B}" type="datetimeFigureOut">
              <a:rPr lang="en-US" smtClean="0"/>
              <a:pPr/>
              <a:t>11/4/2020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7A8D14A-BF3B-45DB-82B7-67A470DC2ECB}" type="slidenum">
              <a:rPr lang="en-AU" smtClean="0"/>
              <a:pPr/>
              <a:t>‹#›</a:t>
            </a:fld>
            <a:endParaRPr lang="en-AU"/>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A72C25-0076-498E-AE7E-18F70F25BB9B}" type="datetimeFigureOut">
              <a:rPr lang="en-US" smtClean="0"/>
              <a:pPr/>
              <a:t>11/4/2020</a:t>
            </a:fld>
            <a:endParaRPr lang="en-AU"/>
          </a:p>
        </p:txBody>
      </p:sp>
      <p:sp>
        <p:nvSpPr>
          <p:cNvPr id="5" name="Footer Placeholder 4"/>
          <p:cNvSpPr>
            <a:spLocks noGrp="1"/>
          </p:cNvSpPr>
          <p:nvPr>
            <p:ph type="ftr" sz="quarter" idx="11"/>
          </p:nvPr>
        </p:nvSpPr>
        <p:spPr>
          <a:xfrm>
            <a:off x="800100" y="6172200"/>
            <a:ext cx="4000500" cy="457200"/>
          </a:xfrm>
        </p:spPr>
        <p:txBody>
          <a:bodyPr/>
          <a:lstStyle/>
          <a:p>
            <a:endParaRPr lang="en-AU"/>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7A8D14A-BF3B-45DB-82B7-67A470DC2ECB}"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A72C25-0076-498E-AE7E-18F70F25BB9B}" type="datetimeFigureOut">
              <a:rPr lang="en-US" smtClean="0"/>
              <a:pPr/>
              <a:t>11/4/2020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7A8D14A-BF3B-45DB-82B7-67A470DC2ECB}" type="slidenum">
              <a:rPr lang="en-AU" smtClean="0"/>
              <a:pPr/>
              <a:t>‹#›</a:t>
            </a:fld>
            <a:endParaRPr lang="en-AU"/>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6A72C25-0076-498E-AE7E-18F70F25BB9B}" type="datetimeFigureOut">
              <a:rPr lang="en-US" smtClean="0"/>
              <a:pPr/>
              <a:t>11/4/2020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7A8D14A-BF3B-45DB-82B7-67A470DC2ECB}" type="slidenum">
              <a:rPr lang="en-AU" smtClean="0"/>
              <a:pPr/>
              <a:t>‹#›</a:t>
            </a:fld>
            <a:endParaRPr lang="en-AU"/>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6A72C25-0076-498E-AE7E-18F70F25BB9B}" type="datetimeFigureOut">
              <a:rPr lang="en-US" smtClean="0"/>
              <a:pPr/>
              <a:t>11/4/2020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7A8D14A-BF3B-45DB-82B7-67A470DC2ECB}"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72C25-0076-498E-AE7E-18F70F25BB9B}" type="datetimeFigureOut">
              <a:rPr lang="en-US" smtClean="0"/>
              <a:pPr/>
              <a:t>11/4/2020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7A8D14A-BF3B-45DB-82B7-67A470DC2ECB}"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A72C25-0076-498E-AE7E-18F70F25BB9B}" type="datetimeFigureOut">
              <a:rPr lang="en-US" smtClean="0"/>
              <a:pPr/>
              <a:t>11/4/2020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7A8D14A-BF3B-45DB-82B7-67A470DC2ECB}" type="slidenum">
              <a:rPr lang="en-AU" smtClean="0"/>
              <a:pPr/>
              <a:t>‹#›</a:t>
            </a:fld>
            <a:endParaRPr lang="en-AU"/>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A72C25-0076-498E-AE7E-18F70F25BB9B}" type="datetimeFigureOut">
              <a:rPr lang="en-US" smtClean="0"/>
              <a:pPr/>
              <a:t>11/4/2020</a:t>
            </a:fld>
            <a:endParaRPr lang="en-AU"/>
          </a:p>
        </p:txBody>
      </p:sp>
      <p:sp>
        <p:nvSpPr>
          <p:cNvPr id="6" name="Footer Placeholder 5"/>
          <p:cNvSpPr>
            <a:spLocks noGrp="1"/>
          </p:cNvSpPr>
          <p:nvPr>
            <p:ph type="ftr" sz="quarter" idx="11"/>
          </p:nvPr>
        </p:nvSpPr>
        <p:spPr>
          <a:xfrm>
            <a:off x="914400" y="6172200"/>
            <a:ext cx="3886200" cy="457200"/>
          </a:xfrm>
        </p:spPr>
        <p:txBody>
          <a:bodyPr/>
          <a:lstStyle/>
          <a:p>
            <a:endParaRPr lang="en-AU"/>
          </a:p>
        </p:txBody>
      </p:sp>
      <p:sp>
        <p:nvSpPr>
          <p:cNvPr id="7" name="Slide Number Placeholder 6"/>
          <p:cNvSpPr>
            <a:spLocks noGrp="1"/>
          </p:cNvSpPr>
          <p:nvPr>
            <p:ph type="sldNum" sz="quarter" idx="12"/>
          </p:nvPr>
        </p:nvSpPr>
        <p:spPr>
          <a:xfrm>
            <a:off x="146304" y="6208776"/>
            <a:ext cx="457200" cy="457200"/>
          </a:xfrm>
        </p:spPr>
        <p:txBody>
          <a:bodyPr/>
          <a:lstStyle/>
          <a:p>
            <a:fld id="{77A8D14A-BF3B-45DB-82B7-67A470DC2ECB}" type="slidenum">
              <a:rPr lang="en-AU" smtClean="0"/>
              <a:pPr/>
              <a:t>‹#›</a:t>
            </a:fld>
            <a:endParaRPr lang="en-AU"/>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6A72C25-0076-498E-AE7E-18F70F25BB9B}" type="datetimeFigureOut">
              <a:rPr lang="en-US" smtClean="0"/>
              <a:pPr/>
              <a:t>11/4/2020</a:t>
            </a:fld>
            <a:endParaRPr lang="en-AU"/>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7A8D14A-BF3B-45DB-82B7-67A470DC2ECB}"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AU" dirty="0" smtClean="0"/>
              <a:t>Teacher name: </a:t>
            </a:r>
            <a:r>
              <a:rPr lang="en-AU" dirty="0" err="1" smtClean="0"/>
              <a:t>Fizza</a:t>
            </a:r>
            <a:r>
              <a:rPr lang="en-AU" dirty="0" smtClean="0"/>
              <a:t> </a:t>
            </a:r>
            <a:r>
              <a:rPr lang="en-AU" dirty="0" err="1" smtClean="0"/>
              <a:t>Shaukat</a:t>
            </a:r>
            <a:endParaRPr lang="en-AU" dirty="0" smtClean="0"/>
          </a:p>
          <a:p>
            <a:r>
              <a:rPr lang="en-AU" smtClean="0"/>
              <a:t>Lecture 1 and 2</a:t>
            </a:r>
            <a:endParaRPr lang="en-AU" dirty="0"/>
          </a:p>
        </p:txBody>
      </p:sp>
      <p:sp>
        <p:nvSpPr>
          <p:cNvPr id="2" name="Title 1"/>
          <p:cNvSpPr>
            <a:spLocks noGrp="1"/>
          </p:cNvSpPr>
          <p:nvPr>
            <p:ph type="ctrTitle"/>
          </p:nvPr>
        </p:nvSpPr>
        <p:spPr/>
        <p:txBody>
          <a:bodyPr>
            <a:normAutofit/>
          </a:bodyPr>
          <a:lstStyle/>
          <a:p>
            <a:r>
              <a:rPr lang="en-AU" dirty="0" smtClean="0"/>
              <a:t>Introduction to economics</a:t>
            </a:r>
            <a:br>
              <a:rPr lang="en-AU" dirty="0" smtClean="0"/>
            </a:br>
            <a:r>
              <a:rPr lang="en-AU" dirty="0" smtClean="0"/>
              <a:t>BS-IT 5</a:t>
            </a:r>
            <a:r>
              <a:rPr lang="en-AU" baseline="30000" dirty="0" smtClean="0"/>
              <a:t>th</a:t>
            </a:r>
            <a:r>
              <a:rPr lang="en-AU" dirty="0" smtClean="0"/>
              <a:t> </a:t>
            </a:r>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Science of wealth</a:t>
            </a:r>
            <a:endParaRPr lang="en-AU" dirty="0"/>
          </a:p>
        </p:txBody>
      </p:sp>
      <p:sp>
        <p:nvSpPr>
          <p:cNvPr id="3" name="Content Placeholder 2"/>
          <p:cNvSpPr>
            <a:spLocks noGrp="1"/>
          </p:cNvSpPr>
          <p:nvPr>
            <p:ph sz="quarter" idx="1"/>
          </p:nvPr>
        </p:nvSpPr>
        <p:spPr/>
        <p:txBody>
          <a:bodyPr>
            <a:normAutofit/>
          </a:bodyPr>
          <a:lstStyle/>
          <a:p>
            <a:pPr>
              <a:buNone/>
            </a:pPr>
            <a:r>
              <a:rPr lang="en-AU" b="1" dirty="0"/>
              <a:t>Wealth </a:t>
            </a:r>
            <a:r>
              <a:rPr lang="en-AU" dirty="0"/>
              <a:t>is defined as, "Anything which is useful, directly or indirectly, for satisfying human wants." According to J. M. Keynes, "All that have got value are called wealth." </a:t>
            </a:r>
            <a:endParaRPr lang="en-AU" dirty="0" smtClean="0"/>
          </a:p>
          <a:p>
            <a:pPr>
              <a:buNone/>
            </a:pPr>
            <a:r>
              <a:rPr lang="en-AU" dirty="0" smtClean="0"/>
              <a:t>Wealth is divided in four aspects:</a:t>
            </a:r>
          </a:p>
          <a:p>
            <a:pPr marL="514350" indent="-514350">
              <a:buFont typeface="+mj-lt"/>
              <a:buAutoNum type="arabicPeriod"/>
            </a:pPr>
            <a:r>
              <a:rPr lang="en-AU" dirty="0" smtClean="0"/>
              <a:t>Production of wealth</a:t>
            </a:r>
          </a:p>
          <a:p>
            <a:pPr marL="514350" indent="-514350">
              <a:buFont typeface="+mj-lt"/>
              <a:buAutoNum type="arabicPeriod"/>
            </a:pPr>
            <a:r>
              <a:rPr lang="en-AU" dirty="0" smtClean="0"/>
              <a:t>Exchange of wealth</a:t>
            </a:r>
          </a:p>
          <a:p>
            <a:pPr marL="514350" indent="-514350">
              <a:buFont typeface="+mj-lt"/>
              <a:buAutoNum type="arabicPeriod"/>
            </a:pPr>
            <a:r>
              <a:rPr lang="en-AU" dirty="0" smtClean="0"/>
              <a:t>Distribution of wealth</a:t>
            </a:r>
          </a:p>
          <a:p>
            <a:pPr marL="514350" indent="-514350">
              <a:buFont typeface="+mj-lt"/>
              <a:buAutoNum type="arabicPeriod"/>
            </a:pPr>
            <a:r>
              <a:rPr lang="en-AU" dirty="0" smtClean="0"/>
              <a:t>Consumption of wealth</a:t>
            </a: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Production of wealth</a:t>
            </a:r>
            <a:endParaRPr lang="en-AU" dirty="0"/>
          </a:p>
        </p:txBody>
      </p:sp>
      <p:sp>
        <p:nvSpPr>
          <p:cNvPr id="3" name="Content Placeholder 2"/>
          <p:cNvSpPr>
            <a:spLocks noGrp="1"/>
          </p:cNvSpPr>
          <p:nvPr>
            <p:ph sz="quarter" idx="1"/>
          </p:nvPr>
        </p:nvSpPr>
        <p:spPr>
          <a:xfrm>
            <a:off x="457200" y="1214422"/>
            <a:ext cx="8229600" cy="5143536"/>
          </a:xfrm>
        </p:spPr>
        <p:txBody>
          <a:bodyPr>
            <a:normAutofit fontScale="85000" lnSpcReduction="20000"/>
          </a:bodyPr>
          <a:lstStyle/>
          <a:p>
            <a:r>
              <a:rPr lang="en-AU" dirty="0"/>
              <a:t>Production of wealth means goods or services produced by </a:t>
            </a:r>
            <a:r>
              <a:rPr lang="en-AU" dirty="0" err="1"/>
              <a:t>labor</a:t>
            </a:r>
            <a:r>
              <a:rPr lang="en-AU" dirty="0"/>
              <a:t> and bring to the consumers. </a:t>
            </a:r>
            <a:endParaRPr lang="en-AU" dirty="0" smtClean="0"/>
          </a:p>
          <a:p>
            <a:pPr>
              <a:buNone/>
            </a:pPr>
            <a:r>
              <a:rPr lang="en-AU" dirty="0" smtClean="0"/>
              <a:t>Factors </a:t>
            </a:r>
            <a:r>
              <a:rPr lang="en-AU" dirty="0"/>
              <a:t>of wealth include land, </a:t>
            </a:r>
            <a:r>
              <a:rPr lang="en-AU" dirty="0" err="1"/>
              <a:t>labor</a:t>
            </a:r>
            <a:r>
              <a:rPr lang="en-AU" dirty="0"/>
              <a:t> and capital</a:t>
            </a:r>
            <a:r>
              <a:rPr lang="en-AU" b="1" dirty="0"/>
              <a:t>. The main goal of production of wealth is to satisfy human wants</a:t>
            </a:r>
            <a:r>
              <a:rPr lang="en-AU" dirty="0"/>
              <a:t>. Services directly satisfy human wants which is not include in material form</a:t>
            </a:r>
            <a:r>
              <a:rPr lang="en-AU" dirty="0" smtClean="0"/>
              <a:t>.</a:t>
            </a:r>
          </a:p>
          <a:p>
            <a:r>
              <a:rPr lang="en-AU" dirty="0"/>
              <a:t>Whatever is used in producing a commodity is called its </a:t>
            </a:r>
            <a:r>
              <a:rPr lang="en-AU" b="1" dirty="0"/>
              <a:t>inputs</a:t>
            </a:r>
            <a:r>
              <a:rPr lang="en-AU" b="1" dirty="0" smtClean="0"/>
              <a:t>.</a:t>
            </a:r>
          </a:p>
          <a:p>
            <a:pPr>
              <a:buNone/>
            </a:pPr>
            <a:r>
              <a:rPr lang="en-AU" dirty="0" smtClean="0"/>
              <a:t> </a:t>
            </a:r>
            <a:r>
              <a:rPr lang="en-AU" dirty="0"/>
              <a:t>For example, for producing wheat, a farmer uses inputs like soil, tractor, tools, seeds, manure, water and his own services</a:t>
            </a:r>
            <a:r>
              <a:rPr lang="en-AU" dirty="0" smtClean="0"/>
              <a:t>.</a:t>
            </a:r>
          </a:p>
          <a:p>
            <a:r>
              <a:rPr lang="en-AU" dirty="0"/>
              <a:t>All the inputs are classified into two groups—primary inputs and secondary inputs. </a:t>
            </a:r>
            <a:r>
              <a:rPr lang="en-AU" b="1" dirty="0"/>
              <a:t>Primary inputs </a:t>
            </a:r>
            <a:r>
              <a:rPr lang="en-AU" dirty="0"/>
              <a:t>render services only whereas </a:t>
            </a:r>
            <a:r>
              <a:rPr lang="en-AU" b="1" dirty="0"/>
              <a:t>secondary inputs</a:t>
            </a:r>
            <a:r>
              <a:rPr lang="en-AU" dirty="0"/>
              <a:t> get merged in the commodity for which they are used</a:t>
            </a:r>
            <a:r>
              <a:rPr lang="en-AU" dirty="0" smtClean="0"/>
              <a:t>.</a:t>
            </a:r>
          </a:p>
          <a:p>
            <a:r>
              <a:rPr lang="en-AU" dirty="0"/>
              <a:t>In the above example, soil, tractor, tools and farmer’s services are primary inputs because they render services only whereas seeds, manure, water and insecticides are secondary inputs because they get merged in the commodity for which they are used. It is primary inputs which are called factors of production.</a:t>
            </a:r>
            <a:endParaRPr lang="en-AU" dirty="0" smtClean="0"/>
          </a:p>
          <a:p>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626121"/>
          </a:xfrm>
        </p:spPr>
        <p:txBody>
          <a:bodyPr>
            <a:normAutofit/>
          </a:bodyPr>
          <a:lstStyle/>
          <a:p>
            <a:pPr>
              <a:buNone/>
            </a:pPr>
            <a:r>
              <a:rPr lang="en-AU" dirty="0"/>
              <a:t>Primary inputs are also called </a:t>
            </a:r>
            <a:r>
              <a:rPr lang="en-AU" b="1" dirty="0"/>
              <a:t>factor inputs </a:t>
            </a:r>
            <a:r>
              <a:rPr lang="en-AU" dirty="0"/>
              <a:t>and secondary inputs are known as </a:t>
            </a:r>
            <a:r>
              <a:rPr lang="en-AU" b="1" dirty="0"/>
              <a:t>non-factor </a:t>
            </a:r>
            <a:r>
              <a:rPr lang="en-AU" dirty="0"/>
              <a:t>inputs</a:t>
            </a:r>
            <a:r>
              <a:rPr lang="en-AU" dirty="0" smtClean="0"/>
              <a:t>.</a:t>
            </a:r>
          </a:p>
          <a:p>
            <a:r>
              <a:rPr lang="en-AU" dirty="0" smtClean="0"/>
              <a:t>production </a:t>
            </a:r>
            <a:r>
              <a:rPr lang="en-AU" dirty="0"/>
              <a:t>is undertaken with the help of resources which can be categorised into natural resources (land), human resources (labour and entrepreneur) and manufactured resources (capital).</a:t>
            </a:r>
            <a:endParaRPr lang="en-AU" u="sng" dirty="0" smtClean="0"/>
          </a:p>
          <a:p>
            <a:pPr>
              <a:buNone/>
            </a:pPr>
            <a:r>
              <a:rPr lang="en-AU" u="sng" dirty="0" smtClean="0"/>
              <a:t>Factors that are required for productions are</a:t>
            </a:r>
            <a:r>
              <a:rPr lang="en-AU" dirty="0" smtClean="0"/>
              <a:t>:</a:t>
            </a:r>
          </a:p>
          <a:p>
            <a:r>
              <a:rPr lang="en-AU" dirty="0" smtClean="0"/>
              <a:t>Land </a:t>
            </a:r>
          </a:p>
          <a:p>
            <a:r>
              <a:rPr lang="en-AU" dirty="0" smtClean="0"/>
              <a:t>Labour</a:t>
            </a:r>
          </a:p>
          <a:p>
            <a:r>
              <a:rPr lang="en-AU" dirty="0" smtClean="0"/>
              <a:t>Capital</a:t>
            </a:r>
          </a:p>
          <a:p>
            <a:r>
              <a:rPr lang="en-AU" dirty="0" smtClean="0"/>
              <a:t>Entrepreneur</a:t>
            </a:r>
          </a:p>
          <a:p>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normAutofit fontScale="92500" lnSpcReduction="20000"/>
          </a:bodyPr>
          <a:lstStyle/>
          <a:p>
            <a:pPr fontAlgn="base">
              <a:buNone/>
            </a:pPr>
            <a:r>
              <a:rPr lang="en-AU" b="1" dirty="0"/>
              <a:t>(</a:t>
            </a:r>
            <a:r>
              <a:rPr lang="en-AU" b="1" dirty="0" err="1"/>
              <a:t>i</a:t>
            </a:r>
            <a:r>
              <a:rPr lang="en-AU" b="1" dirty="0"/>
              <a:t>) Land:</a:t>
            </a:r>
          </a:p>
          <a:p>
            <a:pPr fontAlgn="base"/>
            <a:r>
              <a:rPr lang="en-AU" dirty="0"/>
              <a:t>It refers to all natural resources which are free gifts of nature. Land, therefore, includes all gifts of nature available to mankind—both on the surface and under the surface, e.g., soil, rivers, waters, forests, mountains, mines, deserts, seas, climate, rains, air, sun, etc</a:t>
            </a:r>
            <a:r>
              <a:rPr lang="en-AU" dirty="0" smtClean="0"/>
              <a:t>.</a:t>
            </a:r>
          </a:p>
          <a:p>
            <a:pPr fontAlgn="base"/>
            <a:r>
              <a:rPr lang="en-AU" dirty="0" smtClean="0"/>
              <a:t>The reward of land is rent</a:t>
            </a:r>
            <a:endParaRPr lang="en-AU" dirty="0"/>
          </a:p>
          <a:p>
            <a:pPr fontAlgn="base">
              <a:buNone/>
            </a:pPr>
            <a:r>
              <a:rPr lang="en-AU" b="1" dirty="0"/>
              <a:t>(ii) Labour:</a:t>
            </a:r>
          </a:p>
          <a:p>
            <a:pPr fontAlgn="base"/>
            <a:r>
              <a:rPr lang="en-AU" dirty="0"/>
              <a:t>Human efforts done mentally or physically with the aim of earning income is known as labour. Thus, labour is a physical or mental effort of human being in the process of production. The compensation given to labourers in return for their productive work is called wages (or compensation of employees).</a:t>
            </a:r>
          </a:p>
          <a:p>
            <a:pPr fontAlgn="base"/>
            <a:r>
              <a:rPr lang="en-AU" dirty="0"/>
              <a:t>Land is a passive factor whereas labour is an active factor of production. Actually, it is labour which in cooperation with land makes production possible. Land and labour are also known as </a:t>
            </a:r>
            <a:r>
              <a:rPr lang="en-AU" b="1" dirty="0"/>
              <a:t>primary factors of production </a:t>
            </a:r>
            <a:r>
              <a:rPr lang="en-AU" dirty="0"/>
              <a:t>as their supplies are determined more or less outside the economic system itself.</a:t>
            </a:r>
          </a:p>
          <a:p>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normAutofit fontScale="85000" lnSpcReduction="10000"/>
          </a:bodyPr>
          <a:lstStyle/>
          <a:p>
            <a:pPr fontAlgn="base">
              <a:buNone/>
            </a:pPr>
            <a:r>
              <a:rPr lang="en-AU" b="1" dirty="0"/>
              <a:t>(iii) Capital:</a:t>
            </a:r>
          </a:p>
          <a:p>
            <a:pPr fontAlgn="base"/>
            <a:r>
              <a:rPr lang="en-AU" dirty="0"/>
              <a:t>All man-made goods which are used for further production of wealth are included in capital. Thus, it is man-made material source of production. Alternatively, all man-made aids to production, which are not consumed/or their own sake, are termed as capital</a:t>
            </a:r>
            <a:r>
              <a:rPr lang="en-AU" dirty="0" smtClean="0"/>
              <a:t>.</a:t>
            </a:r>
          </a:p>
          <a:p>
            <a:pPr fontAlgn="base"/>
            <a:r>
              <a:rPr lang="en-AU" dirty="0"/>
              <a:t>It is the produced means of production. Examples are—machines, tools, buildings, roads, bridges, raw material, trucks, factories, etc. An increase in the capital of an economy means an increase in the productive capacity of the economy. </a:t>
            </a:r>
            <a:endParaRPr lang="en-AU" dirty="0" smtClean="0"/>
          </a:p>
          <a:p>
            <a:pPr fontAlgn="base">
              <a:buNone/>
            </a:pPr>
            <a:r>
              <a:rPr lang="en-AU" dirty="0" smtClean="0"/>
              <a:t>The reward of capital is interest</a:t>
            </a:r>
          </a:p>
          <a:p>
            <a:pPr fontAlgn="base">
              <a:buNone/>
            </a:pPr>
            <a:r>
              <a:rPr lang="en-AU" b="1" dirty="0"/>
              <a:t>iv) Entrepreneur:</a:t>
            </a:r>
          </a:p>
          <a:p>
            <a:pPr fontAlgn="base"/>
            <a:r>
              <a:rPr lang="en-AU" dirty="0"/>
              <a:t>An entrepreneur is a person who organises the other factors and undertakes the risks and uncertainties involved in the production. He hires the other three factors, brings them together, organises and coordinates them so as to earn maximum profit. For example, Mr. X who takes the risk of manufacturing television sets will be called an entrepreneur.</a:t>
            </a:r>
          </a:p>
          <a:p>
            <a:pPr fontAlgn="base"/>
            <a:r>
              <a:rPr lang="en-AU" dirty="0" smtClean="0"/>
              <a:t>Reward is profit</a:t>
            </a:r>
          </a:p>
          <a:p>
            <a:pPr fontAlgn="base"/>
            <a:endParaRPr lang="en-AU" dirty="0"/>
          </a:p>
          <a:p>
            <a:endParaRPr lang="en-A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00042"/>
            <a:ext cx="8229600" cy="5626121"/>
          </a:xfrm>
        </p:spPr>
        <p:txBody>
          <a:bodyPr>
            <a:normAutofit lnSpcReduction="10000"/>
          </a:bodyPr>
          <a:lstStyle/>
          <a:p>
            <a:pPr fontAlgn="base"/>
            <a:r>
              <a:rPr lang="en-AU" b="1" dirty="0"/>
              <a:t>Exchange of Wealth</a:t>
            </a:r>
          </a:p>
          <a:p>
            <a:pPr fontAlgn="base">
              <a:buNone/>
            </a:pPr>
            <a:r>
              <a:rPr lang="en-AU" dirty="0"/>
              <a:t>Exchange of wealth refers to the transfer of goods (material goods only) from one person to another or one sector of the economy to other to maintain economic activities.</a:t>
            </a:r>
          </a:p>
          <a:p>
            <a:pPr fontAlgn="base"/>
            <a:r>
              <a:rPr lang="en-AU" b="1" dirty="0"/>
              <a:t>Distribution of wealth</a:t>
            </a:r>
          </a:p>
          <a:p>
            <a:pPr fontAlgn="base">
              <a:buNone/>
            </a:pPr>
            <a:r>
              <a:rPr lang="en-AU" dirty="0"/>
              <a:t>Distribution of wealth refers to the division of production among different segments of society or among those who produced these goods and services. The factors of distribution of wealth are rent, wages and interest. Transportation charges and acquiring of wealth does not come under the umbrella of distribution of wealth but under production of wealth.</a:t>
            </a:r>
          </a:p>
          <a:p>
            <a:pPr fontAlgn="base">
              <a:buNone/>
            </a:pPr>
            <a:r>
              <a:rPr lang="en-AU" b="1" dirty="0"/>
              <a:t>Consumption of Wealth</a:t>
            </a:r>
          </a:p>
          <a:p>
            <a:pPr fontAlgn="base"/>
            <a:r>
              <a:rPr lang="en-AU" dirty="0"/>
              <a:t>The ultimate aim of production, exchange and distribution of goods or services is to satisfy human desires.</a:t>
            </a:r>
          </a:p>
          <a:p>
            <a:endParaRPr lang="en-A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26</TotalTime>
  <Words>384</Words>
  <Application>Microsoft Office PowerPoint</Application>
  <PresentationFormat>On-screen Show (4:3)</PresentationFormat>
  <Paragraphs>43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Introduction to economics BS-IT 5th </vt:lpstr>
      <vt:lpstr>Science of wealth</vt:lpstr>
      <vt:lpstr>Production of wealth</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economics BS-IT 5th </dc:title>
  <dc:creator>adeel shaukat</dc:creator>
  <cp:lastModifiedBy>adeel shaukat</cp:lastModifiedBy>
  <cp:revision>3</cp:revision>
  <dcterms:created xsi:type="dcterms:W3CDTF">2020-10-21T13:14:25Z</dcterms:created>
  <dcterms:modified xsi:type="dcterms:W3CDTF">2020-11-04T16:17:21Z</dcterms:modified>
</cp:coreProperties>
</file>