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3"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A60D31D-0081-4434-AE96-7C0D1617C459}" type="datetimeFigureOut">
              <a:rPr lang="en-US" smtClean="0"/>
              <a:pPr/>
              <a:t>11/8/2020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75502D8-83CF-4774-B322-0667A830D209}"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60D31D-0081-4434-AE96-7C0D1617C459}" type="datetimeFigureOut">
              <a:rPr lang="en-US" smtClean="0"/>
              <a:pPr/>
              <a:t>11/8/2020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5502D8-83CF-4774-B322-0667A830D209}"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60D31D-0081-4434-AE96-7C0D1617C459}" type="datetimeFigureOut">
              <a:rPr lang="en-US" smtClean="0"/>
              <a:pPr/>
              <a:t>11/8/2020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5502D8-83CF-4774-B322-0667A830D209}"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A60D31D-0081-4434-AE96-7C0D1617C459}" type="datetimeFigureOut">
              <a:rPr lang="en-US" smtClean="0"/>
              <a:pPr/>
              <a:t>11/8/2020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5502D8-83CF-4774-B322-0667A830D209}"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60D31D-0081-4434-AE96-7C0D1617C459}" type="datetimeFigureOut">
              <a:rPr lang="en-US" smtClean="0"/>
              <a:pPr/>
              <a:t>11/8/2020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75502D8-83CF-4774-B322-0667A830D209}"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60D31D-0081-4434-AE96-7C0D1617C459}" type="datetimeFigureOut">
              <a:rPr lang="en-US" smtClean="0"/>
              <a:pPr/>
              <a:t>11/8/2020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5502D8-83CF-4774-B322-0667A830D209}"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A60D31D-0081-4434-AE96-7C0D1617C459}" type="datetimeFigureOut">
              <a:rPr lang="en-US" smtClean="0"/>
              <a:pPr/>
              <a:t>11/8/2020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75502D8-83CF-4774-B322-0667A830D209}"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60D31D-0081-4434-AE96-7C0D1617C459}" type="datetimeFigureOut">
              <a:rPr lang="en-US" smtClean="0"/>
              <a:pPr/>
              <a:t>11/8/2020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75502D8-83CF-4774-B322-0667A830D209}"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0D31D-0081-4434-AE96-7C0D1617C459}" type="datetimeFigureOut">
              <a:rPr lang="en-US" smtClean="0"/>
              <a:pPr/>
              <a:t>11/8/2020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75502D8-83CF-4774-B322-0667A830D209}"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60D31D-0081-4434-AE96-7C0D1617C459}" type="datetimeFigureOut">
              <a:rPr lang="en-US" smtClean="0"/>
              <a:pPr/>
              <a:t>11/8/2020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5502D8-83CF-4774-B322-0667A830D209}"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60D31D-0081-4434-AE96-7C0D1617C459}" type="datetimeFigureOut">
              <a:rPr lang="en-US" smtClean="0"/>
              <a:pPr/>
              <a:t>11/8/2020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875502D8-83CF-4774-B322-0667A830D209}"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A60D31D-0081-4434-AE96-7C0D1617C459}" type="datetimeFigureOut">
              <a:rPr lang="en-US" smtClean="0"/>
              <a:pPr/>
              <a:t>11/8/2020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75502D8-83CF-4774-B322-0667A830D209}"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smtClean="0"/>
              <a:t>Teacher name: </a:t>
            </a:r>
            <a:r>
              <a:rPr lang="en-AU" dirty="0" err="1" smtClean="0"/>
              <a:t>Fizza</a:t>
            </a:r>
            <a:r>
              <a:rPr lang="en-AU" dirty="0" smtClean="0"/>
              <a:t> </a:t>
            </a:r>
            <a:r>
              <a:rPr lang="en-AU" dirty="0" err="1" smtClean="0"/>
              <a:t>Shaukat</a:t>
            </a:r>
            <a:endParaRPr lang="en-AU" dirty="0" smtClean="0"/>
          </a:p>
          <a:p>
            <a:r>
              <a:rPr lang="en-AU" smtClean="0"/>
              <a:t>Lecture 1</a:t>
            </a:r>
            <a:endParaRPr lang="en-AU" dirty="0" smtClean="0"/>
          </a:p>
        </p:txBody>
      </p:sp>
      <p:sp>
        <p:nvSpPr>
          <p:cNvPr id="2" name="Title 1"/>
          <p:cNvSpPr>
            <a:spLocks noGrp="1"/>
          </p:cNvSpPr>
          <p:nvPr>
            <p:ph type="ctrTitle"/>
          </p:nvPr>
        </p:nvSpPr>
        <p:spPr/>
        <p:txBody>
          <a:bodyPr/>
          <a:lstStyle/>
          <a:p>
            <a:r>
              <a:rPr lang="en-AU" dirty="0" smtClean="0"/>
              <a:t>B.SIT </a:t>
            </a:r>
            <a:r>
              <a:rPr lang="en-AU" dirty="0" smtClean="0"/>
              <a:t>5</a:t>
            </a:r>
            <a:r>
              <a:rPr lang="en-AU" baseline="30000" dirty="0" smtClean="0"/>
              <a:t>th</a:t>
            </a:r>
            <a:r>
              <a:rPr lang="en-AU" dirty="0" smtClean="0"/>
              <a:t> semester</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8229600" cy="5911873"/>
          </a:xfrm>
        </p:spPr>
        <p:txBody>
          <a:bodyPr/>
          <a:lstStyle/>
          <a:p>
            <a:pPr algn="ctr">
              <a:buNone/>
            </a:pPr>
            <a:r>
              <a:rPr lang="en-AU" sz="4800" b="1" dirty="0" smtClean="0"/>
              <a:t>Foundation of demand:</a:t>
            </a:r>
          </a:p>
          <a:p>
            <a:pPr algn="ctr">
              <a:buNone/>
            </a:pPr>
            <a:endParaRPr lang="en-AU" b="1" dirty="0"/>
          </a:p>
          <a:p>
            <a:pPr algn="ctr">
              <a:buNone/>
            </a:pPr>
            <a:r>
              <a:rPr lang="en-AU" sz="5400" b="1" dirty="0" smtClean="0"/>
              <a:t>The Income Effect</a:t>
            </a:r>
          </a:p>
          <a:p>
            <a:pPr algn="ctr">
              <a:buNone/>
            </a:pPr>
            <a:r>
              <a:rPr lang="en-AU" sz="5400" b="1" dirty="0" smtClean="0"/>
              <a:t>And</a:t>
            </a:r>
          </a:p>
          <a:p>
            <a:pPr algn="ctr">
              <a:buNone/>
            </a:pPr>
            <a:r>
              <a:rPr lang="en-AU" sz="5400" b="1" dirty="0" smtClean="0"/>
              <a:t> Substitution Effect</a:t>
            </a:r>
          </a:p>
          <a:p>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quarter" idx="1"/>
          </p:nvPr>
        </p:nvSpPr>
        <p:spPr/>
        <p:txBody>
          <a:bodyPr>
            <a:normAutofit fontScale="92500" lnSpcReduction="10000"/>
          </a:bodyPr>
          <a:lstStyle/>
          <a:p>
            <a:r>
              <a:rPr lang="en-AU" dirty="0"/>
              <a:t>Consumers are those individuals who consume goods and services to satisfy their wants, while consumption in economics can be categorized in two ways</a:t>
            </a:r>
            <a:r>
              <a:rPr lang="en-AU" dirty="0" smtClean="0"/>
              <a:t>;</a:t>
            </a:r>
          </a:p>
          <a:p>
            <a:pPr>
              <a:buNone/>
            </a:pPr>
            <a:r>
              <a:rPr lang="en-AU" dirty="0" smtClean="0"/>
              <a:t> </a:t>
            </a:r>
            <a:r>
              <a:rPr lang="en-AU" dirty="0"/>
              <a:t>1) the money sense </a:t>
            </a:r>
            <a:r>
              <a:rPr lang="en-AU" dirty="0" smtClean="0"/>
              <a:t>and</a:t>
            </a:r>
          </a:p>
          <a:p>
            <a:pPr>
              <a:buNone/>
            </a:pPr>
            <a:r>
              <a:rPr lang="en-AU" dirty="0" smtClean="0"/>
              <a:t> </a:t>
            </a:r>
            <a:r>
              <a:rPr lang="en-AU" dirty="0"/>
              <a:t>2) the real sense. </a:t>
            </a:r>
            <a:endParaRPr lang="en-AU" dirty="0" smtClean="0"/>
          </a:p>
          <a:p>
            <a:r>
              <a:rPr lang="en-AU" dirty="0" smtClean="0"/>
              <a:t>Consumption </a:t>
            </a:r>
            <a:r>
              <a:rPr lang="en-AU" dirty="0"/>
              <a:t>in </a:t>
            </a:r>
            <a:r>
              <a:rPr lang="en-AU" b="1" dirty="0"/>
              <a:t>money sense </a:t>
            </a:r>
            <a:r>
              <a:rPr lang="en-AU" dirty="0"/>
              <a:t>represents that part of income which is spent on the consumption of goods and services For example if an individual’s monthly income is Rs10,000 and he spent Rs 7000 on foods, clothing etc, this is known as consumption out of income. While </a:t>
            </a:r>
            <a:r>
              <a:rPr lang="en-AU" b="1" dirty="0"/>
              <a:t>the real sense</a:t>
            </a:r>
            <a:r>
              <a:rPr lang="en-AU" dirty="0"/>
              <a:t>, consumption is the act of using the utility of any commodity to satisfy human want, </a:t>
            </a:r>
            <a:r>
              <a:rPr lang="en-AU" dirty="0" err="1"/>
              <a:t>i.e</a:t>
            </a:r>
            <a:r>
              <a:rPr lang="en-AU" dirty="0"/>
              <a:t> use of jacket in winter.</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5768997"/>
          </a:xfrm>
        </p:spPr>
        <p:txBody>
          <a:bodyPr>
            <a:normAutofit/>
          </a:bodyPr>
          <a:lstStyle/>
          <a:p>
            <a:r>
              <a:rPr lang="en-AU" dirty="0"/>
              <a:t>In traditional economics it is assumed that “price” is the only one factor that affects the quantity of goods and services. Economist focuses on the importance of price, also understand that a host of factors determine the quantity demanded of goods and services by consumer at a particular time period</a:t>
            </a:r>
            <a:r>
              <a:rPr lang="en-AU" dirty="0" smtClean="0"/>
              <a:t>.</a:t>
            </a:r>
          </a:p>
          <a:p>
            <a:r>
              <a:rPr lang="en-AU" dirty="0" smtClean="0"/>
              <a:t> </a:t>
            </a:r>
            <a:r>
              <a:rPr lang="en-AU" dirty="0"/>
              <a:t>In order to make the analysis simple, Economist put stress on more influencing factors and ignores those that have little effect</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the </a:t>
            </a:r>
            <a:r>
              <a:rPr lang="en-AU" i="1" dirty="0" smtClean="0"/>
              <a:t>income effect</a:t>
            </a:r>
            <a:r>
              <a:rPr lang="en-AU" dirty="0" smtClean="0"/>
              <a:t>?</a:t>
            </a:r>
            <a:endParaRPr lang="en-AU" dirty="0"/>
          </a:p>
        </p:txBody>
      </p:sp>
      <p:sp>
        <p:nvSpPr>
          <p:cNvPr id="3" name="Content Placeholder 2"/>
          <p:cNvSpPr>
            <a:spLocks noGrp="1"/>
          </p:cNvSpPr>
          <p:nvPr>
            <p:ph sz="quarter" idx="1"/>
          </p:nvPr>
        </p:nvSpPr>
        <p:spPr>
          <a:xfrm>
            <a:off x="457200" y="1500174"/>
            <a:ext cx="8229600" cy="4625989"/>
          </a:xfrm>
        </p:spPr>
        <p:txBody>
          <a:bodyPr>
            <a:normAutofit/>
          </a:bodyPr>
          <a:lstStyle/>
          <a:p>
            <a:pPr>
              <a:buNone/>
            </a:pPr>
            <a:endParaRPr lang="en-AU" dirty="0"/>
          </a:p>
          <a:p>
            <a:r>
              <a:rPr lang="en-AU" dirty="0"/>
              <a:t>The </a:t>
            </a:r>
            <a:r>
              <a:rPr lang="en-AU" b="1" i="1" dirty="0"/>
              <a:t>income effect</a:t>
            </a:r>
            <a:r>
              <a:rPr lang="en-AU" dirty="0"/>
              <a:t> is the change in consumption patterns due to a change in </a:t>
            </a:r>
            <a:r>
              <a:rPr lang="en-AU" i="1" dirty="0"/>
              <a:t>purchasing power</a:t>
            </a:r>
            <a:r>
              <a:rPr lang="en-AU" dirty="0"/>
              <a:t>. </a:t>
            </a:r>
          </a:p>
          <a:p>
            <a:r>
              <a:rPr lang="en-AU" dirty="0"/>
              <a:t>This occurs with income increases, price changes, and even currency fluctuations.  Since income is not a good in and of itself (it can only be exchanged for goods and services), price decreases </a:t>
            </a:r>
            <a:r>
              <a:rPr lang="en-AU" i="1" dirty="0"/>
              <a:t>increase</a:t>
            </a:r>
            <a:r>
              <a:rPr lang="en-AU" dirty="0"/>
              <a:t> purchasing power. </a:t>
            </a:r>
          </a:p>
          <a:p>
            <a:pPr>
              <a:buNone/>
            </a:pPr>
            <a:r>
              <a:rPr lang="en-AU" dirty="0"/>
              <a:t>For example, a decrease in all car prices means you can buy either a cheaper car or a better car for the same price, thus increasing your utility.</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8229600" cy="5483245"/>
          </a:xfrm>
        </p:spPr>
        <p:txBody>
          <a:bodyPr>
            <a:normAutofit/>
          </a:bodyPr>
          <a:lstStyle/>
          <a:p>
            <a:r>
              <a:rPr lang="en-AU" dirty="0"/>
              <a:t>The income effect can be both </a:t>
            </a:r>
            <a:r>
              <a:rPr lang="en-AU" i="1" u="sng" dirty="0"/>
              <a:t>direct or indirect</a:t>
            </a:r>
            <a:r>
              <a:rPr lang="en-AU" i="1" dirty="0" smtClean="0"/>
              <a:t>.</a:t>
            </a:r>
          </a:p>
          <a:p>
            <a:r>
              <a:rPr lang="en-AU" i="1" dirty="0" smtClean="0"/>
              <a:t> </a:t>
            </a:r>
            <a:r>
              <a:rPr lang="en-AU" dirty="0"/>
              <a:t>When a consumer chooses to make changes to the way he or she spends because of a change in income, the income effect is said to be </a:t>
            </a:r>
            <a:r>
              <a:rPr lang="en-AU" b="1" dirty="0"/>
              <a:t>direct</a:t>
            </a:r>
            <a:r>
              <a:rPr lang="en-AU" dirty="0"/>
              <a:t>. For example, a consumer may choose to spend less on clothing because his income has dropped.</a:t>
            </a:r>
          </a:p>
          <a:p>
            <a:r>
              <a:rPr lang="en-AU" dirty="0"/>
              <a:t>An income effect becomes </a:t>
            </a:r>
            <a:r>
              <a:rPr lang="en-AU" b="1" dirty="0"/>
              <a:t>indirect</a:t>
            </a:r>
            <a:r>
              <a:rPr lang="en-AU" dirty="0"/>
              <a:t> when a consumer is faced with making buying choices because of factors not related to her income. For instance, food prices may go up leaving the consumer with less income to spend on other items. This may force her to cut back on dining out, resulting in an indirect income effect.</a:t>
            </a:r>
          </a:p>
          <a:p>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8229600" cy="5483245"/>
          </a:xfrm>
        </p:spPr>
        <p:txBody>
          <a:bodyPr>
            <a:normAutofit/>
          </a:bodyPr>
          <a:lstStyle/>
          <a:p>
            <a:pPr>
              <a:buNone/>
            </a:pPr>
            <a:r>
              <a:rPr lang="en-AU" dirty="0"/>
              <a:t>Goods typically fall into one of two categories: </a:t>
            </a:r>
            <a:endParaRPr lang="en-AU" dirty="0" smtClean="0"/>
          </a:p>
          <a:p>
            <a:r>
              <a:rPr lang="en-AU" b="1" dirty="0"/>
              <a:t>N</a:t>
            </a:r>
            <a:r>
              <a:rPr lang="en-AU" b="1" dirty="0" smtClean="0"/>
              <a:t>ormal</a:t>
            </a:r>
            <a:r>
              <a:rPr lang="en-AU" dirty="0"/>
              <a:t> </a:t>
            </a:r>
            <a:endParaRPr lang="en-AU" dirty="0" smtClean="0"/>
          </a:p>
          <a:p>
            <a:r>
              <a:rPr lang="en-AU" b="1" dirty="0"/>
              <a:t>I</a:t>
            </a:r>
            <a:r>
              <a:rPr lang="en-AU" b="1" dirty="0" smtClean="0"/>
              <a:t>nferior</a:t>
            </a:r>
            <a:r>
              <a:rPr lang="en-AU" dirty="0"/>
              <a:t>. </a:t>
            </a:r>
            <a:endParaRPr lang="en-AU" dirty="0" smtClean="0"/>
          </a:p>
          <a:p>
            <a:pPr>
              <a:buNone/>
            </a:pPr>
            <a:r>
              <a:rPr lang="en-AU" dirty="0" smtClean="0"/>
              <a:t>These </a:t>
            </a:r>
            <a:r>
              <a:rPr lang="en-AU" dirty="0"/>
              <a:t>categorizations relate consumption of a good with a particular individual's income. Normal goods </a:t>
            </a:r>
            <a:r>
              <a:rPr lang="en-AU" i="1" dirty="0"/>
              <a:t>increase</a:t>
            </a:r>
            <a:r>
              <a:rPr lang="en-AU" dirty="0"/>
              <a:t> in consumption as income increases while inferior goods </a:t>
            </a:r>
            <a:r>
              <a:rPr lang="en-AU" i="1" dirty="0"/>
              <a:t>decrease</a:t>
            </a:r>
            <a:r>
              <a:rPr lang="en-AU" dirty="0"/>
              <a:t> as income increases.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What is the </a:t>
            </a:r>
            <a:r>
              <a:rPr lang="en-AU" i="1" dirty="0" smtClean="0"/>
              <a:t>substitution effect</a:t>
            </a:r>
            <a:r>
              <a:rPr lang="en-AU" dirty="0" smtClean="0"/>
              <a:t>?</a:t>
            </a:r>
            <a:endParaRPr lang="en-AU" dirty="0"/>
          </a:p>
        </p:txBody>
      </p:sp>
      <p:sp>
        <p:nvSpPr>
          <p:cNvPr id="3" name="Content Placeholder 2"/>
          <p:cNvSpPr>
            <a:spLocks noGrp="1"/>
          </p:cNvSpPr>
          <p:nvPr>
            <p:ph sz="quarter" idx="1"/>
          </p:nvPr>
        </p:nvSpPr>
        <p:spPr/>
        <p:txBody>
          <a:bodyPr>
            <a:normAutofit/>
          </a:bodyPr>
          <a:lstStyle/>
          <a:p>
            <a:r>
              <a:rPr lang="en-AU" dirty="0" smtClean="0"/>
              <a:t>The</a:t>
            </a:r>
            <a:r>
              <a:rPr lang="en-AU" dirty="0"/>
              <a:t> </a:t>
            </a:r>
            <a:r>
              <a:rPr lang="en-AU" b="1" i="1" dirty="0"/>
              <a:t>substitution effect</a:t>
            </a:r>
            <a:r>
              <a:rPr lang="en-AU" dirty="0"/>
              <a:t> is the change in consumption patterns due to a change in the </a:t>
            </a:r>
            <a:r>
              <a:rPr lang="en-AU" i="1" dirty="0"/>
              <a:t>relative</a:t>
            </a:r>
            <a:r>
              <a:rPr lang="en-AU" dirty="0"/>
              <a:t> prices of goods. </a:t>
            </a:r>
          </a:p>
          <a:p>
            <a:r>
              <a:rPr lang="en-AU" dirty="0"/>
              <a:t>For example, if private universities increase their tuition by 10% and public universities increase their tuition by 2%, </a:t>
            </a:r>
            <a:r>
              <a:rPr lang="en-AU" dirty="0" smtClean="0"/>
              <a:t>then we'd </a:t>
            </a:r>
            <a:r>
              <a:rPr lang="en-AU" dirty="0"/>
              <a:t>probably see a shift in attendance from private to public universities (at least amongst students accepted at both). The same effect applies across brands, goods, and even categories of goods. Examples here are Pepsi vs. Coke, Red Meat vs. Poultry and Clothes vs. Entertainment.</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TotalTime>
  <Words>352</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B.SIT 5th semester</vt:lpstr>
      <vt:lpstr>Slide 2</vt:lpstr>
      <vt:lpstr>Introduction</vt:lpstr>
      <vt:lpstr>Slide 4</vt:lpstr>
      <vt:lpstr>What is the income effect?</vt:lpstr>
      <vt:lpstr>Slide 6</vt:lpstr>
      <vt:lpstr>Slide 7</vt:lpstr>
      <vt:lpstr>What is the substitution effect?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 shaukat</dc:creator>
  <cp:lastModifiedBy>adeel shaukat</cp:lastModifiedBy>
  <cp:revision>3</cp:revision>
  <dcterms:created xsi:type="dcterms:W3CDTF">2020-11-01T13:02:06Z</dcterms:created>
  <dcterms:modified xsi:type="dcterms:W3CDTF">2020-11-08T09:58:40Z</dcterms:modified>
</cp:coreProperties>
</file>