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464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464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464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15112" y="521208"/>
            <a:ext cx="9027160" cy="3365500"/>
          </a:xfrm>
          <a:custGeom>
            <a:avLst/>
            <a:gdLst/>
            <a:ahLst/>
            <a:cxnLst/>
            <a:rect l="l" t="t" r="r" b="b"/>
            <a:pathLst>
              <a:path w="9027160" h="3365500">
                <a:moveTo>
                  <a:pt x="13715" y="3364991"/>
                </a:moveTo>
                <a:lnTo>
                  <a:pt x="0" y="3364991"/>
                </a:lnTo>
                <a:lnTo>
                  <a:pt x="0" y="336803"/>
                </a:lnTo>
                <a:lnTo>
                  <a:pt x="1523" y="320040"/>
                </a:lnTo>
                <a:lnTo>
                  <a:pt x="1523" y="301752"/>
                </a:lnTo>
                <a:lnTo>
                  <a:pt x="10667" y="252983"/>
                </a:lnTo>
                <a:lnTo>
                  <a:pt x="33527" y="190500"/>
                </a:lnTo>
                <a:lnTo>
                  <a:pt x="41147" y="176783"/>
                </a:lnTo>
                <a:lnTo>
                  <a:pt x="48767" y="161543"/>
                </a:lnTo>
                <a:lnTo>
                  <a:pt x="57911" y="147827"/>
                </a:lnTo>
                <a:lnTo>
                  <a:pt x="67055" y="135635"/>
                </a:lnTo>
                <a:lnTo>
                  <a:pt x="77723" y="123443"/>
                </a:lnTo>
                <a:lnTo>
                  <a:pt x="88391" y="109727"/>
                </a:lnTo>
                <a:lnTo>
                  <a:pt x="99059" y="99060"/>
                </a:lnTo>
                <a:lnTo>
                  <a:pt x="135635" y="67055"/>
                </a:lnTo>
                <a:lnTo>
                  <a:pt x="149351" y="57911"/>
                </a:lnTo>
                <a:lnTo>
                  <a:pt x="161543" y="48767"/>
                </a:lnTo>
                <a:lnTo>
                  <a:pt x="176783" y="41148"/>
                </a:lnTo>
                <a:lnTo>
                  <a:pt x="190499" y="33528"/>
                </a:lnTo>
                <a:lnTo>
                  <a:pt x="205739" y="25907"/>
                </a:lnTo>
                <a:lnTo>
                  <a:pt x="220979" y="21335"/>
                </a:lnTo>
                <a:lnTo>
                  <a:pt x="236219" y="15239"/>
                </a:lnTo>
                <a:lnTo>
                  <a:pt x="252983" y="10667"/>
                </a:lnTo>
                <a:lnTo>
                  <a:pt x="268223" y="7619"/>
                </a:lnTo>
                <a:lnTo>
                  <a:pt x="301751" y="1524"/>
                </a:lnTo>
                <a:lnTo>
                  <a:pt x="318515" y="0"/>
                </a:lnTo>
                <a:lnTo>
                  <a:pt x="8708136" y="0"/>
                </a:lnTo>
                <a:lnTo>
                  <a:pt x="8724900" y="1524"/>
                </a:lnTo>
                <a:lnTo>
                  <a:pt x="8758427" y="7619"/>
                </a:lnTo>
                <a:lnTo>
                  <a:pt x="8773668" y="10667"/>
                </a:lnTo>
                <a:lnTo>
                  <a:pt x="8779256" y="12191"/>
                </a:lnTo>
                <a:lnTo>
                  <a:pt x="336803" y="12191"/>
                </a:lnTo>
                <a:lnTo>
                  <a:pt x="288035" y="16763"/>
                </a:lnTo>
                <a:lnTo>
                  <a:pt x="225551" y="32004"/>
                </a:lnTo>
                <a:lnTo>
                  <a:pt x="169163" y="59435"/>
                </a:lnTo>
                <a:lnTo>
                  <a:pt x="131063" y="86867"/>
                </a:lnTo>
                <a:lnTo>
                  <a:pt x="97535" y="118871"/>
                </a:lnTo>
                <a:lnTo>
                  <a:pt x="68579" y="155448"/>
                </a:lnTo>
                <a:lnTo>
                  <a:pt x="45719" y="196596"/>
                </a:lnTo>
                <a:lnTo>
                  <a:pt x="38099" y="210312"/>
                </a:lnTo>
                <a:lnTo>
                  <a:pt x="33527" y="225552"/>
                </a:lnTo>
                <a:lnTo>
                  <a:pt x="27431" y="240791"/>
                </a:lnTo>
                <a:lnTo>
                  <a:pt x="22859" y="256031"/>
                </a:lnTo>
                <a:lnTo>
                  <a:pt x="16763" y="286512"/>
                </a:lnTo>
                <a:lnTo>
                  <a:pt x="13715" y="320040"/>
                </a:lnTo>
                <a:lnTo>
                  <a:pt x="13715" y="3364991"/>
                </a:lnTo>
                <a:close/>
              </a:path>
              <a:path w="9027160" h="3365500">
                <a:moveTo>
                  <a:pt x="9026652" y="3364991"/>
                </a:moveTo>
                <a:lnTo>
                  <a:pt x="9014460" y="3364991"/>
                </a:lnTo>
                <a:lnTo>
                  <a:pt x="9014460" y="336803"/>
                </a:lnTo>
                <a:lnTo>
                  <a:pt x="9012936" y="320040"/>
                </a:lnTo>
                <a:lnTo>
                  <a:pt x="9012936" y="303275"/>
                </a:lnTo>
                <a:lnTo>
                  <a:pt x="9009888" y="288035"/>
                </a:lnTo>
                <a:lnTo>
                  <a:pt x="9006840" y="271271"/>
                </a:lnTo>
                <a:lnTo>
                  <a:pt x="8994648" y="225552"/>
                </a:lnTo>
                <a:lnTo>
                  <a:pt x="8967216" y="169164"/>
                </a:lnTo>
                <a:lnTo>
                  <a:pt x="8958072" y="155448"/>
                </a:lnTo>
                <a:lnTo>
                  <a:pt x="8950452" y="143256"/>
                </a:lnTo>
                <a:lnTo>
                  <a:pt x="8939784" y="131064"/>
                </a:lnTo>
                <a:lnTo>
                  <a:pt x="8930640" y="118871"/>
                </a:lnTo>
                <a:lnTo>
                  <a:pt x="8918448" y="108204"/>
                </a:lnTo>
                <a:lnTo>
                  <a:pt x="8871204" y="68579"/>
                </a:lnTo>
                <a:lnTo>
                  <a:pt x="8830056" y="44196"/>
                </a:lnTo>
                <a:lnTo>
                  <a:pt x="8787384" y="27431"/>
                </a:lnTo>
                <a:lnTo>
                  <a:pt x="8740140" y="16763"/>
                </a:lnTo>
                <a:lnTo>
                  <a:pt x="8689848" y="12191"/>
                </a:lnTo>
                <a:lnTo>
                  <a:pt x="8779256" y="12191"/>
                </a:lnTo>
                <a:lnTo>
                  <a:pt x="8820911" y="25907"/>
                </a:lnTo>
                <a:lnTo>
                  <a:pt x="8849868" y="41148"/>
                </a:lnTo>
                <a:lnTo>
                  <a:pt x="8865108" y="48767"/>
                </a:lnTo>
                <a:lnTo>
                  <a:pt x="8878824" y="57911"/>
                </a:lnTo>
                <a:lnTo>
                  <a:pt x="8891016" y="67055"/>
                </a:lnTo>
                <a:lnTo>
                  <a:pt x="8904732" y="76200"/>
                </a:lnTo>
                <a:lnTo>
                  <a:pt x="8916924" y="86867"/>
                </a:lnTo>
                <a:lnTo>
                  <a:pt x="8927592" y="99060"/>
                </a:lnTo>
                <a:lnTo>
                  <a:pt x="8939784" y="109727"/>
                </a:lnTo>
                <a:lnTo>
                  <a:pt x="8948928" y="121919"/>
                </a:lnTo>
                <a:lnTo>
                  <a:pt x="8959595" y="135635"/>
                </a:lnTo>
                <a:lnTo>
                  <a:pt x="8968740" y="147827"/>
                </a:lnTo>
                <a:lnTo>
                  <a:pt x="8977884" y="161543"/>
                </a:lnTo>
                <a:lnTo>
                  <a:pt x="8985504" y="176783"/>
                </a:lnTo>
                <a:lnTo>
                  <a:pt x="8993124" y="190500"/>
                </a:lnTo>
                <a:lnTo>
                  <a:pt x="9011411" y="236219"/>
                </a:lnTo>
                <a:lnTo>
                  <a:pt x="9025128" y="301752"/>
                </a:lnTo>
                <a:lnTo>
                  <a:pt x="9026652" y="318516"/>
                </a:lnTo>
                <a:lnTo>
                  <a:pt x="9026652" y="3364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0307" y="1145514"/>
            <a:ext cx="71577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464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866" y="1864873"/>
            <a:ext cx="8046667" cy="434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3429000"/>
            <a:chOff x="457200" y="457200"/>
            <a:chExt cx="9144000" cy="3429000"/>
          </a:xfrm>
        </p:grpSpPr>
        <p:sp>
          <p:nvSpPr>
            <p:cNvPr id="3" name="object 3"/>
            <p:cNvSpPr/>
            <p:nvPr/>
          </p:nvSpPr>
          <p:spPr>
            <a:xfrm>
              <a:off x="457200" y="457200"/>
              <a:ext cx="9144000" cy="3429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457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1687" y="527304"/>
              <a:ext cx="8958072" cy="1965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2732" y="723900"/>
              <a:ext cx="9014460" cy="31622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6636" y="521208"/>
              <a:ext cx="9027160" cy="3365500"/>
            </a:xfrm>
            <a:custGeom>
              <a:avLst/>
              <a:gdLst/>
              <a:ahLst/>
              <a:cxnLst/>
              <a:rect l="l" t="t" r="r" b="b"/>
              <a:pathLst>
                <a:path w="9027160" h="3365500">
                  <a:moveTo>
                    <a:pt x="13715" y="3364991"/>
                  </a:moveTo>
                  <a:lnTo>
                    <a:pt x="0" y="3364991"/>
                  </a:lnTo>
                  <a:lnTo>
                    <a:pt x="0" y="318515"/>
                  </a:lnTo>
                  <a:lnTo>
                    <a:pt x="7619" y="268223"/>
                  </a:lnTo>
                  <a:lnTo>
                    <a:pt x="21335" y="220979"/>
                  </a:lnTo>
                  <a:lnTo>
                    <a:pt x="25907" y="205739"/>
                  </a:lnTo>
                  <a:lnTo>
                    <a:pt x="33527" y="190500"/>
                  </a:lnTo>
                  <a:lnTo>
                    <a:pt x="41147" y="176783"/>
                  </a:lnTo>
                  <a:lnTo>
                    <a:pt x="48767" y="161543"/>
                  </a:lnTo>
                  <a:lnTo>
                    <a:pt x="57911" y="147827"/>
                  </a:lnTo>
                  <a:lnTo>
                    <a:pt x="67055" y="135635"/>
                  </a:lnTo>
                  <a:lnTo>
                    <a:pt x="77723" y="121919"/>
                  </a:lnTo>
                  <a:lnTo>
                    <a:pt x="86867" y="109727"/>
                  </a:lnTo>
                  <a:lnTo>
                    <a:pt x="99059" y="99060"/>
                  </a:lnTo>
                  <a:lnTo>
                    <a:pt x="109727" y="86867"/>
                  </a:lnTo>
                  <a:lnTo>
                    <a:pt x="121919" y="77724"/>
                  </a:lnTo>
                  <a:lnTo>
                    <a:pt x="135635" y="67055"/>
                  </a:lnTo>
                  <a:lnTo>
                    <a:pt x="147827" y="57911"/>
                  </a:lnTo>
                  <a:lnTo>
                    <a:pt x="161543" y="48767"/>
                  </a:lnTo>
                  <a:lnTo>
                    <a:pt x="176783" y="41148"/>
                  </a:lnTo>
                  <a:lnTo>
                    <a:pt x="190499" y="33528"/>
                  </a:lnTo>
                  <a:lnTo>
                    <a:pt x="205739" y="25907"/>
                  </a:lnTo>
                  <a:lnTo>
                    <a:pt x="220979" y="21335"/>
                  </a:lnTo>
                  <a:lnTo>
                    <a:pt x="236219" y="15239"/>
                  </a:lnTo>
                  <a:lnTo>
                    <a:pt x="252984" y="10667"/>
                  </a:lnTo>
                  <a:lnTo>
                    <a:pt x="268223" y="7619"/>
                  </a:lnTo>
                  <a:lnTo>
                    <a:pt x="301751" y="1524"/>
                  </a:lnTo>
                  <a:lnTo>
                    <a:pt x="318515" y="0"/>
                  </a:lnTo>
                  <a:lnTo>
                    <a:pt x="8706612" y="0"/>
                  </a:lnTo>
                  <a:lnTo>
                    <a:pt x="8724900" y="1524"/>
                  </a:lnTo>
                  <a:lnTo>
                    <a:pt x="8758428" y="7619"/>
                  </a:lnTo>
                  <a:lnTo>
                    <a:pt x="8773668" y="10667"/>
                  </a:lnTo>
                  <a:lnTo>
                    <a:pt x="8779256" y="12191"/>
                  </a:lnTo>
                  <a:lnTo>
                    <a:pt x="336803" y="12191"/>
                  </a:lnTo>
                  <a:lnTo>
                    <a:pt x="288036" y="16763"/>
                  </a:lnTo>
                  <a:lnTo>
                    <a:pt x="225551" y="32004"/>
                  </a:lnTo>
                  <a:lnTo>
                    <a:pt x="169163" y="59435"/>
                  </a:lnTo>
                  <a:lnTo>
                    <a:pt x="118871" y="96012"/>
                  </a:lnTo>
                  <a:lnTo>
                    <a:pt x="108203" y="108204"/>
                  </a:lnTo>
                  <a:lnTo>
                    <a:pt x="97535" y="118871"/>
                  </a:lnTo>
                  <a:lnTo>
                    <a:pt x="68579" y="155448"/>
                  </a:lnTo>
                  <a:lnTo>
                    <a:pt x="45719" y="196596"/>
                  </a:lnTo>
                  <a:lnTo>
                    <a:pt x="38099" y="210312"/>
                  </a:lnTo>
                  <a:lnTo>
                    <a:pt x="22859" y="256031"/>
                  </a:lnTo>
                  <a:lnTo>
                    <a:pt x="13715" y="320040"/>
                  </a:lnTo>
                  <a:lnTo>
                    <a:pt x="13715" y="3364991"/>
                  </a:lnTo>
                  <a:close/>
                </a:path>
                <a:path w="9027160" h="3365500">
                  <a:moveTo>
                    <a:pt x="9026652" y="3364991"/>
                  </a:moveTo>
                  <a:lnTo>
                    <a:pt x="9012936" y="3364991"/>
                  </a:lnTo>
                  <a:lnTo>
                    <a:pt x="9012936" y="320040"/>
                  </a:lnTo>
                  <a:lnTo>
                    <a:pt x="9009887" y="286512"/>
                  </a:lnTo>
                  <a:lnTo>
                    <a:pt x="8994648" y="225552"/>
                  </a:lnTo>
                  <a:lnTo>
                    <a:pt x="8967216" y="169164"/>
                  </a:lnTo>
                  <a:lnTo>
                    <a:pt x="8939784" y="131064"/>
                  </a:lnTo>
                  <a:lnTo>
                    <a:pt x="8907780" y="97535"/>
                  </a:lnTo>
                  <a:lnTo>
                    <a:pt x="8871204" y="68579"/>
                  </a:lnTo>
                  <a:lnTo>
                    <a:pt x="8830056" y="44196"/>
                  </a:lnTo>
                  <a:lnTo>
                    <a:pt x="8770620" y="22859"/>
                  </a:lnTo>
                  <a:lnTo>
                    <a:pt x="8689848" y="12191"/>
                  </a:lnTo>
                  <a:lnTo>
                    <a:pt x="8779256" y="12191"/>
                  </a:lnTo>
                  <a:lnTo>
                    <a:pt x="8820912" y="25907"/>
                  </a:lnTo>
                  <a:lnTo>
                    <a:pt x="8863584" y="48767"/>
                  </a:lnTo>
                  <a:lnTo>
                    <a:pt x="8903208" y="76200"/>
                  </a:lnTo>
                  <a:lnTo>
                    <a:pt x="8938260" y="109727"/>
                  </a:lnTo>
                  <a:lnTo>
                    <a:pt x="8968740" y="147827"/>
                  </a:lnTo>
                  <a:lnTo>
                    <a:pt x="8993124" y="190500"/>
                  </a:lnTo>
                  <a:lnTo>
                    <a:pt x="9011412" y="236219"/>
                  </a:lnTo>
                  <a:lnTo>
                    <a:pt x="9025128" y="301752"/>
                  </a:lnTo>
                  <a:lnTo>
                    <a:pt x="9025255" y="320040"/>
                  </a:lnTo>
                  <a:lnTo>
                    <a:pt x="9026652" y="336804"/>
                  </a:lnTo>
                  <a:lnTo>
                    <a:pt x="9026652" y="3364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1208" y="1854708"/>
              <a:ext cx="9020810" cy="120650"/>
            </a:xfrm>
            <a:custGeom>
              <a:avLst/>
              <a:gdLst/>
              <a:ahLst/>
              <a:cxnLst/>
              <a:rect l="l" t="t" r="r" b="b"/>
              <a:pathLst>
                <a:path w="9020810" h="120650">
                  <a:moveTo>
                    <a:pt x="9020556" y="120396"/>
                  </a:moveTo>
                  <a:lnTo>
                    <a:pt x="0" y="120396"/>
                  </a:lnTo>
                  <a:lnTo>
                    <a:pt x="0" y="0"/>
                  </a:lnTo>
                  <a:lnTo>
                    <a:pt x="9020556" y="0"/>
                  </a:lnTo>
                  <a:lnTo>
                    <a:pt x="9020556" y="120396"/>
                  </a:lnTo>
                  <a:close/>
                </a:path>
              </a:pathLst>
            </a:custGeom>
            <a:solidFill>
              <a:srgbClr val="E6B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1208" y="3435096"/>
              <a:ext cx="9020810" cy="109855"/>
            </a:xfrm>
            <a:custGeom>
              <a:avLst/>
              <a:gdLst/>
              <a:ahLst/>
              <a:cxnLst/>
              <a:rect l="l" t="t" r="r" b="b"/>
              <a:pathLst>
                <a:path w="9020810" h="109854">
                  <a:moveTo>
                    <a:pt x="9020556" y="109727"/>
                  </a:moveTo>
                  <a:lnTo>
                    <a:pt x="0" y="109727"/>
                  </a:lnTo>
                  <a:lnTo>
                    <a:pt x="0" y="0"/>
                  </a:lnTo>
                  <a:lnTo>
                    <a:pt x="9020556" y="0"/>
                  </a:lnTo>
                  <a:lnTo>
                    <a:pt x="9020556" y="109727"/>
                  </a:lnTo>
                  <a:close/>
                </a:path>
              </a:pathLst>
            </a:custGeom>
            <a:solidFill>
              <a:srgbClr val="9083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1208" y="1975104"/>
            <a:ext cx="9020810" cy="1306127"/>
          </a:xfrm>
          <a:prstGeom prst="rect">
            <a:avLst/>
          </a:prstGeom>
          <a:solidFill>
            <a:srgbClr val="D34816"/>
          </a:solidFill>
        </p:spPr>
        <p:txBody>
          <a:bodyPr vert="horz" wrap="square" lIns="0" tIns="74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lang="en-AU" sz="4000" spc="-10" dirty="0" smtClean="0">
                <a:solidFill>
                  <a:srgbClr val="FFFFFF"/>
                </a:solidFill>
                <a:latin typeface="Franklin Gothic Book"/>
                <a:cs typeface="Franklin Gothic Book"/>
              </a:rPr>
              <a:t>Introduction to </a:t>
            </a:r>
            <a:r>
              <a:rPr sz="4000" spc="-10" smtClean="0">
                <a:solidFill>
                  <a:srgbClr val="FFFFFF"/>
                </a:solidFill>
                <a:latin typeface="Franklin Gothic Book"/>
                <a:cs typeface="Franklin Gothic Book"/>
              </a:rPr>
              <a:t>Economics</a:t>
            </a:r>
            <a:endParaRPr sz="4000">
              <a:latin typeface="Franklin Gothic Book"/>
              <a:cs typeface="Franklin Gothic Book"/>
            </a:endParaRPr>
          </a:p>
          <a:p>
            <a:pPr algn="ctr">
              <a:lnSpc>
                <a:spcPct val="100000"/>
              </a:lnSpc>
              <a:tabLst>
                <a:tab pos="3809365" algn="l"/>
              </a:tabLst>
            </a:pPr>
            <a:r>
              <a:rPr lang="en-AU" sz="4000" spc="-15" dirty="0" smtClean="0">
                <a:solidFill>
                  <a:srgbClr val="FFFFFF"/>
                </a:solidFill>
                <a:latin typeface="Franklin Gothic Book"/>
                <a:cs typeface="Franklin Gothic Book"/>
              </a:rPr>
              <a:t>BSIT 5</a:t>
            </a:r>
            <a:r>
              <a:rPr lang="en-AU" sz="3975" baseline="25157" dirty="0" smtClean="0">
                <a:solidFill>
                  <a:srgbClr val="FFFFFF"/>
                </a:solidFill>
                <a:latin typeface="Franklin Gothic Book"/>
                <a:cs typeface="Franklin Gothic Book"/>
              </a:rPr>
              <a:t> </a:t>
            </a:r>
            <a:r>
              <a:rPr sz="4000" spc="-20" smtClean="0">
                <a:solidFill>
                  <a:srgbClr val="FFFFFF"/>
                </a:solidFill>
                <a:latin typeface="Franklin Gothic Book"/>
                <a:cs typeface="Franklin Gothic Book"/>
              </a:rPr>
              <a:t>semester</a:t>
            </a:r>
            <a:endParaRPr sz="4000">
              <a:latin typeface="Franklin Gothic Book"/>
              <a:cs typeface="Franklin Gothic Boo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12" name="object 12"/>
            <p:cNvSpPr/>
            <p:nvPr/>
          </p:nvSpPr>
          <p:spPr>
            <a:xfrm>
              <a:off x="457200" y="3886200"/>
              <a:ext cx="9144000" cy="3428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2732" y="3886200"/>
              <a:ext cx="9014460" cy="31699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452" y="7056119"/>
              <a:ext cx="8923782" cy="1630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6636" y="3886200"/>
              <a:ext cx="9027160" cy="3340735"/>
            </a:xfrm>
            <a:custGeom>
              <a:avLst/>
              <a:gdLst/>
              <a:ahLst/>
              <a:cxnLst/>
              <a:rect l="l" t="t" r="r" b="b"/>
              <a:pathLst>
                <a:path w="9027160" h="3340734">
                  <a:moveTo>
                    <a:pt x="8689848" y="3340607"/>
                  </a:moveTo>
                  <a:lnTo>
                    <a:pt x="336803" y="3340607"/>
                  </a:lnTo>
                  <a:lnTo>
                    <a:pt x="284988" y="3336036"/>
                  </a:lnTo>
                  <a:lnTo>
                    <a:pt x="236219" y="3325368"/>
                  </a:lnTo>
                  <a:lnTo>
                    <a:pt x="190499" y="3307080"/>
                  </a:lnTo>
                  <a:lnTo>
                    <a:pt x="135635" y="3273552"/>
                  </a:lnTo>
                  <a:lnTo>
                    <a:pt x="99059" y="3241548"/>
                  </a:lnTo>
                  <a:lnTo>
                    <a:pt x="67055" y="3204972"/>
                  </a:lnTo>
                  <a:lnTo>
                    <a:pt x="57911" y="3191256"/>
                  </a:lnTo>
                  <a:lnTo>
                    <a:pt x="48767" y="3179064"/>
                  </a:lnTo>
                  <a:lnTo>
                    <a:pt x="41147" y="3163823"/>
                  </a:lnTo>
                  <a:lnTo>
                    <a:pt x="33527" y="3150107"/>
                  </a:lnTo>
                  <a:lnTo>
                    <a:pt x="15239" y="3104388"/>
                  </a:lnTo>
                  <a:lnTo>
                    <a:pt x="10667" y="3087623"/>
                  </a:lnTo>
                  <a:lnTo>
                    <a:pt x="7619" y="3072384"/>
                  </a:lnTo>
                  <a:lnTo>
                    <a:pt x="1523" y="3038855"/>
                  </a:lnTo>
                  <a:lnTo>
                    <a:pt x="1523" y="3020568"/>
                  </a:lnTo>
                  <a:lnTo>
                    <a:pt x="0" y="3003804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020568"/>
                  </a:lnTo>
                  <a:lnTo>
                    <a:pt x="15239" y="3037332"/>
                  </a:lnTo>
                  <a:lnTo>
                    <a:pt x="22859" y="3084576"/>
                  </a:lnTo>
                  <a:lnTo>
                    <a:pt x="38099" y="3130296"/>
                  </a:lnTo>
                  <a:lnTo>
                    <a:pt x="59435" y="3171444"/>
                  </a:lnTo>
                  <a:lnTo>
                    <a:pt x="86867" y="3209544"/>
                  </a:lnTo>
                  <a:lnTo>
                    <a:pt x="118871" y="3243072"/>
                  </a:lnTo>
                  <a:lnTo>
                    <a:pt x="155447" y="3272028"/>
                  </a:lnTo>
                  <a:lnTo>
                    <a:pt x="196595" y="3294888"/>
                  </a:lnTo>
                  <a:lnTo>
                    <a:pt x="210311" y="3302507"/>
                  </a:lnTo>
                  <a:lnTo>
                    <a:pt x="225551" y="3307080"/>
                  </a:lnTo>
                  <a:lnTo>
                    <a:pt x="240791" y="3313176"/>
                  </a:lnTo>
                  <a:lnTo>
                    <a:pt x="256032" y="3317748"/>
                  </a:lnTo>
                  <a:lnTo>
                    <a:pt x="286511" y="3323844"/>
                  </a:lnTo>
                  <a:lnTo>
                    <a:pt x="320039" y="3326892"/>
                  </a:lnTo>
                  <a:lnTo>
                    <a:pt x="8784842" y="3326892"/>
                  </a:lnTo>
                  <a:lnTo>
                    <a:pt x="8773668" y="3329939"/>
                  </a:lnTo>
                  <a:lnTo>
                    <a:pt x="8758428" y="3332988"/>
                  </a:lnTo>
                  <a:lnTo>
                    <a:pt x="8741664" y="3336036"/>
                  </a:lnTo>
                  <a:lnTo>
                    <a:pt x="8689848" y="3340607"/>
                  </a:lnTo>
                  <a:close/>
                </a:path>
                <a:path w="9027160" h="3340734">
                  <a:moveTo>
                    <a:pt x="8784842" y="3326892"/>
                  </a:moveTo>
                  <a:lnTo>
                    <a:pt x="8706612" y="3326892"/>
                  </a:lnTo>
                  <a:lnTo>
                    <a:pt x="8738616" y="3323844"/>
                  </a:lnTo>
                  <a:lnTo>
                    <a:pt x="8755380" y="3320796"/>
                  </a:lnTo>
                  <a:lnTo>
                    <a:pt x="8770620" y="3317748"/>
                  </a:lnTo>
                  <a:lnTo>
                    <a:pt x="8785860" y="3313176"/>
                  </a:lnTo>
                  <a:lnTo>
                    <a:pt x="8801100" y="3307080"/>
                  </a:lnTo>
                  <a:lnTo>
                    <a:pt x="8816340" y="3302507"/>
                  </a:lnTo>
                  <a:lnTo>
                    <a:pt x="8830056" y="3294888"/>
                  </a:lnTo>
                  <a:lnTo>
                    <a:pt x="8843771" y="3288792"/>
                  </a:lnTo>
                  <a:lnTo>
                    <a:pt x="8857487" y="3281172"/>
                  </a:lnTo>
                  <a:lnTo>
                    <a:pt x="8895587" y="3253739"/>
                  </a:lnTo>
                  <a:lnTo>
                    <a:pt x="8929116" y="3221736"/>
                  </a:lnTo>
                  <a:lnTo>
                    <a:pt x="8958071" y="3185160"/>
                  </a:lnTo>
                  <a:lnTo>
                    <a:pt x="8980932" y="3144012"/>
                  </a:lnTo>
                  <a:lnTo>
                    <a:pt x="8988552" y="3130296"/>
                  </a:lnTo>
                  <a:lnTo>
                    <a:pt x="9003792" y="3084576"/>
                  </a:lnTo>
                  <a:lnTo>
                    <a:pt x="9011412" y="3037332"/>
                  </a:lnTo>
                  <a:lnTo>
                    <a:pt x="9012936" y="3020568"/>
                  </a:lnTo>
                  <a:lnTo>
                    <a:pt x="9012936" y="0"/>
                  </a:lnTo>
                  <a:lnTo>
                    <a:pt x="9026652" y="0"/>
                  </a:lnTo>
                  <a:lnTo>
                    <a:pt x="9026652" y="3020568"/>
                  </a:lnTo>
                  <a:lnTo>
                    <a:pt x="9025128" y="3037332"/>
                  </a:lnTo>
                  <a:lnTo>
                    <a:pt x="9015984" y="3087623"/>
                  </a:lnTo>
                  <a:lnTo>
                    <a:pt x="9011412" y="3104388"/>
                  </a:lnTo>
                  <a:lnTo>
                    <a:pt x="9005316" y="3119628"/>
                  </a:lnTo>
                  <a:lnTo>
                    <a:pt x="9000744" y="3134868"/>
                  </a:lnTo>
                  <a:lnTo>
                    <a:pt x="8993124" y="3150107"/>
                  </a:lnTo>
                  <a:lnTo>
                    <a:pt x="8977884" y="3177539"/>
                  </a:lnTo>
                  <a:lnTo>
                    <a:pt x="8959596" y="3204972"/>
                  </a:lnTo>
                  <a:lnTo>
                    <a:pt x="8948928" y="3217164"/>
                  </a:lnTo>
                  <a:lnTo>
                    <a:pt x="8939784" y="3229356"/>
                  </a:lnTo>
                  <a:lnTo>
                    <a:pt x="8904732" y="3262884"/>
                  </a:lnTo>
                  <a:lnTo>
                    <a:pt x="8865108" y="3291839"/>
                  </a:lnTo>
                  <a:lnTo>
                    <a:pt x="8849868" y="3299460"/>
                  </a:lnTo>
                  <a:lnTo>
                    <a:pt x="8836152" y="3307080"/>
                  </a:lnTo>
                  <a:lnTo>
                    <a:pt x="8790432" y="3325368"/>
                  </a:lnTo>
                  <a:lnTo>
                    <a:pt x="8784842" y="3326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31275" y="3593098"/>
            <a:ext cx="1659889" cy="76854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3180" marR="5080" indent="-31115">
              <a:lnSpc>
                <a:spcPct val="100800"/>
              </a:lnSpc>
              <a:spcBef>
                <a:spcPts val="75"/>
              </a:spcBef>
            </a:pPr>
            <a:r>
              <a:rPr sz="2400" smtClean="0">
                <a:latin typeface="Perpetua"/>
                <a:cs typeface="Perpetua"/>
              </a:rPr>
              <a:t> </a:t>
            </a:r>
            <a:r>
              <a:rPr sz="2400" spc="-55" dirty="0">
                <a:latin typeface="Perpetua"/>
                <a:cs typeface="Perpetua"/>
              </a:rPr>
              <a:t>Topic</a:t>
            </a:r>
            <a:r>
              <a:rPr sz="2400" spc="-55">
                <a:latin typeface="Perpetua"/>
                <a:cs typeface="Perpetua"/>
              </a:rPr>
              <a:t>:  </a:t>
            </a:r>
            <a:endParaRPr lang="en-AU" sz="2400" spc="-55" dirty="0" smtClean="0">
              <a:latin typeface="Perpetua"/>
              <a:cs typeface="Perpetua"/>
            </a:endParaRPr>
          </a:p>
          <a:p>
            <a:pPr marL="43180" marR="5080" indent="-31115">
              <a:lnSpc>
                <a:spcPct val="100800"/>
              </a:lnSpc>
              <a:spcBef>
                <a:spcPts val="75"/>
              </a:spcBef>
            </a:pPr>
            <a:r>
              <a:rPr sz="2400" spc="-40" smtClean="0">
                <a:latin typeface="Perpetua"/>
                <a:cs typeface="Perpetua"/>
              </a:rPr>
              <a:t>Teacher</a:t>
            </a:r>
            <a:r>
              <a:rPr sz="2400" spc="-85" smtClean="0">
                <a:latin typeface="Perpetua"/>
                <a:cs typeface="Perpetua"/>
              </a:rPr>
              <a:t> </a:t>
            </a:r>
            <a:r>
              <a:rPr sz="2400" spc="-5" dirty="0">
                <a:latin typeface="Perpetua"/>
                <a:cs typeface="Perpetua"/>
              </a:rPr>
              <a:t>name:</a:t>
            </a:r>
            <a:endParaRPr sz="2400">
              <a:latin typeface="Perpetua"/>
              <a:cs typeface="Perpet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69798" y="3593098"/>
            <a:ext cx="3393002" cy="1131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5080" indent="2540">
              <a:lnSpc>
                <a:spcPct val="100800"/>
              </a:lnSpc>
            </a:pPr>
            <a:r>
              <a:rPr sz="2400" spc="-5" smtClean="0">
                <a:latin typeface="Perpetua"/>
                <a:cs typeface="Perpetua"/>
              </a:rPr>
              <a:t>The </a:t>
            </a:r>
            <a:r>
              <a:rPr sz="2400" spc="-5" dirty="0">
                <a:latin typeface="Perpetua"/>
                <a:cs typeface="Perpetua"/>
              </a:rPr>
              <a:t>circular </a:t>
            </a:r>
            <a:r>
              <a:rPr sz="2400" spc="-20" dirty="0">
                <a:latin typeface="Perpetua"/>
                <a:cs typeface="Perpetua"/>
              </a:rPr>
              <a:t>flow </a:t>
            </a:r>
            <a:r>
              <a:rPr sz="2400">
                <a:latin typeface="Perpetua"/>
                <a:cs typeface="Perpetua"/>
              </a:rPr>
              <a:t>model  </a:t>
            </a:r>
            <a:endParaRPr lang="en-AU" sz="2400" dirty="0" smtClean="0">
              <a:latin typeface="Perpetua"/>
              <a:cs typeface="Perpetua"/>
            </a:endParaRPr>
          </a:p>
          <a:p>
            <a:pPr marL="36830" marR="5080" indent="2540">
              <a:lnSpc>
                <a:spcPct val="100800"/>
              </a:lnSpc>
            </a:pPr>
            <a:r>
              <a:rPr sz="2400" spc="-5" smtClean="0">
                <a:latin typeface="Perpetua"/>
                <a:cs typeface="Perpetua"/>
              </a:rPr>
              <a:t>Fizza</a:t>
            </a:r>
            <a:r>
              <a:rPr sz="2400" spc="-10" smtClean="0">
                <a:latin typeface="Perpetua"/>
                <a:cs typeface="Perpetua"/>
              </a:rPr>
              <a:t> </a:t>
            </a:r>
            <a:r>
              <a:rPr lang="en-AU" sz="2400" spc="-10" dirty="0" err="1" smtClean="0">
                <a:latin typeface="Perpetua"/>
                <a:cs typeface="Perpetua"/>
              </a:rPr>
              <a:t>S</a:t>
            </a:r>
            <a:r>
              <a:rPr lang="en-AU" sz="2400" spc="-10" dirty="0" err="1" smtClean="0">
                <a:latin typeface="Perpetua"/>
                <a:cs typeface="Perpetua"/>
              </a:rPr>
              <a:t>haukat</a:t>
            </a:r>
            <a:endParaRPr lang="en-AU" sz="2400" spc="-10" dirty="0" smtClean="0">
              <a:latin typeface="Perpetua"/>
              <a:cs typeface="Perpetua"/>
            </a:endParaRPr>
          </a:p>
          <a:p>
            <a:pPr marL="36830" marR="5080" indent="2540">
              <a:lnSpc>
                <a:spcPct val="100800"/>
              </a:lnSpc>
            </a:pPr>
            <a:r>
              <a:rPr lang="en-AU" sz="2400" spc="-10" dirty="0" smtClean="0">
                <a:latin typeface="Perpetua"/>
                <a:cs typeface="Perpetua"/>
              </a:rPr>
              <a:t>Lecture </a:t>
            </a:r>
            <a:r>
              <a:rPr lang="en-AU" sz="2400" spc="-10" dirty="0" smtClean="0">
                <a:latin typeface="Perpetua"/>
                <a:cs typeface="Perpetua"/>
              </a:rPr>
              <a:t>1 and 2</a:t>
            </a:r>
            <a:endParaRPr sz="24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521208"/>
            <a:ext cx="9027160" cy="3365500"/>
          </a:xfrm>
          <a:custGeom>
            <a:avLst/>
            <a:gdLst/>
            <a:ahLst/>
            <a:cxnLst/>
            <a:rect l="l" t="t" r="r" b="b"/>
            <a:pathLst>
              <a:path w="9027160" h="3365500">
                <a:moveTo>
                  <a:pt x="13715" y="3364991"/>
                </a:moveTo>
                <a:lnTo>
                  <a:pt x="0" y="3364991"/>
                </a:lnTo>
                <a:lnTo>
                  <a:pt x="0" y="336803"/>
                </a:lnTo>
                <a:lnTo>
                  <a:pt x="1523" y="320040"/>
                </a:lnTo>
                <a:lnTo>
                  <a:pt x="1523" y="301752"/>
                </a:lnTo>
                <a:lnTo>
                  <a:pt x="10667" y="252983"/>
                </a:lnTo>
                <a:lnTo>
                  <a:pt x="33527" y="190500"/>
                </a:lnTo>
                <a:lnTo>
                  <a:pt x="41147" y="176783"/>
                </a:lnTo>
                <a:lnTo>
                  <a:pt x="48767" y="161543"/>
                </a:lnTo>
                <a:lnTo>
                  <a:pt x="57911" y="147827"/>
                </a:lnTo>
                <a:lnTo>
                  <a:pt x="67055" y="135635"/>
                </a:lnTo>
                <a:lnTo>
                  <a:pt x="77723" y="123443"/>
                </a:lnTo>
                <a:lnTo>
                  <a:pt x="88391" y="109727"/>
                </a:lnTo>
                <a:lnTo>
                  <a:pt x="99059" y="99060"/>
                </a:lnTo>
                <a:lnTo>
                  <a:pt x="135635" y="67055"/>
                </a:lnTo>
                <a:lnTo>
                  <a:pt x="149351" y="57911"/>
                </a:lnTo>
                <a:lnTo>
                  <a:pt x="161543" y="48767"/>
                </a:lnTo>
                <a:lnTo>
                  <a:pt x="176783" y="41148"/>
                </a:lnTo>
                <a:lnTo>
                  <a:pt x="190499" y="33528"/>
                </a:lnTo>
                <a:lnTo>
                  <a:pt x="205739" y="25907"/>
                </a:lnTo>
                <a:lnTo>
                  <a:pt x="220979" y="21335"/>
                </a:lnTo>
                <a:lnTo>
                  <a:pt x="236219" y="15239"/>
                </a:lnTo>
                <a:lnTo>
                  <a:pt x="252983" y="10667"/>
                </a:lnTo>
                <a:lnTo>
                  <a:pt x="268223" y="7619"/>
                </a:lnTo>
                <a:lnTo>
                  <a:pt x="301751" y="1524"/>
                </a:lnTo>
                <a:lnTo>
                  <a:pt x="318515" y="0"/>
                </a:lnTo>
                <a:lnTo>
                  <a:pt x="8708136" y="0"/>
                </a:lnTo>
                <a:lnTo>
                  <a:pt x="8724900" y="1524"/>
                </a:lnTo>
                <a:lnTo>
                  <a:pt x="8758427" y="7619"/>
                </a:lnTo>
                <a:lnTo>
                  <a:pt x="8773668" y="10667"/>
                </a:lnTo>
                <a:lnTo>
                  <a:pt x="8779256" y="12191"/>
                </a:lnTo>
                <a:lnTo>
                  <a:pt x="336803" y="12191"/>
                </a:lnTo>
                <a:lnTo>
                  <a:pt x="288035" y="16763"/>
                </a:lnTo>
                <a:lnTo>
                  <a:pt x="225551" y="32004"/>
                </a:lnTo>
                <a:lnTo>
                  <a:pt x="169163" y="59435"/>
                </a:lnTo>
                <a:lnTo>
                  <a:pt x="131063" y="86867"/>
                </a:lnTo>
                <a:lnTo>
                  <a:pt x="97535" y="118871"/>
                </a:lnTo>
                <a:lnTo>
                  <a:pt x="68579" y="155448"/>
                </a:lnTo>
                <a:lnTo>
                  <a:pt x="45719" y="196596"/>
                </a:lnTo>
                <a:lnTo>
                  <a:pt x="38099" y="210312"/>
                </a:lnTo>
                <a:lnTo>
                  <a:pt x="33527" y="225552"/>
                </a:lnTo>
                <a:lnTo>
                  <a:pt x="27431" y="240791"/>
                </a:lnTo>
                <a:lnTo>
                  <a:pt x="22859" y="256031"/>
                </a:lnTo>
                <a:lnTo>
                  <a:pt x="16763" y="286512"/>
                </a:lnTo>
                <a:lnTo>
                  <a:pt x="13715" y="320040"/>
                </a:lnTo>
                <a:lnTo>
                  <a:pt x="13715" y="3364991"/>
                </a:lnTo>
                <a:close/>
              </a:path>
              <a:path w="9027160" h="3365500">
                <a:moveTo>
                  <a:pt x="9026652" y="3364991"/>
                </a:moveTo>
                <a:lnTo>
                  <a:pt x="9014460" y="3364991"/>
                </a:lnTo>
                <a:lnTo>
                  <a:pt x="9014460" y="336803"/>
                </a:lnTo>
                <a:lnTo>
                  <a:pt x="9012936" y="320040"/>
                </a:lnTo>
                <a:lnTo>
                  <a:pt x="9012936" y="303275"/>
                </a:lnTo>
                <a:lnTo>
                  <a:pt x="9009888" y="288035"/>
                </a:lnTo>
                <a:lnTo>
                  <a:pt x="9006840" y="271271"/>
                </a:lnTo>
                <a:lnTo>
                  <a:pt x="8994648" y="225552"/>
                </a:lnTo>
                <a:lnTo>
                  <a:pt x="8967216" y="169164"/>
                </a:lnTo>
                <a:lnTo>
                  <a:pt x="8958072" y="155448"/>
                </a:lnTo>
                <a:lnTo>
                  <a:pt x="8950452" y="143256"/>
                </a:lnTo>
                <a:lnTo>
                  <a:pt x="8939784" y="131064"/>
                </a:lnTo>
                <a:lnTo>
                  <a:pt x="8930640" y="118871"/>
                </a:lnTo>
                <a:lnTo>
                  <a:pt x="8918448" y="108204"/>
                </a:lnTo>
                <a:lnTo>
                  <a:pt x="8871204" y="68579"/>
                </a:lnTo>
                <a:lnTo>
                  <a:pt x="8830056" y="44196"/>
                </a:lnTo>
                <a:lnTo>
                  <a:pt x="8787384" y="27431"/>
                </a:lnTo>
                <a:lnTo>
                  <a:pt x="8740140" y="16763"/>
                </a:lnTo>
                <a:lnTo>
                  <a:pt x="8689848" y="12191"/>
                </a:lnTo>
                <a:lnTo>
                  <a:pt x="8779256" y="12191"/>
                </a:lnTo>
                <a:lnTo>
                  <a:pt x="8820911" y="25907"/>
                </a:lnTo>
                <a:lnTo>
                  <a:pt x="8849868" y="41148"/>
                </a:lnTo>
                <a:lnTo>
                  <a:pt x="8865108" y="48767"/>
                </a:lnTo>
                <a:lnTo>
                  <a:pt x="8878824" y="57911"/>
                </a:lnTo>
                <a:lnTo>
                  <a:pt x="8891016" y="67055"/>
                </a:lnTo>
                <a:lnTo>
                  <a:pt x="8904732" y="76200"/>
                </a:lnTo>
                <a:lnTo>
                  <a:pt x="8916924" y="86867"/>
                </a:lnTo>
                <a:lnTo>
                  <a:pt x="8927592" y="99060"/>
                </a:lnTo>
                <a:lnTo>
                  <a:pt x="8939784" y="109727"/>
                </a:lnTo>
                <a:lnTo>
                  <a:pt x="8948928" y="121919"/>
                </a:lnTo>
                <a:lnTo>
                  <a:pt x="8959595" y="135635"/>
                </a:lnTo>
                <a:lnTo>
                  <a:pt x="8968740" y="147827"/>
                </a:lnTo>
                <a:lnTo>
                  <a:pt x="8977884" y="161543"/>
                </a:lnTo>
                <a:lnTo>
                  <a:pt x="8985504" y="176783"/>
                </a:lnTo>
                <a:lnTo>
                  <a:pt x="8993124" y="190500"/>
                </a:lnTo>
                <a:lnTo>
                  <a:pt x="9011411" y="236219"/>
                </a:lnTo>
                <a:lnTo>
                  <a:pt x="9025128" y="301752"/>
                </a:lnTo>
                <a:lnTo>
                  <a:pt x="9026652" y="318516"/>
                </a:lnTo>
                <a:lnTo>
                  <a:pt x="9026652" y="3364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5112" y="672083"/>
            <a:ext cx="9027160" cy="6555105"/>
            <a:chOff x="515112" y="672083"/>
            <a:chExt cx="9027160" cy="6555105"/>
          </a:xfrm>
        </p:grpSpPr>
        <p:sp>
          <p:nvSpPr>
            <p:cNvPr id="4" name="object 4"/>
            <p:cNvSpPr/>
            <p:nvPr/>
          </p:nvSpPr>
          <p:spPr>
            <a:xfrm>
              <a:off x="886968" y="672083"/>
              <a:ext cx="8357615" cy="3214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112" y="3886200"/>
              <a:ext cx="9027160" cy="3340735"/>
            </a:xfrm>
            <a:custGeom>
              <a:avLst/>
              <a:gdLst/>
              <a:ahLst/>
              <a:cxnLst/>
              <a:rect l="l" t="t" r="r" b="b"/>
              <a:pathLst>
                <a:path w="9027160" h="3340734">
                  <a:moveTo>
                    <a:pt x="8708136" y="3340607"/>
                  </a:moveTo>
                  <a:lnTo>
                    <a:pt x="320039" y="3340607"/>
                  </a:lnTo>
                  <a:lnTo>
                    <a:pt x="284987" y="3337560"/>
                  </a:lnTo>
                  <a:lnTo>
                    <a:pt x="269747" y="3334512"/>
                  </a:lnTo>
                  <a:lnTo>
                    <a:pt x="252983" y="3331464"/>
                  </a:lnTo>
                  <a:lnTo>
                    <a:pt x="190499" y="3308604"/>
                  </a:lnTo>
                  <a:lnTo>
                    <a:pt x="135635" y="3275076"/>
                  </a:lnTo>
                  <a:lnTo>
                    <a:pt x="99059" y="3243072"/>
                  </a:lnTo>
                  <a:lnTo>
                    <a:pt x="67055" y="3206496"/>
                  </a:lnTo>
                  <a:lnTo>
                    <a:pt x="33527" y="3151632"/>
                  </a:lnTo>
                  <a:lnTo>
                    <a:pt x="15239" y="3104388"/>
                  </a:lnTo>
                  <a:lnTo>
                    <a:pt x="1523" y="3038855"/>
                  </a:lnTo>
                  <a:lnTo>
                    <a:pt x="1523" y="3022092"/>
                  </a:lnTo>
                  <a:lnTo>
                    <a:pt x="0" y="3005328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022092"/>
                  </a:lnTo>
                  <a:lnTo>
                    <a:pt x="15239" y="3037332"/>
                  </a:lnTo>
                  <a:lnTo>
                    <a:pt x="16763" y="3054096"/>
                  </a:lnTo>
                  <a:lnTo>
                    <a:pt x="19811" y="3069336"/>
                  </a:lnTo>
                  <a:lnTo>
                    <a:pt x="22859" y="3086100"/>
                  </a:lnTo>
                  <a:lnTo>
                    <a:pt x="32003" y="3116580"/>
                  </a:lnTo>
                  <a:lnTo>
                    <a:pt x="38099" y="3130296"/>
                  </a:lnTo>
                  <a:lnTo>
                    <a:pt x="44195" y="3145536"/>
                  </a:lnTo>
                  <a:lnTo>
                    <a:pt x="59435" y="3172968"/>
                  </a:lnTo>
                  <a:lnTo>
                    <a:pt x="68579" y="3185160"/>
                  </a:lnTo>
                  <a:lnTo>
                    <a:pt x="77723" y="3198876"/>
                  </a:lnTo>
                  <a:lnTo>
                    <a:pt x="86867" y="3211068"/>
                  </a:lnTo>
                  <a:lnTo>
                    <a:pt x="97535" y="3221736"/>
                  </a:lnTo>
                  <a:lnTo>
                    <a:pt x="108203" y="3233928"/>
                  </a:lnTo>
                  <a:lnTo>
                    <a:pt x="155447" y="3273552"/>
                  </a:lnTo>
                  <a:lnTo>
                    <a:pt x="196595" y="3296412"/>
                  </a:lnTo>
                  <a:lnTo>
                    <a:pt x="240791" y="3314700"/>
                  </a:lnTo>
                  <a:lnTo>
                    <a:pt x="256031" y="3317748"/>
                  </a:lnTo>
                  <a:lnTo>
                    <a:pt x="271271" y="3322320"/>
                  </a:lnTo>
                  <a:lnTo>
                    <a:pt x="286512" y="3325368"/>
                  </a:lnTo>
                  <a:lnTo>
                    <a:pt x="320039" y="3328416"/>
                  </a:lnTo>
                  <a:lnTo>
                    <a:pt x="8779255" y="3328416"/>
                  </a:lnTo>
                  <a:lnTo>
                    <a:pt x="8773668" y="3329939"/>
                  </a:lnTo>
                  <a:lnTo>
                    <a:pt x="8758427" y="3334512"/>
                  </a:lnTo>
                  <a:lnTo>
                    <a:pt x="8741664" y="3337560"/>
                  </a:lnTo>
                  <a:lnTo>
                    <a:pt x="8708136" y="3340607"/>
                  </a:lnTo>
                  <a:close/>
                </a:path>
                <a:path w="9027160" h="3340734">
                  <a:moveTo>
                    <a:pt x="8779255" y="3328416"/>
                  </a:moveTo>
                  <a:lnTo>
                    <a:pt x="8706611" y="3328416"/>
                  </a:lnTo>
                  <a:lnTo>
                    <a:pt x="8738616" y="3325368"/>
                  </a:lnTo>
                  <a:lnTo>
                    <a:pt x="8755380" y="3322320"/>
                  </a:lnTo>
                  <a:lnTo>
                    <a:pt x="8770620" y="3317748"/>
                  </a:lnTo>
                  <a:lnTo>
                    <a:pt x="8785860" y="3314700"/>
                  </a:lnTo>
                  <a:lnTo>
                    <a:pt x="8816340" y="3302507"/>
                  </a:lnTo>
                  <a:lnTo>
                    <a:pt x="8843772" y="3290316"/>
                  </a:lnTo>
                  <a:lnTo>
                    <a:pt x="8857488" y="3281172"/>
                  </a:lnTo>
                  <a:lnTo>
                    <a:pt x="8871204" y="3273552"/>
                  </a:lnTo>
                  <a:lnTo>
                    <a:pt x="8907780" y="3244596"/>
                  </a:lnTo>
                  <a:lnTo>
                    <a:pt x="8939784" y="3211068"/>
                  </a:lnTo>
                  <a:lnTo>
                    <a:pt x="8967216" y="3172968"/>
                  </a:lnTo>
                  <a:lnTo>
                    <a:pt x="8988552" y="3131820"/>
                  </a:lnTo>
                  <a:lnTo>
                    <a:pt x="9003792" y="3086100"/>
                  </a:lnTo>
                  <a:lnTo>
                    <a:pt x="9011411" y="3038855"/>
                  </a:lnTo>
                  <a:lnTo>
                    <a:pt x="9014460" y="0"/>
                  </a:lnTo>
                  <a:lnTo>
                    <a:pt x="9026652" y="0"/>
                  </a:lnTo>
                  <a:lnTo>
                    <a:pt x="9026652" y="3022092"/>
                  </a:lnTo>
                  <a:lnTo>
                    <a:pt x="9025128" y="3038855"/>
                  </a:lnTo>
                  <a:lnTo>
                    <a:pt x="9022080" y="3055620"/>
                  </a:lnTo>
                  <a:lnTo>
                    <a:pt x="9020556" y="3072384"/>
                  </a:lnTo>
                  <a:lnTo>
                    <a:pt x="9015984" y="3089148"/>
                  </a:lnTo>
                  <a:lnTo>
                    <a:pt x="9011411" y="3104388"/>
                  </a:lnTo>
                  <a:lnTo>
                    <a:pt x="9006840" y="3121152"/>
                  </a:lnTo>
                  <a:lnTo>
                    <a:pt x="9000744" y="3136392"/>
                  </a:lnTo>
                  <a:lnTo>
                    <a:pt x="8993124" y="3150107"/>
                  </a:lnTo>
                  <a:lnTo>
                    <a:pt x="8985504" y="3165348"/>
                  </a:lnTo>
                  <a:lnTo>
                    <a:pt x="8959595" y="3206496"/>
                  </a:lnTo>
                  <a:lnTo>
                    <a:pt x="8916924" y="3253739"/>
                  </a:lnTo>
                  <a:lnTo>
                    <a:pt x="8878824" y="3284220"/>
                  </a:lnTo>
                  <a:lnTo>
                    <a:pt x="8865108" y="3291839"/>
                  </a:lnTo>
                  <a:lnTo>
                    <a:pt x="8851392" y="3300984"/>
                  </a:lnTo>
                  <a:lnTo>
                    <a:pt x="8836152" y="3308604"/>
                  </a:lnTo>
                  <a:lnTo>
                    <a:pt x="8805672" y="3320796"/>
                  </a:lnTo>
                  <a:lnTo>
                    <a:pt x="8790432" y="3325368"/>
                  </a:lnTo>
                  <a:lnTo>
                    <a:pt x="8779255" y="3328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6968" y="3886200"/>
              <a:ext cx="8357615" cy="3290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07" y="1145514"/>
            <a:ext cx="2496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House</a:t>
            </a:r>
            <a:r>
              <a:rPr spc="-75" dirty="0"/>
              <a:t> </a:t>
            </a:r>
            <a:r>
              <a:rPr spc="-10" dirty="0"/>
              <a:t>Hold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9144000" y="3429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112" y="3886200"/>
              <a:ext cx="9027160" cy="3340735"/>
            </a:xfrm>
            <a:custGeom>
              <a:avLst/>
              <a:gdLst/>
              <a:ahLst/>
              <a:cxnLst/>
              <a:rect l="l" t="t" r="r" b="b"/>
              <a:pathLst>
                <a:path w="9027160" h="3340734">
                  <a:moveTo>
                    <a:pt x="8708136" y="3340607"/>
                  </a:moveTo>
                  <a:lnTo>
                    <a:pt x="320039" y="3340607"/>
                  </a:lnTo>
                  <a:lnTo>
                    <a:pt x="284987" y="3337560"/>
                  </a:lnTo>
                  <a:lnTo>
                    <a:pt x="269747" y="3334512"/>
                  </a:lnTo>
                  <a:lnTo>
                    <a:pt x="252983" y="3331464"/>
                  </a:lnTo>
                  <a:lnTo>
                    <a:pt x="190499" y="3308604"/>
                  </a:lnTo>
                  <a:lnTo>
                    <a:pt x="135635" y="3275076"/>
                  </a:lnTo>
                  <a:lnTo>
                    <a:pt x="99059" y="3243072"/>
                  </a:lnTo>
                  <a:lnTo>
                    <a:pt x="67055" y="3206496"/>
                  </a:lnTo>
                  <a:lnTo>
                    <a:pt x="33527" y="3151632"/>
                  </a:lnTo>
                  <a:lnTo>
                    <a:pt x="15239" y="3104388"/>
                  </a:lnTo>
                  <a:lnTo>
                    <a:pt x="1523" y="3038855"/>
                  </a:lnTo>
                  <a:lnTo>
                    <a:pt x="1523" y="3022092"/>
                  </a:lnTo>
                  <a:lnTo>
                    <a:pt x="0" y="3005328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022092"/>
                  </a:lnTo>
                  <a:lnTo>
                    <a:pt x="15239" y="3037332"/>
                  </a:lnTo>
                  <a:lnTo>
                    <a:pt x="16763" y="3054096"/>
                  </a:lnTo>
                  <a:lnTo>
                    <a:pt x="19811" y="3069336"/>
                  </a:lnTo>
                  <a:lnTo>
                    <a:pt x="22859" y="3086100"/>
                  </a:lnTo>
                  <a:lnTo>
                    <a:pt x="32003" y="3116580"/>
                  </a:lnTo>
                  <a:lnTo>
                    <a:pt x="38099" y="3130296"/>
                  </a:lnTo>
                  <a:lnTo>
                    <a:pt x="44195" y="3145536"/>
                  </a:lnTo>
                  <a:lnTo>
                    <a:pt x="59435" y="3172968"/>
                  </a:lnTo>
                  <a:lnTo>
                    <a:pt x="68579" y="3185160"/>
                  </a:lnTo>
                  <a:lnTo>
                    <a:pt x="77723" y="3198876"/>
                  </a:lnTo>
                  <a:lnTo>
                    <a:pt x="86867" y="3211068"/>
                  </a:lnTo>
                  <a:lnTo>
                    <a:pt x="97535" y="3221736"/>
                  </a:lnTo>
                  <a:lnTo>
                    <a:pt x="108203" y="3233928"/>
                  </a:lnTo>
                  <a:lnTo>
                    <a:pt x="155447" y="3273552"/>
                  </a:lnTo>
                  <a:lnTo>
                    <a:pt x="196595" y="3296412"/>
                  </a:lnTo>
                  <a:lnTo>
                    <a:pt x="240791" y="3314700"/>
                  </a:lnTo>
                  <a:lnTo>
                    <a:pt x="256031" y="3317748"/>
                  </a:lnTo>
                  <a:lnTo>
                    <a:pt x="271271" y="3322320"/>
                  </a:lnTo>
                  <a:lnTo>
                    <a:pt x="286512" y="3325368"/>
                  </a:lnTo>
                  <a:lnTo>
                    <a:pt x="320039" y="3328416"/>
                  </a:lnTo>
                  <a:lnTo>
                    <a:pt x="8779255" y="3328416"/>
                  </a:lnTo>
                  <a:lnTo>
                    <a:pt x="8773668" y="3329939"/>
                  </a:lnTo>
                  <a:lnTo>
                    <a:pt x="8758427" y="3334512"/>
                  </a:lnTo>
                  <a:lnTo>
                    <a:pt x="8741664" y="3337560"/>
                  </a:lnTo>
                  <a:lnTo>
                    <a:pt x="8708136" y="3340607"/>
                  </a:lnTo>
                  <a:close/>
                </a:path>
                <a:path w="9027160" h="3340734">
                  <a:moveTo>
                    <a:pt x="8779255" y="3328416"/>
                  </a:moveTo>
                  <a:lnTo>
                    <a:pt x="8706611" y="3328416"/>
                  </a:lnTo>
                  <a:lnTo>
                    <a:pt x="8738616" y="3325368"/>
                  </a:lnTo>
                  <a:lnTo>
                    <a:pt x="8755380" y="3322320"/>
                  </a:lnTo>
                  <a:lnTo>
                    <a:pt x="8770620" y="3317748"/>
                  </a:lnTo>
                  <a:lnTo>
                    <a:pt x="8785860" y="3314700"/>
                  </a:lnTo>
                  <a:lnTo>
                    <a:pt x="8816340" y="3302507"/>
                  </a:lnTo>
                  <a:lnTo>
                    <a:pt x="8843772" y="3290316"/>
                  </a:lnTo>
                  <a:lnTo>
                    <a:pt x="8857488" y="3281172"/>
                  </a:lnTo>
                  <a:lnTo>
                    <a:pt x="8871204" y="3273552"/>
                  </a:lnTo>
                  <a:lnTo>
                    <a:pt x="8907780" y="3244596"/>
                  </a:lnTo>
                  <a:lnTo>
                    <a:pt x="8939784" y="3211068"/>
                  </a:lnTo>
                  <a:lnTo>
                    <a:pt x="8967216" y="3172968"/>
                  </a:lnTo>
                  <a:lnTo>
                    <a:pt x="8988552" y="3131820"/>
                  </a:lnTo>
                  <a:lnTo>
                    <a:pt x="9003792" y="3086100"/>
                  </a:lnTo>
                  <a:lnTo>
                    <a:pt x="9011411" y="3038855"/>
                  </a:lnTo>
                  <a:lnTo>
                    <a:pt x="9014460" y="0"/>
                  </a:lnTo>
                  <a:lnTo>
                    <a:pt x="9026652" y="0"/>
                  </a:lnTo>
                  <a:lnTo>
                    <a:pt x="9026652" y="3022092"/>
                  </a:lnTo>
                  <a:lnTo>
                    <a:pt x="9025128" y="3038855"/>
                  </a:lnTo>
                  <a:lnTo>
                    <a:pt x="9022080" y="3055620"/>
                  </a:lnTo>
                  <a:lnTo>
                    <a:pt x="9020556" y="3072384"/>
                  </a:lnTo>
                  <a:lnTo>
                    <a:pt x="9015984" y="3089148"/>
                  </a:lnTo>
                  <a:lnTo>
                    <a:pt x="9011411" y="3104388"/>
                  </a:lnTo>
                  <a:lnTo>
                    <a:pt x="9006840" y="3121152"/>
                  </a:lnTo>
                  <a:lnTo>
                    <a:pt x="9000744" y="3136392"/>
                  </a:lnTo>
                  <a:lnTo>
                    <a:pt x="8993124" y="3150107"/>
                  </a:lnTo>
                  <a:lnTo>
                    <a:pt x="8985504" y="3165348"/>
                  </a:lnTo>
                  <a:lnTo>
                    <a:pt x="8959595" y="3206496"/>
                  </a:lnTo>
                  <a:lnTo>
                    <a:pt x="8916924" y="3253739"/>
                  </a:lnTo>
                  <a:lnTo>
                    <a:pt x="8878824" y="3284220"/>
                  </a:lnTo>
                  <a:lnTo>
                    <a:pt x="8865108" y="3291839"/>
                  </a:lnTo>
                  <a:lnTo>
                    <a:pt x="8851392" y="3300984"/>
                  </a:lnTo>
                  <a:lnTo>
                    <a:pt x="8836152" y="3308604"/>
                  </a:lnTo>
                  <a:lnTo>
                    <a:pt x="8805672" y="3320796"/>
                  </a:lnTo>
                  <a:lnTo>
                    <a:pt x="8790432" y="3325368"/>
                  </a:lnTo>
                  <a:lnTo>
                    <a:pt x="8779255" y="3328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50294" y="1890808"/>
            <a:ext cx="7611109" cy="255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119505" indent="-274955">
              <a:lnSpc>
                <a:spcPct val="100000"/>
              </a:lnSpc>
              <a:spcBef>
                <a:spcPts val="100"/>
              </a:spcBef>
              <a:tabLst>
                <a:tab pos="5806440" algn="l"/>
              </a:tabLst>
            </a:pPr>
            <a:r>
              <a:rPr sz="2600" spc="-5" dirty="0">
                <a:latin typeface="Perpetua"/>
                <a:cs typeface="Perpetua"/>
              </a:rPr>
              <a:t>House holds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the individual </a:t>
            </a:r>
            <a:r>
              <a:rPr sz="2600" dirty="0">
                <a:latin typeface="Perpetua"/>
                <a:cs typeface="Perpetua"/>
              </a:rPr>
              <a:t>in a</a:t>
            </a:r>
            <a:r>
              <a:rPr sz="2600" spc="50" dirty="0">
                <a:latin typeface="Perpetua"/>
                <a:cs typeface="Perpetua"/>
              </a:rPr>
              <a:t> </a:t>
            </a:r>
            <a:r>
              <a:rPr sz="2600" spc="-35" dirty="0">
                <a:latin typeface="Perpetua"/>
                <a:cs typeface="Perpetua"/>
              </a:rPr>
              <a:t>country,</a:t>
            </a:r>
            <a:r>
              <a:rPr sz="2600" spc="-55" dirty="0">
                <a:latin typeface="Perpetua"/>
                <a:cs typeface="Perpetua"/>
              </a:rPr>
              <a:t> </a:t>
            </a:r>
            <a:r>
              <a:rPr sz="2600" spc="-15" dirty="0">
                <a:latin typeface="Perpetua"/>
                <a:cs typeface="Perpetua"/>
              </a:rPr>
              <a:t>live	</a:t>
            </a:r>
            <a:r>
              <a:rPr sz="2600" dirty="0">
                <a:latin typeface="Perpetua"/>
                <a:cs typeface="Perpetua"/>
              </a:rPr>
              <a:t>in</a:t>
            </a:r>
            <a:r>
              <a:rPr sz="2600" spc="-90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the  </a:t>
            </a:r>
            <a:r>
              <a:rPr sz="2600" spc="-35" dirty="0">
                <a:latin typeface="Perpetua"/>
                <a:cs typeface="Perpetua"/>
              </a:rPr>
              <a:t>country.</a:t>
            </a:r>
            <a:endParaRPr sz="2600">
              <a:latin typeface="Perpetua"/>
              <a:cs typeface="Perpetua"/>
            </a:endParaRPr>
          </a:p>
          <a:p>
            <a:pPr marL="287020" marR="5080" indent="-274955">
              <a:lnSpc>
                <a:spcPct val="100000"/>
              </a:lnSpc>
              <a:spcBef>
                <a:spcPts val="605"/>
              </a:spcBef>
            </a:pPr>
            <a:r>
              <a:rPr sz="2200" dirty="0">
                <a:solidFill>
                  <a:srgbClr val="D34816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34816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b="1" dirty="0">
                <a:latin typeface="Perpetua"/>
                <a:cs typeface="Perpetua"/>
              </a:rPr>
              <a:t>household </a:t>
            </a:r>
            <a:r>
              <a:rPr sz="2600" spc="-5" dirty="0">
                <a:latin typeface="Perpetua"/>
                <a:cs typeface="Perpetua"/>
              </a:rPr>
              <a:t>consists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one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10" dirty="0">
                <a:latin typeface="Perpetua"/>
                <a:cs typeface="Perpetua"/>
              </a:rPr>
              <a:t>more </a:t>
            </a:r>
            <a:r>
              <a:rPr sz="2600" dirty="0">
                <a:latin typeface="Perpetua"/>
                <a:cs typeface="Perpetua"/>
              </a:rPr>
              <a:t>people </a:t>
            </a:r>
            <a:r>
              <a:rPr sz="2600" spc="5" dirty="0">
                <a:latin typeface="Perpetua"/>
                <a:cs typeface="Perpetua"/>
              </a:rPr>
              <a:t>who </a:t>
            </a:r>
            <a:r>
              <a:rPr sz="2600" spc="-20" dirty="0">
                <a:latin typeface="Perpetua"/>
                <a:cs typeface="Perpetua"/>
              </a:rPr>
              <a:t>live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15" dirty="0">
                <a:latin typeface="Perpetua"/>
                <a:cs typeface="Perpetua"/>
              </a:rPr>
              <a:t>the  </a:t>
            </a:r>
            <a:r>
              <a:rPr sz="2600" dirty="0">
                <a:latin typeface="Perpetua"/>
                <a:cs typeface="Perpetua"/>
              </a:rPr>
              <a:t>same </a:t>
            </a:r>
            <a:r>
              <a:rPr sz="2600" spc="-25" dirty="0">
                <a:latin typeface="Perpetua"/>
                <a:cs typeface="Perpetua"/>
              </a:rPr>
              <a:t>dwelling </a:t>
            </a:r>
            <a:r>
              <a:rPr sz="2600" spc="-5" dirty="0">
                <a:latin typeface="Perpetua"/>
                <a:cs typeface="Perpetua"/>
              </a:rPr>
              <a:t>and </a:t>
            </a:r>
            <a:r>
              <a:rPr sz="2600" spc="-10" dirty="0">
                <a:latin typeface="Perpetua"/>
                <a:cs typeface="Perpetua"/>
              </a:rPr>
              <a:t>share meals. </a:t>
            </a:r>
            <a:r>
              <a:rPr sz="2600" dirty="0">
                <a:latin typeface="Perpetua"/>
                <a:cs typeface="Perpetua"/>
              </a:rPr>
              <a:t>It </a:t>
            </a:r>
            <a:r>
              <a:rPr sz="2600" spc="-30" dirty="0">
                <a:latin typeface="Perpetua"/>
                <a:cs typeface="Perpetua"/>
              </a:rPr>
              <a:t>may </a:t>
            </a:r>
            <a:r>
              <a:rPr sz="2600" dirty="0">
                <a:latin typeface="Perpetua"/>
                <a:cs typeface="Perpetua"/>
              </a:rPr>
              <a:t>also </a:t>
            </a:r>
            <a:r>
              <a:rPr sz="2600" spc="-5" dirty="0">
                <a:latin typeface="Perpetua"/>
                <a:cs typeface="Perpetua"/>
              </a:rPr>
              <a:t>consist </a:t>
            </a:r>
            <a:r>
              <a:rPr sz="2600" dirty="0">
                <a:latin typeface="Perpetua"/>
                <a:cs typeface="Perpetua"/>
              </a:rPr>
              <a:t>of a </a:t>
            </a:r>
            <a:r>
              <a:rPr sz="2600" spc="-5" dirty="0">
                <a:latin typeface="Perpetua"/>
                <a:cs typeface="Perpetua"/>
              </a:rPr>
              <a:t>single  </a:t>
            </a:r>
            <a:r>
              <a:rPr sz="2600" spc="-15" dirty="0">
                <a:latin typeface="Perpetua"/>
                <a:cs typeface="Perpetua"/>
              </a:rPr>
              <a:t>family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5" dirty="0">
                <a:latin typeface="Perpetua"/>
                <a:cs typeface="Perpetua"/>
              </a:rPr>
              <a:t>another </a:t>
            </a:r>
            <a:r>
              <a:rPr sz="2600" dirty="0">
                <a:latin typeface="Perpetua"/>
                <a:cs typeface="Perpetua"/>
              </a:rPr>
              <a:t>group of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people</a:t>
            </a:r>
            <a:endParaRPr sz="2600">
              <a:latin typeface="Perpetua"/>
              <a:cs typeface="Perpetu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15" dirty="0">
                <a:latin typeface="Perpetua"/>
                <a:cs typeface="Perpetua"/>
              </a:rPr>
              <a:t>They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consumer and </a:t>
            </a:r>
            <a:r>
              <a:rPr sz="2600" spc="-10" dirty="0">
                <a:latin typeface="Perpetua"/>
                <a:cs typeface="Perpetua"/>
              </a:rPr>
              <a:t>resource </a:t>
            </a:r>
            <a:r>
              <a:rPr sz="2600" dirty="0">
                <a:latin typeface="Perpetua"/>
                <a:cs typeface="Perpetua"/>
              </a:rPr>
              <a:t>( </a:t>
            </a:r>
            <a:r>
              <a:rPr sz="2600" spc="-5" dirty="0">
                <a:latin typeface="Perpetua"/>
                <a:cs typeface="Perpetua"/>
              </a:rPr>
              <a:t>labour) </a:t>
            </a:r>
            <a:r>
              <a:rPr sz="2600" dirty="0">
                <a:latin typeface="Perpetua"/>
                <a:cs typeface="Perpetua"/>
              </a:rPr>
              <a:t>or</a:t>
            </a:r>
            <a:r>
              <a:rPr sz="2600" spc="5" dirty="0">
                <a:latin typeface="Perpetua"/>
                <a:cs typeface="Perpetua"/>
              </a:rPr>
              <a:t> </a:t>
            </a:r>
            <a:r>
              <a:rPr sz="2600" spc="-40" dirty="0">
                <a:latin typeface="Perpetua"/>
                <a:cs typeface="Perpetua"/>
              </a:rPr>
              <a:t>other.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07" y="1145514"/>
            <a:ext cx="981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</a:t>
            </a:r>
            <a:r>
              <a:rPr spc="-5" dirty="0"/>
              <a:t>irm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9144000" y="3429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112" y="3886200"/>
              <a:ext cx="9027160" cy="3340735"/>
            </a:xfrm>
            <a:custGeom>
              <a:avLst/>
              <a:gdLst/>
              <a:ahLst/>
              <a:cxnLst/>
              <a:rect l="l" t="t" r="r" b="b"/>
              <a:pathLst>
                <a:path w="9027160" h="3340734">
                  <a:moveTo>
                    <a:pt x="8708136" y="3340607"/>
                  </a:moveTo>
                  <a:lnTo>
                    <a:pt x="320039" y="3340607"/>
                  </a:lnTo>
                  <a:lnTo>
                    <a:pt x="284987" y="3337560"/>
                  </a:lnTo>
                  <a:lnTo>
                    <a:pt x="269747" y="3334512"/>
                  </a:lnTo>
                  <a:lnTo>
                    <a:pt x="252983" y="3331464"/>
                  </a:lnTo>
                  <a:lnTo>
                    <a:pt x="190499" y="3308604"/>
                  </a:lnTo>
                  <a:lnTo>
                    <a:pt x="135635" y="3275076"/>
                  </a:lnTo>
                  <a:lnTo>
                    <a:pt x="99059" y="3243072"/>
                  </a:lnTo>
                  <a:lnTo>
                    <a:pt x="67055" y="3206496"/>
                  </a:lnTo>
                  <a:lnTo>
                    <a:pt x="33527" y="3151632"/>
                  </a:lnTo>
                  <a:lnTo>
                    <a:pt x="15239" y="3104388"/>
                  </a:lnTo>
                  <a:lnTo>
                    <a:pt x="1523" y="3038855"/>
                  </a:lnTo>
                  <a:lnTo>
                    <a:pt x="1523" y="3022092"/>
                  </a:lnTo>
                  <a:lnTo>
                    <a:pt x="0" y="3005328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022092"/>
                  </a:lnTo>
                  <a:lnTo>
                    <a:pt x="15239" y="3037332"/>
                  </a:lnTo>
                  <a:lnTo>
                    <a:pt x="16763" y="3054096"/>
                  </a:lnTo>
                  <a:lnTo>
                    <a:pt x="19811" y="3069336"/>
                  </a:lnTo>
                  <a:lnTo>
                    <a:pt x="22859" y="3086100"/>
                  </a:lnTo>
                  <a:lnTo>
                    <a:pt x="32003" y="3116580"/>
                  </a:lnTo>
                  <a:lnTo>
                    <a:pt x="38099" y="3130296"/>
                  </a:lnTo>
                  <a:lnTo>
                    <a:pt x="44195" y="3145536"/>
                  </a:lnTo>
                  <a:lnTo>
                    <a:pt x="59435" y="3172968"/>
                  </a:lnTo>
                  <a:lnTo>
                    <a:pt x="68579" y="3185160"/>
                  </a:lnTo>
                  <a:lnTo>
                    <a:pt x="77723" y="3198876"/>
                  </a:lnTo>
                  <a:lnTo>
                    <a:pt x="86867" y="3211068"/>
                  </a:lnTo>
                  <a:lnTo>
                    <a:pt x="97535" y="3221736"/>
                  </a:lnTo>
                  <a:lnTo>
                    <a:pt x="108203" y="3233928"/>
                  </a:lnTo>
                  <a:lnTo>
                    <a:pt x="155447" y="3273552"/>
                  </a:lnTo>
                  <a:lnTo>
                    <a:pt x="196595" y="3296412"/>
                  </a:lnTo>
                  <a:lnTo>
                    <a:pt x="240791" y="3314700"/>
                  </a:lnTo>
                  <a:lnTo>
                    <a:pt x="256031" y="3317748"/>
                  </a:lnTo>
                  <a:lnTo>
                    <a:pt x="271271" y="3322320"/>
                  </a:lnTo>
                  <a:lnTo>
                    <a:pt x="286512" y="3325368"/>
                  </a:lnTo>
                  <a:lnTo>
                    <a:pt x="320039" y="3328416"/>
                  </a:lnTo>
                  <a:lnTo>
                    <a:pt x="8779255" y="3328416"/>
                  </a:lnTo>
                  <a:lnTo>
                    <a:pt x="8773668" y="3329939"/>
                  </a:lnTo>
                  <a:lnTo>
                    <a:pt x="8758427" y="3334512"/>
                  </a:lnTo>
                  <a:lnTo>
                    <a:pt x="8741664" y="3337560"/>
                  </a:lnTo>
                  <a:lnTo>
                    <a:pt x="8708136" y="3340607"/>
                  </a:lnTo>
                  <a:close/>
                </a:path>
                <a:path w="9027160" h="3340734">
                  <a:moveTo>
                    <a:pt x="8779255" y="3328416"/>
                  </a:moveTo>
                  <a:lnTo>
                    <a:pt x="8706611" y="3328416"/>
                  </a:lnTo>
                  <a:lnTo>
                    <a:pt x="8738616" y="3325368"/>
                  </a:lnTo>
                  <a:lnTo>
                    <a:pt x="8755380" y="3322320"/>
                  </a:lnTo>
                  <a:lnTo>
                    <a:pt x="8770620" y="3317748"/>
                  </a:lnTo>
                  <a:lnTo>
                    <a:pt x="8785860" y="3314700"/>
                  </a:lnTo>
                  <a:lnTo>
                    <a:pt x="8816340" y="3302507"/>
                  </a:lnTo>
                  <a:lnTo>
                    <a:pt x="8843772" y="3290316"/>
                  </a:lnTo>
                  <a:lnTo>
                    <a:pt x="8857488" y="3281172"/>
                  </a:lnTo>
                  <a:lnTo>
                    <a:pt x="8871204" y="3273552"/>
                  </a:lnTo>
                  <a:lnTo>
                    <a:pt x="8907780" y="3244596"/>
                  </a:lnTo>
                  <a:lnTo>
                    <a:pt x="8939784" y="3211068"/>
                  </a:lnTo>
                  <a:lnTo>
                    <a:pt x="8967216" y="3172968"/>
                  </a:lnTo>
                  <a:lnTo>
                    <a:pt x="8988552" y="3131820"/>
                  </a:lnTo>
                  <a:lnTo>
                    <a:pt x="9003792" y="3086100"/>
                  </a:lnTo>
                  <a:lnTo>
                    <a:pt x="9011411" y="3038855"/>
                  </a:lnTo>
                  <a:lnTo>
                    <a:pt x="9014460" y="0"/>
                  </a:lnTo>
                  <a:lnTo>
                    <a:pt x="9026652" y="0"/>
                  </a:lnTo>
                  <a:lnTo>
                    <a:pt x="9026652" y="3022092"/>
                  </a:lnTo>
                  <a:lnTo>
                    <a:pt x="9025128" y="3038855"/>
                  </a:lnTo>
                  <a:lnTo>
                    <a:pt x="9022080" y="3055620"/>
                  </a:lnTo>
                  <a:lnTo>
                    <a:pt x="9020556" y="3072384"/>
                  </a:lnTo>
                  <a:lnTo>
                    <a:pt x="9015984" y="3089148"/>
                  </a:lnTo>
                  <a:lnTo>
                    <a:pt x="9011411" y="3104388"/>
                  </a:lnTo>
                  <a:lnTo>
                    <a:pt x="9006840" y="3121152"/>
                  </a:lnTo>
                  <a:lnTo>
                    <a:pt x="9000744" y="3136392"/>
                  </a:lnTo>
                  <a:lnTo>
                    <a:pt x="8993124" y="3150107"/>
                  </a:lnTo>
                  <a:lnTo>
                    <a:pt x="8985504" y="3165348"/>
                  </a:lnTo>
                  <a:lnTo>
                    <a:pt x="8959595" y="3206496"/>
                  </a:lnTo>
                  <a:lnTo>
                    <a:pt x="8916924" y="3253739"/>
                  </a:lnTo>
                  <a:lnTo>
                    <a:pt x="8878824" y="3284220"/>
                  </a:lnTo>
                  <a:lnTo>
                    <a:pt x="8865108" y="3291839"/>
                  </a:lnTo>
                  <a:lnTo>
                    <a:pt x="8851392" y="3300984"/>
                  </a:lnTo>
                  <a:lnTo>
                    <a:pt x="8836152" y="3308604"/>
                  </a:lnTo>
                  <a:lnTo>
                    <a:pt x="8805672" y="3320796"/>
                  </a:lnTo>
                  <a:lnTo>
                    <a:pt x="8790432" y="3325368"/>
                  </a:lnTo>
                  <a:lnTo>
                    <a:pt x="8779255" y="3328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50294" y="1815194"/>
            <a:ext cx="7456170" cy="30283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2600" dirty="0">
                <a:latin typeface="Perpetua"/>
                <a:cs typeface="Perpetua"/>
              </a:rPr>
              <a:t>Business </a:t>
            </a:r>
            <a:r>
              <a:rPr sz="2600" spc="-5" dirty="0">
                <a:latin typeface="Perpetua"/>
                <a:cs typeface="Perpetua"/>
              </a:rPr>
              <a:t>where things </a:t>
            </a:r>
            <a:r>
              <a:rPr sz="2600" spc="-10" dirty="0">
                <a:latin typeface="Perpetua"/>
                <a:cs typeface="Perpetua"/>
              </a:rPr>
              <a:t>are</a:t>
            </a:r>
            <a:r>
              <a:rPr sz="2600" spc="-7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produced.</a:t>
            </a:r>
            <a:endParaRPr sz="2600">
              <a:latin typeface="Perpetua"/>
              <a:cs typeface="Perpetu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34816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34816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b="1" spc="15" dirty="0">
                <a:latin typeface="Perpetua"/>
                <a:cs typeface="Perpetua"/>
              </a:rPr>
              <a:t>firm </a:t>
            </a:r>
            <a:r>
              <a:rPr sz="2600" dirty="0">
                <a:latin typeface="Perpetua"/>
                <a:cs typeface="Perpetua"/>
              </a:rPr>
              <a:t>is a </a:t>
            </a:r>
            <a:r>
              <a:rPr sz="2600" spc="-5" dirty="0">
                <a:latin typeface="Perpetua"/>
                <a:cs typeface="Perpetua"/>
              </a:rPr>
              <a:t>commercial </a:t>
            </a:r>
            <a:r>
              <a:rPr sz="2600" spc="5" dirty="0">
                <a:latin typeface="Perpetua"/>
                <a:cs typeface="Perpetua"/>
              </a:rPr>
              <a:t>enterprise,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10" dirty="0">
                <a:latin typeface="Perpetua"/>
                <a:cs typeface="Perpetua"/>
              </a:rPr>
              <a:t>company </a:t>
            </a:r>
            <a:r>
              <a:rPr sz="2600" spc="-5" dirty="0">
                <a:latin typeface="Perpetua"/>
                <a:cs typeface="Perpetua"/>
              </a:rPr>
              <a:t>that </a:t>
            </a:r>
            <a:r>
              <a:rPr sz="2600" spc="-15" dirty="0">
                <a:latin typeface="Perpetua"/>
                <a:cs typeface="Perpetua"/>
              </a:rPr>
              <a:t>buys </a:t>
            </a:r>
            <a:r>
              <a:rPr sz="2600" spc="-5" dirty="0">
                <a:latin typeface="Perpetua"/>
                <a:cs typeface="Perpetua"/>
              </a:rPr>
              <a:t>and  sells </a:t>
            </a:r>
            <a:r>
              <a:rPr sz="2600" spc="-10" dirty="0">
                <a:latin typeface="Perpetua"/>
                <a:cs typeface="Perpetua"/>
              </a:rPr>
              <a:t>products </a:t>
            </a:r>
            <a:r>
              <a:rPr sz="2600" dirty="0">
                <a:latin typeface="Perpetua"/>
                <a:cs typeface="Perpetua"/>
              </a:rPr>
              <a:t>and/or </a:t>
            </a:r>
            <a:r>
              <a:rPr sz="2600" spc="10" dirty="0">
                <a:latin typeface="Perpetua"/>
                <a:cs typeface="Perpetua"/>
              </a:rPr>
              <a:t>services </a:t>
            </a:r>
            <a:r>
              <a:rPr sz="2600" spc="-5" dirty="0">
                <a:latin typeface="Perpetua"/>
                <a:cs typeface="Perpetua"/>
              </a:rPr>
              <a:t>to </a:t>
            </a:r>
            <a:r>
              <a:rPr sz="2600" spc="5" dirty="0">
                <a:latin typeface="Perpetua"/>
                <a:cs typeface="Perpetua"/>
              </a:rPr>
              <a:t>consumers </a:t>
            </a:r>
            <a:r>
              <a:rPr sz="2600" spc="-10" dirty="0">
                <a:latin typeface="Perpetua"/>
                <a:cs typeface="Perpetua"/>
              </a:rPr>
              <a:t>with </a:t>
            </a:r>
            <a:r>
              <a:rPr sz="2600" spc="-5" dirty="0">
                <a:latin typeface="Perpetua"/>
                <a:cs typeface="Perpetua"/>
              </a:rPr>
              <a:t>the aim </a:t>
            </a:r>
            <a:r>
              <a:rPr sz="2600" spc="-15" dirty="0">
                <a:latin typeface="Perpetua"/>
                <a:cs typeface="Perpetua"/>
              </a:rPr>
              <a:t>of  </a:t>
            </a:r>
            <a:r>
              <a:rPr sz="2600" dirty="0">
                <a:latin typeface="Perpetua"/>
                <a:cs typeface="Perpetua"/>
              </a:rPr>
              <a:t>making a</a:t>
            </a:r>
            <a:r>
              <a:rPr sz="2600" spc="-10" dirty="0">
                <a:latin typeface="Perpetua"/>
                <a:cs typeface="Perpetua"/>
              </a:rPr>
              <a:t> profit.</a:t>
            </a:r>
            <a:endParaRPr sz="2600">
              <a:latin typeface="Perpetua"/>
              <a:cs typeface="Perpetua"/>
            </a:endParaRPr>
          </a:p>
          <a:p>
            <a:pPr marL="287020" marR="261620" indent="-274955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34816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34816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A </a:t>
            </a:r>
            <a:r>
              <a:rPr sz="2600" spc="-5" dirty="0">
                <a:latin typeface="Perpetua"/>
                <a:cs typeface="Perpetua"/>
              </a:rPr>
              <a:t>business entity </a:t>
            </a:r>
            <a:r>
              <a:rPr sz="2600" spc="5" dirty="0">
                <a:latin typeface="Perpetua"/>
                <a:cs typeface="Perpetua"/>
              </a:rPr>
              <a:t>such </a:t>
            </a:r>
            <a:r>
              <a:rPr sz="2600" spc="-10" dirty="0">
                <a:latin typeface="Perpetua"/>
                <a:cs typeface="Perpetua"/>
              </a:rPr>
              <a:t>as </a:t>
            </a:r>
            <a:r>
              <a:rPr sz="2600" dirty="0">
                <a:latin typeface="Perpetua"/>
                <a:cs typeface="Perpetua"/>
              </a:rPr>
              <a:t>a corporation, </a:t>
            </a:r>
            <a:r>
              <a:rPr sz="2600" spc="-5" dirty="0">
                <a:latin typeface="Perpetua"/>
                <a:cs typeface="Perpetua"/>
              </a:rPr>
              <a:t>limited liability  </a:t>
            </a:r>
            <a:r>
              <a:rPr sz="2600" spc="-45" dirty="0">
                <a:latin typeface="Perpetua"/>
                <a:cs typeface="Perpetua"/>
              </a:rPr>
              <a:t>company, </a:t>
            </a:r>
            <a:r>
              <a:rPr sz="2600" spc="-15" dirty="0">
                <a:latin typeface="Perpetua"/>
                <a:cs typeface="Perpetua"/>
              </a:rPr>
              <a:t>public </a:t>
            </a:r>
            <a:r>
              <a:rPr sz="2600" dirty="0">
                <a:latin typeface="Perpetua"/>
                <a:cs typeface="Perpetua"/>
              </a:rPr>
              <a:t>limited </a:t>
            </a:r>
            <a:r>
              <a:rPr sz="2600" spc="-45" dirty="0">
                <a:latin typeface="Perpetua"/>
                <a:cs typeface="Perpetua"/>
              </a:rPr>
              <a:t>company, </a:t>
            </a:r>
            <a:r>
              <a:rPr sz="2600" spc="-5" dirty="0">
                <a:latin typeface="Perpetua"/>
                <a:cs typeface="Perpetua"/>
              </a:rPr>
              <a:t>sole proprietorship, </a:t>
            </a:r>
            <a:r>
              <a:rPr sz="2600" dirty="0">
                <a:latin typeface="Perpetua"/>
                <a:cs typeface="Perpetua"/>
              </a:rPr>
              <a:t>or  </a:t>
            </a:r>
            <a:r>
              <a:rPr sz="2600" spc="10" dirty="0">
                <a:latin typeface="Perpetua"/>
                <a:cs typeface="Perpetua"/>
              </a:rPr>
              <a:t>partnership </a:t>
            </a:r>
            <a:r>
              <a:rPr sz="2600" spc="-5" dirty="0">
                <a:latin typeface="Perpetua"/>
                <a:cs typeface="Perpetua"/>
              </a:rPr>
              <a:t>that has </a:t>
            </a:r>
            <a:r>
              <a:rPr sz="2600" spc="-10" dirty="0">
                <a:latin typeface="Perpetua"/>
                <a:cs typeface="Perpetua"/>
              </a:rPr>
              <a:t>products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10" dirty="0">
                <a:latin typeface="Perpetua"/>
                <a:cs typeface="Perpetua"/>
              </a:rPr>
              <a:t>services </a:t>
            </a:r>
            <a:r>
              <a:rPr sz="2600" dirty="0">
                <a:latin typeface="Perpetua"/>
                <a:cs typeface="Perpetua"/>
              </a:rPr>
              <a:t>for sale is a</a:t>
            </a:r>
            <a:r>
              <a:rPr sz="2600" spc="-45" dirty="0">
                <a:latin typeface="Perpetua"/>
                <a:cs typeface="Perpetua"/>
              </a:rPr>
              <a:t> </a:t>
            </a:r>
            <a:r>
              <a:rPr sz="2600" spc="10" dirty="0">
                <a:latin typeface="Perpetua"/>
                <a:cs typeface="Perpetua"/>
              </a:rPr>
              <a:t>firm.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07" y="1145514"/>
            <a:ext cx="3302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Product</a:t>
            </a:r>
            <a:r>
              <a:rPr spc="-55" dirty="0"/>
              <a:t> </a:t>
            </a:r>
            <a:r>
              <a:rPr spc="-30" dirty="0"/>
              <a:t>market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199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9144000" y="3429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112" y="3886200"/>
              <a:ext cx="9027160" cy="3340735"/>
            </a:xfrm>
            <a:custGeom>
              <a:avLst/>
              <a:gdLst/>
              <a:ahLst/>
              <a:cxnLst/>
              <a:rect l="l" t="t" r="r" b="b"/>
              <a:pathLst>
                <a:path w="9027160" h="3340734">
                  <a:moveTo>
                    <a:pt x="8708136" y="3340607"/>
                  </a:moveTo>
                  <a:lnTo>
                    <a:pt x="320039" y="3340607"/>
                  </a:lnTo>
                  <a:lnTo>
                    <a:pt x="284987" y="3337560"/>
                  </a:lnTo>
                  <a:lnTo>
                    <a:pt x="269747" y="3334512"/>
                  </a:lnTo>
                  <a:lnTo>
                    <a:pt x="252983" y="3331464"/>
                  </a:lnTo>
                  <a:lnTo>
                    <a:pt x="190499" y="3308604"/>
                  </a:lnTo>
                  <a:lnTo>
                    <a:pt x="135635" y="3275076"/>
                  </a:lnTo>
                  <a:lnTo>
                    <a:pt x="99059" y="3243072"/>
                  </a:lnTo>
                  <a:lnTo>
                    <a:pt x="67055" y="3206496"/>
                  </a:lnTo>
                  <a:lnTo>
                    <a:pt x="33527" y="3151632"/>
                  </a:lnTo>
                  <a:lnTo>
                    <a:pt x="15239" y="3104388"/>
                  </a:lnTo>
                  <a:lnTo>
                    <a:pt x="1523" y="3038855"/>
                  </a:lnTo>
                  <a:lnTo>
                    <a:pt x="1523" y="3022092"/>
                  </a:lnTo>
                  <a:lnTo>
                    <a:pt x="0" y="3005328"/>
                  </a:lnTo>
                  <a:lnTo>
                    <a:pt x="0" y="0"/>
                  </a:lnTo>
                  <a:lnTo>
                    <a:pt x="13715" y="0"/>
                  </a:lnTo>
                  <a:lnTo>
                    <a:pt x="13715" y="3022092"/>
                  </a:lnTo>
                  <a:lnTo>
                    <a:pt x="15239" y="3037332"/>
                  </a:lnTo>
                  <a:lnTo>
                    <a:pt x="16763" y="3054096"/>
                  </a:lnTo>
                  <a:lnTo>
                    <a:pt x="19811" y="3069336"/>
                  </a:lnTo>
                  <a:lnTo>
                    <a:pt x="22859" y="3086100"/>
                  </a:lnTo>
                  <a:lnTo>
                    <a:pt x="32003" y="3116580"/>
                  </a:lnTo>
                  <a:lnTo>
                    <a:pt x="38099" y="3130296"/>
                  </a:lnTo>
                  <a:lnTo>
                    <a:pt x="44195" y="3145536"/>
                  </a:lnTo>
                  <a:lnTo>
                    <a:pt x="59435" y="3172968"/>
                  </a:lnTo>
                  <a:lnTo>
                    <a:pt x="68579" y="3185160"/>
                  </a:lnTo>
                  <a:lnTo>
                    <a:pt x="77723" y="3198876"/>
                  </a:lnTo>
                  <a:lnTo>
                    <a:pt x="86867" y="3211068"/>
                  </a:lnTo>
                  <a:lnTo>
                    <a:pt x="97535" y="3221736"/>
                  </a:lnTo>
                  <a:lnTo>
                    <a:pt x="108203" y="3233928"/>
                  </a:lnTo>
                  <a:lnTo>
                    <a:pt x="155447" y="3273552"/>
                  </a:lnTo>
                  <a:lnTo>
                    <a:pt x="196595" y="3296412"/>
                  </a:lnTo>
                  <a:lnTo>
                    <a:pt x="240791" y="3314700"/>
                  </a:lnTo>
                  <a:lnTo>
                    <a:pt x="256031" y="3317748"/>
                  </a:lnTo>
                  <a:lnTo>
                    <a:pt x="271271" y="3322320"/>
                  </a:lnTo>
                  <a:lnTo>
                    <a:pt x="286512" y="3325368"/>
                  </a:lnTo>
                  <a:lnTo>
                    <a:pt x="320039" y="3328416"/>
                  </a:lnTo>
                  <a:lnTo>
                    <a:pt x="8779255" y="3328416"/>
                  </a:lnTo>
                  <a:lnTo>
                    <a:pt x="8773668" y="3329939"/>
                  </a:lnTo>
                  <a:lnTo>
                    <a:pt x="8758427" y="3334512"/>
                  </a:lnTo>
                  <a:lnTo>
                    <a:pt x="8741664" y="3337560"/>
                  </a:lnTo>
                  <a:lnTo>
                    <a:pt x="8708136" y="3340607"/>
                  </a:lnTo>
                  <a:close/>
                </a:path>
                <a:path w="9027160" h="3340734">
                  <a:moveTo>
                    <a:pt x="8779255" y="3328416"/>
                  </a:moveTo>
                  <a:lnTo>
                    <a:pt x="8706611" y="3328416"/>
                  </a:lnTo>
                  <a:lnTo>
                    <a:pt x="8738616" y="3325368"/>
                  </a:lnTo>
                  <a:lnTo>
                    <a:pt x="8755380" y="3322320"/>
                  </a:lnTo>
                  <a:lnTo>
                    <a:pt x="8770620" y="3317748"/>
                  </a:lnTo>
                  <a:lnTo>
                    <a:pt x="8785860" y="3314700"/>
                  </a:lnTo>
                  <a:lnTo>
                    <a:pt x="8816340" y="3302507"/>
                  </a:lnTo>
                  <a:lnTo>
                    <a:pt x="8843772" y="3290316"/>
                  </a:lnTo>
                  <a:lnTo>
                    <a:pt x="8857488" y="3281172"/>
                  </a:lnTo>
                  <a:lnTo>
                    <a:pt x="8871204" y="3273552"/>
                  </a:lnTo>
                  <a:lnTo>
                    <a:pt x="8907780" y="3244596"/>
                  </a:lnTo>
                  <a:lnTo>
                    <a:pt x="8939784" y="3211068"/>
                  </a:lnTo>
                  <a:lnTo>
                    <a:pt x="8967216" y="3172968"/>
                  </a:lnTo>
                  <a:lnTo>
                    <a:pt x="8988552" y="3131820"/>
                  </a:lnTo>
                  <a:lnTo>
                    <a:pt x="9003792" y="3086100"/>
                  </a:lnTo>
                  <a:lnTo>
                    <a:pt x="9011411" y="3038855"/>
                  </a:lnTo>
                  <a:lnTo>
                    <a:pt x="9014460" y="0"/>
                  </a:lnTo>
                  <a:lnTo>
                    <a:pt x="9026652" y="0"/>
                  </a:lnTo>
                  <a:lnTo>
                    <a:pt x="9026652" y="3022092"/>
                  </a:lnTo>
                  <a:lnTo>
                    <a:pt x="9025128" y="3038855"/>
                  </a:lnTo>
                  <a:lnTo>
                    <a:pt x="9022080" y="3055620"/>
                  </a:lnTo>
                  <a:lnTo>
                    <a:pt x="9020556" y="3072384"/>
                  </a:lnTo>
                  <a:lnTo>
                    <a:pt x="9015984" y="3089148"/>
                  </a:lnTo>
                  <a:lnTo>
                    <a:pt x="9011411" y="3104388"/>
                  </a:lnTo>
                  <a:lnTo>
                    <a:pt x="9006840" y="3121152"/>
                  </a:lnTo>
                  <a:lnTo>
                    <a:pt x="9000744" y="3136392"/>
                  </a:lnTo>
                  <a:lnTo>
                    <a:pt x="8993124" y="3150107"/>
                  </a:lnTo>
                  <a:lnTo>
                    <a:pt x="8985504" y="3165348"/>
                  </a:lnTo>
                  <a:lnTo>
                    <a:pt x="8959595" y="3206496"/>
                  </a:lnTo>
                  <a:lnTo>
                    <a:pt x="8916924" y="3253739"/>
                  </a:lnTo>
                  <a:lnTo>
                    <a:pt x="8878824" y="3284220"/>
                  </a:lnTo>
                  <a:lnTo>
                    <a:pt x="8865108" y="3291839"/>
                  </a:lnTo>
                  <a:lnTo>
                    <a:pt x="8851392" y="3300984"/>
                  </a:lnTo>
                  <a:lnTo>
                    <a:pt x="8836152" y="3308604"/>
                  </a:lnTo>
                  <a:lnTo>
                    <a:pt x="8805672" y="3320796"/>
                  </a:lnTo>
                  <a:lnTo>
                    <a:pt x="8790432" y="3325368"/>
                  </a:lnTo>
                  <a:lnTo>
                    <a:pt x="8779255" y="3328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50314" y="1890752"/>
            <a:ext cx="7346950" cy="287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D34816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34816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Perpetua"/>
                <a:cs typeface="Perpetua"/>
              </a:rPr>
              <a:t>Where </a:t>
            </a:r>
            <a:r>
              <a:rPr sz="2600" spc="-20" dirty="0">
                <a:latin typeface="Perpetua"/>
                <a:cs typeface="Perpetua"/>
              </a:rPr>
              <a:t>buyer </a:t>
            </a:r>
            <a:r>
              <a:rPr sz="2600" spc="-5" dirty="0">
                <a:latin typeface="Perpetua"/>
                <a:cs typeface="Perpetua"/>
              </a:rPr>
              <a:t>and seller </a:t>
            </a:r>
            <a:r>
              <a:rPr sz="2600" spc="-10" dirty="0">
                <a:latin typeface="Perpetua"/>
                <a:cs typeface="Perpetua"/>
              </a:rPr>
              <a:t>communicate </a:t>
            </a:r>
            <a:r>
              <a:rPr sz="2600" spc="-30" dirty="0">
                <a:latin typeface="Perpetua"/>
                <a:cs typeface="Perpetua"/>
              </a:rPr>
              <a:t>together.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things  </a:t>
            </a:r>
            <a:r>
              <a:rPr sz="2600" spc="-10" dirty="0">
                <a:latin typeface="Perpetua"/>
                <a:cs typeface="Perpetua"/>
              </a:rPr>
              <a:t>that are produced </a:t>
            </a:r>
            <a:r>
              <a:rPr sz="2600" spc="-25" dirty="0">
                <a:latin typeface="Perpetua"/>
                <a:cs typeface="Perpetua"/>
              </a:rPr>
              <a:t>by </a:t>
            </a:r>
            <a:r>
              <a:rPr sz="2600" spc="-15" dirty="0">
                <a:latin typeface="Perpetua"/>
                <a:cs typeface="Perpetua"/>
              </a:rPr>
              <a:t>the </a:t>
            </a:r>
            <a:r>
              <a:rPr sz="2600" spc="15" dirty="0">
                <a:latin typeface="Perpetua"/>
                <a:cs typeface="Perpetua"/>
              </a:rPr>
              <a:t>firm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sold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10" dirty="0">
                <a:latin typeface="Perpetua"/>
                <a:cs typeface="Perpetua"/>
              </a:rPr>
              <a:t>product </a:t>
            </a:r>
            <a:r>
              <a:rPr sz="2600" spc="-5" dirty="0">
                <a:latin typeface="Perpetua"/>
                <a:cs typeface="Perpetua"/>
              </a:rPr>
              <a:t>market to  the </a:t>
            </a:r>
            <a:r>
              <a:rPr sz="2600" dirty="0">
                <a:latin typeface="Perpetua"/>
                <a:cs typeface="Perpetua"/>
              </a:rPr>
              <a:t>house</a:t>
            </a:r>
            <a:r>
              <a:rPr sz="2600" spc="-35" dirty="0">
                <a:latin typeface="Perpetua"/>
                <a:cs typeface="Perpetua"/>
              </a:rPr>
              <a:t> </a:t>
            </a:r>
            <a:r>
              <a:rPr sz="2600" spc="-10" dirty="0">
                <a:latin typeface="Perpetua"/>
                <a:cs typeface="Perpetua"/>
              </a:rPr>
              <a:t>hold.</a:t>
            </a:r>
            <a:endParaRPr sz="2600">
              <a:latin typeface="Perpetua"/>
              <a:cs typeface="Perpetua"/>
            </a:endParaRPr>
          </a:p>
          <a:p>
            <a:pPr marL="287020" marR="178435" indent="-274955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D34816"/>
                </a:solidFill>
                <a:latin typeface="Wingdings 2"/>
                <a:cs typeface="Wingdings 2"/>
              </a:rPr>
              <a:t></a:t>
            </a:r>
            <a:r>
              <a:rPr sz="2200" dirty="0">
                <a:solidFill>
                  <a:srgbClr val="D34816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Perpetua"/>
                <a:cs typeface="Perpetua"/>
              </a:rPr>
              <a:t>The </a:t>
            </a:r>
            <a:r>
              <a:rPr sz="2600" spc="-5" dirty="0">
                <a:latin typeface="Perpetua"/>
                <a:cs typeface="Perpetua"/>
              </a:rPr>
              <a:t>product </a:t>
            </a:r>
            <a:r>
              <a:rPr sz="2600" spc="-10" dirty="0">
                <a:latin typeface="Perpetua"/>
                <a:cs typeface="Perpetua"/>
              </a:rPr>
              <a:t>market </a:t>
            </a:r>
            <a:r>
              <a:rPr sz="2600" dirty="0">
                <a:latin typeface="Perpetua"/>
                <a:cs typeface="Perpetua"/>
              </a:rPr>
              <a:t>is </a:t>
            </a:r>
            <a:r>
              <a:rPr sz="2600" spc="-15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market </a:t>
            </a:r>
            <a:r>
              <a:rPr sz="2600" spc="-5" dirty="0">
                <a:latin typeface="Perpetua"/>
                <a:cs typeface="Perpetua"/>
              </a:rPr>
              <a:t>place where final goods  and </a:t>
            </a:r>
            <a:r>
              <a:rPr sz="2600" spc="10" dirty="0">
                <a:latin typeface="Perpetua"/>
                <a:cs typeface="Perpetua"/>
              </a:rPr>
              <a:t>services </a:t>
            </a:r>
            <a:r>
              <a:rPr sz="2600" spc="-10" dirty="0">
                <a:latin typeface="Perpetua"/>
                <a:cs typeface="Perpetua"/>
              </a:rPr>
              <a:t>are </a:t>
            </a:r>
            <a:r>
              <a:rPr sz="2600" spc="-5" dirty="0">
                <a:latin typeface="Perpetua"/>
                <a:cs typeface="Perpetua"/>
              </a:rPr>
              <a:t>sold to businesses and the </a:t>
            </a:r>
            <a:r>
              <a:rPr sz="2600" spc="-10" dirty="0">
                <a:latin typeface="Perpetua"/>
                <a:cs typeface="Perpetua"/>
              </a:rPr>
              <a:t>public </a:t>
            </a:r>
            <a:r>
              <a:rPr sz="2600" spc="-35" dirty="0">
                <a:latin typeface="Perpetua"/>
                <a:cs typeface="Perpetua"/>
              </a:rPr>
              <a:t>sector.  </a:t>
            </a:r>
            <a:r>
              <a:rPr sz="2600" spc="-15" dirty="0">
                <a:latin typeface="Perpetua"/>
                <a:cs typeface="Perpetua"/>
              </a:rPr>
              <a:t>Focusing </a:t>
            </a:r>
            <a:r>
              <a:rPr sz="2600" dirty="0">
                <a:latin typeface="Perpetua"/>
                <a:cs typeface="Perpetua"/>
              </a:rPr>
              <a:t>on </a:t>
            </a:r>
            <a:r>
              <a:rPr sz="2600" spc="-5" dirty="0">
                <a:latin typeface="Perpetua"/>
                <a:cs typeface="Perpetua"/>
              </a:rPr>
              <a:t>the </a:t>
            </a:r>
            <a:r>
              <a:rPr sz="2600" spc="-10" dirty="0">
                <a:latin typeface="Perpetua"/>
                <a:cs typeface="Perpetua"/>
              </a:rPr>
              <a:t>sale </a:t>
            </a:r>
            <a:r>
              <a:rPr sz="2600" dirty="0">
                <a:latin typeface="Perpetua"/>
                <a:cs typeface="Perpetua"/>
              </a:rPr>
              <a:t>of </a:t>
            </a:r>
            <a:r>
              <a:rPr sz="2600" spc="-5" dirty="0">
                <a:latin typeface="Perpetua"/>
                <a:cs typeface="Perpetua"/>
              </a:rPr>
              <a:t>finished goods, </a:t>
            </a:r>
            <a:r>
              <a:rPr sz="2600" dirty="0">
                <a:latin typeface="Perpetua"/>
                <a:cs typeface="Perpetua"/>
              </a:rPr>
              <a:t>it </a:t>
            </a:r>
            <a:r>
              <a:rPr sz="2600" spc="-5" dirty="0">
                <a:latin typeface="Perpetua"/>
                <a:cs typeface="Perpetua"/>
              </a:rPr>
              <a:t>does </a:t>
            </a:r>
            <a:r>
              <a:rPr sz="2600" spc="-10" dirty="0">
                <a:latin typeface="Perpetua"/>
                <a:cs typeface="Perpetua"/>
              </a:rPr>
              <a:t>not </a:t>
            </a:r>
            <a:r>
              <a:rPr sz="2600" spc="-5" dirty="0">
                <a:latin typeface="Perpetua"/>
                <a:cs typeface="Perpetua"/>
              </a:rPr>
              <a:t>include  trading </a:t>
            </a:r>
            <a:r>
              <a:rPr sz="2600" dirty="0">
                <a:latin typeface="Perpetua"/>
                <a:cs typeface="Perpetua"/>
              </a:rPr>
              <a:t>in </a:t>
            </a:r>
            <a:r>
              <a:rPr sz="2600" spc="-35" dirty="0">
                <a:latin typeface="Perpetua"/>
                <a:cs typeface="Perpetua"/>
              </a:rPr>
              <a:t>raw </a:t>
            </a:r>
            <a:r>
              <a:rPr sz="2600" dirty="0">
                <a:latin typeface="Perpetua"/>
                <a:cs typeface="Perpetua"/>
              </a:rPr>
              <a:t>or </a:t>
            </a:r>
            <a:r>
              <a:rPr sz="2600" spc="-5" dirty="0">
                <a:latin typeface="Perpetua"/>
                <a:cs typeface="Perpetua"/>
              </a:rPr>
              <a:t>other </a:t>
            </a:r>
            <a:r>
              <a:rPr sz="2600" dirty="0">
                <a:latin typeface="Perpetua"/>
                <a:cs typeface="Perpetua"/>
              </a:rPr>
              <a:t>intermediate</a:t>
            </a:r>
            <a:r>
              <a:rPr sz="2600" spc="45" dirty="0">
                <a:latin typeface="Perpetua"/>
                <a:cs typeface="Perpetua"/>
              </a:rPr>
              <a:t> </a:t>
            </a:r>
            <a:r>
              <a:rPr sz="2600" spc="-5" dirty="0">
                <a:latin typeface="Perpetua"/>
                <a:cs typeface="Perpetua"/>
              </a:rPr>
              <a:t>materials.</a:t>
            </a:r>
            <a:endParaRPr sz="2600"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07" y="1145514"/>
            <a:ext cx="2988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Factor</a:t>
            </a:r>
            <a:r>
              <a:rPr spc="-55" dirty="0"/>
              <a:t> </a:t>
            </a:r>
            <a:r>
              <a:rPr spc="-30" dirty="0"/>
              <a:t>market</a:t>
            </a:r>
          </a:p>
        </p:txBody>
      </p:sp>
      <p:sp>
        <p:nvSpPr>
          <p:cNvPr id="3" name="object 3"/>
          <p:cNvSpPr/>
          <p:nvPr/>
        </p:nvSpPr>
        <p:spPr>
          <a:xfrm>
            <a:off x="515112" y="3886200"/>
            <a:ext cx="9027160" cy="3340735"/>
          </a:xfrm>
          <a:custGeom>
            <a:avLst/>
            <a:gdLst/>
            <a:ahLst/>
            <a:cxnLst/>
            <a:rect l="l" t="t" r="r" b="b"/>
            <a:pathLst>
              <a:path w="9027160" h="3340734">
                <a:moveTo>
                  <a:pt x="8708136" y="3340607"/>
                </a:moveTo>
                <a:lnTo>
                  <a:pt x="320039" y="3340607"/>
                </a:lnTo>
                <a:lnTo>
                  <a:pt x="284987" y="3337560"/>
                </a:lnTo>
                <a:lnTo>
                  <a:pt x="269747" y="3334512"/>
                </a:lnTo>
                <a:lnTo>
                  <a:pt x="252983" y="3331464"/>
                </a:lnTo>
                <a:lnTo>
                  <a:pt x="190499" y="3308604"/>
                </a:lnTo>
                <a:lnTo>
                  <a:pt x="135635" y="3275076"/>
                </a:lnTo>
                <a:lnTo>
                  <a:pt x="99059" y="3243072"/>
                </a:lnTo>
                <a:lnTo>
                  <a:pt x="67055" y="3206496"/>
                </a:lnTo>
                <a:lnTo>
                  <a:pt x="33527" y="3151632"/>
                </a:lnTo>
                <a:lnTo>
                  <a:pt x="15239" y="3104388"/>
                </a:lnTo>
                <a:lnTo>
                  <a:pt x="1523" y="3038855"/>
                </a:lnTo>
                <a:lnTo>
                  <a:pt x="1523" y="3022092"/>
                </a:lnTo>
                <a:lnTo>
                  <a:pt x="0" y="3005328"/>
                </a:lnTo>
                <a:lnTo>
                  <a:pt x="0" y="0"/>
                </a:lnTo>
                <a:lnTo>
                  <a:pt x="13715" y="0"/>
                </a:lnTo>
                <a:lnTo>
                  <a:pt x="13715" y="3022092"/>
                </a:lnTo>
                <a:lnTo>
                  <a:pt x="15239" y="3037332"/>
                </a:lnTo>
                <a:lnTo>
                  <a:pt x="16763" y="3054096"/>
                </a:lnTo>
                <a:lnTo>
                  <a:pt x="19811" y="3069336"/>
                </a:lnTo>
                <a:lnTo>
                  <a:pt x="22859" y="3086100"/>
                </a:lnTo>
                <a:lnTo>
                  <a:pt x="32003" y="3116580"/>
                </a:lnTo>
                <a:lnTo>
                  <a:pt x="38099" y="3130296"/>
                </a:lnTo>
                <a:lnTo>
                  <a:pt x="44195" y="3145536"/>
                </a:lnTo>
                <a:lnTo>
                  <a:pt x="59435" y="3172968"/>
                </a:lnTo>
                <a:lnTo>
                  <a:pt x="68579" y="3185160"/>
                </a:lnTo>
                <a:lnTo>
                  <a:pt x="77723" y="3198876"/>
                </a:lnTo>
                <a:lnTo>
                  <a:pt x="86867" y="3211068"/>
                </a:lnTo>
                <a:lnTo>
                  <a:pt x="97535" y="3221736"/>
                </a:lnTo>
                <a:lnTo>
                  <a:pt x="108203" y="3233928"/>
                </a:lnTo>
                <a:lnTo>
                  <a:pt x="155447" y="3273552"/>
                </a:lnTo>
                <a:lnTo>
                  <a:pt x="196595" y="3296412"/>
                </a:lnTo>
                <a:lnTo>
                  <a:pt x="240791" y="3314700"/>
                </a:lnTo>
                <a:lnTo>
                  <a:pt x="256031" y="3317748"/>
                </a:lnTo>
                <a:lnTo>
                  <a:pt x="271271" y="3322320"/>
                </a:lnTo>
                <a:lnTo>
                  <a:pt x="286512" y="3325368"/>
                </a:lnTo>
                <a:lnTo>
                  <a:pt x="320039" y="3328416"/>
                </a:lnTo>
                <a:lnTo>
                  <a:pt x="8779255" y="3328416"/>
                </a:lnTo>
                <a:lnTo>
                  <a:pt x="8773668" y="3329939"/>
                </a:lnTo>
                <a:lnTo>
                  <a:pt x="8758427" y="3334512"/>
                </a:lnTo>
                <a:lnTo>
                  <a:pt x="8741664" y="3337560"/>
                </a:lnTo>
                <a:lnTo>
                  <a:pt x="8708136" y="3340607"/>
                </a:lnTo>
                <a:close/>
              </a:path>
              <a:path w="9027160" h="3340734">
                <a:moveTo>
                  <a:pt x="8779255" y="3328416"/>
                </a:moveTo>
                <a:lnTo>
                  <a:pt x="8706611" y="3328416"/>
                </a:lnTo>
                <a:lnTo>
                  <a:pt x="8738616" y="3325368"/>
                </a:lnTo>
                <a:lnTo>
                  <a:pt x="8755380" y="3322320"/>
                </a:lnTo>
                <a:lnTo>
                  <a:pt x="8770620" y="3317748"/>
                </a:lnTo>
                <a:lnTo>
                  <a:pt x="8785860" y="3314700"/>
                </a:lnTo>
                <a:lnTo>
                  <a:pt x="8816340" y="3302507"/>
                </a:lnTo>
                <a:lnTo>
                  <a:pt x="8843772" y="3290316"/>
                </a:lnTo>
                <a:lnTo>
                  <a:pt x="8857488" y="3281172"/>
                </a:lnTo>
                <a:lnTo>
                  <a:pt x="8871204" y="3273552"/>
                </a:lnTo>
                <a:lnTo>
                  <a:pt x="8907780" y="3244596"/>
                </a:lnTo>
                <a:lnTo>
                  <a:pt x="8939784" y="3211068"/>
                </a:lnTo>
                <a:lnTo>
                  <a:pt x="8967216" y="3172968"/>
                </a:lnTo>
                <a:lnTo>
                  <a:pt x="8988552" y="3131820"/>
                </a:lnTo>
                <a:lnTo>
                  <a:pt x="9003792" y="3086100"/>
                </a:lnTo>
                <a:lnTo>
                  <a:pt x="9011411" y="3038855"/>
                </a:lnTo>
                <a:lnTo>
                  <a:pt x="9014460" y="0"/>
                </a:lnTo>
                <a:lnTo>
                  <a:pt x="9026652" y="0"/>
                </a:lnTo>
                <a:lnTo>
                  <a:pt x="9026652" y="3022092"/>
                </a:lnTo>
                <a:lnTo>
                  <a:pt x="9025128" y="3038855"/>
                </a:lnTo>
                <a:lnTo>
                  <a:pt x="9022080" y="3055620"/>
                </a:lnTo>
                <a:lnTo>
                  <a:pt x="9020556" y="3072384"/>
                </a:lnTo>
                <a:lnTo>
                  <a:pt x="9015984" y="3089148"/>
                </a:lnTo>
                <a:lnTo>
                  <a:pt x="9011411" y="3104388"/>
                </a:lnTo>
                <a:lnTo>
                  <a:pt x="9006840" y="3121152"/>
                </a:lnTo>
                <a:lnTo>
                  <a:pt x="9000744" y="3136392"/>
                </a:lnTo>
                <a:lnTo>
                  <a:pt x="8993124" y="3150107"/>
                </a:lnTo>
                <a:lnTo>
                  <a:pt x="8985504" y="3165348"/>
                </a:lnTo>
                <a:lnTo>
                  <a:pt x="8959595" y="3206496"/>
                </a:lnTo>
                <a:lnTo>
                  <a:pt x="8916924" y="3253739"/>
                </a:lnTo>
                <a:lnTo>
                  <a:pt x="8878824" y="3284220"/>
                </a:lnTo>
                <a:lnTo>
                  <a:pt x="8865108" y="3291839"/>
                </a:lnTo>
                <a:lnTo>
                  <a:pt x="8851392" y="3300984"/>
                </a:lnTo>
                <a:lnTo>
                  <a:pt x="8836152" y="3308604"/>
                </a:lnTo>
                <a:lnTo>
                  <a:pt x="8805672" y="3320796"/>
                </a:lnTo>
                <a:lnTo>
                  <a:pt x="8790432" y="3325368"/>
                </a:lnTo>
                <a:lnTo>
                  <a:pt x="8779255" y="3328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730885" marR="5080" indent="-274955">
              <a:lnSpc>
                <a:spcPct val="80000"/>
              </a:lnSpc>
              <a:spcBef>
                <a:spcPts val="530"/>
              </a:spcBef>
            </a:pPr>
            <a:r>
              <a:rPr spc="-5" dirty="0"/>
              <a:t>Resources </a:t>
            </a:r>
            <a:r>
              <a:rPr spc="-10" dirty="0"/>
              <a:t>must be </a:t>
            </a:r>
            <a:r>
              <a:rPr spc="-5" dirty="0"/>
              <a:t>used </a:t>
            </a:r>
            <a:r>
              <a:rPr dirty="0"/>
              <a:t>in </a:t>
            </a:r>
            <a:r>
              <a:rPr spc="-5" dirty="0"/>
              <a:t>the production process </a:t>
            </a:r>
            <a:r>
              <a:rPr spc="5" dirty="0"/>
              <a:t>to </a:t>
            </a:r>
            <a:r>
              <a:rPr spc="-5" dirty="0"/>
              <a:t>produce </a:t>
            </a:r>
            <a:r>
              <a:rPr dirty="0"/>
              <a:t>goods </a:t>
            </a:r>
            <a:r>
              <a:rPr spc="-5" dirty="0"/>
              <a:t>and </a:t>
            </a:r>
            <a:r>
              <a:rPr dirty="0"/>
              <a:t>services. Resources  </a:t>
            </a:r>
            <a:r>
              <a:rPr spc="-5" dirty="0"/>
              <a:t>are also called </a:t>
            </a:r>
            <a:r>
              <a:rPr dirty="0"/>
              <a:t>factors of production.The </a:t>
            </a:r>
            <a:r>
              <a:rPr spc="-5" dirty="0"/>
              <a:t>major </a:t>
            </a:r>
            <a:r>
              <a:rPr spc="5" dirty="0"/>
              <a:t>factors</a:t>
            </a:r>
            <a:r>
              <a:rPr spc="-65" dirty="0"/>
              <a:t> </a:t>
            </a:r>
            <a:r>
              <a:rPr spc="-10" dirty="0"/>
              <a:t>are</a:t>
            </a:r>
          </a:p>
          <a:p>
            <a:pPr marL="456565">
              <a:lnSpc>
                <a:spcPct val="100000"/>
              </a:lnSpc>
              <a:spcBef>
                <a:spcPts val="170"/>
              </a:spcBef>
              <a:tabLst>
                <a:tab pos="972185" algn="l"/>
              </a:tabLst>
            </a:pPr>
            <a:r>
              <a:rPr sz="1500" spc="10" dirty="0">
                <a:solidFill>
                  <a:srgbClr val="D34816"/>
                </a:solidFill>
              </a:rPr>
              <a:t>(1)	</a:t>
            </a:r>
            <a:r>
              <a:rPr dirty="0"/>
              <a:t>Land</a:t>
            </a:r>
            <a:endParaRPr sz="1500"/>
          </a:p>
          <a:p>
            <a:pPr marL="456565">
              <a:lnSpc>
                <a:spcPct val="100000"/>
              </a:lnSpc>
              <a:spcBef>
                <a:spcPts val="165"/>
              </a:spcBef>
              <a:tabLst>
                <a:tab pos="972185" algn="l"/>
              </a:tabLst>
            </a:pPr>
            <a:r>
              <a:rPr sz="1500" spc="10" dirty="0">
                <a:solidFill>
                  <a:srgbClr val="D34816"/>
                </a:solidFill>
              </a:rPr>
              <a:t>(2)	</a:t>
            </a:r>
            <a:r>
              <a:rPr spc="-5" dirty="0"/>
              <a:t>Labour</a:t>
            </a:r>
            <a:endParaRPr sz="1500"/>
          </a:p>
          <a:p>
            <a:pPr marL="456565">
              <a:lnSpc>
                <a:spcPct val="100000"/>
              </a:lnSpc>
              <a:spcBef>
                <a:spcPts val="170"/>
              </a:spcBef>
              <a:tabLst>
                <a:tab pos="972185" algn="l"/>
              </a:tabLst>
            </a:pPr>
            <a:r>
              <a:rPr sz="1500" spc="10" dirty="0">
                <a:solidFill>
                  <a:srgbClr val="D34816"/>
                </a:solidFill>
              </a:rPr>
              <a:t>(3)	</a:t>
            </a:r>
            <a:r>
              <a:rPr spc="-5" dirty="0"/>
              <a:t>Capital</a:t>
            </a:r>
            <a:endParaRPr sz="1500"/>
          </a:p>
          <a:p>
            <a:pPr marL="456565">
              <a:lnSpc>
                <a:spcPct val="100000"/>
              </a:lnSpc>
              <a:spcBef>
                <a:spcPts val="170"/>
              </a:spcBef>
              <a:tabLst>
                <a:tab pos="972185" algn="l"/>
              </a:tabLst>
            </a:pPr>
            <a:r>
              <a:rPr sz="1500" spc="10" dirty="0">
                <a:solidFill>
                  <a:srgbClr val="D34816"/>
                </a:solidFill>
              </a:rPr>
              <a:t>(4)	</a:t>
            </a:r>
            <a:r>
              <a:rPr spc="-5" dirty="0"/>
              <a:t>Organization.</a:t>
            </a:r>
            <a:endParaRPr sz="1500"/>
          </a:p>
          <a:p>
            <a:pPr marL="730885" marR="29845" indent="-274955">
              <a:lnSpc>
                <a:spcPct val="80000"/>
              </a:lnSpc>
              <a:spcBef>
                <a:spcPts val="600"/>
              </a:spcBef>
              <a:tabLst>
                <a:tab pos="730885" algn="l"/>
              </a:tabLst>
            </a:pPr>
            <a:r>
              <a:rPr sz="1500" spc="20" dirty="0">
                <a:solidFill>
                  <a:srgbClr val="D34816"/>
                </a:solidFill>
                <a:latin typeface="Wingdings 2"/>
                <a:cs typeface="Wingdings 2"/>
              </a:rPr>
              <a:t></a:t>
            </a:r>
            <a:r>
              <a:rPr sz="1500" spc="20" dirty="0">
                <a:solidFill>
                  <a:srgbClr val="D34816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Individual </a:t>
            </a:r>
            <a:r>
              <a:rPr dirty="0"/>
              <a:t>go </a:t>
            </a:r>
            <a:r>
              <a:rPr spc="-5" dirty="0"/>
              <a:t>to the Product market to buy </a:t>
            </a:r>
            <a:r>
              <a:rPr dirty="0"/>
              <a:t>things </a:t>
            </a:r>
            <a:r>
              <a:rPr spc="-5" dirty="0"/>
              <a:t>(spending) they </a:t>
            </a:r>
            <a:r>
              <a:rPr spc="-20" dirty="0"/>
              <a:t>gave </a:t>
            </a:r>
            <a:r>
              <a:rPr spc="-10" dirty="0"/>
              <a:t>money </a:t>
            </a:r>
            <a:r>
              <a:rPr spc="5" dirty="0"/>
              <a:t>to </a:t>
            </a:r>
            <a:r>
              <a:rPr spc="-5" dirty="0"/>
              <a:t>the  product market, that </a:t>
            </a:r>
            <a:r>
              <a:rPr spc="-10" dirty="0"/>
              <a:t>money </a:t>
            </a:r>
            <a:r>
              <a:rPr dirty="0"/>
              <a:t>is than go </a:t>
            </a:r>
            <a:r>
              <a:rPr spc="5" dirty="0"/>
              <a:t>to </a:t>
            </a:r>
            <a:r>
              <a:rPr spc="-5" dirty="0"/>
              <a:t>the </a:t>
            </a:r>
            <a:r>
              <a:rPr spc="10" dirty="0"/>
              <a:t>firm </a:t>
            </a:r>
            <a:r>
              <a:rPr spc="-10" dirty="0"/>
              <a:t>in </a:t>
            </a:r>
            <a:r>
              <a:rPr spc="-5" dirty="0"/>
              <a:t>the </a:t>
            </a:r>
            <a:r>
              <a:rPr spc="15" dirty="0"/>
              <a:t>form </a:t>
            </a:r>
            <a:r>
              <a:rPr dirty="0"/>
              <a:t>of </a:t>
            </a:r>
            <a:r>
              <a:rPr spc="-5" dirty="0"/>
              <a:t>revenue.The </a:t>
            </a:r>
            <a:r>
              <a:rPr spc="10" dirty="0"/>
              <a:t>firm</a:t>
            </a:r>
            <a:r>
              <a:rPr spc="-225" dirty="0"/>
              <a:t> </a:t>
            </a:r>
            <a:r>
              <a:rPr spc="-5" dirty="0"/>
              <a:t>don't  </a:t>
            </a:r>
            <a:r>
              <a:rPr spc="-10" dirty="0"/>
              <a:t>keep </a:t>
            </a:r>
            <a:r>
              <a:rPr dirty="0"/>
              <a:t>all his </a:t>
            </a:r>
            <a:r>
              <a:rPr spc="-10" dirty="0"/>
              <a:t>money </a:t>
            </a:r>
            <a:r>
              <a:rPr dirty="0"/>
              <a:t>, </a:t>
            </a:r>
            <a:r>
              <a:rPr spc="-5" dirty="0"/>
              <a:t>the spend that </a:t>
            </a:r>
            <a:r>
              <a:rPr spc="-10" dirty="0"/>
              <a:t>money </a:t>
            </a:r>
            <a:r>
              <a:rPr spc="5" dirty="0"/>
              <a:t>to </a:t>
            </a:r>
            <a:r>
              <a:rPr spc="-5" dirty="0"/>
              <a:t>resource market </a:t>
            </a:r>
            <a:r>
              <a:rPr spc="-10" dirty="0"/>
              <a:t>in </a:t>
            </a:r>
            <a:r>
              <a:rPr dirty="0"/>
              <a:t>the </a:t>
            </a:r>
            <a:r>
              <a:rPr spc="10" dirty="0"/>
              <a:t>form </a:t>
            </a:r>
            <a:r>
              <a:rPr dirty="0"/>
              <a:t>of  wages/salaries (FoP).Thus </a:t>
            </a:r>
            <a:r>
              <a:rPr spc="-5" dirty="0"/>
              <a:t>money </a:t>
            </a:r>
            <a:r>
              <a:rPr dirty="0"/>
              <a:t>goes </a:t>
            </a:r>
            <a:r>
              <a:rPr spc="5" dirty="0"/>
              <a:t>to </a:t>
            </a:r>
            <a:r>
              <a:rPr spc="-5" dirty="0"/>
              <a:t>household </a:t>
            </a:r>
            <a:r>
              <a:rPr dirty="0"/>
              <a:t>in </a:t>
            </a:r>
            <a:r>
              <a:rPr spc="-5" dirty="0"/>
              <a:t>the </a:t>
            </a:r>
            <a:r>
              <a:rPr spc="10" dirty="0"/>
              <a:t>form </a:t>
            </a:r>
            <a:r>
              <a:rPr dirty="0"/>
              <a:t>of</a:t>
            </a:r>
            <a:r>
              <a:rPr spc="-190" dirty="0"/>
              <a:t> </a:t>
            </a:r>
            <a:r>
              <a:rPr spc="-10" dirty="0"/>
              <a:t>income.</a:t>
            </a:r>
            <a:endParaRPr sz="15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This </a:t>
            </a:r>
            <a:r>
              <a:rPr dirty="0"/>
              <a:t>is </a:t>
            </a:r>
            <a:r>
              <a:rPr spc="-5" dirty="0"/>
              <a:t>the </a:t>
            </a:r>
            <a:r>
              <a:rPr dirty="0"/>
              <a:t>monetary</a:t>
            </a:r>
            <a:r>
              <a:rPr spc="-50" dirty="0"/>
              <a:t> </a:t>
            </a:r>
            <a:r>
              <a:rPr spc="-10" dirty="0"/>
              <a:t>flow</a:t>
            </a:r>
          </a:p>
          <a:p>
            <a:pPr marL="730885" marR="33020" indent="-274955">
              <a:lnSpc>
                <a:spcPts val="1730"/>
              </a:lnSpc>
              <a:spcBef>
                <a:spcPts val="585"/>
              </a:spcBef>
              <a:tabLst>
                <a:tab pos="730885" algn="l"/>
              </a:tabLst>
            </a:pPr>
            <a:r>
              <a:rPr sz="1500" spc="20" dirty="0">
                <a:solidFill>
                  <a:srgbClr val="D34816"/>
                </a:solidFill>
                <a:latin typeface="Wingdings 2"/>
                <a:cs typeface="Wingdings 2"/>
              </a:rPr>
              <a:t></a:t>
            </a:r>
            <a:r>
              <a:rPr sz="1500" spc="20" dirty="0">
                <a:solidFill>
                  <a:srgbClr val="D34816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House hold </a:t>
            </a:r>
            <a:r>
              <a:rPr spc="-10" dirty="0"/>
              <a:t>provide </a:t>
            </a:r>
            <a:r>
              <a:rPr spc="-5" dirty="0"/>
              <a:t>labour resource </a:t>
            </a:r>
            <a:r>
              <a:rPr spc="5" dirty="0"/>
              <a:t>to </a:t>
            </a:r>
            <a:r>
              <a:rPr spc="-5" dirty="0"/>
              <a:t>factor market </a:t>
            </a:r>
            <a:r>
              <a:rPr dirty="0"/>
              <a:t>and </a:t>
            </a:r>
            <a:r>
              <a:rPr spc="-10" dirty="0"/>
              <a:t>in </a:t>
            </a:r>
            <a:r>
              <a:rPr spc="5" dirty="0"/>
              <a:t>exchange </a:t>
            </a:r>
            <a:r>
              <a:rPr spc="-10" dirty="0"/>
              <a:t>they are </a:t>
            </a:r>
            <a:r>
              <a:rPr spc="-5" dirty="0"/>
              <a:t>getting  </a:t>
            </a:r>
            <a:r>
              <a:rPr spc="-10" dirty="0"/>
              <a:t>income. </a:t>
            </a:r>
            <a:r>
              <a:rPr dirty="0"/>
              <a:t>So </a:t>
            </a:r>
            <a:r>
              <a:rPr spc="-5" dirty="0"/>
              <a:t>the </a:t>
            </a:r>
            <a:r>
              <a:rPr dirty="0"/>
              <a:t>labour and </a:t>
            </a:r>
            <a:r>
              <a:rPr spc="-5" dirty="0"/>
              <a:t>resource </a:t>
            </a:r>
            <a:r>
              <a:rPr dirty="0"/>
              <a:t>go </a:t>
            </a:r>
            <a:r>
              <a:rPr spc="-5" dirty="0"/>
              <a:t>to factor market from factor market the labour  </a:t>
            </a:r>
            <a:r>
              <a:rPr dirty="0"/>
              <a:t>and </a:t>
            </a:r>
            <a:r>
              <a:rPr spc="-5" dirty="0"/>
              <a:t>resources </a:t>
            </a:r>
            <a:r>
              <a:rPr dirty="0"/>
              <a:t>find </a:t>
            </a:r>
            <a:r>
              <a:rPr spc="-5" dirty="0"/>
              <a:t>the </a:t>
            </a:r>
            <a:r>
              <a:rPr spc="-25" dirty="0"/>
              <a:t>way </a:t>
            </a:r>
            <a:r>
              <a:rPr spc="-10" dirty="0"/>
              <a:t>ultimately </a:t>
            </a:r>
            <a:r>
              <a:rPr spc="-5" dirty="0"/>
              <a:t>to </a:t>
            </a:r>
            <a:r>
              <a:rPr dirty="0"/>
              <a:t>the </a:t>
            </a:r>
            <a:r>
              <a:rPr spc="10" dirty="0"/>
              <a:t>firm </a:t>
            </a:r>
            <a:r>
              <a:rPr spc="5" dirty="0"/>
              <a:t>itself.The </a:t>
            </a:r>
            <a:r>
              <a:rPr spc="10" dirty="0"/>
              <a:t>firm </a:t>
            </a:r>
            <a:r>
              <a:rPr spc="-5" dirty="0"/>
              <a:t>need labour resource to  produce </a:t>
            </a:r>
            <a:r>
              <a:rPr dirty="0"/>
              <a:t>things, those </a:t>
            </a:r>
            <a:r>
              <a:rPr spc="-5" dirty="0"/>
              <a:t>thing </a:t>
            </a:r>
            <a:r>
              <a:rPr spc="5" dirty="0"/>
              <a:t>which </a:t>
            </a:r>
            <a:r>
              <a:rPr spc="-35" dirty="0"/>
              <a:t>we </a:t>
            </a:r>
            <a:r>
              <a:rPr spc="-5" dirty="0"/>
              <a:t>called products </a:t>
            </a:r>
            <a:r>
              <a:rPr dirty="0"/>
              <a:t>(goods/Services) who </a:t>
            </a:r>
            <a:r>
              <a:rPr spc="-10" dirty="0"/>
              <a:t>make </a:t>
            </a:r>
            <a:r>
              <a:rPr spc="-5" dirty="0"/>
              <a:t>there  </a:t>
            </a:r>
            <a:r>
              <a:rPr spc="-30" dirty="0"/>
              <a:t>way </a:t>
            </a:r>
            <a:r>
              <a:rPr spc="-5" dirty="0"/>
              <a:t>to Product market so </a:t>
            </a:r>
            <a:r>
              <a:rPr dirty="0"/>
              <a:t>Factor/firm </a:t>
            </a:r>
            <a:r>
              <a:rPr spc="-5" dirty="0"/>
              <a:t>send </a:t>
            </a:r>
            <a:r>
              <a:rPr dirty="0"/>
              <a:t>the </a:t>
            </a:r>
            <a:r>
              <a:rPr spc="-5" dirty="0"/>
              <a:t>product </a:t>
            </a:r>
            <a:r>
              <a:rPr spc="5" dirty="0"/>
              <a:t>to </a:t>
            </a:r>
            <a:r>
              <a:rPr spc="-5" dirty="0"/>
              <a:t>store/market, </a:t>
            </a:r>
            <a:r>
              <a:rPr dirty="0"/>
              <a:t>those things  find </a:t>
            </a:r>
            <a:r>
              <a:rPr spc="-5" dirty="0"/>
              <a:t>the perspective </a:t>
            </a:r>
            <a:r>
              <a:rPr spc="-10" dirty="0"/>
              <a:t>buyer they finally </a:t>
            </a:r>
            <a:r>
              <a:rPr dirty="0"/>
              <a:t>go </a:t>
            </a:r>
            <a:r>
              <a:rPr spc="5" dirty="0"/>
              <a:t>to</a:t>
            </a:r>
            <a:r>
              <a:rPr spc="-105" dirty="0"/>
              <a:t> </a:t>
            </a:r>
            <a:r>
              <a:rPr spc="-5" dirty="0"/>
              <a:t>household/producers.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200</Words>
  <Application>Microsoft Office PowerPoint</Application>
  <PresentationFormat>Custom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House Hold</vt:lpstr>
      <vt:lpstr>Firm</vt:lpstr>
      <vt:lpstr>Product market</vt:lpstr>
      <vt:lpstr>Factor market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circular flow model</dc:title>
  <dc:creator>adeel</dc:creator>
  <cp:lastModifiedBy>adeel shaukat</cp:lastModifiedBy>
  <cp:revision>4</cp:revision>
  <dcterms:created xsi:type="dcterms:W3CDTF">2020-10-18T16:20:10Z</dcterms:created>
  <dcterms:modified xsi:type="dcterms:W3CDTF">2020-11-04T16:31:54Z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2020-10-14T00:00:00Z</vt:filetime>
  </property>
  <property fmtid="{D5CDD505-2E9C-101B-9397-08002B2CF9AE}" pid="3" name="LastSaved">
    <vt:filetime>2020-10-18T00:00:00Z</vt:filetime>
  </property>
</Properties>
</file>