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59" r:id="rId4"/>
    <p:sldId id="260" r:id="rId5"/>
    <p:sldId id="261" r:id="rId6"/>
    <p:sldId id="267" r:id="rId7"/>
    <p:sldId id="262" r:id="rId8"/>
    <p:sldId id="263" r:id="rId9"/>
    <p:sldId id="264" r:id="rId10"/>
    <p:sldId id="269" r:id="rId11"/>
    <p:sldId id="271" r:id="rId12"/>
    <p:sldId id="270"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710A76A-A995-4209-AAEA-B23C270F44F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463CEDB-7359-4555-9682-8D35FD63893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A3C5FCF-E115-4351-9880-7CAAD351604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1DADC25-9D2B-4235-823F-3D29F5787B5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B6CD4E1-06C5-45E7-B073-0A447F814F53}"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FB63949-CAF8-4E37-8150-8D884FB28B1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FAC4D28-0F35-4FB2-B381-652A225F329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B0C9A1-EA89-425E-8D48-12BC029BBEA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72026FE-D7B8-4E78-8CBC-3233B79BBE0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6F0540A-DB2F-466C-B00F-E91AB04278C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CF377ED-8FC5-4FAA-B91B-783B1E7EA9A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B3DF437-615F-4222-ABAB-ECF1AC9AC26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11C394D-AE61-4D42-A2ED-9029C28A86F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noEditPoints="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kumimoji="0" lang="en-US" smtClean="0"/>
              <a:t>Click to edit Master subtitle style</a:t>
            </a:r>
            <a:endParaRPr kumimoji="0" lang="en-US"/>
          </a:p>
        </p:txBody>
      </p:sp>
      <p:sp>
        <p:nvSpPr>
          <p:cNvPr id="28" name="Date Placeholder 27"/>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17" name="Footer Placeholder 16"/>
          <p:cNvSpPr>
            <a:spLocks noGrp="1" noEditPoints="1"/>
          </p:cNvSpPr>
          <p:nvPr>
            <p:ph type="ftr" sz="quarter" idx="11"/>
          </p:nvPr>
        </p:nvSpPr>
        <p:spPr/>
        <p:txBody>
          <a:bodyPr/>
          <a:lstStyle/>
          <a:p>
            <a:endParaRPr lang="en-AU"/>
          </a:p>
        </p:txBody>
      </p:sp>
      <p:sp>
        <p:nvSpPr>
          <p:cNvPr id="29" name="Slide Number Placeholder 28"/>
          <p:cNvSpPr>
            <a:spLocks noGrp="1" noEditPoints="1"/>
          </p:cNvSpPr>
          <p:nvPr>
            <p:ph type="sldNum" sz="quarter" idx="12"/>
          </p:nvPr>
        </p:nvSpPr>
        <p:spPr/>
        <p:txBody>
          <a:bodyPr lIns="0" tIns="0" rIns="0" bIns="0">
            <a:noAutofit/>
          </a:bodyPr>
          <a:lstStyle>
            <a:lvl1pPr>
              <a:defRPr sz="1400">
                <a:solidFill>
                  <a:srgbClr val="FFFFFF"/>
                </a:solidFill>
              </a:defRPr>
            </a:lvl1pPr>
          </a:lstStyle>
          <a:p>
            <a:fld id="{DCF36CBD-0117-4C0E-845A-4C7BEE683887}"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noEditPoints="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noEditPoints="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5" name="Footer Placeholder 4"/>
          <p:cNvSpPr>
            <a:spLocks noGrp="1" noEditPoints="1"/>
          </p:cNvSpPr>
          <p:nvPr>
            <p:ph type="ftr" sz="quarter" idx="11"/>
          </p:nvPr>
        </p:nvSpPr>
        <p:spPr/>
        <p:txBody>
          <a:bodyPr/>
          <a:lstStyle/>
          <a:p>
            <a:endParaRPr lang="en-AU"/>
          </a:p>
        </p:txBody>
      </p:sp>
      <p:sp>
        <p:nvSpPr>
          <p:cNvPr id="6" name="Slide Number Placeholder 5"/>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noEditPoints="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5" name="Footer Placeholder 4"/>
          <p:cNvSpPr>
            <a:spLocks noGrp="1" noEditPoints="1"/>
          </p:cNvSpPr>
          <p:nvPr>
            <p:ph type="ftr" sz="quarter" idx="11"/>
          </p:nvPr>
        </p:nvSpPr>
        <p:spPr/>
        <p:txBody>
          <a:bodyPr/>
          <a:lstStyle/>
          <a:p>
            <a:endParaRPr lang="en-AU"/>
          </a:p>
        </p:txBody>
      </p:sp>
      <p:sp>
        <p:nvSpPr>
          <p:cNvPr id="6" name="Slide Number Placeholder 5"/>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5" name="Footer Placeholder 4"/>
          <p:cNvSpPr>
            <a:spLocks noGrp="1" noEditPoints="1"/>
          </p:cNvSpPr>
          <p:nvPr>
            <p:ph type="ftr" sz="quarter" idx="11"/>
          </p:nvPr>
        </p:nvSpPr>
        <p:spPr/>
        <p:txBody>
          <a:bodyPr/>
          <a:lstStyle/>
          <a:p>
            <a:endParaRPr lang="en-AU"/>
          </a:p>
        </p:txBody>
      </p:sp>
      <p:sp>
        <p:nvSpPr>
          <p:cNvPr id="6" name="Slide Number Placeholder 5"/>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8" name="Content Placeholder 7"/>
          <p:cNvSpPr>
            <a:spLocks noGrp="1" noEditPoints="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noEditPoints="1"/>
          </p:cNvSpPr>
          <p:nvPr>
            <p:ph type="title"/>
          </p:nvPr>
        </p:nvSpPr>
        <p:spPr>
          <a:xfrm>
            <a:off x="722313" y="952500"/>
            <a:ext cx="7772400" cy="1362075"/>
          </a:xfrm>
        </p:spPr>
        <p:txBody>
          <a:bodyPr anchor="b"/>
          <a:lstStyle>
            <a:lvl1pPr algn="l">
              <a:buNone/>
              <a:defRPr sz="4000" b="0" cap="none"/>
            </a:lvl1pPr>
          </a:lstStyle>
          <a:p>
            <a:r>
              <a:rPr kumimoji="0" lang="en-US" smtClean="0"/>
              <a:t>Click to edit Master title style</a:t>
            </a:r>
            <a:endParaRPr kumimoji="0" lang="en-US"/>
          </a:p>
        </p:txBody>
      </p:sp>
      <p:sp>
        <p:nvSpPr>
          <p:cNvPr id="3" name="Text Placeholder 2"/>
          <p:cNvSpPr>
            <a:spLocks noGrp="1" noEditPoints="1"/>
          </p:cNvSpPr>
          <p:nvPr>
            <p:ph type="body" idx="1"/>
          </p:nvPr>
        </p:nvSpPr>
        <p:spPr>
          <a:xfrm>
            <a:off x="722313" y="2547938"/>
            <a:ext cx="7772400" cy="1338262"/>
          </a:xfrm>
        </p:spPr>
        <p:txBody>
          <a:bodyPr anchor="t"/>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5" name="Footer Placeholder 4"/>
          <p:cNvSpPr>
            <a:spLocks noGrp="1" noEditPoints="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noEditPoints="1"/>
          </p:cNvSpPr>
          <p:nvPr>
            <p:ph type="sldNum" sz="quarter" idx="12"/>
          </p:nvPr>
        </p:nvSpPr>
        <p:spPr>
          <a:xfrm>
            <a:off x="146304" y="6208776"/>
            <a:ext cx="457200" cy="457200"/>
          </a:xfrm>
        </p:spPr>
        <p:txBody>
          <a:bodyPr/>
          <a:lstStyle/>
          <a:p>
            <a:fld id="{DCF36CBD-0117-4C0E-845A-4C7BEE683887}"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5" name="Date Placeholder 4"/>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6" name="Footer Placeholder 5"/>
          <p:cNvSpPr>
            <a:spLocks noGrp="1" noEditPoints="1"/>
          </p:cNvSpPr>
          <p:nvPr>
            <p:ph type="ftr" sz="quarter" idx="11"/>
          </p:nvPr>
        </p:nvSpPr>
        <p:spPr/>
        <p:txBody>
          <a:bodyPr/>
          <a:lstStyle/>
          <a:p>
            <a:endParaRPr lang="en-AU"/>
          </a:p>
        </p:txBody>
      </p:sp>
      <p:sp>
        <p:nvSpPr>
          <p:cNvPr id="7" name="Slide Number Placeholder 6"/>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9" name="Content Placeholder 8"/>
          <p:cNvSpPr>
            <a:spLocks noGrp="1" noEditPoints="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noEditPoints="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14400" y="273050"/>
            <a:ext cx="7772400" cy="1143000"/>
          </a:xfrm>
        </p:spPr>
        <p:txBody>
          <a:bodyPr anchor="b"/>
          <a:lstStyle/>
          <a:p>
            <a:r>
              <a:rPr kumimoji="0" lang="en-US" smtClean="0"/>
              <a:t>Click to edit Master title style</a:t>
            </a:r>
            <a:endParaRPr kumimoji="0" lang="en-US"/>
          </a:p>
        </p:txBody>
      </p:sp>
      <p:sp>
        <p:nvSpPr>
          <p:cNvPr id="3" name="Text Placeholder 2"/>
          <p:cNvSpPr>
            <a:spLocks noGrp="1" noEditPoints="1"/>
          </p:cNvSpPr>
          <p:nvPr>
            <p:ph type="body" idx="1"/>
          </p:nvPr>
        </p:nvSpPr>
        <p:spPr>
          <a:xfrm>
            <a:off x="914400" y="1447800"/>
            <a:ext cx="3733800" cy="762000"/>
          </a:xfrm>
          <a:noFill/>
          <a:ln w="12700" cap="sq" cmpd="sng" algn="ctr">
            <a:noFill/>
            <a:prstDash val="solid"/>
          </a:ln>
        </p:spPr>
        <p:txBody>
          <a:bodyPr lIns="91440"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noEditPoints="1"/>
          </p:cNvSpPr>
          <p:nvPr>
            <p:ph type="body" sz="half" idx="3"/>
          </p:nvPr>
        </p:nvSpPr>
        <p:spPr>
          <a:xfrm>
            <a:off x="4953000" y="1447800"/>
            <a:ext cx="3733800" cy="762000"/>
          </a:xfrm>
          <a:noFill/>
          <a:ln w="12700" cap="sq" cmpd="sng" algn="ctr">
            <a:noFill/>
            <a:prstDash val="solid"/>
          </a:ln>
        </p:spPr>
        <p:txBody>
          <a:bodyPr lIns="91440"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8" name="Footer Placeholder 7"/>
          <p:cNvSpPr>
            <a:spLocks noGrp="1" noEditPoints="1"/>
          </p:cNvSpPr>
          <p:nvPr>
            <p:ph type="ftr" sz="quarter" idx="11"/>
          </p:nvPr>
        </p:nvSpPr>
        <p:spPr/>
        <p:txBody>
          <a:bodyPr/>
          <a:lstStyle/>
          <a:p>
            <a:endParaRPr lang="en-AU"/>
          </a:p>
        </p:txBody>
      </p:sp>
      <p:sp>
        <p:nvSpPr>
          <p:cNvPr id="9" name="Slide Number Placeholder 8"/>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11" name="Content Placeholder 10"/>
          <p:cNvSpPr>
            <a:spLocks noGrp="1" noEditPoints="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noEditPoints="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3" name="Date Placeholder 2"/>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4" name="Footer Placeholder 3"/>
          <p:cNvSpPr>
            <a:spLocks noGrp="1" noEditPoints="1"/>
          </p:cNvSpPr>
          <p:nvPr>
            <p:ph type="ftr" sz="quarter" idx="11"/>
          </p:nvPr>
        </p:nvSpPr>
        <p:spPr/>
        <p:txBody>
          <a:bodyPr/>
          <a:lstStyle/>
          <a:p>
            <a:endParaRPr lang="en-AU"/>
          </a:p>
        </p:txBody>
      </p:sp>
      <p:sp>
        <p:nvSpPr>
          <p:cNvPr id="5" name="Slide Number Placeholder 4"/>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3" name="Footer Placeholder 2"/>
          <p:cNvSpPr>
            <a:spLocks noGrp="1" noEditPoints="1"/>
          </p:cNvSpPr>
          <p:nvPr>
            <p:ph type="ftr" sz="quarter" idx="11"/>
          </p:nvPr>
        </p:nvSpPr>
        <p:spPr/>
        <p:txBody>
          <a:bodyPr/>
          <a:lstStyle/>
          <a:p>
            <a:endParaRPr lang="en-AU"/>
          </a:p>
        </p:txBody>
      </p:sp>
      <p:sp>
        <p:nvSpPr>
          <p:cNvPr id="4" name="Slide Number Placeholder 3"/>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noEditPoints="1"/>
          </p:cNvSpPr>
          <p:nvPr>
            <p:ph type="title"/>
          </p:nvPr>
        </p:nvSpPr>
        <p:spPr>
          <a:xfrm>
            <a:off x="914400" y="273050"/>
            <a:ext cx="7772400" cy="1143000"/>
          </a:xfrm>
        </p:spPr>
        <p:txBody>
          <a:bodyPr anchor="b"/>
          <a:lstStyle>
            <a:lvl1pPr algn="l">
              <a:buNone/>
              <a:defRPr sz="4000" b="0"/>
            </a:lvl1pPr>
          </a:lstStyle>
          <a:p>
            <a:r>
              <a:rPr kumimoji="0" lang="en-US" smtClean="0"/>
              <a:t>Click to edit Master title style</a:t>
            </a:r>
            <a:endParaRPr kumimoji="0" lang="en-US"/>
          </a:p>
        </p:txBody>
      </p:sp>
      <p:sp>
        <p:nvSpPr>
          <p:cNvPr id="3" name="Text Placeholder 2"/>
          <p:cNvSpPr>
            <a:spLocks noGrp="1" noEditPoints="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6" name="Footer Placeholder 5"/>
          <p:cNvSpPr>
            <a:spLocks noGrp="1" noEditPoints="1"/>
          </p:cNvSpPr>
          <p:nvPr>
            <p:ph type="ftr" sz="quarter" idx="11"/>
          </p:nvPr>
        </p:nvSpPr>
        <p:spPr/>
        <p:txBody>
          <a:bodyPr/>
          <a:lstStyle/>
          <a:p>
            <a:endParaRPr lang="en-AU"/>
          </a:p>
        </p:txBody>
      </p:sp>
      <p:sp>
        <p:nvSpPr>
          <p:cNvPr id="7" name="Slide Number Placeholder 6"/>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11" name="Content Placeholder 10"/>
          <p:cNvSpPr>
            <a:spLocks noGrp="1" noEditPoints="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noEditPoints="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noEditPoints="1"/>
          </p:cNvSpPr>
          <p:nvPr>
            <p:ph type="dt" sz="half" idx="10"/>
          </p:nvPr>
        </p:nvSpPr>
        <p:spPr/>
        <p:txBody>
          <a:bodyPr/>
          <a:lstStyle/>
          <a:p>
            <a:fld id="{8DD7765E-D32E-41D3-A126-65F1C2C88C03}" type="datetimeFigureOut">
              <a:rPr lang="en-US" smtClean="0"/>
              <a:pPr/>
              <a:t>11/5/2020</a:t>
            </a:fld>
            <a:endParaRPr lang="en-AU"/>
          </a:p>
        </p:txBody>
      </p:sp>
      <p:sp>
        <p:nvSpPr>
          <p:cNvPr id="6" name="Footer Placeholder 5"/>
          <p:cNvSpPr>
            <a:spLocks noGrp="1" noEditPoints="1"/>
          </p:cNvSpPr>
          <p:nvPr>
            <p:ph type="ftr" sz="quarter" idx="11"/>
          </p:nvPr>
        </p:nvSpPr>
        <p:spPr>
          <a:xfrm>
            <a:off x="914400" y="6172200"/>
            <a:ext cx="3886200" cy="457200"/>
          </a:xfrm>
        </p:spPr>
        <p:txBody>
          <a:bodyPr/>
          <a:lstStyle/>
          <a:p>
            <a:endParaRPr lang="en-AU"/>
          </a:p>
        </p:txBody>
      </p:sp>
      <p:sp>
        <p:nvSpPr>
          <p:cNvPr id="7" name="Slide Number Placeholder 6"/>
          <p:cNvSpPr>
            <a:spLocks noGrp="1" noEditPoints="1"/>
          </p:cNvSpPr>
          <p:nvPr>
            <p:ph type="sldNum" sz="quarter" idx="12"/>
          </p:nvPr>
        </p:nvSpPr>
        <p:spPr>
          <a:xfrm>
            <a:off x="146304" y="6208776"/>
            <a:ext cx="457200" cy="457200"/>
          </a:xfrm>
        </p:spPr>
        <p:txBody>
          <a:bodyPr/>
          <a:lstStyle/>
          <a:p>
            <a:fld id="{DCF36CBD-0117-4C0E-845A-4C7BEE683887}"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noEditPoints="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pPr lvl="0"/>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noEditPoints="1"/>
          </p:cNvSpPr>
          <p:nvPr>
            <p:ph type="title"/>
          </p:nvPr>
        </p:nvSpPr>
        <p:spPr>
          <a:xfrm>
            <a:off x="914400" y="274638"/>
            <a:ext cx="7772400" cy="1143000"/>
          </a:xfrm>
          <a:prstGeom prst="rect">
            <a:avLst/>
          </a:prstGeom>
        </p:spPr>
        <p:txBody>
          <a:bodyPr bIns="91440" anchor="b">
            <a:normAutofit/>
          </a:bodyPr>
          <a:lstStyle/>
          <a:p>
            <a:r>
              <a:rPr kumimoji="0" lang="en-US" smtClean="0"/>
              <a:t>Click to edit Master title style</a:t>
            </a:r>
            <a:endParaRPr kumimoji="0" lang="en-US"/>
          </a:p>
        </p:txBody>
      </p:sp>
      <p:sp>
        <p:nvSpPr>
          <p:cNvPr id="13" name="Text Placeholder 12"/>
          <p:cNvSpPr>
            <a:spLocks noGrp="1" noEditPoints="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noEditPoints="1"/>
          </p:cNvSpPr>
          <p:nvPr>
            <p:ph type="dt" sz="half" idx="2"/>
          </p:nvPr>
        </p:nvSpPr>
        <p:spPr>
          <a:xfrm>
            <a:off x="6172200" y="6191250"/>
            <a:ext cx="2476500" cy="476250"/>
          </a:xfrm>
          <a:prstGeom prst="rect">
            <a:avLst/>
          </a:prstGeom>
        </p:spPr>
        <p:txBody>
          <a:bodyPr anchor="ctr"/>
          <a:lstStyle>
            <a:lvl1pPr algn="r" eaLnBrk="1" latinLnBrk="0" hangingPunct="1">
              <a:defRPr kumimoji="0" sz="1400">
                <a:solidFill>
                  <a:schemeClr val="tx2"/>
                </a:solidFill>
              </a:defRPr>
            </a:lvl1pPr>
          </a:lstStyle>
          <a:p>
            <a:fld id="{8DD7765E-D32E-41D3-A126-65F1C2C88C03}" type="datetimeFigureOut">
              <a:rPr lang="en-US" smtClean="0"/>
              <a:pPr/>
              <a:t>11/5/2020</a:t>
            </a:fld>
            <a:endParaRPr lang="en-AU"/>
          </a:p>
        </p:txBody>
      </p:sp>
      <p:sp>
        <p:nvSpPr>
          <p:cNvPr id="3" name="Footer Placeholder 2"/>
          <p:cNvSpPr>
            <a:spLocks noGrp="1" noEditPoints="1"/>
          </p:cNvSpPr>
          <p:nvPr>
            <p:ph type="ftr" sz="quarter" idx="3"/>
          </p:nvPr>
        </p:nvSpPr>
        <p:spPr>
          <a:xfrm>
            <a:off x="914400" y="6172200"/>
            <a:ext cx="3962400" cy="457200"/>
          </a:xfrm>
          <a:prstGeom prst="rect">
            <a:avLst/>
          </a:prstGeom>
        </p:spPr>
        <p:txBody>
          <a:bodyPr anchor="ctr"/>
          <a:lstStyle>
            <a:lvl1pPr eaLnBrk="1" latinLnBrk="0" hangingPunct="1">
              <a:defRPr kumimoji="0" sz="1400">
                <a:solidFill>
                  <a:schemeClr val="tx2"/>
                </a:solidFill>
              </a:defRPr>
            </a:lvl1pPr>
          </a:lstStyle>
          <a:p>
            <a:endParaRPr lang="en-AU"/>
          </a:p>
        </p:txBody>
      </p:sp>
      <p:sp>
        <p:nvSpPr>
          <p:cNvPr id="23" name="Slide Number Placeholder 22"/>
          <p:cNvSpPr>
            <a:spLocks noGrp="1" noEditPoints="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CF36CBD-0117-4C0E-845A-4C7BEE683887}"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p:txBody>
          <a:bodyPr>
            <a:normAutofit/>
          </a:bodyPr>
          <a:lstStyle/>
          <a:p>
            <a:pPr algn="l"/>
            <a:r>
              <a:rPr lang="en-AU" dirty="0" smtClean="0"/>
              <a:t>Topic</a:t>
            </a:r>
            <a:r>
              <a:rPr lang="en-AU" dirty="0" smtClean="0"/>
              <a:t>:                    Elasticity of demand</a:t>
            </a:r>
          </a:p>
          <a:p>
            <a:pPr algn="l"/>
            <a:r>
              <a:rPr lang="en-AU" dirty="0" smtClean="0"/>
              <a:t>Teacher name:    </a:t>
            </a:r>
            <a:r>
              <a:rPr lang="en-AU" dirty="0" err="1" smtClean="0"/>
              <a:t>Fizza</a:t>
            </a:r>
            <a:r>
              <a:rPr lang="en-AU" dirty="0" smtClean="0"/>
              <a:t> </a:t>
            </a:r>
            <a:r>
              <a:rPr lang="en-AU" dirty="0" err="1" smtClean="0"/>
              <a:t>shaukat</a:t>
            </a:r>
            <a:endParaRPr lang="en-AU" dirty="0" smtClean="0"/>
          </a:p>
          <a:p>
            <a:r>
              <a:rPr lang="en-AU" dirty="0" smtClean="0"/>
              <a:t>Lecture 2</a:t>
            </a:r>
            <a:endParaRPr lang="en-AU" dirty="0" smtClean="0"/>
          </a:p>
        </p:txBody>
      </p:sp>
      <p:sp>
        <p:nvSpPr>
          <p:cNvPr id="2" name="Title 1"/>
          <p:cNvSpPr>
            <a:spLocks noGrp="1" noEditPoints="1"/>
          </p:cNvSpPr>
          <p:nvPr>
            <p:ph type="ctrTitle"/>
          </p:nvPr>
        </p:nvSpPr>
        <p:spPr/>
        <p:txBody>
          <a:bodyPr/>
          <a:lstStyle/>
          <a:p>
            <a:r>
              <a:rPr lang="en-AU" dirty="0" smtClean="0"/>
              <a:t>Introduction to  </a:t>
            </a:r>
            <a:r>
              <a:rPr lang="en-AU" dirty="0" smtClean="0"/>
              <a:t>Economics</a:t>
            </a:r>
            <a:br>
              <a:rPr lang="en-AU" dirty="0" smtClean="0"/>
            </a:br>
            <a:r>
              <a:rPr lang="en-AU" dirty="0" smtClean="0"/>
              <a:t>BSIT-5</a:t>
            </a:r>
            <a:r>
              <a:rPr lang="en-AU" baseline="30000" dirty="0" smtClean="0"/>
              <a:t>th</a:t>
            </a:r>
            <a:r>
              <a:rPr lang="en-AU" dirty="0" smtClean="0"/>
              <a:t> </a:t>
            </a:r>
            <a:r>
              <a:rPr lang="en-AU" dirty="0" smtClean="0"/>
              <a:t>semester</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lang="en-AU"/>
          </a:p>
        </p:txBody>
      </p:sp>
      <p:pic>
        <p:nvPicPr>
          <p:cNvPr id="4" name="Content Placeholder 3"/>
          <p:cNvPicPr>
            <a:picLocks noGrp="1" noChangeAspect="1"/>
          </p:cNvPicPr>
          <p:nvPr>
            <p:ph sz="quarter" idx="1"/>
          </p:nvPr>
        </p:nvPicPr>
        <p:blipFill>
          <a:blip r:embed="rId3"/>
          <a:srcRect/>
          <a:stretch>
            <a:fillRect/>
          </a:stretch>
        </p:blipFill>
        <p:spPr>
          <a:xfrm>
            <a:off x="285720" y="214290"/>
            <a:ext cx="8286808" cy="6429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lang="en-AU"/>
          </a:p>
        </p:txBody>
      </p:sp>
      <p:sp>
        <p:nvSpPr>
          <p:cNvPr id="3" name="Content Placeholder 2"/>
          <p:cNvSpPr>
            <a:spLocks noGrp="1" noEditPoints="1"/>
          </p:cNvSpPr>
          <p:nvPr>
            <p:ph sz="quarter" idx="1"/>
          </p:nvPr>
        </p:nvSpPr>
        <p:spPr/>
        <p:txBody>
          <a:bodyPr/>
          <a:lstStyle/>
          <a:p>
            <a:endParaRPr lang="en-AU"/>
          </a:p>
        </p:txBody>
      </p:sp>
      <p:pic>
        <p:nvPicPr>
          <p:cNvPr id="4" name="Picture 3"/>
          <p:cNvPicPr>
            <a:picLocks noChangeAspect="1"/>
          </p:cNvPicPr>
          <p:nvPr/>
        </p:nvPicPr>
        <p:blipFill>
          <a:blip r:embed="rId3" cstate="print"/>
          <a:srcRect/>
          <a:stretch>
            <a:fillRect/>
          </a:stretch>
        </p:blipFill>
        <p:spPr>
          <a:xfrm>
            <a:off x="0" y="125652"/>
            <a:ext cx="9042400" cy="66405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AU" b="1" dirty="0" smtClean="0"/>
              <a:t>Practice question(solve with arc estimation)</a:t>
            </a:r>
            <a:endParaRPr lang="en-AU" dirty="0"/>
          </a:p>
        </p:txBody>
      </p:sp>
      <p:pic>
        <p:nvPicPr>
          <p:cNvPr id="4" name="Content Placeholder 3"/>
          <p:cNvPicPr>
            <a:picLocks noGrp="1" noChangeAspect="1"/>
          </p:cNvPicPr>
          <p:nvPr>
            <p:ph sz="quarter" idx="1"/>
          </p:nvPr>
        </p:nvPicPr>
        <p:blipFill>
          <a:blip r:embed="rId3"/>
          <a:srcRect/>
          <a:stretch>
            <a:fillRect/>
          </a:stretch>
        </p:blipFill>
        <p:spPr>
          <a:xfrm>
            <a:off x="0" y="1447800"/>
            <a:ext cx="9144000" cy="51959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AU" b="1" dirty="0"/>
              <a:t>Factor affecting Elasticity of demand</a:t>
            </a:r>
            <a:r>
              <a:rPr lang="en-AU" b="1" dirty="0" smtClean="0"/>
              <a:t>:</a:t>
            </a:r>
            <a:endParaRPr lang="en-AU" dirty="0"/>
          </a:p>
        </p:txBody>
      </p:sp>
      <p:sp>
        <p:nvSpPr>
          <p:cNvPr id="3" name="Content Placeholder 2"/>
          <p:cNvSpPr>
            <a:spLocks noGrp="1" noEditPoints="1"/>
          </p:cNvSpPr>
          <p:nvPr>
            <p:ph sz="quarter" idx="1"/>
          </p:nvPr>
        </p:nvSpPr>
        <p:spPr/>
        <p:txBody>
          <a:bodyPr/>
          <a:lstStyle/>
          <a:p>
            <a:r>
              <a:rPr lang="en-AU" dirty="0"/>
              <a:t>Nature of product:</a:t>
            </a:r>
          </a:p>
          <a:p>
            <a:r>
              <a:rPr lang="en-AU" dirty="0"/>
              <a:t>Availability of substitute:</a:t>
            </a:r>
          </a:p>
          <a:p>
            <a:r>
              <a:rPr lang="en-AU" dirty="0"/>
              <a:t>Level of Income:</a:t>
            </a:r>
          </a:p>
          <a:p>
            <a:r>
              <a:rPr lang="en-AU" dirty="0"/>
              <a:t>Price Level:</a:t>
            </a:r>
          </a:p>
          <a:p>
            <a:r>
              <a:rPr lang="en-AU" dirty="0"/>
              <a:t>Habit, custom and </a:t>
            </a:r>
            <a:r>
              <a:rPr lang="en-AU" dirty="0" smtClean="0"/>
              <a:t>fashion etc</a:t>
            </a:r>
            <a:endParaRPr lang="en-AU" dirty="0"/>
          </a:p>
          <a:p>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Elasticity and slope</a:t>
            </a:r>
            <a:endParaRPr lang="en-AU" dirty="0"/>
          </a:p>
        </p:txBody>
      </p:sp>
      <p:sp>
        <p:nvSpPr>
          <p:cNvPr id="3" name="Content Placeholder 2"/>
          <p:cNvSpPr>
            <a:spLocks noGrp="1" noEditPoints="1"/>
          </p:cNvSpPr>
          <p:nvPr>
            <p:ph sz="quarter" idx="1"/>
          </p:nvPr>
        </p:nvSpPr>
        <p:spPr/>
        <p:txBody>
          <a:bodyPr>
            <a:normAutofit fontScale="85000" lnSpcReduction="20000"/>
          </a:bodyPr>
          <a:lstStyle/>
          <a:p>
            <a:r>
              <a:rPr lang="en-AU" b="1" dirty="0" smtClean="0"/>
              <a:t>Elasticity</a:t>
            </a:r>
            <a:r>
              <a:rPr lang="en-AU" dirty="0" smtClean="0"/>
              <a:t> measures the relative response of quantity to changes in price. </a:t>
            </a:r>
          </a:p>
          <a:p>
            <a:pPr>
              <a:buNone/>
            </a:pPr>
            <a:r>
              <a:rPr lang="en-AU" dirty="0" smtClean="0"/>
              <a:t>Elasticity</a:t>
            </a:r>
            <a:r>
              <a:rPr lang="en-AU" dirty="0"/>
              <a:t> is a measure of a variable's sensitivity to a change in another variable</a:t>
            </a:r>
            <a:endParaRPr lang="en-AU" dirty="0" smtClean="0"/>
          </a:p>
          <a:p>
            <a:pPr>
              <a:buNone/>
            </a:pPr>
            <a:r>
              <a:rPr lang="en-AU" dirty="0"/>
              <a:t>Elasticity of demand is calculated as the percentage change in quantity demand divided by the percentage change in price. Mathematically it can be expressed as</a:t>
            </a:r>
            <a:r>
              <a:rPr lang="en-AU" dirty="0" smtClean="0"/>
              <a:t>:</a:t>
            </a:r>
          </a:p>
          <a:p>
            <a:endParaRPr lang="en-AU" dirty="0"/>
          </a:p>
          <a:p>
            <a:endParaRPr lang="en-AU" dirty="0" smtClean="0"/>
          </a:p>
          <a:p>
            <a:r>
              <a:rPr lang="en-AU" b="1" dirty="0" smtClean="0"/>
              <a:t>Slope</a:t>
            </a:r>
            <a:r>
              <a:rPr lang="en-AU" dirty="0"/>
              <a:t> measures the steepness or flatness of a line in terms of the measurement units for price and quantity. </a:t>
            </a:r>
            <a:endParaRPr lang="en-AU" dirty="0" smtClean="0"/>
          </a:p>
          <a:p>
            <a:pPr fontAlgn="base">
              <a:buNone/>
            </a:pPr>
            <a:r>
              <a:rPr lang="en-AU" dirty="0"/>
              <a:t>Slope can be represented mathematically as:</a:t>
            </a:r>
          </a:p>
          <a:p>
            <a:pPr fontAlgn="base">
              <a:buNone/>
            </a:pPr>
            <a:r>
              <a:rPr lang="en-AU" dirty="0"/>
              <a:t>slope = change in y/change in x</a:t>
            </a:r>
          </a:p>
          <a:p>
            <a:pPr fontAlgn="base">
              <a:buNone/>
            </a:pPr>
            <a:r>
              <a:rPr lang="en-AU" dirty="0"/>
              <a:t>Slope(x) = rise/run</a:t>
            </a:r>
            <a:r>
              <a:rPr lang="en-AU" dirty="0" smtClean="0"/>
              <a:t>.</a:t>
            </a:r>
          </a:p>
          <a:p>
            <a:pPr fontAlgn="base"/>
            <a:endParaRPr lang="en-AU" dirty="0"/>
          </a:p>
          <a:p>
            <a:endParaRPr lang="en-AU" dirty="0"/>
          </a:p>
        </p:txBody>
      </p:sp>
      <p:sp>
        <p:nvSpPr>
          <p:cNvPr id="102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102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00298" y="3643314"/>
            <a:ext cx="3468897" cy="642942"/>
          </a:xfrm>
          <a:prstGeom prst="rect">
            <a:avLst/>
          </a:prstGeom>
          <a:noFill/>
        </p:spPr>
      </p:pic>
      <p:sp>
        <p:nvSpPr>
          <p:cNvPr id="1027" name="Rectangle 3"/>
          <p:cNvSpPr>
            <a:spLocks noChangeArrowheads="1"/>
          </p:cNvSpPr>
          <p:nvPr/>
        </p:nvSpPr>
        <p:spPr bwMode="auto">
          <a:xfrm>
            <a:off x="0" y="866775"/>
            <a:ext cx="9144000" cy="0"/>
          </a:xfrm>
          <a:prstGeom prst="rect">
            <a:avLst/>
          </a:prstGeom>
          <a:noFill/>
          <a:ln w="9525">
            <a:noFill/>
            <a:miter lim="800000"/>
          </a:ln>
          <a:effectLst/>
        </p:spPr>
        <p:txBody>
          <a:bodyPr vert="horz" wrap="non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1028"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5786454"/>
            <a:ext cx="1531886" cy="838202"/>
          </a:xfrm>
          <a:prstGeom prst="rect">
            <a:avLst/>
          </a:prstGeom>
          <a:noFill/>
        </p:spPr>
      </p:pic>
      <p:sp>
        <p:nvSpPr>
          <p:cNvPr id="1030" name="Rectangle 6"/>
          <p:cNvSpPr>
            <a:spLocks noChangeArrowheads="1"/>
          </p:cNvSpPr>
          <p:nvPr/>
        </p:nvSpPr>
        <p:spPr bwMode="auto">
          <a:xfrm>
            <a:off x="0" y="1009650"/>
            <a:ext cx="9144000" cy="0"/>
          </a:xfrm>
          <a:prstGeom prst="rect">
            <a:avLst/>
          </a:prstGeom>
          <a:noFill/>
          <a:ln w="9525">
            <a:noFill/>
            <a:miter lim="800000"/>
          </a:ln>
          <a:effectLst/>
        </p:spPr>
        <p:txBody>
          <a:bodyPr vert="horz" wrap="squar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Elasticity of Demand</a:t>
            </a:r>
            <a:endParaRPr lang="en-AU" dirty="0"/>
          </a:p>
        </p:txBody>
      </p:sp>
      <p:sp>
        <p:nvSpPr>
          <p:cNvPr id="3" name="Content Placeholder 2"/>
          <p:cNvSpPr>
            <a:spLocks noGrp="1" noEditPoints="1"/>
          </p:cNvSpPr>
          <p:nvPr>
            <p:ph sz="quarter" idx="1"/>
          </p:nvPr>
        </p:nvSpPr>
        <p:spPr/>
        <p:txBody>
          <a:bodyPr/>
          <a:lstStyle/>
          <a:p>
            <a:pPr marL="355600" indent="-343535">
              <a:spcBef>
                <a:spcPts val="865"/>
              </a:spcBef>
              <a:buNone/>
              <a:tabLst>
                <a:tab pos="354965" algn="l"/>
                <a:tab pos="356235" algn="l"/>
              </a:tabLst>
            </a:pPr>
            <a:r>
              <a:rPr lang="en-AU" spc="-10" dirty="0">
                <a:cs typeface="Calibri"/>
              </a:rPr>
              <a:t>Following are </a:t>
            </a:r>
            <a:r>
              <a:rPr lang="en-AU" spc="-5" dirty="0">
                <a:cs typeface="Calibri"/>
              </a:rPr>
              <a:t>the </a:t>
            </a:r>
            <a:r>
              <a:rPr lang="en-AU" spc="-15" dirty="0">
                <a:cs typeface="Calibri"/>
              </a:rPr>
              <a:t>elasticity’s of</a:t>
            </a:r>
            <a:r>
              <a:rPr lang="en-AU" spc="10" dirty="0">
                <a:cs typeface="Calibri"/>
              </a:rPr>
              <a:t> </a:t>
            </a:r>
            <a:r>
              <a:rPr lang="en-AU" spc="-5" dirty="0">
                <a:cs typeface="Calibri"/>
              </a:rPr>
              <a:t>demand:</a:t>
            </a:r>
            <a:endParaRPr lang="en-AU" dirty="0">
              <a:cs typeface="Calibri"/>
            </a:endParaRPr>
          </a:p>
          <a:p>
            <a:pPr marL="545465" indent="-533400">
              <a:lnSpc>
                <a:spcPct val="100000"/>
              </a:lnSpc>
              <a:spcBef>
                <a:spcPts val="765"/>
              </a:spcBef>
              <a:buAutoNum type="alphaLcParenBoth"/>
              <a:tabLst>
                <a:tab pos="546100" algn="l"/>
              </a:tabLst>
            </a:pPr>
            <a:r>
              <a:rPr lang="en-AU" spc="-5" dirty="0">
                <a:cs typeface="Calibri"/>
              </a:rPr>
              <a:t>The price</a:t>
            </a:r>
            <a:r>
              <a:rPr lang="en-AU" spc="40" dirty="0">
                <a:cs typeface="Calibri"/>
              </a:rPr>
              <a:t> </a:t>
            </a:r>
            <a:r>
              <a:rPr lang="en-AU" spc="-30" dirty="0">
                <a:cs typeface="Calibri"/>
              </a:rPr>
              <a:t>elasticity,</a:t>
            </a:r>
            <a:endParaRPr lang="en-AU" dirty="0">
              <a:cs typeface="Calibri"/>
            </a:endParaRPr>
          </a:p>
          <a:p>
            <a:pPr marL="565785" indent="-553720">
              <a:lnSpc>
                <a:spcPct val="100000"/>
              </a:lnSpc>
              <a:spcBef>
                <a:spcPts val="770"/>
              </a:spcBef>
              <a:buAutoNum type="alphaLcParenBoth"/>
              <a:tabLst>
                <a:tab pos="566420" algn="l"/>
              </a:tabLst>
            </a:pPr>
            <a:r>
              <a:rPr lang="en-AU" spc="-5" dirty="0">
                <a:cs typeface="Calibri"/>
              </a:rPr>
              <a:t>The income</a:t>
            </a:r>
            <a:r>
              <a:rPr lang="en-AU" spc="-30" dirty="0">
                <a:cs typeface="Calibri"/>
              </a:rPr>
              <a:t> elasticity,</a:t>
            </a:r>
            <a:endParaRPr lang="en-AU" dirty="0">
              <a:cs typeface="Calibri"/>
            </a:endParaRPr>
          </a:p>
          <a:p>
            <a:pPr marL="521334" indent="-508634">
              <a:lnSpc>
                <a:spcPct val="100000"/>
              </a:lnSpc>
              <a:spcBef>
                <a:spcPts val="770"/>
              </a:spcBef>
              <a:buAutoNum type="alphaLcParenBoth"/>
              <a:tabLst>
                <a:tab pos="521334" algn="l"/>
              </a:tabLst>
            </a:pPr>
            <a:r>
              <a:rPr lang="en-AU" spc="-5" dirty="0">
                <a:cs typeface="Calibri"/>
              </a:rPr>
              <a:t>The </a:t>
            </a:r>
            <a:r>
              <a:rPr lang="en-AU" spc="-10" dirty="0">
                <a:cs typeface="Calibri"/>
              </a:rPr>
              <a:t>cross-elasticity </a:t>
            </a:r>
            <a:r>
              <a:rPr lang="en-AU" dirty="0">
                <a:cs typeface="Calibri"/>
              </a:rPr>
              <a:t>of</a:t>
            </a:r>
            <a:r>
              <a:rPr lang="en-AU" spc="30" dirty="0">
                <a:cs typeface="Calibri"/>
              </a:rPr>
              <a:t> </a:t>
            </a:r>
            <a:r>
              <a:rPr lang="en-AU" spc="-10" dirty="0">
                <a:cs typeface="Calibri"/>
              </a:rPr>
              <a:t>demand.</a:t>
            </a:r>
            <a:endParaRPr lang="en-AU" dirty="0">
              <a:cs typeface="Calibri"/>
            </a:endParaRPr>
          </a:p>
          <a:p>
            <a:pPr>
              <a:buNone/>
            </a:pP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Price Elasticity of Demand</a:t>
            </a:r>
            <a:endParaRPr lang="en-AU" dirty="0"/>
          </a:p>
        </p:txBody>
      </p:sp>
      <p:sp>
        <p:nvSpPr>
          <p:cNvPr id="3" name="Content Placeholder 2"/>
          <p:cNvSpPr>
            <a:spLocks noGrp="1" noEditPoints="1"/>
          </p:cNvSpPr>
          <p:nvPr>
            <p:ph sz="quarter" idx="1"/>
          </p:nvPr>
        </p:nvSpPr>
        <p:spPr/>
        <p:txBody>
          <a:bodyPr>
            <a:normAutofit/>
          </a:bodyPr>
          <a:lstStyle/>
          <a:p>
            <a:r>
              <a:rPr lang="en-AU" dirty="0"/>
              <a:t>Price Elasticity of Demand refers to the responsiveness of quantity demanded to a change in price. The quantity demand of any product can be elastic or inelastic, depending on the rate of change in the demand with respect to the change in the price.</a:t>
            </a:r>
          </a:p>
          <a:p>
            <a:r>
              <a:rPr lang="en-AU" dirty="0"/>
              <a:t>Price Elasticity of Demand is the slope of the demand curve. We can calculate the slope as “rise over run”. When the slope of the demand curve is steeper, it means demand changes at a </a:t>
            </a:r>
            <a:r>
              <a:rPr lang="en-AU" dirty="0" smtClean="0"/>
              <a:t>slower </a:t>
            </a:r>
            <a:r>
              <a:rPr lang="en-AU" dirty="0"/>
              <a:t>rate, </a:t>
            </a:r>
            <a:r>
              <a:rPr lang="en-AU" dirty="0" smtClean="0"/>
              <a:t>which </a:t>
            </a:r>
            <a:r>
              <a:rPr lang="en-AU" dirty="0"/>
              <a:t>shows a </a:t>
            </a:r>
            <a:r>
              <a:rPr lang="en-AU" dirty="0" smtClean="0"/>
              <a:t>less elastic demand. Conversely, the </a:t>
            </a:r>
            <a:r>
              <a:rPr lang="en-AU" dirty="0"/>
              <a:t>flatter demand curve shows a much greater quantity demanded response to a price change</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Types of  price elasticity of demand</a:t>
            </a:r>
            <a:endParaRPr lang="en-AU" dirty="0"/>
          </a:p>
        </p:txBody>
      </p:sp>
      <p:sp>
        <p:nvSpPr>
          <p:cNvPr id="3" name="Content Placeholder 2"/>
          <p:cNvSpPr>
            <a:spLocks noGrp="1" noEditPoints="1"/>
          </p:cNvSpPr>
          <p:nvPr>
            <p:ph sz="quarter" idx="1"/>
          </p:nvPr>
        </p:nvSpPr>
        <p:spPr/>
        <p:txBody>
          <a:bodyPr>
            <a:normAutofit/>
          </a:bodyPr>
          <a:lstStyle/>
          <a:p>
            <a:pPr>
              <a:buNone/>
            </a:pPr>
            <a:r>
              <a:rPr lang="en-AU" dirty="0"/>
              <a:t>We can identify if price elasticity of demand is elastic or inelastic from the result calculated by the price elasticity of demand formula. It is divided in five types;</a:t>
            </a:r>
          </a:p>
          <a:p>
            <a:r>
              <a:rPr lang="en-AU" dirty="0"/>
              <a:t>Relatively </a:t>
            </a:r>
            <a:r>
              <a:rPr lang="en-AU" dirty="0" smtClean="0"/>
              <a:t>elastic </a:t>
            </a:r>
            <a:r>
              <a:rPr lang="en-AU" b="1" dirty="0"/>
              <a:t>(EP ˃ 1</a:t>
            </a:r>
            <a:r>
              <a:rPr lang="en-AU" b="1" dirty="0" smtClean="0"/>
              <a:t>)</a:t>
            </a:r>
            <a:endParaRPr lang="en-AU" dirty="0"/>
          </a:p>
          <a:p>
            <a:r>
              <a:rPr lang="en-AU" dirty="0"/>
              <a:t>Relatively </a:t>
            </a:r>
            <a:r>
              <a:rPr lang="en-AU" dirty="0" smtClean="0"/>
              <a:t>inelastic </a:t>
            </a:r>
            <a:r>
              <a:rPr lang="en-AU" b="1" dirty="0"/>
              <a:t>(EP ˂ 1)</a:t>
            </a:r>
            <a:endParaRPr lang="en-AU" dirty="0"/>
          </a:p>
          <a:p>
            <a:r>
              <a:rPr lang="en-AU" dirty="0"/>
              <a:t>Unitary </a:t>
            </a:r>
            <a:r>
              <a:rPr lang="en-AU" dirty="0" smtClean="0"/>
              <a:t>elastic </a:t>
            </a:r>
            <a:r>
              <a:rPr lang="en-AU" b="1" dirty="0"/>
              <a:t>(EP=1)</a:t>
            </a:r>
            <a:endParaRPr lang="en-AU" dirty="0"/>
          </a:p>
          <a:p>
            <a:r>
              <a:rPr lang="en-AU" dirty="0"/>
              <a:t>Perfectly </a:t>
            </a:r>
            <a:r>
              <a:rPr lang="en-AU" dirty="0" smtClean="0"/>
              <a:t>elastic </a:t>
            </a:r>
            <a:r>
              <a:rPr lang="en-AU" b="1" dirty="0"/>
              <a:t>(EP = ∞)</a:t>
            </a:r>
            <a:endParaRPr lang="en-AU" dirty="0"/>
          </a:p>
          <a:p>
            <a:r>
              <a:rPr lang="en-AU" dirty="0"/>
              <a:t>Perfectly </a:t>
            </a:r>
            <a:r>
              <a:rPr lang="en-AU" dirty="0" smtClean="0"/>
              <a:t>inelastic </a:t>
            </a:r>
            <a:r>
              <a:rPr lang="en-AU" b="1" dirty="0"/>
              <a:t>(EP = 0)</a:t>
            </a:r>
            <a:endParaRPr lang="en-AU" dirty="0"/>
          </a:p>
          <a:p>
            <a:endParaRPr lang="en-AU" dirty="0"/>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lang="en-AU"/>
          </a:p>
        </p:txBody>
      </p:sp>
      <p:sp>
        <p:nvSpPr>
          <p:cNvPr id="3" name="Content Placeholder 2"/>
          <p:cNvSpPr>
            <a:spLocks noGrp="1" noEditPoints="1"/>
          </p:cNvSpPr>
          <p:nvPr>
            <p:ph sz="quarter" idx="1"/>
          </p:nvPr>
        </p:nvSpPr>
        <p:spPr/>
        <p:txBody>
          <a:bodyPr/>
          <a:lstStyle/>
          <a:p>
            <a:endParaRPr lang="en-AU"/>
          </a:p>
        </p:txBody>
      </p:sp>
      <p:pic>
        <p:nvPicPr>
          <p:cNvPr id="4" name="Picture 3"/>
          <p:cNvPicPr>
            <a:picLocks noChangeAspect="1"/>
          </p:cNvPicPr>
          <p:nvPr/>
        </p:nvPicPr>
        <p:blipFill>
          <a:blip r:embed="rId3" cstate="print"/>
          <a:srcRect/>
          <a:stretch>
            <a:fillRect/>
          </a:stretch>
        </p:blipFill>
        <p:spPr>
          <a:xfrm>
            <a:off x="248430" y="274638"/>
            <a:ext cx="8438370" cy="73490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AU" b="1" dirty="0"/>
              <a:t>Measurement of Elasticity of </a:t>
            </a:r>
            <a:r>
              <a:rPr lang="en-AU" b="1" dirty="0" smtClean="0"/>
              <a:t>demand</a:t>
            </a:r>
            <a:endParaRPr lang="en-AU" dirty="0"/>
          </a:p>
        </p:txBody>
      </p:sp>
      <p:sp>
        <p:nvSpPr>
          <p:cNvPr id="3" name="Content Placeholder 2"/>
          <p:cNvSpPr>
            <a:spLocks noGrp="1" noEditPoints="1"/>
          </p:cNvSpPr>
          <p:nvPr>
            <p:ph sz="quarter" idx="1"/>
          </p:nvPr>
        </p:nvSpPr>
        <p:spPr/>
        <p:txBody>
          <a:bodyPr/>
          <a:lstStyle/>
          <a:p>
            <a:pPr>
              <a:buNone/>
            </a:pPr>
            <a:r>
              <a:rPr lang="en-AU" dirty="0" smtClean="0"/>
              <a:t>There </a:t>
            </a:r>
            <a:r>
              <a:rPr lang="en-AU" dirty="0"/>
              <a:t>are two types of demand regarding product:</a:t>
            </a:r>
          </a:p>
          <a:p>
            <a:r>
              <a:rPr lang="en-AU" dirty="0"/>
              <a:t>Point estimation</a:t>
            </a:r>
          </a:p>
          <a:p>
            <a:r>
              <a:rPr lang="en-AU" dirty="0"/>
              <a:t>Arc estimation</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AU" b="1" dirty="0"/>
              <a:t>Point </a:t>
            </a:r>
            <a:r>
              <a:rPr lang="en-AU" b="1" dirty="0" smtClean="0"/>
              <a:t>estimation</a:t>
            </a:r>
            <a:endParaRPr lang="en-AU" dirty="0"/>
          </a:p>
        </p:txBody>
      </p:sp>
      <p:sp>
        <p:nvSpPr>
          <p:cNvPr id="3" name="Content Placeholder 2"/>
          <p:cNvSpPr>
            <a:spLocks noGrp="1" noEditPoints="1"/>
          </p:cNvSpPr>
          <p:nvPr>
            <p:ph sz="quarter" idx="1"/>
          </p:nvPr>
        </p:nvSpPr>
        <p:spPr/>
        <p:txBody>
          <a:bodyPr/>
          <a:lstStyle/>
          <a:p>
            <a:r>
              <a:rPr lang="en-AU" dirty="0"/>
              <a:t>Point estimation is the ratio of percentage change in quantity demanded of a product to percentage change in its price estimated at a specific point on the demand curve instead of showing a line.</a:t>
            </a:r>
          </a:p>
          <a:p>
            <a:r>
              <a:rPr lang="en-AU" dirty="0"/>
              <a:t>Point elasticity basically a very small amount of change in demand is measured by the change in price. </a:t>
            </a:r>
          </a:p>
        </p:txBody>
      </p:sp>
      <p:sp>
        <p:nvSpPr>
          <p:cNvPr id="71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716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43174" y="5786454"/>
            <a:ext cx="4280169" cy="623889"/>
          </a:xfrm>
          <a:prstGeom prst="rect">
            <a:avLst/>
          </a:prstGeom>
          <a:noFill/>
        </p:spPr>
      </p:pic>
      <p:sp>
        <p:nvSpPr>
          <p:cNvPr id="7171" name="Rectangle 3"/>
          <p:cNvSpPr>
            <a:spLocks noChangeArrowheads="1"/>
          </p:cNvSpPr>
          <p:nvPr/>
        </p:nvSpPr>
        <p:spPr bwMode="auto">
          <a:xfrm>
            <a:off x="0" y="866775"/>
            <a:ext cx="9144000" cy="0"/>
          </a:xfrm>
          <a:prstGeom prst="rect">
            <a:avLst/>
          </a:prstGeom>
          <a:noFill/>
          <a:ln w="9525">
            <a:noFill/>
            <a:miter lim="800000"/>
          </a:ln>
          <a:effectLst/>
        </p:spPr>
        <p:txBody>
          <a:bodyPr vert="horz" wrap="non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AU" b="1" dirty="0"/>
              <a:t>Arc estimation</a:t>
            </a:r>
            <a:r>
              <a:rPr lang="en-AU" b="1" dirty="0" smtClean="0"/>
              <a:t>:</a:t>
            </a:r>
            <a:endParaRPr lang="en-AU" dirty="0"/>
          </a:p>
        </p:txBody>
      </p:sp>
      <p:sp>
        <p:nvSpPr>
          <p:cNvPr id="3" name="Content Placeholder 2"/>
          <p:cNvSpPr>
            <a:spLocks noGrp="1" noEditPoints="1"/>
          </p:cNvSpPr>
          <p:nvPr>
            <p:ph sz="quarter" idx="1"/>
          </p:nvPr>
        </p:nvSpPr>
        <p:spPr/>
        <p:txBody>
          <a:bodyPr>
            <a:normAutofit/>
          </a:bodyPr>
          <a:lstStyle/>
          <a:p>
            <a:r>
              <a:rPr lang="en-AU" dirty="0" smtClean="0"/>
              <a:t>It measures </a:t>
            </a:r>
            <a:r>
              <a:rPr lang="en-AU" dirty="0"/>
              <a:t>the responsiveness of quantity demanded to a price</a:t>
            </a:r>
            <a:r>
              <a:rPr lang="en-AU" dirty="0" smtClean="0"/>
              <a:t>.</a:t>
            </a:r>
          </a:p>
          <a:p>
            <a:pPr>
              <a:buNone/>
            </a:pPr>
            <a:r>
              <a:rPr lang="en-AU" dirty="0"/>
              <a:t> Arc elasticity basically a considerable change in price and quantity demand that appears to another point on the demand curve that is somewhat away from the initial point, in this way, the elasticity of demand that is attained over the arc of the demand curve between the two points is known as arc elasticity of demand. </a:t>
            </a:r>
            <a:endParaRPr lang="en-AU" dirty="0" smtClean="0"/>
          </a:p>
          <a:p>
            <a:pPr>
              <a:buNone/>
            </a:pPr>
            <a:r>
              <a:rPr lang="en-AU" dirty="0" smtClean="0"/>
              <a:t>The </a:t>
            </a:r>
            <a:r>
              <a:rPr lang="en-AU" dirty="0"/>
              <a:t>arc elasticity method of elasticity calculation is also called mid-point method.</a:t>
            </a:r>
          </a:p>
          <a:p>
            <a:endParaRPr lang="en-AU" dirty="0"/>
          </a:p>
        </p:txBody>
      </p:sp>
      <p:sp>
        <p:nvSpPr>
          <p:cNvPr id="1229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1228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488" y="5829101"/>
            <a:ext cx="2071702" cy="1028899"/>
          </a:xfrm>
          <a:prstGeom prst="rect">
            <a:avLst/>
          </a:prstGeom>
          <a:noFill/>
        </p:spPr>
      </p:pic>
      <p:sp>
        <p:nvSpPr>
          <p:cNvPr id="12291" name="Rectangle 3"/>
          <p:cNvSpPr>
            <a:spLocks noChangeArrowheads="1"/>
          </p:cNvSpPr>
          <p:nvPr/>
        </p:nvSpPr>
        <p:spPr bwMode="auto">
          <a:xfrm>
            <a:off x="0" y="1162050"/>
            <a:ext cx="9144000" cy="0"/>
          </a:xfrm>
          <a:prstGeom prst="rect">
            <a:avLst/>
          </a:prstGeom>
          <a:noFill/>
          <a:ln w="9525">
            <a:noFill/>
            <a:miter lim="800000"/>
          </a:ln>
          <a:effectLst/>
        </p:spPr>
        <p:txBody>
          <a:bodyPr vert="horz" wrap="non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157</TotalTime>
  <Words>221</Words>
  <Application>Microsoft Office PowerPoint</Application>
  <PresentationFormat>On-screen Show (4:3)</PresentationFormat>
  <Paragraphs>60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Introduction to  Economics BSIT-5th semester</vt:lpstr>
      <vt:lpstr>Elasticity and slope</vt:lpstr>
      <vt:lpstr>Elasticity of Demand</vt:lpstr>
      <vt:lpstr>Price Elasticity of Demand</vt:lpstr>
      <vt:lpstr>Types of  price elasticity of demand</vt:lpstr>
      <vt:lpstr>Slide 6</vt:lpstr>
      <vt:lpstr>Measurement of Elasticity of demand</vt:lpstr>
      <vt:lpstr>Point estimation</vt:lpstr>
      <vt:lpstr>Arc estimation:</vt:lpstr>
      <vt:lpstr>Slide 10</vt:lpstr>
      <vt:lpstr>Slide 11</vt:lpstr>
      <vt:lpstr>Practice question(solve with arc estimation)</vt:lpstr>
      <vt:lpstr>Factor affecting Elasticity of demand: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adeel shaukat</dc:creator>
  <cp:lastModifiedBy>adeel shaukat</cp:lastModifiedBy>
  <cp:revision>4</cp:revision>
  <dcterms:created xsi:type="dcterms:W3CDTF">2020-10-17T16:29:25Z</dcterms:created>
  <dcterms:modified xsi:type="dcterms:W3CDTF">2020-11-05T06:59:04Z</dcterms:modified>
</cp:coreProperties>
</file>