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58" r:id="rId5"/>
    <p:sldId id="260" r:id="rId6"/>
    <p:sldId id="261" r:id="rId7"/>
    <p:sldId id="262" r:id="rId8"/>
    <p:sldId id="263"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B0B4E161-00A1-47E1-8AA4-7BF44F9CB0B9}" type="datetimeFigureOut">
              <a:rPr lang="en-US" smtClean="0"/>
              <a:pPr/>
              <a:t>11/4/2020</a:t>
            </a:fld>
            <a:endParaRPr lang="en-AU"/>
          </a:p>
        </p:txBody>
      </p:sp>
      <p:sp>
        <p:nvSpPr>
          <p:cNvPr id="17" name="Footer Placeholder 16"/>
          <p:cNvSpPr>
            <a:spLocks noGrp="1"/>
          </p:cNvSpPr>
          <p:nvPr>
            <p:ph type="ftr" sz="quarter" idx="11"/>
          </p:nvPr>
        </p:nvSpPr>
        <p:spPr/>
        <p:txBody>
          <a:bodyPr/>
          <a:lstStyle/>
          <a:p>
            <a:endParaRPr lang="en-AU"/>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3857B611-23F3-48A2-80EA-6C12DD881096}" type="slidenum">
              <a:rPr lang="en-AU" smtClean="0"/>
              <a:pPr/>
              <a:t>‹#›</a:t>
            </a:fld>
            <a:endParaRPr lang="en-AU"/>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0B4E161-00A1-47E1-8AA4-7BF44F9CB0B9}" type="datetimeFigureOut">
              <a:rPr lang="en-US" smtClean="0"/>
              <a:pPr/>
              <a:t>11/4/2020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857B611-23F3-48A2-80EA-6C12DD881096}" type="slidenum">
              <a:rPr lang="en-AU" smtClean="0"/>
              <a:pPr/>
              <a:t>‹#›</a:t>
            </a:fld>
            <a:endParaRPr lang="en-A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0B4E161-00A1-47E1-8AA4-7BF44F9CB0B9}" type="datetimeFigureOut">
              <a:rPr lang="en-US" smtClean="0"/>
              <a:pPr/>
              <a:t>11/4/2020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857B611-23F3-48A2-80EA-6C12DD881096}" type="slidenum">
              <a:rPr lang="en-AU" smtClean="0"/>
              <a:pPr/>
              <a:t>‹#›</a:t>
            </a:fld>
            <a:endParaRPr lang="en-A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B0B4E161-00A1-47E1-8AA4-7BF44F9CB0B9}" type="datetimeFigureOut">
              <a:rPr lang="en-US" smtClean="0"/>
              <a:pPr/>
              <a:t>11/4/2020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857B611-23F3-48A2-80EA-6C12DD881096}" type="slidenum">
              <a:rPr lang="en-AU" smtClean="0"/>
              <a:pPr/>
              <a:t>‹#›</a:t>
            </a:fld>
            <a:endParaRPr lang="en-AU"/>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B0B4E161-00A1-47E1-8AA4-7BF44F9CB0B9}" type="datetimeFigureOut">
              <a:rPr lang="en-US" smtClean="0"/>
              <a:pPr/>
              <a:t>11/4/2020</a:t>
            </a:fld>
            <a:endParaRPr lang="en-AU"/>
          </a:p>
        </p:txBody>
      </p:sp>
      <p:sp>
        <p:nvSpPr>
          <p:cNvPr id="5" name="Footer Placeholder 4"/>
          <p:cNvSpPr>
            <a:spLocks noGrp="1"/>
          </p:cNvSpPr>
          <p:nvPr>
            <p:ph type="ftr" sz="quarter" idx="11"/>
          </p:nvPr>
        </p:nvSpPr>
        <p:spPr>
          <a:xfrm>
            <a:off x="800100" y="6172200"/>
            <a:ext cx="4000500" cy="457200"/>
          </a:xfrm>
        </p:spPr>
        <p:txBody>
          <a:bodyPr/>
          <a:lstStyle/>
          <a:p>
            <a:endParaRPr lang="en-AU"/>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3857B611-23F3-48A2-80EA-6C12DD881096}" type="slidenum">
              <a:rPr lang="en-AU" smtClean="0"/>
              <a:pPr/>
              <a:t>‹#›</a:t>
            </a:fld>
            <a:endParaRPr lang="en-AU"/>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B0B4E161-00A1-47E1-8AA4-7BF44F9CB0B9}" type="datetimeFigureOut">
              <a:rPr lang="en-US" smtClean="0"/>
              <a:pPr/>
              <a:t>11/4/2020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857B611-23F3-48A2-80EA-6C12DD881096}" type="slidenum">
              <a:rPr lang="en-AU" smtClean="0"/>
              <a:pPr/>
              <a:t>‹#›</a:t>
            </a:fld>
            <a:endParaRPr lang="en-AU"/>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B0B4E161-00A1-47E1-8AA4-7BF44F9CB0B9}" type="datetimeFigureOut">
              <a:rPr lang="en-US" smtClean="0"/>
              <a:pPr/>
              <a:t>11/4/2020</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3857B611-23F3-48A2-80EA-6C12DD881096}" type="slidenum">
              <a:rPr lang="en-AU" smtClean="0"/>
              <a:pPr/>
              <a:t>‹#›</a:t>
            </a:fld>
            <a:endParaRPr lang="en-AU"/>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B0B4E161-00A1-47E1-8AA4-7BF44F9CB0B9}" type="datetimeFigureOut">
              <a:rPr lang="en-US" smtClean="0"/>
              <a:pPr/>
              <a:t>11/4/2020</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3857B611-23F3-48A2-80EA-6C12DD881096}" type="slidenum">
              <a:rPr lang="en-AU" smtClean="0"/>
              <a:pPr/>
              <a:t>‹#›</a:t>
            </a:fld>
            <a:endParaRPr lang="en-A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B4E161-00A1-47E1-8AA4-7BF44F9CB0B9}" type="datetimeFigureOut">
              <a:rPr lang="en-US" smtClean="0"/>
              <a:pPr/>
              <a:t>11/4/2020</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3857B611-23F3-48A2-80EA-6C12DD881096}" type="slidenum">
              <a:rPr lang="en-AU" smtClean="0"/>
              <a:pPr/>
              <a:t>‹#›</a:t>
            </a:fld>
            <a:endParaRPr lang="en-A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0B4E161-00A1-47E1-8AA4-7BF44F9CB0B9}" type="datetimeFigureOut">
              <a:rPr lang="en-US" smtClean="0"/>
              <a:pPr/>
              <a:t>11/4/2020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857B611-23F3-48A2-80EA-6C12DD881096}" type="slidenum">
              <a:rPr lang="en-AU" smtClean="0"/>
              <a:pPr/>
              <a:t>‹#›</a:t>
            </a:fld>
            <a:endParaRPr lang="en-AU"/>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0B4E161-00A1-47E1-8AA4-7BF44F9CB0B9}" type="datetimeFigureOut">
              <a:rPr lang="en-US" smtClean="0"/>
              <a:pPr/>
              <a:t>11/4/2020</a:t>
            </a:fld>
            <a:endParaRPr lang="en-AU"/>
          </a:p>
        </p:txBody>
      </p:sp>
      <p:sp>
        <p:nvSpPr>
          <p:cNvPr id="6" name="Footer Placeholder 5"/>
          <p:cNvSpPr>
            <a:spLocks noGrp="1"/>
          </p:cNvSpPr>
          <p:nvPr>
            <p:ph type="ftr" sz="quarter" idx="11"/>
          </p:nvPr>
        </p:nvSpPr>
        <p:spPr>
          <a:xfrm>
            <a:off x="914400" y="6172200"/>
            <a:ext cx="3886200" cy="457200"/>
          </a:xfrm>
        </p:spPr>
        <p:txBody>
          <a:bodyPr/>
          <a:lstStyle/>
          <a:p>
            <a:endParaRPr lang="en-AU"/>
          </a:p>
        </p:txBody>
      </p:sp>
      <p:sp>
        <p:nvSpPr>
          <p:cNvPr id="7" name="Slide Number Placeholder 6"/>
          <p:cNvSpPr>
            <a:spLocks noGrp="1"/>
          </p:cNvSpPr>
          <p:nvPr>
            <p:ph type="sldNum" sz="quarter" idx="12"/>
          </p:nvPr>
        </p:nvSpPr>
        <p:spPr>
          <a:xfrm>
            <a:off x="146304" y="6208776"/>
            <a:ext cx="457200" cy="457200"/>
          </a:xfrm>
        </p:spPr>
        <p:txBody>
          <a:bodyPr/>
          <a:lstStyle/>
          <a:p>
            <a:fld id="{3857B611-23F3-48A2-80EA-6C12DD881096}" type="slidenum">
              <a:rPr lang="en-AU" smtClean="0"/>
              <a:pPr/>
              <a:t>‹#›</a:t>
            </a:fld>
            <a:endParaRPr lang="en-AU"/>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B0B4E161-00A1-47E1-8AA4-7BF44F9CB0B9}" type="datetimeFigureOut">
              <a:rPr lang="en-US" smtClean="0"/>
              <a:pPr/>
              <a:t>11/4/2020</a:t>
            </a:fld>
            <a:endParaRPr lang="en-AU"/>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AU"/>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3857B611-23F3-48A2-80EA-6C12DD881096}" type="slidenum">
              <a:rPr lang="en-AU" smtClean="0"/>
              <a:pPr/>
              <a:t>‹#›</a:t>
            </a:fld>
            <a:endParaRPr lang="en-AU"/>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a:bodyPr>
          <a:lstStyle/>
          <a:p>
            <a:pPr algn="l"/>
            <a:r>
              <a:rPr lang="en-AU" dirty="0" smtClean="0"/>
              <a:t>Topics:                Demand</a:t>
            </a:r>
          </a:p>
          <a:p>
            <a:pPr algn="l"/>
            <a:r>
              <a:rPr lang="en-AU" dirty="0" smtClean="0"/>
              <a:t>Teacher name:  </a:t>
            </a:r>
            <a:r>
              <a:rPr lang="en-AU" dirty="0" err="1" smtClean="0"/>
              <a:t>Fizza</a:t>
            </a:r>
            <a:r>
              <a:rPr lang="en-AU" dirty="0" smtClean="0"/>
              <a:t> </a:t>
            </a:r>
            <a:r>
              <a:rPr lang="en-AU" dirty="0" err="1" smtClean="0"/>
              <a:t>Shaukat</a:t>
            </a:r>
            <a:endParaRPr lang="en-AU" dirty="0" smtClean="0"/>
          </a:p>
          <a:p>
            <a:r>
              <a:rPr lang="en-AU" dirty="0" smtClean="0"/>
              <a:t>Lecture 1</a:t>
            </a:r>
            <a:endParaRPr lang="en-AU" dirty="0"/>
          </a:p>
        </p:txBody>
      </p:sp>
      <p:sp>
        <p:nvSpPr>
          <p:cNvPr id="2" name="Title 1"/>
          <p:cNvSpPr>
            <a:spLocks noGrp="1"/>
          </p:cNvSpPr>
          <p:nvPr>
            <p:ph type="ctrTitle"/>
          </p:nvPr>
        </p:nvSpPr>
        <p:spPr/>
        <p:txBody>
          <a:bodyPr>
            <a:normAutofit/>
          </a:bodyPr>
          <a:lstStyle/>
          <a:p>
            <a:r>
              <a:rPr lang="en-AU" dirty="0" smtClean="0"/>
              <a:t>Introduction to economics</a:t>
            </a:r>
            <a:br>
              <a:rPr lang="en-AU" dirty="0" smtClean="0"/>
            </a:br>
            <a:r>
              <a:rPr lang="en-AU" dirty="0" smtClean="0"/>
              <a:t> 5</a:t>
            </a:r>
            <a:r>
              <a:rPr lang="en-AU" baseline="30000" dirty="0" smtClean="0"/>
              <a:t>Th</a:t>
            </a:r>
            <a:r>
              <a:rPr lang="en-AU" dirty="0" smtClean="0"/>
              <a:t> Semester </a:t>
            </a:r>
            <a:endParaRPr lang="en-AU"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Content </a:t>
            </a:r>
            <a:endParaRPr lang="en-AU" dirty="0"/>
          </a:p>
        </p:txBody>
      </p:sp>
      <p:sp>
        <p:nvSpPr>
          <p:cNvPr id="3" name="Content Placeholder 2"/>
          <p:cNvSpPr>
            <a:spLocks noGrp="1"/>
          </p:cNvSpPr>
          <p:nvPr>
            <p:ph sz="quarter" idx="1"/>
          </p:nvPr>
        </p:nvSpPr>
        <p:spPr/>
        <p:txBody>
          <a:bodyPr>
            <a:normAutofit fontScale="92500" lnSpcReduction="20000"/>
          </a:bodyPr>
          <a:lstStyle/>
          <a:p>
            <a:pPr>
              <a:buNone/>
            </a:pPr>
            <a:r>
              <a:rPr lang="en-AU" b="1" dirty="0" smtClean="0"/>
              <a:t>THEORY OF DEMAND: </a:t>
            </a:r>
          </a:p>
          <a:p>
            <a:r>
              <a:rPr lang="en-AU" dirty="0" smtClean="0"/>
              <a:t>Meaning</a:t>
            </a:r>
          </a:p>
          <a:p>
            <a:r>
              <a:rPr lang="en-AU" dirty="0" smtClean="0"/>
              <a:t>Demand function, </a:t>
            </a:r>
          </a:p>
          <a:p>
            <a:r>
              <a:rPr lang="en-AU" dirty="0" smtClean="0"/>
              <a:t>demand schedule, </a:t>
            </a:r>
          </a:p>
          <a:p>
            <a:r>
              <a:rPr lang="en-AU" dirty="0" smtClean="0"/>
              <a:t>demand curve, </a:t>
            </a:r>
          </a:p>
          <a:p>
            <a:r>
              <a:rPr lang="en-AU" dirty="0" smtClean="0"/>
              <a:t>law of demand,</a:t>
            </a:r>
          </a:p>
          <a:p>
            <a:r>
              <a:rPr lang="en-AU" dirty="0" smtClean="0"/>
              <a:t>Assumptions, </a:t>
            </a:r>
          </a:p>
          <a:p>
            <a:r>
              <a:rPr lang="en-AU" dirty="0" smtClean="0"/>
              <a:t>Negation of the Law</a:t>
            </a:r>
          </a:p>
          <a:p>
            <a:r>
              <a:rPr lang="en-AU" dirty="0" smtClean="0"/>
              <a:t>Foundation of the Law of demand</a:t>
            </a:r>
          </a:p>
          <a:p>
            <a:r>
              <a:rPr lang="en-AU" dirty="0" smtClean="0"/>
              <a:t>Demand and change in quantity demand</a:t>
            </a:r>
          </a:p>
          <a:p>
            <a:r>
              <a:rPr lang="en-AU" dirty="0" smtClean="0"/>
              <a:t>Change in demand</a:t>
            </a:r>
          </a:p>
          <a:p>
            <a:r>
              <a:rPr lang="en-AU" dirty="0" smtClean="0"/>
              <a:t>Elasticity of demand</a:t>
            </a:r>
            <a:endParaRPr lang="en-AU"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Meaning of demand:</a:t>
            </a:r>
            <a:r>
              <a:rPr lang="en-AU" dirty="0" smtClean="0"/>
              <a:t/>
            </a:r>
            <a:br>
              <a:rPr lang="en-AU" dirty="0" smtClean="0"/>
            </a:br>
            <a:endParaRPr lang="en-AU" dirty="0"/>
          </a:p>
        </p:txBody>
      </p:sp>
      <p:sp>
        <p:nvSpPr>
          <p:cNvPr id="3" name="Content Placeholder 2"/>
          <p:cNvSpPr>
            <a:spLocks noGrp="1"/>
          </p:cNvSpPr>
          <p:nvPr>
            <p:ph sz="quarter" idx="1"/>
          </p:nvPr>
        </p:nvSpPr>
        <p:spPr/>
        <p:txBody>
          <a:bodyPr>
            <a:normAutofit/>
          </a:bodyPr>
          <a:lstStyle/>
          <a:p>
            <a:r>
              <a:rPr lang="en-AU" dirty="0" smtClean="0"/>
              <a:t>Demand </a:t>
            </a:r>
            <a:r>
              <a:rPr lang="en-AU" dirty="0"/>
              <a:t>is an economic term that refers to the quantity of commodity which consumers are ready to buy at different prices</a:t>
            </a:r>
            <a:r>
              <a:rPr lang="en-AU" dirty="0" smtClean="0"/>
              <a:t>.</a:t>
            </a:r>
          </a:p>
          <a:p>
            <a:r>
              <a:rPr lang="en-AU" dirty="0" smtClean="0"/>
              <a:t> </a:t>
            </a:r>
            <a:r>
              <a:rPr lang="en-AU" dirty="0"/>
              <a:t>Demand includes the </a:t>
            </a:r>
            <a:r>
              <a:rPr lang="en-AU" b="1" dirty="0"/>
              <a:t>power to purchase </a:t>
            </a:r>
            <a:r>
              <a:rPr lang="en-AU" dirty="0"/>
              <a:t>a product combined with </a:t>
            </a:r>
            <a:r>
              <a:rPr lang="en-AU" b="1" dirty="0"/>
              <a:t>the willingness to purchase</a:t>
            </a:r>
            <a:r>
              <a:rPr lang="en-AU" dirty="0"/>
              <a:t> it at various price in given time period</a:t>
            </a:r>
            <a:r>
              <a:rPr lang="en-AU" dirty="0" smtClean="0"/>
              <a:t>.</a:t>
            </a:r>
          </a:p>
          <a:p>
            <a:pPr>
              <a:buNone/>
            </a:pPr>
            <a:r>
              <a:rPr lang="en-AU" dirty="0" smtClean="0"/>
              <a:t> </a:t>
            </a:r>
            <a:r>
              <a:rPr lang="en-AU" dirty="0"/>
              <a:t>If Individual holds only one of them, then the meaning of demand does not hold.</a:t>
            </a:r>
          </a:p>
          <a:p>
            <a:endParaRPr lang="en-AU"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Demand function</a:t>
            </a:r>
            <a:endParaRPr lang="en-AU" dirty="0"/>
          </a:p>
        </p:txBody>
      </p:sp>
      <p:sp>
        <p:nvSpPr>
          <p:cNvPr id="3" name="Content Placeholder 2"/>
          <p:cNvSpPr>
            <a:spLocks noGrp="1"/>
          </p:cNvSpPr>
          <p:nvPr>
            <p:ph sz="quarter" idx="1"/>
          </p:nvPr>
        </p:nvSpPr>
        <p:spPr/>
        <p:txBody>
          <a:bodyPr>
            <a:normAutofit fontScale="92500"/>
          </a:bodyPr>
          <a:lstStyle/>
          <a:p>
            <a:r>
              <a:rPr lang="en-AU" dirty="0"/>
              <a:t>The demand function is an algebraic expression that represents the relationship be­tween the quantity demanded of a commodity by the consumers and the price of the commodity that individuals are willing and able to buy at a </a:t>
            </a:r>
            <a:r>
              <a:rPr lang="en-AU" dirty="0" smtClean="0"/>
              <a:t>specific period of time.</a:t>
            </a:r>
            <a:r>
              <a:rPr lang="en-AU" dirty="0"/>
              <a:t> </a:t>
            </a:r>
            <a:endParaRPr lang="en-AU" dirty="0" smtClean="0"/>
          </a:p>
          <a:p>
            <a:r>
              <a:rPr lang="en-AU" dirty="0" smtClean="0"/>
              <a:t>The </a:t>
            </a:r>
            <a:r>
              <a:rPr lang="en-AU" dirty="0"/>
              <a:t>demand for the commodity is the dependent variable, and its determinants are the independent variables. It can be expressed as:</a:t>
            </a:r>
          </a:p>
          <a:p>
            <a:pPr algn="ctr">
              <a:buNone/>
            </a:pPr>
            <a:r>
              <a:rPr lang="en-AU" dirty="0"/>
              <a:t>D= f (P, Pr, I, T, F</a:t>
            </a:r>
            <a:r>
              <a:rPr lang="en-AU" dirty="0" smtClean="0"/>
              <a:t>)</a:t>
            </a:r>
          </a:p>
          <a:p>
            <a:r>
              <a:rPr lang="en-AU" dirty="0" smtClean="0"/>
              <a:t>Demand </a:t>
            </a:r>
            <a:r>
              <a:rPr lang="en-AU" dirty="0"/>
              <a:t>function has two </a:t>
            </a:r>
            <a:r>
              <a:rPr lang="en-AU" dirty="0" smtClean="0"/>
              <a:t>types </a:t>
            </a:r>
          </a:p>
          <a:p>
            <a:pPr marL="571500" indent="-571500">
              <a:buFont typeface="+mj-lt"/>
              <a:buAutoNum type="romanLcPeriod"/>
            </a:pPr>
            <a:r>
              <a:rPr lang="en-AU" dirty="0"/>
              <a:t>I</a:t>
            </a:r>
            <a:r>
              <a:rPr lang="en-AU" dirty="0" smtClean="0"/>
              <a:t>ndividual </a:t>
            </a:r>
            <a:r>
              <a:rPr lang="en-AU" dirty="0"/>
              <a:t>demand </a:t>
            </a:r>
            <a:r>
              <a:rPr lang="en-AU" dirty="0" smtClean="0"/>
              <a:t>function.</a:t>
            </a:r>
          </a:p>
          <a:p>
            <a:pPr marL="571500" indent="-571500">
              <a:buFont typeface="+mj-lt"/>
              <a:buAutoNum type="romanLcPeriod"/>
            </a:pPr>
            <a:r>
              <a:rPr lang="en-AU" dirty="0" smtClean="0"/>
              <a:t>Market </a:t>
            </a:r>
            <a:r>
              <a:rPr lang="en-AU" dirty="0"/>
              <a:t>demand </a:t>
            </a:r>
            <a:r>
              <a:rPr lang="en-AU" dirty="0" smtClean="0"/>
              <a:t>function.</a:t>
            </a:r>
            <a:endParaRPr lang="en-AU" dirty="0"/>
          </a:p>
          <a:p>
            <a:endParaRPr lang="en-AU"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Demand schedule</a:t>
            </a:r>
            <a:endParaRPr lang="en-AU" dirty="0"/>
          </a:p>
        </p:txBody>
      </p:sp>
      <p:sp>
        <p:nvSpPr>
          <p:cNvPr id="3" name="Content Placeholder 2"/>
          <p:cNvSpPr>
            <a:spLocks noGrp="1"/>
          </p:cNvSpPr>
          <p:nvPr>
            <p:ph sz="quarter" idx="1"/>
          </p:nvPr>
        </p:nvSpPr>
        <p:spPr/>
        <p:txBody>
          <a:bodyPr>
            <a:normAutofit/>
          </a:bodyPr>
          <a:lstStyle/>
          <a:p>
            <a:r>
              <a:rPr lang="en-AU" dirty="0"/>
              <a:t>A demand schedule is a chart that represents the number of goods or services demanded at given prices. </a:t>
            </a:r>
            <a:endParaRPr lang="en-AU" dirty="0" smtClean="0"/>
          </a:p>
          <a:p>
            <a:r>
              <a:rPr lang="en-AU" dirty="0"/>
              <a:t>it is a table that represents the relationship between the price of goods and the quantity of goods that consumers are willing and able to purchase for them at specific price</a:t>
            </a:r>
            <a:r>
              <a:rPr lang="en-AU" dirty="0" smtClean="0"/>
              <a:t>.</a:t>
            </a:r>
          </a:p>
          <a:p>
            <a:r>
              <a:rPr lang="en-AU" dirty="0"/>
              <a:t>Demand schedule are divided into two types:</a:t>
            </a:r>
          </a:p>
          <a:p>
            <a:pPr marL="571500" lvl="0" indent="-571500">
              <a:buFont typeface="+mj-lt"/>
              <a:buAutoNum type="romanLcPeriod"/>
            </a:pPr>
            <a:r>
              <a:rPr lang="en-AU" dirty="0"/>
              <a:t>Individual demand schedule</a:t>
            </a:r>
          </a:p>
          <a:p>
            <a:pPr marL="571500" indent="-571500">
              <a:buFont typeface="+mj-lt"/>
              <a:buAutoNum type="romanLcPeriod"/>
            </a:pPr>
            <a:r>
              <a:rPr lang="en-AU" dirty="0"/>
              <a:t>Market demand schedule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Demand curve</a:t>
            </a:r>
            <a:endParaRPr lang="en-AU" dirty="0"/>
          </a:p>
        </p:txBody>
      </p:sp>
      <p:sp>
        <p:nvSpPr>
          <p:cNvPr id="3" name="Content Placeholder 2"/>
          <p:cNvSpPr>
            <a:spLocks noGrp="1"/>
          </p:cNvSpPr>
          <p:nvPr>
            <p:ph sz="quarter" idx="1"/>
          </p:nvPr>
        </p:nvSpPr>
        <p:spPr/>
        <p:txBody>
          <a:bodyPr/>
          <a:lstStyle/>
          <a:p>
            <a:r>
              <a:rPr lang="en-AU" dirty="0"/>
              <a:t>The demand curve is a graphical depiction of the relationship between the price of goods or services and the quantity demanded for a specific period of time</a:t>
            </a:r>
            <a:r>
              <a:rPr lang="en-AU" dirty="0" smtClean="0"/>
              <a:t>.</a:t>
            </a:r>
          </a:p>
          <a:p>
            <a:r>
              <a:rPr lang="en-AU" dirty="0" smtClean="0"/>
              <a:t> </a:t>
            </a:r>
            <a:r>
              <a:rPr lang="en-AU" dirty="0"/>
              <a:t>The demand curve will move downwards from left to the right, which shows the law of demand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Law of demand</a:t>
            </a:r>
            <a:endParaRPr lang="en-AU" dirty="0"/>
          </a:p>
        </p:txBody>
      </p:sp>
      <p:sp>
        <p:nvSpPr>
          <p:cNvPr id="3" name="Content Placeholder 2"/>
          <p:cNvSpPr>
            <a:spLocks noGrp="1"/>
          </p:cNvSpPr>
          <p:nvPr>
            <p:ph sz="quarter" idx="1"/>
          </p:nvPr>
        </p:nvSpPr>
        <p:spPr/>
        <p:txBody>
          <a:bodyPr>
            <a:normAutofit/>
          </a:bodyPr>
          <a:lstStyle/>
          <a:p>
            <a:pPr algn="ctr"/>
            <a:r>
              <a:rPr lang="en-AU" u="sng" dirty="0" smtClean="0"/>
              <a:t>Factors </a:t>
            </a:r>
            <a:r>
              <a:rPr lang="en-AU" u="sng" dirty="0"/>
              <a:t>remaining the same, quantity demand of a commodity increases with fall in price and decreases with rise in price</a:t>
            </a:r>
            <a:r>
              <a:rPr lang="en-AU" dirty="0"/>
              <a:t>”</a:t>
            </a:r>
          </a:p>
          <a:p>
            <a:r>
              <a:rPr lang="en-AU" dirty="0"/>
              <a:t>According to the law of demand, the relationship between price and demand is always negative, when the price of good and service increases the demand for that product decreases. On the other hand when the price of commodity decreases demand increases.</a:t>
            </a:r>
          </a:p>
          <a:p>
            <a:endParaRPr lang="en-AU"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Assumptions</a:t>
            </a:r>
            <a:endParaRPr lang="en-AU" dirty="0"/>
          </a:p>
        </p:txBody>
      </p:sp>
      <p:sp>
        <p:nvSpPr>
          <p:cNvPr id="3" name="Content Placeholder 2"/>
          <p:cNvSpPr>
            <a:spLocks noGrp="1"/>
          </p:cNvSpPr>
          <p:nvPr>
            <p:ph sz="quarter" idx="1"/>
          </p:nvPr>
        </p:nvSpPr>
        <p:spPr/>
        <p:txBody>
          <a:bodyPr>
            <a:normAutofit/>
          </a:bodyPr>
          <a:lstStyle/>
          <a:p>
            <a:pPr fontAlgn="base">
              <a:buNone/>
            </a:pPr>
            <a:r>
              <a:rPr lang="en-AU" dirty="0"/>
              <a:t>This law will be applicable only if the below mentioned points are fulfilled.</a:t>
            </a:r>
          </a:p>
          <a:p>
            <a:pPr fontAlgn="base"/>
            <a:r>
              <a:rPr lang="en-AU" dirty="0"/>
              <a:t>No change in price of related commodities.</a:t>
            </a:r>
          </a:p>
          <a:p>
            <a:pPr fontAlgn="base"/>
            <a:r>
              <a:rPr lang="en-AU" dirty="0"/>
              <a:t>No change in income of the consumer.</a:t>
            </a:r>
          </a:p>
          <a:p>
            <a:pPr fontAlgn="base"/>
            <a:r>
              <a:rPr lang="en-AU" dirty="0"/>
              <a:t>No change in taste and preferences, customs, habit and fashion of the consumer.</a:t>
            </a:r>
          </a:p>
          <a:p>
            <a:pPr fontAlgn="base"/>
            <a:r>
              <a:rPr lang="en-AU" dirty="0"/>
              <a:t>No change in size of population</a:t>
            </a:r>
          </a:p>
          <a:p>
            <a:pPr fontAlgn="base"/>
            <a:r>
              <a:rPr lang="en-AU" dirty="0"/>
              <a:t>No expectation regarding future change in price.</a:t>
            </a:r>
          </a:p>
          <a:p>
            <a:endParaRPr lang="en-AU"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Negation of the Law </a:t>
            </a:r>
            <a:endParaRPr lang="en-AU" dirty="0"/>
          </a:p>
        </p:txBody>
      </p:sp>
      <p:sp>
        <p:nvSpPr>
          <p:cNvPr id="3" name="Content Placeholder 2"/>
          <p:cNvSpPr>
            <a:spLocks noGrp="1"/>
          </p:cNvSpPr>
          <p:nvPr>
            <p:ph sz="quarter" idx="1"/>
          </p:nvPr>
        </p:nvSpPr>
        <p:spPr/>
        <p:txBody>
          <a:bodyPr>
            <a:normAutofit fontScale="77500" lnSpcReduction="20000"/>
          </a:bodyPr>
          <a:lstStyle/>
          <a:p>
            <a:r>
              <a:rPr lang="en-AU" b="1" u="sng" dirty="0"/>
              <a:t>Very high-priced product</a:t>
            </a:r>
            <a:r>
              <a:rPr lang="en-AU" dirty="0"/>
              <a:t>:  Some expensive products such as diamond, luxurious cars etc are demanded by rich people. even their prices may increases there will still be a demand for them, in this case law does not hold true.</a:t>
            </a:r>
          </a:p>
          <a:p>
            <a:r>
              <a:rPr lang="en-AU" b="1" u="sng" dirty="0"/>
              <a:t>Very Low Prices:</a:t>
            </a:r>
            <a:r>
              <a:rPr lang="en-AU" dirty="0"/>
              <a:t>  In  case of inferior goods, such as salt, even its prices may fall, the demand for salt will not increase because consumer will not start consuming salt in large quantity with the reduction in its price.</a:t>
            </a:r>
          </a:p>
          <a:p>
            <a:r>
              <a:rPr lang="en-AU" b="1" u="sng" dirty="0"/>
              <a:t>Necessities of life:</a:t>
            </a:r>
            <a:r>
              <a:rPr lang="en-AU" dirty="0"/>
              <a:t> If the prices of basic commodities such as wheat, sugar, rice etc are increases, the consumer do not reduces its demand because these commodities are necessary for life.</a:t>
            </a:r>
          </a:p>
          <a:p>
            <a:r>
              <a:rPr lang="en-AU" b="1" u="sng" dirty="0"/>
              <a:t>Judging quality by price:</a:t>
            </a:r>
            <a:r>
              <a:rPr lang="en-AU" dirty="0"/>
              <a:t> some consumers judge quality of commodity by its price. They assume that higher price means good quality of commodity. Thus, if prices will rise, the consumer will not decrease its demand.</a:t>
            </a:r>
          </a:p>
          <a:p>
            <a:r>
              <a:rPr lang="en-AU" b="1" u="sng" dirty="0"/>
              <a:t>Ignorance of consumer</a:t>
            </a:r>
            <a:r>
              <a:rPr lang="en-AU" dirty="0"/>
              <a:t>: sometimes the consumer remains ignorant about the prices he is paying for the product, even though it is possible to pay less for the same commodity in another shop, he does not go to another shop merely because he is not clear about its lower  prices, in such case the law is not applicable</a:t>
            </a:r>
            <a:r>
              <a:rPr lang="en-AU" dirty="0" smtClean="0"/>
              <a:t>.</a:t>
            </a:r>
            <a:endParaRPr lang="en-AU"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76</TotalTime>
  <Words>696</Words>
  <Application>Microsoft Office PowerPoint</Application>
  <PresentationFormat>On-screen Show (4:3)</PresentationFormat>
  <Paragraphs>53</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Equity</vt:lpstr>
      <vt:lpstr>Introduction to economics  5Th Semester </vt:lpstr>
      <vt:lpstr>Content </vt:lpstr>
      <vt:lpstr>Meaning of demand: </vt:lpstr>
      <vt:lpstr>Demand function</vt:lpstr>
      <vt:lpstr>Demand schedule</vt:lpstr>
      <vt:lpstr>Demand curve</vt:lpstr>
      <vt:lpstr>Law of demand</vt:lpstr>
      <vt:lpstr>Assumptions</vt:lpstr>
      <vt:lpstr>Negation of the Law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 Economics BS economics 5th semester</dc:title>
  <dc:creator>adeel shaukat</dc:creator>
  <cp:lastModifiedBy>adeel shaukat</cp:lastModifiedBy>
  <cp:revision>4</cp:revision>
  <dcterms:created xsi:type="dcterms:W3CDTF">2020-10-17T19:27:35Z</dcterms:created>
  <dcterms:modified xsi:type="dcterms:W3CDTF">2020-11-04T16:56:51Z</dcterms:modified>
</cp:coreProperties>
</file>