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0058400" cy="7772400"/>
  <p:notesSz cx="10058400" cy="7772400"/>
  <p:embeddedFontLst>
    <p:embeddedFont>
      <p:font typeface="Calibri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482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3774" y="776677"/>
            <a:ext cx="8050851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077" y="1997456"/>
            <a:ext cx="8072244" cy="2220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0899" y="1020662"/>
            <a:ext cx="38531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Calibri"/>
                <a:cs typeface="Calibri"/>
              </a:rPr>
              <a:t>Elasticity’s </a:t>
            </a:r>
            <a:r>
              <a:rPr b="1" dirty="0">
                <a:latin typeface="Calibri"/>
                <a:cs typeface="Calibri"/>
              </a:rPr>
              <a:t>of</a:t>
            </a:r>
            <a:r>
              <a:rPr b="1" spc="-10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Demand: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045" y="1967716"/>
            <a:ext cx="7016750" cy="236664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Following are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elasticity’s of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demand:</a:t>
            </a:r>
            <a:endParaRPr sz="3200">
              <a:latin typeface="Calibri"/>
              <a:cs typeface="Calibri"/>
            </a:endParaRPr>
          </a:p>
          <a:p>
            <a:pPr marL="545465" indent="-533400">
              <a:lnSpc>
                <a:spcPct val="100000"/>
              </a:lnSpc>
              <a:spcBef>
                <a:spcPts val="765"/>
              </a:spcBef>
              <a:buAutoNum type="alphaLcParenBoth"/>
              <a:tabLst>
                <a:tab pos="546100" algn="l"/>
              </a:tabLst>
            </a:pPr>
            <a:r>
              <a:rPr sz="3200" spc="-5" dirty="0">
                <a:latin typeface="Calibri"/>
                <a:cs typeface="Calibri"/>
              </a:rPr>
              <a:t>The price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elasticity,</a:t>
            </a:r>
            <a:endParaRPr sz="3200">
              <a:latin typeface="Calibri"/>
              <a:cs typeface="Calibri"/>
            </a:endParaRPr>
          </a:p>
          <a:p>
            <a:pPr marL="565785" indent="-553720">
              <a:lnSpc>
                <a:spcPct val="100000"/>
              </a:lnSpc>
              <a:spcBef>
                <a:spcPts val="770"/>
              </a:spcBef>
              <a:buAutoNum type="alphaLcParenBoth"/>
              <a:tabLst>
                <a:tab pos="566420" algn="l"/>
              </a:tabLst>
            </a:pPr>
            <a:r>
              <a:rPr sz="3200" spc="-5" dirty="0">
                <a:latin typeface="Calibri"/>
                <a:cs typeface="Calibri"/>
              </a:rPr>
              <a:t>The income</a:t>
            </a:r>
            <a:r>
              <a:rPr sz="3200" spc="-30" dirty="0">
                <a:latin typeface="Calibri"/>
                <a:cs typeface="Calibri"/>
              </a:rPr>
              <a:t> elasticity,</a:t>
            </a:r>
            <a:endParaRPr sz="3200">
              <a:latin typeface="Calibri"/>
              <a:cs typeface="Calibri"/>
            </a:endParaRPr>
          </a:p>
          <a:p>
            <a:pPr marL="521334" indent="-508634">
              <a:lnSpc>
                <a:spcPct val="100000"/>
              </a:lnSpc>
              <a:spcBef>
                <a:spcPts val="770"/>
              </a:spcBef>
              <a:buAutoNum type="alphaLcParenBoth"/>
              <a:tabLst>
                <a:tab pos="521334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cross-elasticity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demand.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226" y="986975"/>
            <a:ext cx="8070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Interpretation </a:t>
            </a:r>
            <a:r>
              <a:rPr sz="3600" dirty="0"/>
              <a:t>of </a:t>
            </a:r>
            <a:r>
              <a:rPr sz="3600" spc="-20" dirty="0"/>
              <a:t>Cross </a:t>
            </a:r>
            <a:r>
              <a:rPr sz="3600" spc="-10" dirty="0"/>
              <a:t>Elasticity </a:t>
            </a:r>
            <a:r>
              <a:rPr sz="3600" dirty="0"/>
              <a:t>of</a:t>
            </a:r>
            <a:r>
              <a:rPr sz="3600" spc="-15" dirty="0"/>
              <a:t> </a:t>
            </a:r>
            <a:r>
              <a:rPr sz="3600" dirty="0"/>
              <a:t>demand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059" y="1994465"/>
            <a:ext cx="8068309" cy="414020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4965" marR="5080" indent="-342900">
              <a:lnSpc>
                <a:spcPct val="80000"/>
              </a:lnSpc>
              <a:spcBef>
                <a:spcPts val="7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15" dirty="0">
                <a:latin typeface="Calibri"/>
                <a:cs typeface="Calibri"/>
              </a:rPr>
              <a:t>Cross </a:t>
            </a:r>
            <a:r>
              <a:rPr sz="2700" spc="-5" dirty="0">
                <a:latin typeface="Calibri"/>
                <a:cs typeface="Calibri"/>
              </a:rPr>
              <a:t>elasticity </a:t>
            </a:r>
            <a:r>
              <a:rPr sz="2700" dirty="0">
                <a:latin typeface="Calibri"/>
                <a:cs typeface="Calibri"/>
              </a:rPr>
              <a:t>of </a:t>
            </a:r>
            <a:r>
              <a:rPr sz="2700" spc="-5" dirty="0">
                <a:latin typeface="Calibri"/>
                <a:cs typeface="Calibri"/>
              </a:rPr>
              <a:t>demand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-5" dirty="0">
                <a:latin typeface="Calibri"/>
                <a:cs typeface="Calibri"/>
              </a:rPr>
              <a:t>positive </a:t>
            </a:r>
            <a:r>
              <a:rPr sz="2700" spc="-15" dirty="0">
                <a:latin typeface="Calibri"/>
                <a:cs typeface="Calibri"/>
              </a:rPr>
              <a:t>for </a:t>
            </a:r>
            <a:r>
              <a:rPr sz="2700" spc="-10" dirty="0">
                <a:latin typeface="Calibri"/>
                <a:cs typeface="Calibri"/>
              </a:rPr>
              <a:t>substitutes  </a:t>
            </a:r>
            <a:r>
              <a:rPr sz="2700" spc="-5" dirty="0">
                <a:latin typeface="Calibri"/>
                <a:cs typeface="Calibri"/>
              </a:rPr>
              <a:t>and </a:t>
            </a:r>
            <a:r>
              <a:rPr sz="2700" spc="-15" dirty="0">
                <a:latin typeface="Calibri"/>
                <a:cs typeface="Calibri"/>
              </a:rPr>
              <a:t>negative </a:t>
            </a:r>
            <a:r>
              <a:rPr sz="2700" spc="-25" dirty="0">
                <a:latin typeface="Calibri"/>
                <a:cs typeface="Calibri"/>
              </a:rPr>
              <a:t>for </a:t>
            </a:r>
            <a:r>
              <a:rPr sz="2700" spc="-5" dirty="0">
                <a:latin typeface="Calibri"/>
                <a:cs typeface="Calibri"/>
              </a:rPr>
              <a:t>complements. The magnitude </a:t>
            </a:r>
            <a:r>
              <a:rPr sz="2700" dirty="0">
                <a:latin typeface="Calibri"/>
                <a:cs typeface="Calibri"/>
              </a:rPr>
              <a:t>of </a:t>
            </a:r>
            <a:r>
              <a:rPr sz="2700" spc="-5" dirty="0">
                <a:latin typeface="Calibri"/>
                <a:cs typeface="Calibri"/>
              </a:rPr>
              <a:t>the  value </a:t>
            </a:r>
            <a:r>
              <a:rPr sz="2700" spc="-15" dirty="0">
                <a:latin typeface="Calibri"/>
                <a:cs typeface="Calibri"/>
              </a:rPr>
              <a:t>shows </a:t>
            </a:r>
            <a:r>
              <a:rPr sz="2700" spc="-5" dirty="0">
                <a:latin typeface="Calibri"/>
                <a:cs typeface="Calibri"/>
              </a:rPr>
              <a:t>the </a:t>
            </a:r>
            <a:r>
              <a:rPr sz="2700" spc="-15" dirty="0">
                <a:latin typeface="Calibri"/>
                <a:cs typeface="Calibri"/>
              </a:rPr>
              <a:t>extent </a:t>
            </a:r>
            <a:r>
              <a:rPr sz="2700" dirty="0">
                <a:latin typeface="Calibri"/>
                <a:cs typeface="Calibri"/>
              </a:rPr>
              <a:t>of </a:t>
            </a:r>
            <a:r>
              <a:rPr sz="2700" spc="-5" dirty="0">
                <a:latin typeface="Calibri"/>
                <a:cs typeface="Calibri"/>
              </a:rPr>
              <a:t>closeness </a:t>
            </a:r>
            <a:r>
              <a:rPr sz="2700" dirty="0">
                <a:latin typeface="Calibri"/>
                <a:cs typeface="Calibri"/>
              </a:rPr>
              <a:t>of </a:t>
            </a:r>
            <a:r>
              <a:rPr sz="2700" spc="-5" dirty="0">
                <a:latin typeface="Calibri"/>
                <a:cs typeface="Calibri"/>
              </a:rPr>
              <a:t>the </a:t>
            </a:r>
            <a:r>
              <a:rPr sz="2700" spc="-10" dirty="0">
                <a:latin typeface="Calibri"/>
                <a:cs typeface="Calibri"/>
              </a:rPr>
              <a:t>relationship  between the </a:t>
            </a:r>
            <a:r>
              <a:rPr sz="2700" spc="-15" dirty="0">
                <a:latin typeface="Calibri"/>
                <a:cs typeface="Calibri"/>
              </a:rPr>
              <a:t>two </a:t>
            </a:r>
            <a:r>
              <a:rPr sz="2700" spc="-5" dirty="0">
                <a:latin typeface="Calibri"/>
                <a:cs typeface="Calibri"/>
              </a:rPr>
              <a:t>commodities. The higher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-5" dirty="0">
                <a:latin typeface="Calibri"/>
                <a:cs typeface="Calibri"/>
              </a:rPr>
              <a:t>the </a:t>
            </a:r>
            <a:r>
              <a:rPr sz="2700" spc="-10" dirty="0">
                <a:latin typeface="Calibri"/>
                <a:cs typeface="Calibri"/>
              </a:rPr>
              <a:t>value  </a:t>
            </a:r>
            <a:r>
              <a:rPr sz="2700" dirty="0">
                <a:latin typeface="Calibri"/>
                <a:cs typeface="Calibri"/>
              </a:rPr>
              <a:t>of </a:t>
            </a:r>
            <a:r>
              <a:rPr sz="2700" spc="-5" dirty="0">
                <a:latin typeface="Calibri"/>
                <a:cs typeface="Calibri"/>
              </a:rPr>
              <a:t>the </a:t>
            </a:r>
            <a:r>
              <a:rPr sz="2700" spc="-15" dirty="0">
                <a:latin typeface="Calibri"/>
                <a:cs typeface="Calibri"/>
              </a:rPr>
              <a:t>cross </a:t>
            </a:r>
            <a:r>
              <a:rPr sz="2700" spc="-25" dirty="0">
                <a:latin typeface="Calibri"/>
                <a:cs typeface="Calibri"/>
              </a:rPr>
              <a:t>elasticity, </a:t>
            </a:r>
            <a:r>
              <a:rPr sz="2700" spc="-5" dirty="0">
                <a:latin typeface="Calibri"/>
                <a:cs typeface="Calibri"/>
              </a:rPr>
              <a:t>the </a:t>
            </a:r>
            <a:r>
              <a:rPr sz="2700" spc="-20" dirty="0">
                <a:latin typeface="Calibri"/>
                <a:cs typeface="Calibri"/>
              </a:rPr>
              <a:t>stronger </a:t>
            </a:r>
            <a:r>
              <a:rPr sz="2700" spc="-5" dirty="0">
                <a:latin typeface="Calibri"/>
                <a:cs typeface="Calibri"/>
              </a:rPr>
              <a:t>will </a:t>
            </a:r>
            <a:r>
              <a:rPr sz="2700" spc="5" dirty="0">
                <a:latin typeface="Calibri"/>
                <a:cs typeface="Calibri"/>
              </a:rPr>
              <a:t>be </a:t>
            </a:r>
            <a:r>
              <a:rPr sz="2700" spc="-10" dirty="0">
                <a:latin typeface="Calibri"/>
                <a:cs typeface="Calibri"/>
              </a:rPr>
              <a:t>the degree </a:t>
            </a:r>
            <a:r>
              <a:rPr sz="2700" dirty="0">
                <a:latin typeface="Calibri"/>
                <a:cs typeface="Calibri"/>
              </a:rPr>
              <a:t>of  </a:t>
            </a:r>
            <a:r>
              <a:rPr sz="2700" spc="-10" dirty="0">
                <a:latin typeface="Calibri"/>
                <a:cs typeface="Calibri"/>
              </a:rPr>
              <a:t>substitutability </a:t>
            </a:r>
            <a:r>
              <a:rPr sz="2700" dirty="0">
                <a:latin typeface="Calibri"/>
                <a:cs typeface="Calibri"/>
              </a:rPr>
              <a:t>or </a:t>
            </a:r>
            <a:r>
              <a:rPr sz="2700" spc="-10" dirty="0">
                <a:latin typeface="Calibri"/>
                <a:cs typeface="Calibri"/>
              </a:rPr>
              <a:t>complementarily </a:t>
            </a:r>
            <a:r>
              <a:rPr sz="2700" dirty="0">
                <a:latin typeface="Calibri"/>
                <a:cs typeface="Calibri"/>
              </a:rPr>
              <a:t>of </a:t>
            </a:r>
            <a:r>
              <a:rPr sz="2700" spc="-10" dirty="0">
                <a:latin typeface="Calibri"/>
                <a:cs typeface="Calibri"/>
              </a:rPr>
              <a:t>the </a:t>
            </a:r>
            <a:r>
              <a:rPr sz="2700" spc="-15" dirty="0">
                <a:latin typeface="Calibri"/>
                <a:cs typeface="Calibri"/>
              </a:rPr>
              <a:t>two</a:t>
            </a:r>
            <a:r>
              <a:rPr sz="2700" spc="-10" dirty="0">
                <a:latin typeface="Calibri"/>
                <a:cs typeface="Calibri"/>
              </a:rPr>
              <a:t> goods.</a:t>
            </a:r>
            <a:endParaRPr sz="2700">
              <a:latin typeface="Calibri"/>
              <a:cs typeface="Calibri"/>
            </a:endParaRPr>
          </a:p>
          <a:p>
            <a:pPr marL="354965" marR="78740" indent="-342900">
              <a:lnSpc>
                <a:spcPct val="8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In </a:t>
            </a:r>
            <a:r>
              <a:rPr sz="2700" spc="-15" dirty="0">
                <a:latin typeface="Calibri"/>
                <a:cs typeface="Calibri"/>
              </a:rPr>
              <a:t>extreme </a:t>
            </a:r>
            <a:r>
              <a:rPr sz="2700" spc="-10" dirty="0">
                <a:latin typeface="Calibri"/>
                <a:cs typeface="Calibri"/>
              </a:rPr>
              <a:t>case, </a:t>
            </a:r>
            <a:r>
              <a:rPr sz="2700" dirty="0">
                <a:latin typeface="Calibri"/>
                <a:cs typeface="Calibri"/>
              </a:rPr>
              <a:t>when </a:t>
            </a:r>
            <a:r>
              <a:rPr sz="2700" spc="-5" dirty="0">
                <a:latin typeface="Calibri"/>
                <a:cs typeface="Calibri"/>
              </a:rPr>
              <a:t>the </a:t>
            </a:r>
            <a:r>
              <a:rPr sz="2700" spc="-10" dirty="0">
                <a:latin typeface="Calibri"/>
                <a:cs typeface="Calibri"/>
              </a:rPr>
              <a:t>two </a:t>
            </a:r>
            <a:r>
              <a:rPr sz="2700" spc="-5" dirty="0">
                <a:latin typeface="Calibri"/>
                <a:cs typeface="Calibri"/>
              </a:rPr>
              <a:t>goods </a:t>
            </a:r>
            <a:r>
              <a:rPr sz="2700" spc="-10" dirty="0">
                <a:latin typeface="Calibri"/>
                <a:cs typeface="Calibri"/>
              </a:rPr>
              <a:t>are </a:t>
            </a:r>
            <a:r>
              <a:rPr sz="2700" spc="-15" dirty="0">
                <a:latin typeface="Calibri"/>
                <a:cs typeface="Calibri"/>
              </a:rPr>
              <a:t>perfect  </a:t>
            </a:r>
            <a:r>
              <a:rPr sz="2700" spc="-10" dirty="0">
                <a:latin typeface="Calibri"/>
                <a:cs typeface="Calibri"/>
              </a:rPr>
              <a:t>complements, the </a:t>
            </a:r>
            <a:r>
              <a:rPr sz="2700" spc="-15" dirty="0">
                <a:latin typeface="Calibri"/>
                <a:cs typeface="Calibri"/>
              </a:rPr>
              <a:t>cross </a:t>
            </a:r>
            <a:r>
              <a:rPr sz="2700" spc="-5" dirty="0">
                <a:latin typeface="Calibri"/>
                <a:cs typeface="Calibri"/>
              </a:rPr>
              <a:t>elasticity </a:t>
            </a:r>
            <a:r>
              <a:rPr sz="2700" dirty="0">
                <a:latin typeface="Calibri"/>
                <a:cs typeface="Calibri"/>
              </a:rPr>
              <a:t>of demand </a:t>
            </a:r>
            <a:r>
              <a:rPr sz="2700" spc="-5" dirty="0">
                <a:latin typeface="Calibri"/>
                <a:cs typeface="Calibri"/>
              </a:rPr>
              <a:t>between  </a:t>
            </a:r>
            <a:r>
              <a:rPr sz="2700" dirty="0">
                <a:latin typeface="Calibri"/>
                <a:cs typeface="Calibri"/>
              </a:rPr>
              <a:t>them is </a:t>
            </a:r>
            <a:r>
              <a:rPr sz="2700" spc="-5" dirty="0">
                <a:latin typeface="Calibri"/>
                <a:cs typeface="Calibri"/>
              </a:rPr>
              <a:t>minus </a:t>
            </a:r>
            <a:r>
              <a:rPr sz="2700" spc="-25" dirty="0">
                <a:latin typeface="Calibri"/>
                <a:cs typeface="Calibri"/>
              </a:rPr>
              <a:t>infinity. </a:t>
            </a:r>
            <a:r>
              <a:rPr sz="2700" spc="-20" dirty="0">
                <a:latin typeface="Calibri"/>
                <a:cs typeface="Calibri"/>
              </a:rPr>
              <a:t>Similarly, </a:t>
            </a:r>
            <a:r>
              <a:rPr sz="2700" spc="-25" dirty="0">
                <a:latin typeface="Calibri"/>
                <a:cs typeface="Calibri"/>
              </a:rPr>
              <a:t>for </a:t>
            </a:r>
            <a:r>
              <a:rPr sz="2700" spc="-15" dirty="0">
                <a:latin typeface="Calibri"/>
                <a:cs typeface="Calibri"/>
              </a:rPr>
              <a:t>perfect </a:t>
            </a:r>
            <a:r>
              <a:rPr sz="2700" spc="-10" dirty="0">
                <a:latin typeface="Calibri"/>
                <a:cs typeface="Calibri"/>
              </a:rPr>
              <a:t>substitutes,  </a:t>
            </a:r>
            <a:r>
              <a:rPr sz="2700" spc="-15" dirty="0">
                <a:latin typeface="Calibri"/>
                <a:cs typeface="Calibri"/>
              </a:rPr>
              <a:t>cross </a:t>
            </a:r>
            <a:r>
              <a:rPr sz="2700" spc="-5" dirty="0">
                <a:latin typeface="Calibri"/>
                <a:cs typeface="Calibri"/>
              </a:rPr>
              <a:t>elasticity </a:t>
            </a:r>
            <a:r>
              <a:rPr sz="2700" dirty="0">
                <a:latin typeface="Calibri"/>
                <a:cs typeface="Calibri"/>
              </a:rPr>
              <a:t>of </a:t>
            </a:r>
            <a:r>
              <a:rPr sz="2700" spc="-5" dirty="0">
                <a:latin typeface="Calibri"/>
                <a:cs typeface="Calibri"/>
              </a:rPr>
              <a:t>demand </a:t>
            </a:r>
            <a:r>
              <a:rPr sz="2700" spc="10" dirty="0">
                <a:latin typeface="Calibri"/>
                <a:cs typeface="Calibri"/>
              </a:rPr>
              <a:t>is </a:t>
            </a:r>
            <a:r>
              <a:rPr sz="2700" spc="-5" dirty="0">
                <a:latin typeface="Calibri"/>
                <a:cs typeface="Calibri"/>
              </a:rPr>
              <a:t>plus </a:t>
            </a:r>
            <a:r>
              <a:rPr sz="2700" spc="-20" dirty="0">
                <a:latin typeface="Calibri"/>
                <a:cs typeface="Calibri"/>
              </a:rPr>
              <a:t>infinity. </a:t>
            </a:r>
            <a:r>
              <a:rPr sz="2700" spc="-5" dirty="0">
                <a:latin typeface="Calibri"/>
                <a:cs typeface="Calibri"/>
              </a:rPr>
              <a:t>If the </a:t>
            </a:r>
            <a:r>
              <a:rPr sz="2700" spc="-10" dirty="0">
                <a:latin typeface="Calibri"/>
                <a:cs typeface="Calibri"/>
              </a:rPr>
              <a:t>two  goods </a:t>
            </a:r>
            <a:r>
              <a:rPr sz="2700" spc="-20" dirty="0">
                <a:latin typeface="Calibri"/>
                <a:cs typeface="Calibri"/>
              </a:rPr>
              <a:t>have </a:t>
            </a:r>
            <a:r>
              <a:rPr sz="2700" spc="5" dirty="0">
                <a:latin typeface="Calibri"/>
                <a:cs typeface="Calibri"/>
              </a:rPr>
              <a:t>no </a:t>
            </a:r>
            <a:r>
              <a:rPr sz="2700" spc="-10" dirty="0">
                <a:latin typeface="Calibri"/>
                <a:cs typeface="Calibri"/>
              </a:rPr>
              <a:t>relation </a:t>
            </a:r>
            <a:r>
              <a:rPr sz="2700" spc="-5" dirty="0">
                <a:latin typeface="Calibri"/>
                <a:cs typeface="Calibri"/>
              </a:rPr>
              <a:t>between </a:t>
            </a:r>
            <a:r>
              <a:rPr sz="2700" dirty="0">
                <a:latin typeface="Calibri"/>
                <a:cs typeface="Calibri"/>
              </a:rPr>
              <a:t>them, </a:t>
            </a:r>
            <a:r>
              <a:rPr sz="2700" spc="-10" dirty="0">
                <a:latin typeface="Calibri"/>
                <a:cs typeface="Calibri"/>
              </a:rPr>
              <a:t>the </a:t>
            </a:r>
            <a:r>
              <a:rPr sz="2700" spc="-15" dirty="0">
                <a:latin typeface="Calibri"/>
                <a:cs typeface="Calibri"/>
              </a:rPr>
              <a:t>cross  </a:t>
            </a:r>
            <a:r>
              <a:rPr sz="2700" spc="-5" dirty="0">
                <a:latin typeface="Calibri"/>
                <a:cs typeface="Calibri"/>
              </a:rPr>
              <a:t>elasticity </a:t>
            </a:r>
            <a:r>
              <a:rPr sz="2700" dirty="0">
                <a:latin typeface="Calibri"/>
                <a:cs typeface="Calibri"/>
              </a:rPr>
              <a:t>of </a:t>
            </a:r>
            <a:r>
              <a:rPr sz="2700" spc="-5" dirty="0">
                <a:latin typeface="Calibri"/>
                <a:cs typeface="Calibri"/>
              </a:rPr>
              <a:t>demand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zero.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8858" y="1020662"/>
            <a:ext cx="60178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5" dirty="0">
                <a:latin typeface="Calibri"/>
                <a:cs typeface="Calibri"/>
              </a:rPr>
              <a:t>2. </a:t>
            </a:r>
            <a:r>
              <a:rPr b="1" spc="-5" dirty="0">
                <a:latin typeface="Calibri"/>
                <a:cs typeface="Calibri"/>
              </a:rPr>
              <a:t>The income elasticity </a:t>
            </a:r>
            <a:r>
              <a:rPr b="1" spc="-15" dirty="0">
                <a:latin typeface="Calibri"/>
                <a:cs typeface="Calibri"/>
              </a:rPr>
              <a:t>of</a:t>
            </a:r>
            <a:r>
              <a:rPr b="1" spc="-6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demand: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20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3429000"/>
                </a:moveTo>
                <a:lnTo>
                  <a:pt x="0" y="3429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073" y="2002097"/>
            <a:ext cx="7964805" cy="42157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marR="827405" indent="-343535">
              <a:lnSpc>
                <a:spcPct val="80000"/>
              </a:lnSpc>
              <a:spcBef>
                <a:spcPts val="6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10" dirty="0">
                <a:latin typeface="Calibri"/>
                <a:cs typeface="Calibri"/>
              </a:rPr>
              <a:t>The income </a:t>
            </a:r>
            <a:r>
              <a:rPr sz="2500" spc="-5" dirty="0">
                <a:latin typeface="Calibri"/>
                <a:cs typeface="Calibri"/>
              </a:rPr>
              <a:t>elasticity is defined as the </a:t>
            </a:r>
            <a:r>
              <a:rPr sz="2500" spc="-10" dirty="0">
                <a:latin typeface="Calibri"/>
                <a:cs typeface="Calibri"/>
              </a:rPr>
              <a:t>proportionate  change </a:t>
            </a:r>
            <a:r>
              <a:rPr sz="2500" spc="-5" dirty="0">
                <a:latin typeface="Calibri"/>
                <a:cs typeface="Calibri"/>
              </a:rPr>
              <a:t>in the quantity demanded </a:t>
            </a:r>
            <a:r>
              <a:rPr sz="2500" spc="-10" dirty="0">
                <a:latin typeface="Calibri"/>
                <a:cs typeface="Calibri"/>
              </a:rPr>
              <a:t>resulting </a:t>
            </a:r>
            <a:r>
              <a:rPr sz="2500" spc="-20" dirty="0">
                <a:latin typeface="Calibri"/>
                <a:cs typeface="Calibri"/>
              </a:rPr>
              <a:t>from </a:t>
            </a:r>
            <a:r>
              <a:rPr sz="2500" spc="-5" dirty="0">
                <a:latin typeface="Calibri"/>
                <a:cs typeface="Calibri"/>
              </a:rPr>
              <a:t>a  </a:t>
            </a:r>
            <a:r>
              <a:rPr sz="2500" spc="-10" dirty="0">
                <a:latin typeface="Calibri"/>
                <a:cs typeface="Calibri"/>
              </a:rPr>
              <a:t>proportionate change </a:t>
            </a:r>
            <a:r>
              <a:rPr sz="2500" spc="-5" dirty="0">
                <a:latin typeface="Calibri"/>
                <a:cs typeface="Calibri"/>
              </a:rPr>
              <a:t>in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income.</a:t>
            </a:r>
            <a:endParaRPr sz="2500">
              <a:latin typeface="Calibri"/>
              <a:cs typeface="Calibri"/>
            </a:endParaRPr>
          </a:p>
          <a:p>
            <a:pPr marL="355600" marR="5080" indent="-343535">
              <a:lnSpc>
                <a:spcPct val="8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  <a:tab pos="1466215" algn="l"/>
              </a:tabLst>
            </a:pPr>
            <a:r>
              <a:rPr sz="2500" spc="-15" dirty="0">
                <a:latin typeface="Calibri"/>
                <a:cs typeface="Calibri"/>
              </a:rPr>
              <a:t>Income </a:t>
            </a:r>
            <a:r>
              <a:rPr sz="2500" spc="-5" dirty="0">
                <a:latin typeface="Calibri"/>
                <a:cs typeface="Calibri"/>
              </a:rPr>
              <a:t>elasticity </a:t>
            </a:r>
            <a:r>
              <a:rPr sz="2500" dirty="0">
                <a:latin typeface="Calibri"/>
                <a:cs typeface="Calibri"/>
              </a:rPr>
              <a:t>of </a:t>
            </a:r>
            <a:r>
              <a:rPr sz="2500" spc="-5" dirty="0">
                <a:latin typeface="Calibri"/>
                <a:cs typeface="Calibri"/>
              </a:rPr>
              <a:t>demand </a:t>
            </a:r>
            <a:r>
              <a:rPr sz="2500" spc="-35" dirty="0">
                <a:latin typeface="Calibri"/>
                <a:cs typeface="Calibri"/>
              </a:rPr>
              <a:t>refers </a:t>
            </a:r>
            <a:r>
              <a:rPr sz="2500" spc="-10" dirty="0">
                <a:latin typeface="Calibri"/>
                <a:cs typeface="Calibri"/>
              </a:rPr>
              <a:t>to </a:t>
            </a:r>
            <a:r>
              <a:rPr sz="2500" spc="-5" dirty="0">
                <a:latin typeface="Calibri"/>
                <a:cs typeface="Calibri"/>
              </a:rPr>
              <a:t>the sensitivity </a:t>
            </a:r>
            <a:r>
              <a:rPr sz="2500" dirty="0">
                <a:latin typeface="Calibri"/>
                <a:cs typeface="Calibri"/>
              </a:rPr>
              <a:t>of </a:t>
            </a:r>
            <a:r>
              <a:rPr sz="2500" spc="-5" dirty="0">
                <a:latin typeface="Calibri"/>
                <a:cs typeface="Calibri"/>
              </a:rPr>
              <a:t>the  quantity demanded </a:t>
            </a:r>
            <a:r>
              <a:rPr sz="2500" spc="-25" dirty="0">
                <a:latin typeface="Calibri"/>
                <a:cs typeface="Calibri"/>
              </a:rPr>
              <a:t>for </a:t>
            </a:r>
            <a:r>
              <a:rPr sz="2500" spc="-5" dirty="0">
                <a:latin typeface="Calibri"/>
                <a:cs typeface="Calibri"/>
              </a:rPr>
              <a:t>a certain good </a:t>
            </a:r>
            <a:r>
              <a:rPr sz="2500" spc="-10" dirty="0">
                <a:latin typeface="Calibri"/>
                <a:cs typeface="Calibri"/>
              </a:rPr>
              <a:t>to </a:t>
            </a:r>
            <a:r>
              <a:rPr sz="2500" spc="-5" dirty="0">
                <a:latin typeface="Calibri"/>
                <a:cs typeface="Calibri"/>
              </a:rPr>
              <a:t>a </a:t>
            </a:r>
            <a:r>
              <a:rPr sz="2500" spc="-10" dirty="0">
                <a:latin typeface="Calibri"/>
                <a:cs typeface="Calibri"/>
              </a:rPr>
              <a:t>change </a:t>
            </a:r>
            <a:r>
              <a:rPr sz="2500" spc="-5" dirty="0">
                <a:latin typeface="Calibri"/>
                <a:cs typeface="Calibri"/>
              </a:rPr>
              <a:t>in </a:t>
            </a:r>
            <a:r>
              <a:rPr sz="2500" b="1" spc="-5" dirty="0">
                <a:latin typeface="Calibri"/>
                <a:cs typeface="Calibri"/>
              </a:rPr>
              <a:t>real  income	</a:t>
            </a:r>
            <a:r>
              <a:rPr sz="2500" dirty="0">
                <a:latin typeface="Calibri"/>
                <a:cs typeface="Calibri"/>
              </a:rPr>
              <a:t>of </a:t>
            </a:r>
            <a:r>
              <a:rPr sz="2500" spc="-15" dirty="0">
                <a:latin typeface="Calibri"/>
                <a:cs typeface="Calibri"/>
              </a:rPr>
              <a:t>consumers </a:t>
            </a:r>
            <a:r>
              <a:rPr sz="2500" spc="-5" dirty="0">
                <a:latin typeface="Calibri"/>
                <a:cs typeface="Calibri"/>
              </a:rPr>
              <a:t>who buy this good, </a:t>
            </a:r>
            <a:r>
              <a:rPr sz="2500" spc="-15" dirty="0">
                <a:latin typeface="Calibri"/>
                <a:cs typeface="Calibri"/>
              </a:rPr>
              <a:t>keeping </a:t>
            </a:r>
            <a:r>
              <a:rPr sz="2500" spc="-5" dirty="0">
                <a:latin typeface="Calibri"/>
                <a:cs typeface="Calibri"/>
              </a:rPr>
              <a:t>all other  things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constant.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500" spc="-10" dirty="0">
                <a:latin typeface="Calibri"/>
                <a:cs typeface="Calibri"/>
              </a:rPr>
              <a:t>Symbolically we </a:t>
            </a:r>
            <a:r>
              <a:rPr sz="2500" spc="-20" dirty="0">
                <a:latin typeface="Calibri"/>
                <a:cs typeface="Calibri"/>
              </a:rPr>
              <a:t>may</a:t>
            </a:r>
            <a:r>
              <a:rPr sz="2500" spc="3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write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500" spc="-10" dirty="0">
                <a:latin typeface="Calibri"/>
                <a:cs typeface="Calibri"/>
              </a:rPr>
              <a:t>where,</a:t>
            </a:r>
            <a:endParaRPr sz="2500">
              <a:latin typeface="Calibri"/>
              <a:cs typeface="Calibri"/>
            </a:endParaRPr>
          </a:p>
          <a:p>
            <a:pPr marL="582295">
              <a:lnSpc>
                <a:spcPct val="100000"/>
              </a:lnSpc>
            </a:pPr>
            <a:r>
              <a:rPr sz="2500" spc="-15" dirty="0">
                <a:latin typeface="Calibri"/>
                <a:cs typeface="Calibri"/>
              </a:rPr>
              <a:t>represents </a:t>
            </a:r>
            <a:r>
              <a:rPr sz="2500" spc="-10" dirty="0">
                <a:latin typeface="Calibri"/>
                <a:cs typeface="Calibri"/>
              </a:rPr>
              <a:t>Income </a:t>
            </a:r>
            <a:r>
              <a:rPr sz="2500" spc="-5" dirty="0">
                <a:latin typeface="Calibri"/>
                <a:cs typeface="Calibri"/>
              </a:rPr>
              <a:t>elasticity </a:t>
            </a:r>
            <a:r>
              <a:rPr sz="2500" dirty="0">
                <a:latin typeface="Calibri"/>
                <a:cs typeface="Calibri"/>
              </a:rPr>
              <a:t>of</a:t>
            </a:r>
            <a:r>
              <a:rPr sz="2500" spc="4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demand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88719" y="4759452"/>
            <a:ext cx="4914900" cy="1422400"/>
            <a:chOff x="1188719" y="4759452"/>
            <a:chExt cx="4914900" cy="14224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8719" y="5943600"/>
              <a:ext cx="269747" cy="1463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8719" y="6089904"/>
              <a:ext cx="256031" cy="9143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601211" y="4887468"/>
              <a:ext cx="715010" cy="142240"/>
            </a:xfrm>
            <a:custGeom>
              <a:avLst/>
              <a:gdLst/>
              <a:ahLst/>
              <a:cxnLst/>
              <a:rect l="l" t="t" r="r" b="b"/>
              <a:pathLst>
                <a:path w="715010" h="142239">
                  <a:moveTo>
                    <a:pt x="643128" y="141732"/>
                  </a:moveTo>
                  <a:lnTo>
                    <a:pt x="643128" y="106680"/>
                  </a:lnTo>
                  <a:lnTo>
                    <a:pt x="0" y="106680"/>
                  </a:lnTo>
                  <a:lnTo>
                    <a:pt x="0" y="35051"/>
                  </a:lnTo>
                  <a:lnTo>
                    <a:pt x="643128" y="35051"/>
                  </a:lnTo>
                  <a:lnTo>
                    <a:pt x="643128" y="0"/>
                  </a:lnTo>
                  <a:lnTo>
                    <a:pt x="714756" y="71628"/>
                  </a:lnTo>
                  <a:lnTo>
                    <a:pt x="643128" y="141732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89019" y="4856988"/>
              <a:ext cx="744220" cy="204470"/>
            </a:xfrm>
            <a:custGeom>
              <a:avLst/>
              <a:gdLst/>
              <a:ahLst/>
              <a:cxnLst/>
              <a:rect l="l" t="t" r="r" b="b"/>
              <a:pathLst>
                <a:path w="744220" h="204470">
                  <a:moveTo>
                    <a:pt x="643127" y="65532"/>
                  </a:moveTo>
                  <a:lnTo>
                    <a:pt x="643127" y="0"/>
                  </a:lnTo>
                  <a:lnTo>
                    <a:pt x="673153" y="30480"/>
                  </a:lnTo>
                  <a:lnTo>
                    <a:pt x="667512" y="30480"/>
                  </a:lnTo>
                  <a:lnTo>
                    <a:pt x="646175" y="39624"/>
                  </a:lnTo>
                  <a:lnTo>
                    <a:pt x="660190" y="53340"/>
                  </a:lnTo>
                  <a:lnTo>
                    <a:pt x="655320" y="53340"/>
                  </a:lnTo>
                  <a:lnTo>
                    <a:pt x="643127" y="65532"/>
                  </a:lnTo>
                  <a:close/>
                </a:path>
                <a:path w="744220" h="204470">
                  <a:moveTo>
                    <a:pt x="667512" y="60506"/>
                  </a:moveTo>
                  <a:lnTo>
                    <a:pt x="646175" y="39624"/>
                  </a:lnTo>
                  <a:lnTo>
                    <a:pt x="667512" y="30480"/>
                  </a:lnTo>
                  <a:lnTo>
                    <a:pt x="667512" y="60506"/>
                  </a:lnTo>
                  <a:close/>
                </a:path>
                <a:path w="744220" h="204470">
                  <a:moveTo>
                    <a:pt x="709331" y="101436"/>
                  </a:moveTo>
                  <a:lnTo>
                    <a:pt x="667512" y="60506"/>
                  </a:lnTo>
                  <a:lnTo>
                    <a:pt x="667512" y="30480"/>
                  </a:lnTo>
                  <a:lnTo>
                    <a:pt x="673153" y="30480"/>
                  </a:lnTo>
                  <a:lnTo>
                    <a:pt x="734704" y="92964"/>
                  </a:lnTo>
                  <a:lnTo>
                    <a:pt x="717804" y="92964"/>
                  </a:lnTo>
                  <a:lnTo>
                    <a:pt x="709331" y="101436"/>
                  </a:lnTo>
                  <a:close/>
                </a:path>
                <a:path w="744220" h="204470">
                  <a:moveTo>
                    <a:pt x="643127" y="149352"/>
                  </a:moveTo>
                  <a:lnTo>
                    <a:pt x="0" y="149352"/>
                  </a:lnTo>
                  <a:lnTo>
                    <a:pt x="0" y="53340"/>
                  </a:lnTo>
                  <a:lnTo>
                    <a:pt x="643127" y="53340"/>
                  </a:lnTo>
                  <a:lnTo>
                    <a:pt x="643127" y="65532"/>
                  </a:lnTo>
                  <a:lnTo>
                    <a:pt x="24384" y="65532"/>
                  </a:lnTo>
                  <a:lnTo>
                    <a:pt x="12192" y="77724"/>
                  </a:lnTo>
                  <a:lnTo>
                    <a:pt x="24384" y="77724"/>
                  </a:lnTo>
                  <a:lnTo>
                    <a:pt x="24384" y="124968"/>
                  </a:lnTo>
                  <a:lnTo>
                    <a:pt x="12192" y="124968"/>
                  </a:lnTo>
                  <a:lnTo>
                    <a:pt x="24384" y="137160"/>
                  </a:lnTo>
                  <a:lnTo>
                    <a:pt x="643127" y="137160"/>
                  </a:lnTo>
                  <a:lnTo>
                    <a:pt x="643127" y="149352"/>
                  </a:lnTo>
                  <a:close/>
                </a:path>
                <a:path w="744220" h="204470">
                  <a:moveTo>
                    <a:pt x="667512" y="77724"/>
                  </a:moveTo>
                  <a:lnTo>
                    <a:pt x="24384" y="77724"/>
                  </a:lnTo>
                  <a:lnTo>
                    <a:pt x="24384" y="65532"/>
                  </a:lnTo>
                  <a:lnTo>
                    <a:pt x="643127" y="65532"/>
                  </a:lnTo>
                  <a:lnTo>
                    <a:pt x="655320" y="53340"/>
                  </a:lnTo>
                  <a:lnTo>
                    <a:pt x="660190" y="53340"/>
                  </a:lnTo>
                  <a:lnTo>
                    <a:pt x="667512" y="60506"/>
                  </a:lnTo>
                  <a:lnTo>
                    <a:pt x="667512" y="77724"/>
                  </a:lnTo>
                  <a:close/>
                </a:path>
                <a:path w="744220" h="204470">
                  <a:moveTo>
                    <a:pt x="24384" y="77724"/>
                  </a:moveTo>
                  <a:lnTo>
                    <a:pt x="12192" y="77724"/>
                  </a:lnTo>
                  <a:lnTo>
                    <a:pt x="24384" y="65532"/>
                  </a:lnTo>
                  <a:lnTo>
                    <a:pt x="24384" y="77724"/>
                  </a:lnTo>
                  <a:close/>
                </a:path>
                <a:path w="744220" h="204470">
                  <a:moveTo>
                    <a:pt x="717804" y="109728"/>
                  </a:moveTo>
                  <a:lnTo>
                    <a:pt x="709331" y="101436"/>
                  </a:lnTo>
                  <a:lnTo>
                    <a:pt x="717804" y="92964"/>
                  </a:lnTo>
                  <a:lnTo>
                    <a:pt x="717804" y="109728"/>
                  </a:lnTo>
                  <a:close/>
                </a:path>
                <a:path w="744220" h="204470">
                  <a:moveTo>
                    <a:pt x="736205" y="109728"/>
                  </a:moveTo>
                  <a:lnTo>
                    <a:pt x="717804" y="109728"/>
                  </a:lnTo>
                  <a:lnTo>
                    <a:pt x="717804" y="92964"/>
                  </a:lnTo>
                  <a:lnTo>
                    <a:pt x="734704" y="92964"/>
                  </a:lnTo>
                  <a:lnTo>
                    <a:pt x="743712" y="102108"/>
                  </a:lnTo>
                  <a:lnTo>
                    <a:pt x="736205" y="109728"/>
                  </a:lnTo>
                  <a:close/>
                </a:path>
                <a:path w="744220" h="204470">
                  <a:moveTo>
                    <a:pt x="674654" y="172212"/>
                  </a:moveTo>
                  <a:lnTo>
                    <a:pt x="667512" y="172212"/>
                  </a:lnTo>
                  <a:lnTo>
                    <a:pt x="667512" y="143255"/>
                  </a:lnTo>
                  <a:lnTo>
                    <a:pt x="709331" y="101436"/>
                  </a:lnTo>
                  <a:lnTo>
                    <a:pt x="717804" y="109728"/>
                  </a:lnTo>
                  <a:lnTo>
                    <a:pt x="736205" y="109728"/>
                  </a:lnTo>
                  <a:lnTo>
                    <a:pt x="674654" y="172212"/>
                  </a:lnTo>
                  <a:close/>
                </a:path>
                <a:path w="744220" h="204470">
                  <a:moveTo>
                    <a:pt x="24384" y="137160"/>
                  </a:moveTo>
                  <a:lnTo>
                    <a:pt x="12192" y="124968"/>
                  </a:lnTo>
                  <a:lnTo>
                    <a:pt x="24384" y="124968"/>
                  </a:lnTo>
                  <a:lnTo>
                    <a:pt x="24384" y="137160"/>
                  </a:lnTo>
                  <a:close/>
                </a:path>
                <a:path w="744220" h="204470">
                  <a:moveTo>
                    <a:pt x="661415" y="149352"/>
                  </a:moveTo>
                  <a:lnTo>
                    <a:pt x="655320" y="149352"/>
                  </a:lnTo>
                  <a:lnTo>
                    <a:pt x="643127" y="137160"/>
                  </a:lnTo>
                  <a:lnTo>
                    <a:pt x="24384" y="137160"/>
                  </a:lnTo>
                  <a:lnTo>
                    <a:pt x="24384" y="124968"/>
                  </a:lnTo>
                  <a:lnTo>
                    <a:pt x="667512" y="124968"/>
                  </a:lnTo>
                  <a:lnTo>
                    <a:pt x="667512" y="143255"/>
                  </a:lnTo>
                  <a:lnTo>
                    <a:pt x="661415" y="149352"/>
                  </a:lnTo>
                  <a:close/>
                </a:path>
                <a:path w="744220" h="204470">
                  <a:moveTo>
                    <a:pt x="643127" y="204216"/>
                  </a:moveTo>
                  <a:lnTo>
                    <a:pt x="643127" y="137160"/>
                  </a:lnTo>
                  <a:lnTo>
                    <a:pt x="655320" y="149352"/>
                  </a:lnTo>
                  <a:lnTo>
                    <a:pt x="661415" y="149352"/>
                  </a:lnTo>
                  <a:lnTo>
                    <a:pt x="646175" y="164592"/>
                  </a:lnTo>
                  <a:lnTo>
                    <a:pt x="667512" y="172212"/>
                  </a:lnTo>
                  <a:lnTo>
                    <a:pt x="674654" y="172212"/>
                  </a:lnTo>
                  <a:lnTo>
                    <a:pt x="643127" y="204216"/>
                  </a:lnTo>
                  <a:close/>
                </a:path>
                <a:path w="744220" h="204470">
                  <a:moveTo>
                    <a:pt x="667512" y="172212"/>
                  </a:moveTo>
                  <a:lnTo>
                    <a:pt x="646175" y="164592"/>
                  </a:lnTo>
                  <a:lnTo>
                    <a:pt x="667512" y="143255"/>
                  </a:lnTo>
                  <a:lnTo>
                    <a:pt x="667512" y="172212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6000" y="4767072"/>
              <a:ext cx="886967" cy="13411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52599" y="4901184"/>
              <a:ext cx="1280159" cy="8534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286000" y="4974336"/>
              <a:ext cx="887094" cy="12700"/>
            </a:xfrm>
            <a:custGeom>
              <a:avLst/>
              <a:gdLst/>
              <a:ahLst/>
              <a:cxnLst/>
              <a:rect l="l" t="t" r="r" b="b"/>
              <a:pathLst>
                <a:path w="887094" h="12700">
                  <a:moveTo>
                    <a:pt x="0" y="12192"/>
                  </a:moveTo>
                  <a:lnTo>
                    <a:pt x="886967" y="12192"/>
                  </a:lnTo>
                  <a:lnTo>
                    <a:pt x="886967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52599" y="4986528"/>
              <a:ext cx="1356359" cy="21945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90872" y="4759452"/>
              <a:ext cx="1385315" cy="23317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843016" y="4985765"/>
              <a:ext cx="260985" cy="0"/>
            </a:xfrm>
            <a:custGeom>
              <a:avLst/>
              <a:gdLst/>
              <a:ahLst/>
              <a:cxnLst/>
              <a:rect l="l" t="t" r="r" b="b"/>
              <a:pathLst>
                <a:path w="260985">
                  <a:moveTo>
                    <a:pt x="0" y="0"/>
                  </a:moveTo>
                  <a:lnTo>
                    <a:pt x="260604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77155" y="4992624"/>
              <a:ext cx="1303019" cy="822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48755" y="5047488"/>
              <a:ext cx="53340" cy="2743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86884" y="5074920"/>
              <a:ext cx="1315212" cy="1508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6150" y="918568"/>
            <a:ext cx="12211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45" dirty="0"/>
              <a:t>T</a:t>
            </a:r>
            <a:r>
              <a:rPr sz="4400" dirty="0"/>
              <a:t>a</a:t>
            </a:r>
            <a:r>
              <a:rPr sz="4400" spc="-25" dirty="0"/>
              <a:t>b</a:t>
            </a:r>
            <a:r>
              <a:rPr sz="4400" dirty="0"/>
              <a:t>le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2237232" y="1991867"/>
            <a:ext cx="5657215" cy="1115695"/>
            <a:chOff x="2237232" y="1991867"/>
            <a:chExt cx="5657215" cy="11156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3327" y="1999487"/>
              <a:ext cx="5643371" cy="11018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37232" y="1991867"/>
              <a:ext cx="5657215" cy="1115695"/>
            </a:xfrm>
            <a:custGeom>
              <a:avLst/>
              <a:gdLst/>
              <a:ahLst/>
              <a:cxnLst/>
              <a:rect l="l" t="t" r="r" b="b"/>
              <a:pathLst>
                <a:path w="5657215" h="1115695">
                  <a:moveTo>
                    <a:pt x="5657088" y="12"/>
                  </a:moveTo>
                  <a:lnTo>
                    <a:pt x="5643372" y="12"/>
                  </a:lnTo>
                  <a:lnTo>
                    <a:pt x="5643372" y="13728"/>
                  </a:lnTo>
                  <a:lnTo>
                    <a:pt x="5643372" y="353580"/>
                  </a:lnTo>
                  <a:lnTo>
                    <a:pt x="5643372" y="391680"/>
                  </a:lnTo>
                  <a:lnTo>
                    <a:pt x="5643372" y="737628"/>
                  </a:lnTo>
                  <a:lnTo>
                    <a:pt x="5643372" y="749820"/>
                  </a:lnTo>
                  <a:lnTo>
                    <a:pt x="5643372" y="1103388"/>
                  </a:lnTo>
                  <a:lnTo>
                    <a:pt x="2834627" y="1103388"/>
                  </a:lnTo>
                  <a:lnTo>
                    <a:pt x="2834627" y="749820"/>
                  </a:lnTo>
                  <a:lnTo>
                    <a:pt x="5643372" y="749820"/>
                  </a:lnTo>
                  <a:lnTo>
                    <a:pt x="5643372" y="737628"/>
                  </a:lnTo>
                  <a:lnTo>
                    <a:pt x="2834627" y="737628"/>
                  </a:lnTo>
                  <a:lnTo>
                    <a:pt x="2834627" y="391680"/>
                  </a:lnTo>
                  <a:lnTo>
                    <a:pt x="5643372" y="391680"/>
                  </a:lnTo>
                  <a:lnTo>
                    <a:pt x="5643372" y="353580"/>
                  </a:lnTo>
                  <a:lnTo>
                    <a:pt x="2834627" y="353580"/>
                  </a:lnTo>
                  <a:lnTo>
                    <a:pt x="2834627" y="13728"/>
                  </a:lnTo>
                  <a:lnTo>
                    <a:pt x="5643372" y="13728"/>
                  </a:lnTo>
                  <a:lnTo>
                    <a:pt x="5643372" y="12"/>
                  </a:lnTo>
                  <a:lnTo>
                    <a:pt x="2834627" y="12"/>
                  </a:lnTo>
                  <a:lnTo>
                    <a:pt x="2822448" y="0"/>
                  </a:lnTo>
                  <a:lnTo>
                    <a:pt x="2822448" y="1103388"/>
                  </a:lnTo>
                  <a:lnTo>
                    <a:pt x="12192" y="1103388"/>
                  </a:lnTo>
                  <a:lnTo>
                    <a:pt x="12192" y="749820"/>
                  </a:lnTo>
                  <a:lnTo>
                    <a:pt x="2822448" y="749820"/>
                  </a:lnTo>
                  <a:lnTo>
                    <a:pt x="2822448" y="737628"/>
                  </a:lnTo>
                  <a:lnTo>
                    <a:pt x="12192" y="737628"/>
                  </a:lnTo>
                  <a:lnTo>
                    <a:pt x="12192" y="391680"/>
                  </a:lnTo>
                  <a:lnTo>
                    <a:pt x="2822448" y="391680"/>
                  </a:lnTo>
                  <a:lnTo>
                    <a:pt x="2822448" y="353580"/>
                  </a:lnTo>
                  <a:lnTo>
                    <a:pt x="12192" y="353580"/>
                  </a:lnTo>
                  <a:lnTo>
                    <a:pt x="12192" y="13728"/>
                  </a:lnTo>
                  <a:lnTo>
                    <a:pt x="2822448" y="13728"/>
                  </a:lnTo>
                  <a:lnTo>
                    <a:pt x="2822448" y="12"/>
                  </a:lnTo>
                  <a:lnTo>
                    <a:pt x="12192" y="12"/>
                  </a:lnTo>
                  <a:lnTo>
                    <a:pt x="0" y="12"/>
                  </a:lnTo>
                  <a:lnTo>
                    <a:pt x="0" y="13728"/>
                  </a:lnTo>
                  <a:lnTo>
                    <a:pt x="0" y="1115568"/>
                  </a:lnTo>
                  <a:lnTo>
                    <a:pt x="12192" y="1115568"/>
                  </a:lnTo>
                  <a:lnTo>
                    <a:pt x="2822448" y="1115568"/>
                  </a:lnTo>
                  <a:lnTo>
                    <a:pt x="2834627" y="1115568"/>
                  </a:lnTo>
                  <a:lnTo>
                    <a:pt x="5643372" y="1115568"/>
                  </a:lnTo>
                  <a:lnTo>
                    <a:pt x="5657088" y="1115568"/>
                  </a:lnTo>
                  <a:lnTo>
                    <a:pt x="5657088" y="1103388"/>
                  </a:lnTo>
                  <a:lnTo>
                    <a:pt x="5657088" y="13728"/>
                  </a:lnTo>
                  <a:lnTo>
                    <a:pt x="5657088" y="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22072" y="1924434"/>
            <a:ext cx="990600" cy="112712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Income(Y)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800" spc="-5" dirty="0">
                <a:latin typeface="Calibri"/>
                <a:cs typeface="Calibri"/>
              </a:rPr>
              <a:t>3000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spc="-5" dirty="0">
                <a:latin typeface="Calibri"/>
                <a:cs typeface="Calibri"/>
              </a:rPr>
              <a:t>5000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42989" y="1924434"/>
            <a:ext cx="353060" cy="11271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34200"/>
              </a:lnSpc>
              <a:spcBef>
                <a:spcPts val="8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Qd  </a:t>
            </a:r>
            <a:r>
              <a:rPr sz="1800" spc="5" dirty="0">
                <a:latin typeface="Calibri"/>
                <a:cs typeface="Calibri"/>
              </a:rPr>
              <a:t>5</a:t>
            </a:r>
            <a:r>
              <a:rPr sz="1800" spc="-10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g  </a:t>
            </a:r>
            <a:r>
              <a:rPr sz="1800" spc="5" dirty="0">
                <a:latin typeface="Calibri"/>
                <a:cs typeface="Calibri"/>
              </a:rPr>
              <a:t>6</a:t>
            </a:r>
            <a:r>
              <a:rPr sz="1800" spc="-10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033771" y="3392424"/>
            <a:ext cx="1210310" cy="352425"/>
            <a:chOff x="5033771" y="3392424"/>
            <a:chExt cx="1210310" cy="35242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33771" y="3392424"/>
              <a:ext cx="1210056" cy="19202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760719" y="3573780"/>
              <a:ext cx="483234" cy="10795"/>
            </a:xfrm>
            <a:custGeom>
              <a:avLst/>
              <a:gdLst/>
              <a:ahLst/>
              <a:cxnLst/>
              <a:rect l="l" t="t" r="r" b="b"/>
              <a:pathLst>
                <a:path w="483235" h="10795">
                  <a:moveTo>
                    <a:pt x="483108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483108" y="10667"/>
                  </a:lnTo>
                  <a:lnTo>
                    <a:pt x="4831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33771" y="3584448"/>
              <a:ext cx="1028700" cy="16001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7461503" y="3497580"/>
            <a:ext cx="711835" cy="178435"/>
            <a:chOff x="7461503" y="3497580"/>
            <a:chExt cx="711835" cy="17843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75219" y="3497580"/>
              <a:ext cx="697992" cy="10972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61503" y="3607308"/>
              <a:ext cx="699516" cy="68579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4160520" y="3427476"/>
            <a:ext cx="601980" cy="204470"/>
            <a:chOff x="4160520" y="3427476"/>
            <a:chExt cx="601980" cy="204470"/>
          </a:xfrm>
        </p:grpSpPr>
        <p:sp>
          <p:nvSpPr>
            <p:cNvPr id="16" name="object 16"/>
            <p:cNvSpPr/>
            <p:nvPr/>
          </p:nvSpPr>
          <p:spPr>
            <a:xfrm>
              <a:off x="4172712" y="3457956"/>
              <a:ext cx="571500" cy="143510"/>
            </a:xfrm>
            <a:custGeom>
              <a:avLst/>
              <a:gdLst/>
              <a:ahLst/>
              <a:cxnLst/>
              <a:rect l="l" t="t" r="r" b="b"/>
              <a:pathLst>
                <a:path w="571500" h="143510">
                  <a:moveTo>
                    <a:pt x="499872" y="143255"/>
                  </a:moveTo>
                  <a:lnTo>
                    <a:pt x="499872" y="108203"/>
                  </a:lnTo>
                  <a:lnTo>
                    <a:pt x="0" y="108203"/>
                  </a:lnTo>
                  <a:lnTo>
                    <a:pt x="0" y="36575"/>
                  </a:lnTo>
                  <a:lnTo>
                    <a:pt x="499872" y="36575"/>
                  </a:lnTo>
                  <a:lnTo>
                    <a:pt x="499872" y="0"/>
                  </a:lnTo>
                  <a:lnTo>
                    <a:pt x="571500" y="71627"/>
                  </a:lnTo>
                  <a:lnTo>
                    <a:pt x="499872" y="143255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60520" y="3427476"/>
              <a:ext cx="601980" cy="204470"/>
            </a:xfrm>
            <a:custGeom>
              <a:avLst/>
              <a:gdLst/>
              <a:ahLst/>
              <a:cxnLst/>
              <a:rect l="l" t="t" r="r" b="b"/>
              <a:pathLst>
                <a:path w="601979" h="204470">
                  <a:moveTo>
                    <a:pt x="499872" y="67056"/>
                  </a:moveTo>
                  <a:lnTo>
                    <a:pt x="499872" y="0"/>
                  </a:lnTo>
                  <a:lnTo>
                    <a:pt x="530352" y="30480"/>
                  </a:lnTo>
                  <a:lnTo>
                    <a:pt x="524256" y="30480"/>
                  </a:lnTo>
                  <a:lnTo>
                    <a:pt x="502920" y="39624"/>
                  </a:lnTo>
                  <a:lnTo>
                    <a:pt x="516636" y="53340"/>
                  </a:lnTo>
                  <a:lnTo>
                    <a:pt x="512063" y="53340"/>
                  </a:lnTo>
                  <a:lnTo>
                    <a:pt x="499872" y="67056"/>
                  </a:lnTo>
                  <a:close/>
                </a:path>
                <a:path w="601979" h="204470">
                  <a:moveTo>
                    <a:pt x="524256" y="60960"/>
                  </a:moveTo>
                  <a:lnTo>
                    <a:pt x="502920" y="39624"/>
                  </a:lnTo>
                  <a:lnTo>
                    <a:pt x="524256" y="30480"/>
                  </a:lnTo>
                  <a:lnTo>
                    <a:pt x="524256" y="60960"/>
                  </a:lnTo>
                  <a:close/>
                </a:path>
                <a:path w="601979" h="204470">
                  <a:moveTo>
                    <a:pt x="565404" y="102108"/>
                  </a:moveTo>
                  <a:lnTo>
                    <a:pt x="524256" y="60960"/>
                  </a:lnTo>
                  <a:lnTo>
                    <a:pt x="524256" y="30480"/>
                  </a:lnTo>
                  <a:lnTo>
                    <a:pt x="530352" y="30480"/>
                  </a:lnTo>
                  <a:lnTo>
                    <a:pt x="592836" y="92964"/>
                  </a:lnTo>
                  <a:lnTo>
                    <a:pt x="574548" y="92964"/>
                  </a:lnTo>
                  <a:lnTo>
                    <a:pt x="565404" y="102108"/>
                  </a:lnTo>
                  <a:close/>
                </a:path>
                <a:path w="601979" h="204470">
                  <a:moveTo>
                    <a:pt x="499872" y="150876"/>
                  </a:moveTo>
                  <a:lnTo>
                    <a:pt x="0" y="150876"/>
                  </a:lnTo>
                  <a:lnTo>
                    <a:pt x="0" y="53340"/>
                  </a:lnTo>
                  <a:lnTo>
                    <a:pt x="499872" y="53340"/>
                  </a:lnTo>
                  <a:lnTo>
                    <a:pt x="499872" y="67056"/>
                  </a:lnTo>
                  <a:lnTo>
                    <a:pt x="24384" y="67056"/>
                  </a:lnTo>
                  <a:lnTo>
                    <a:pt x="12192" y="79248"/>
                  </a:lnTo>
                  <a:lnTo>
                    <a:pt x="24384" y="79248"/>
                  </a:lnTo>
                  <a:lnTo>
                    <a:pt x="24384" y="124968"/>
                  </a:lnTo>
                  <a:lnTo>
                    <a:pt x="12192" y="124968"/>
                  </a:lnTo>
                  <a:lnTo>
                    <a:pt x="24384" y="138684"/>
                  </a:lnTo>
                  <a:lnTo>
                    <a:pt x="499872" y="138684"/>
                  </a:lnTo>
                  <a:lnTo>
                    <a:pt x="499872" y="150876"/>
                  </a:lnTo>
                  <a:close/>
                </a:path>
                <a:path w="601979" h="204470">
                  <a:moveTo>
                    <a:pt x="524256" y="79248"/>
                  </a:moveTo>
                  <a:lnTo>
                    <a:pt x="24384" y="79248"/>
                  </a:lnTo>
                  <a:lnTo>
                    <a:pt x="24384" y="67056"/>
                  </a:lnTo>
                  <a:lnTo>
                    <a:pt x="499872" y="67056"/>
                  </a:lnTo>
                  <a:lnTo>
                    <a:pt x="512063" y="53340"/>
                  </a:lnTo>
                  <a:lnTo>
                    <a:pt x="516636" y="53340"/>
                  </a:lnTo>
                  <a:lnTo>
                    <a:pt x="524256" y="60960"/>
                  </a:lnTo>
                  <a:lnTo>
                    <a:pt x="524256" y="79248"/>
                  </a:lnTo>
                  <a:close/>
                </a:path>
                <a:path w="601979" h="204470">
                  <a:moveTo>
                    <a:pt x="24384" y="79248"/>
                  </a:moveTo>
                  <a:lnTo>
                    <a:pt x="12192" y="79248"/>
                  </a:lnTo>
                  <a:lnTo>
                    <a:pt x="24384" y="67056"/>
                  </a:lnTo>
                  <a:lnTo>
                    <a:pt x="24384" y="79248"/>
                  </a:lnTo>
                  <a:close/>
                </a:path>
                <a:path w="601979" h="204470">
                  <a:moveTo>
                    <a:pt x="574548" y="111252"/>
                  </a:moveTo>
                  <a:lnTo>
                    <a:pt x="565404" y="102108"/>
                  </a:lnTo>
                  <a:lnTo>
                    <a:pt x="574548" y="92964"/>
                  </a:lnTo>
                  <a:lnTo>
                    <a:pt x="574548" y="111252"/>
                  </a:lnTo>
                  <a:close/>
                </a:path>
                <a:path w="601979" h="204470">
                  <a:moveTo>
                    <a:pt x="592836" y="111252"/>
                  </a:moveTo>
                  <a:lnTo>
                    <a:pt x="574548" y="111252"/>
                  </a:lnTo>
                  <a:lnTo>
                    <a:pt x="574548" y="92964"/>
                  </a:lnTo>
                  <a:lnTo>
                    <a:pt x="592836" y="92964"/>
                  </a:lnTo>
                  <a:lnTo>
                    <a:pt x="601980" y="102108"/>
                  </a:lnTo>
                  <a:lnTo>
                    <a:pt x="592836" y="111252"/>
                  </a:lnTo>
                  <a:close/>
                </a:path>
                <a:path w="601979" h="204470">
                  <a:moveTo>
                    <a:pt x="530352" y="173736"/>
                  </a:moveTo>
                  <a:lnTo>
                    <a:pt x="524256" y="173736"/>
                  </a:lnTo>
                  <a:lnTo>
                    <a:pt x="524256" y="143255"/>
                  </a:lnTo>
                  <a:lnTo>
                    <a:pt x="565404" y="102108"/>
                  </a:lnTo>
                  <a:lnTo>
                    <a:pt x="574548" y="111252"/>
                  </a:lnTo>
                  <a:lnTo>
                    <a:pt x="592836" y="111252"/>
                  </a:lnTo>
                  <a:lnTo>
                    <a:pt x="530352" y="173736"/>
                  </a:lnTo>
                  <a:close/>
                </a:path>
                <a:path w="601979" h="204470">
                  <a:moveTo>
                    <a:pt x="24384" y="138684"/>
                  </a:moveTo>
                  <a:lnTo>
                    <a:pt x="12192" y="124968"/>
                  </a:lnTo>
                  <a:lnTo>
                    <a:pt x="24384" y="124968"/>
                  </a:lnTo>
                  <a:lnTo>
                    <a:pt x="24384" y="138684"/>
                  </a:lnTo>
                  <a:close/>
                </a:path>
                <a:path w="601979" h="204470">
                  <a:moveTo>
                    <a:pt x="516636" y="150876"/>
                  </a:moveTo>
                  <a:lnTo>
                    <a:pt x="512063" y="150876"/>
                  </a:lnTo>
                  <a:lnTo>
                    <a:pt x="499872" y="138684"/>
                  </a:lnTo>
                  <a:lnTo>
                    <a:pt x="24384" y="138684"/>
                  </a:lnTo>
                  <a:lnTo>
                    <a:pt x="24384" y="124968"/>
                  </a:lnTo>
                  <a:lnTo>
                    <a:pt x="524256" y="124968"/>
                  </a:lnTo>
                  <a:lnTo>
                    <a:pt x="524256" y="143255"/>
                  </a:lnTo>
                  <a:lnTo>
                    <a:pt x="516636" y="150876"/>
                  </a:lnTo>
                  <a:close/>
                </a:path>
                <a:path w="601979" h="204470">
                  <a:moveTo>
                    <a:pt x="499872" y="204216"/>
                  </a:moveTo>
                  <a:lnTo>
                    <a:pt x="499872" y="138684"/>
                  </a:lnTo>
                  <a:lnTo>
                    <a:pt x="512063" y="150876"/>
                  </a:lnTo>
                  <a:lnTo>
                    <a:pt x="516636" y="150876"/>
                  </a:lnTo>
                  <a:lnTo>
                    <a:pt x="502920" y="164592"/>
                  </a:lnTo>
                  <a:lnTo>
                    <a:pt x="524256" y="173736"/>
                  </a:lnTo>
                  <a:lnTo>
                    <a:pt x="530352" y="173736"/>
                  </a:lnTo>
                  <a:lnTo>
                    <a:pt x="499872" y="204216"/>
                  </a:lnTo>
                  <a:close/>
                </a:path>
                <a:path w="601979" h="204470">
                  <a:moveTo>
                    <a:pt x="524256" y="173736"/>
                  </a:moveTo>
                  <a:lnTo>
                    <a:pt x="502920" y="164592"/>
                  </a:lnTo>
                  <a:lnTo>
                    <a:pt x="524256" y="143255"/>
                  </a:lnTo>
                  <a:lnTo>
                    <a:pt x="524256" y="173736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6588252" y="3427476"/>
            <a:ext cx="603885" cy="204470"/>
            <a:chOff x="6588252" y="3427476"/>
            <a:chExt cx="603885" cy="204470"/>
          </a:xfrm>
        </p:grpSpPr>
        <p:sp>
          <p:nvSpPr>
            <p:cNvPr id="19" name="object 19"/>
            <p:cNvSpPr/>
            <p:nvPr/>
          </p:nvSpPr>
          <p:spPr>
            <a:xfrm>
              <a:off x="6601968" y="3457956"/>
              <a:ext cx="571500" cy="143510"/>
            </a:xfrm>
            <a:custGeom>
              <a:avLst/>
              <a:gdLst/>
              <a:ahLst/>
              <a:cxnLst/>
              <a:rect l="l" t="t" r="r" b="b"/>
              <a:pathLst>
                <a:path w="571500" h="143510">
                  <a:moveTo>
                    <a:pt x="499871" y="143255"/>
                  </a:moveTo>
                  <a:lnTo>
                    <a:pt x="499871" y="108203"/>
                  </a:lnTo>
                  <a:lnTo>
                    <a:pt x="0" y="108203"/>
                  </a:lnTo>
                  <a:lnTo>
                    <a:pt x="0" y="36575"/>
                  </a:lnTo>
                  <a:lnTo>
                    <a:pt x="499871" y="36575"/>
                  </a:lnTo>
                  <a:lnTo>
                    <a:pt x="499871" y="0"/>
                  </a:lnTo>
                  <a:lnTo>
                    <a:pt x="571500" y="71627"/>
                  </a:lnTo>
                  <a:lnTo>
                    <a:pt x="499871" y="143255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88252" y="3427476"/>
              <a:ext cx="603885" cy="204470"/>
            </a:xfrm>
            <a:custGeom>
              <a:avLst/>
              <a:gdLst/>
              <a:ahLst/>
              <a:cxnLst/>
              <a:rect l="l" t="t" r="r" b="b"/>
              <a:pathLst>
                <a:path w="603884" h="204470">
                  <a:moveTo>
                    <a:pt x="501396" y="67056"/>
                  </a:moveTo>
                  <a:lnTo>
                    <a:pt x="501396" y="0"/>
                  </a:lnTo>
                  <a:lnTo>
                    <a:pt x="531876" y="30480"/>
                  </a:lnTo>
                  <a:lnTo>
                    <a:pt x="525780" y="30480"/>
                  </a:lnTo>
                  <a:lnTo>
                    <a:pt x="504444" y="39624"/>
                  </a:lnTo>
                  <a:lnTo>
                    <a:pt x="518160" y="53340"/>
                  </a:lnTo>
                  <a:lnTo>
                    <a:pt x="513587" y="53340"/>
                  </a:lnTo>
                  <a:lnTo>
                    <a:pt x="501396" y="67056"/>
                  </a:lnTo>
                  <a:close/>
                </a:path>
                <a:path w="603884" h="204470">
                  <a:moveTo>
                    <a:pt x="525780" y="60960"/>
                  </a:moveTo>
                  <a:lnTo>
                    <a:pt x="504444" y="39624"/>
                  </a:lnTo>
                  <a:lnTo>
                    <a:pt x="525780" y="30480"/>
                  </a:lnTo>
                  <a:lnTo>
                    <a:pt x="525780" y="60960"/>
                  </a:lnTo>
                  <a:close/>
                </a:path>
                <a:path w="603884" h="204470">
                  <a:moveTo>
                    <a:pt x="566928" y="102108"/>
                  </a:moveTo>
                  <a:lnTo>
                    <a:pt x="525780" y="60960"/>
                  </a:lnTo>
                  <a:lnTo>
                    <a:pt x="525780" y="30480"/>
                  </a:lnTo>
                  <a:lnTo>
                    <a:pt x="531876" y="30480"/>
                  </a:lnTo>
                  <a:lnTo>
                    <a:pt x="594360" y="92964"/>
                  </a:lnTo>
                  <a:lnTo>
                    <a:pt x="576072" y="92964"/>
                  </a:lnTo>
                  <a:lnTo>
                    <a:pt x="566928" y="102108"/>
                  </a:lnTo>
                  <a:close/>
                </a:path>
                <a:path w="603884" h="204470">
                  <a:moveTo>
                    <a:pt x="501396" y="150876"/>
                  </a:moveTo>
                  <a:lnTo>
                    <a:pt x="0" y="150876"/>
                  </a:lnTo>
                  <a:lnTo>
                    <a:pt x="0" y="53340"/>
                  </a:lnTo>
                  <a:lnTo>
                    <a:pt x="501396" y="53340"/>
                  </a:lnTo>
                  <a:lnTo>
                    <a:pt x="501396" y="67056"/>
                  </a:lnTo>
                  <a:lnTo>
                    <a:pt x="25908" y="67056"/>
                  </a:lnTo>
                  <a:lnTo>
                    <a:pt x="13716" y="79248"/>
                  </a:lnTo>
                  <a:lnTo>
                    <a:pt x="25908" y="79248"/>
                  </a:lnTo>
                  <a:lnTo>
                    <a:pt x="25908" y="124968"/>
                  </a:lnTo>
                  <a:lnTo>
                    <a:pt x="13716" y="124968"/>
                  </a:lnTo>
                  <a:lnTo>
                    <a:pt x="25908" y="138684"/>
                  </a:lnTo>
                  <a:lnTo>
                    <a:pt x="501396" y="138684"/>
                  </a:lnTo>
                  <a:lnTo>
                    <a:pt x="501396" y="150876"/>
                  </a:lnTo>
                  <a:close/>
                </a:path>
                <a:path w="603884" h="204470">
                  <a:moveTo>
                    <a:pt x="525780" y="79248"/>
                  </a:moveTo>
                  <a:lnTo>
                    <a:pt x="25908" y="79248"/>
                  </a:lnTo>
                  <a:lnTo>
                    <a:pt x="25908" y="67056"/>
                  </a:lnTo>
                  <a:lnTo>
                    <a:pt x="501396" y="67056"/>
                  </a:lnTo>
                  <a:lnTo>
                    <a:pt x="513587" y="53340"/>
                  </a:lnTo>
                  <a:lnTo>
                    <a:pt x="518160" y="53340"/>
                  </a:lnTo>
                  <a:lnTo>
                    <a:pt x="525780" y="60960"/>
                  </a:lnTo>
                  <a:lnTo>
                    <a:pt x="525780" y="79248"/>
                  </a:lnTo>
                  <a:close/>
                </a:path>
                <a:path w="603884" h="204470">
                  <a:moveTo>
                    <a:pt x="25908" y="79248"/>
                  </a:moveTo>
                  <a:lnTo>
                    <a:pt x="13716" y="79248"/>
                  </a:lnTo>
                  <a:lnTo>
                    <a:pt x="25908" y="67056"/>
                  </a:lnTo>
                  <a:lnTo>
                    <a:pt x="25908" y="79248"/>
                  </a:lnTo>
                  <a:close/>
                </a:path>
                <a:path w="603884" h="204470">
                  <a:moveTo>
                    <a:pt x="576072" y="111252"/>
                  </a:moveTo>
                  <a:lnTo>
                    <a:pt x="566928" y="102108"/>
                  </a:lnTo>
                  <a:lnTo>
                    <a:pt x="576072" y="92964"/>
                  </a:lnTo>
                  <a:lnTo>
                    <a:pt x="576072" y="111252"/>
                  </a:lnTo>
                  <a:close/>
                </a:path>
                <a:path w="603884" h="204470">
                  <a:moveTo>
                    <a:pt x="594360" y="111252"/>
                  </a:moveTo>
                  <a:lnTo>
                    <a:pt x="576072" y="111252"/>
                  </a:lnTo>
                  <a:lnTo>
                    <a:pt x="576072" y="92964"/>
                  </a:lnTo>
                  <a:lnTo>
                    <a:pt x="594360" y="92964"/>
                  </a:lnTo>
                  <a:lnTo>
                    <a:pt x="603504" y="102108"/>
                  </a:lnTo>
                  <a:lnTo>
                    <a:pt x="594360" y="111252"/>
                  </a:lnTo>
                  <a:close/>
                </a:path>
                <a:path w="603884" h="204470">
                  <a:moveTo>
                    <a:pt x="531876" y="173736"/>
                  </a:moveTo>
                  <a:lnTo>
                    <a:pt x="525780" y="173736"/>
                  </a:lnTo>
                  <a:lnTo>
                    <a:pt x="525780" y="143255"/>
                  </a:lnTo>
                  <a:lnTo>
                    <a:pt x="566928" y="102108"/>
                  </a:lnTo>
                  <a:lnTo>
                    <a:pt x="576072" y="111252"/>
                  </a:lnTo>
                  <a:lnTo>
                    <a:pt x="594360" y="111252"/>
                  </a:lnTo>
                  <a:lnTo>
                    <a:pt x="531876" y="173736"/>
                  </a:lnTo>
                  <a:close/>
                </a:path>
                <a:path w="603884" h="204470">
                  <a:moveTo>
                    <a:pt x="25908" y="138684"/>
                  </a:moveTo>
                  <a:lnTo>
                    <a:pt x="13716" y="124968"/>
                  </a:lnTo>
                  <a:lnTo>
                    <a:pt x="25908" y="124968"/>
                  </a:lnTo>
                  <a:lnTo>
                    <a:pt x="25908" y="138684"/>
                  </a:lnTo>
                  <a:close/>
                </a:path>
                <a:path w="603884" h="204470">
                  <a:moveTo>
                    <a:pt x="518160" y="150876"/>
                  </a:moveTo>
                  <a:lnTo>
                    <a:pt x="513587" y="150876"/>
                  </a:lnTo>
                  <a:lnTo>
                    <a:pt x="501396" y="138684"/>
                  </a:lnTo>
                  <a:lnTo>
                    <a:pt x="25908" y="138684"/>
                  </a:lnTo>
                  <a:lnTo>
                    <a:pt x="25908" y="124968"/>
                  </a:lnTo>
                  <a:lnTo>
                    <a:pt x="525780" y="124968"/>
                  </a:lnTo>
                  <a:lnTo>
                    <a:pt x="525780" y="143255"/>
                  </a:lnTo>
                  <a:lnTo>
                    <a:pt x="518160" y="150876"/>
                  </a:lnTo>
                  <a:close/>
                </a:path>
                <a:path w="603884" h="204470">
                  <a:moveTo>
                    <a:pt x="501396" y="204216"/>
                  </a:moveTo>
                  <a:lnTo>
                    <a:pt x="501396" y="138684"/>
                  </a:lnTo>
                  <a:lnTo>
                    <a:pt x="513587" y="150876"/>
                  </a:lnTo>
                  <a:lnTo>
                    <a:pt x="518160" y="150876"/>
                  </a:lnTo>
                  <a:lnTo>
                    <a:pt x="504444" y="164592"/>
                  </a:lnTo>
                  <a:lnTo>
                    <a:pt x="525780" y="173736"/>
                  </a:lnTo>
                  <a:lnTo>
                    <a:pt x="531876" y="173736"/>
                  </a:lnTo>
                  <a:lnTo>
                    <a:pt x="501396" y="204216"/>
                  </a:lnTo>
                  <a:close/>
                </a:path>
                <a:path w="603884" h="204470">
                  <a:moveTo>
                    <a:pt x="525780" y="173736"/>
                  </a:moveTo>
                  <a:lnTo>
                    <a:pt x="504444" y="164592"/>
                  </a:lnTo>
                  <a:lnTo>
                    <a:pt x="525780" y="143255"/>
                  </a:lnTo>
                  <a:lnTo>
                    <a:pt x="525780" y="173736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2255520" y="3261359"/>
            <a:ext cx="1560830" cy="502920"/>
            <a:chOff x="2255520" y="3261359"/>
            <a:chExt cx="1560830" cy="502920"/>
          </a:xfrm>
        </p:grpSpPr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55520" y="3261359"/>
              <a:ext cx="1560576" cy="33528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62200" y="3596639"/>
              <a:ext cx="1453896" cy="16763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993132" y="4320863"/>
            <a:ext cx="7825105" cy="202501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spc="-10" dirty="0">
                <a:latin typeface="Calibri"/>
                <a:cs typeface="Calibri"/>
              </a:rPr>
              <a:t>Y=3000</a:t>
            </a:r>
            <a:endParaRPr sz="1600">
              <a:latin typeface="Calibri"/>
              <a:cs typeface="Calibri"/>
            </a:endParaRPr>
          </a:p>
          <a:p>
            <a:pPr marL="12700" marR="5351780">
              <a:lnSpc>
                <a:spcPct val="120000"/>
              </a:lnSpc>
            </a:pPr>
            <a:r>
              <a:rPr sz="1600" spc="-10" dirty="0">
                <a:latin typeface="Calibri"/>
                <a:cs typeface="Calibri"/>
              </a:rPr>
              <a:t>Change </a:t>
            </a:r>
            <a:r>
              <a:rPr sz="1600" spc="-5" dirty="0">
                <a:latin typeface="Calibri"/>
                <a:cs typeface="Calibri"/>
              </a:rPr>
              <a:t>in Y=5000-3000=2000  </a:t>
            </a:r>
            <a:r>
              <a:rPr sz="1600" spc="-10" dirty="0">
                <a:latin typeface="Calibri"/>
                <a:cs typeface="Calibri"/>
              </a:rPr>
              <a:t>Qd=5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spc="-10" dirty="0">
                <a:latin typeface="Calibri"/>
                <a:cs typeface="Calibri"/>
              </a:rPr>
              <a:t>Change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Qd=6-5=1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 marL="355600" marR="5080" indent="29972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(it means </a:t>
            </a:r>
            <a:r>
              <a:rPr sz="1600" spc="-10" dirty="0">
                <a:latin typeface="Calibri"/>
                <a:cs typeface="Calibri"/>
              </a:rPr>
              <a:t>1% </a:t>
            </a:r>
            <a:r>
              <a:rPr sz="1600" spc="-5" dirty="0">
                <a:latin typeface="Calibri"/>
                <a:cs typeface="Calibri"/>
              </a:rPr>
              <a:t>change in income of the </a:t>
            </a:r>
            <a:r>
              <a:rPr sz="1600" spc="-10" dirty="0">
                <a:latin typeface="Calibri"/>
                <a:cs typeface="Calibri"/>
              </a:rPr>
              <a:t>consumer </a:t>
            </a:r>
            <a:r>
              <a:rPr sz="1600" dirty="0">
                <a:latin typeface="Calibri"/>
                <a:cs typeface="Calibri"/>
              </a:rPr>
              <a:t>due </a:t>
            </a:r>
            <a:r>
              <a:rPr sz="1600" spc="-10" dirty="0">
                <a:latin typeface="Calibri"/>
                <a:cs typeface="Calibri"/>
              </a:rPr>
              <a:t>to </a:t>
            </a:r>
            <a:r>
              <a:rPr sz="1600" spc="-5" dirty="0">
                <a:latin typeface="Calibri"/>
                <a:cs typeface="Calibri"/>
              </a:rPr>
              <a:t>that 0.3% change is </a:t>
            </a:r>
            <a:r>
              <a:rPr sz="1600" spc="-10" dirty="0">
                <a:latin typeface="Calibri"/>
                <a:cs typeface="Calibri"/>
              </a:rPr>
              <a:t>occurred </a:t>
            </a:r>
            <a:r>
              <a:rPr sz="1600" spc="-5" dirty="0">
                <a:latin typeface="Calibri"/>
                <a:cs typeface="Calibri"/>
              </a:rPr>
              <a:t>in  Qd of 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product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25" name="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09472" y="5920739"/>
            <a:ext cx="490727" cy="1386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3019" y="648676"/>
            <a:ext cx="77120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0" dirty="0"/>
              <a:t>Types </a:t>
            </a:r>
            <a:r>
              <a:rPr sz="4000" dirty="0"/>
              <a:t>of </a:t>
            </a:r>
            <a:r>
              <a:rPr sz="4000" spc="-10" dirty="0"/>
              <a:t>Income Elasticity </a:t>
            </a:r>
            <a:r>
              <a:rPr sz="4000" dirty="0"/>
              <a:t>of</a:t>
            </a:r>
            <a:r>
              <a:rPr sz="4000" spc="-40" dirty="0"/>
              <a:t> </a:t>
            </a:r>
            <a:r>
              <a:rPr sz="4000" spc="-5" dirty="0"/>
              <a:t>Demand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57200" y="388620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3429000"/>
                </a:moveTo>
                <a:lnTo>
                  <a:pt x="0" y="3429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059" y="1994465"/>
            <a:ext cx="8023859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5" dirty="0">
                <a:latin typeface="Calibri"/>
                <a:cs typeface="Calibri"/>
              </a:rPr>
              <a:t>There </a:t>
            </a:r>
            <a:r>
              <a:rPr sz="2700" spc="-20" dirty="0">
                <a:latin typeface="Calibri"/>
                <a:cs typeface="Calibri"/>
              </a:rPr>
              <a:t>are </a:t>
            </a:r>
            <a:r>
              <a:rPr sz="2700" spc="-10" dirty="0">
                <a:latin typeface="Calibri"/>
                <a:cs typeface="Calibri"/>
              </a:rPr>
              <a:t>five </a:t>
            </a:r>
            <a:r>
              <a:rPr sz="2700" spc="-5" dirty="0">
                <a:latin typeface="Calibri"/>
                <a:cs typeface="Calibri"/>
              </a:rPr>
              <a:t>types </a:t>
            </a:r>
            <a:r>
              <a:rPr sz="2700" dirty="0">
                <a:latin typeface="Calibri"/>
                <a:cs typeface="Calibri"/>
              </a:rPr>
              <a:t>of </a:t>
            </a:r>
            <a:r>
              <a:rPr sz="2700" spc="-10" dirty="0">
                <a:latin typeface="Calibri"/>
                <a:cs typeface="Calibri"/>
              </a:rPr>
              <a:t>income </a:t>
            </a:r>
            <a:r>
              <a:rPr sz="2700" spc="-5" dirty="0">
                <a:latin typeface="Calibri"/>
                <a:cs typeface="Calibri"/>
              </a:rPr>
              <a:t>elasticity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demand:</a:t>
            </a:r>
            <a:endParaRPr sz="2700">
              <a:latin typeface="Calibri"/>
              <a:cs typeface="Calibri"/>
            </a:endParaRPr>
          </a:p>
          <a:p>
            <a:pPr marL="354965" marR="302895" indent="-342900">
              <a:lnSpc>
                <a:spcPct val="800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b="1" spc="-5" dirty="0">
                <a:latin typeface="Calibri"/>
                <a:cs typeface="Calibri"/>
              </a:rPr>
              <a:t>High</a:t>
            </a:r>
            <a:r>
              <a:rPr sz="2700" spc="-5" dirty="0">
                <a:latin typeface="Calibri"/>
                <a:cs typeface="Calibri"/>
              </a:rPr>
              <a:t>: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-5" dirty="0">
                <a:latin typeface="Calibri"/>
                <a:cs typeface="Calibri"/>
              </a:rPr>
              <a:t>rise </a:t>
            </a:r>
            <a:r>
              <a:rPr sz="2700" dirty="0">
                <a:latin typeface="Calibri"/>
                <a:cs typeface="Calibri"/>
              </a:rPr>
              <a:t>in </a:t>
            </a:r>
            <a:r>
              <a:rPr sz="2700" spc="-5" dirty="0">
                <a:latin typeface="Calibri"/>
                <a:cs typeface="Calibri"/>
              </a:rPr>
              <a:t>income comes with </a:t>
            </a:r>
            <a:r>
              <a:rPr sz="2700" dirty="0">
                <a:latin typeface="Calibri"/>
                <a:cs typeface="Calibri"/>
              </a:rPr>
              <a:t>bigger </a:t>
            </a:r>
            <a:r>
              <a:rPr sz="2700" spc="-10" dirty="0">
                <a:latin typeface="Calibri"/>
                <a:cs typeface="Calibri"/>
              </a:rPr>
              <a:t>increases</a:t>
            </a:r>
            <a:r>
              <a:rPr sz="2700" spc="-1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  </a:t>
            </a:r>
            <a:r>
              <a:rPr sz="2700" spc="-5" dirty="0">
                <a:latin typeface="Calibri"/>
                <a:cs typeface="Calibri"/>
              </a:rPr>
              <a:t>the quantity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demanded.</a:t>
            </a:r>
            <a:endParaRPr sz="2700">
              <a:latin typeface="Calibri"/>
              <a:cs typeface="Calibri"/>
            </a:endParaRPr>
          </a:p>
          <a:p>
            <a:pPr marL="354965" marR="664845" indent="-342900">
              <a:lnSpc>
                <a:spcPct val="8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b="1" spc="-5" dirty="0">
                <a:latin typeface="Calibri"/>
                <a:cs typeface="Calibri"/>
              </a:rPr>
              <a:t>Unitary</a:t>
            </a:r>
            <a:r>
              <a:rPr sz="2700" spc="-5" dirty="0">
                <a:latin typeface="Calibri"/>
                <a:cs typeface="Calibri"/>
              </a:rPr>
              <a:t>: The rise </a:t>
            </a:r>
            <a:r>
              <a:rPr sz="2700" dirty="0">
                <a:latin typeface="Calibri"/>
                <a:cs typeface="Calibri"/>
              </a:rPr>
              <a:t>in </a:t>
            </a:r>
            <a:r>
              <a:rPr sz="2700" spc="-5" dirty="0">
                <a:latin typeface="Calibri"/>
                <a:cs typeface="Calibri"/>
              </a:rPr>
              <a:t>income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-10" dirty="0">
                <a:latin typeface="Calibri"/>
                <a:cs typeface="Calibri"/>
              </a:rPr>
              <a:t>proportionate </a:t>
            </a:r>
            <a:r>
              <a:rPr sz="2700" spc="-25" dirty="0">
                <a:latin typeface="Calibri"/>
                <a:cs typeface="Calibri"/>
              </a:rPr>
              <a:t>to </a:t>
            </a:r>
            <a:r>
              <a:rPr sz="2700" spc="-10" dirty="0">
                <a:latin typeface="Calibri"/>
                <a:cs typeface="Calibri"/>
              </a:rPr>
              <a:t>the  increase </a:t>
            </a:r>
            <a:r>
              <a:rPr sz="2700" dirty="0">
                <a:latin typeface="Calibri"/>
                <a:cs typeface="Calibri"/>
              </a:rPr>
              <a:t>in </a:t>
            </a:r>
            <a:r>
              <a:rPr sz="2700" spc="-5" dirty="0">
                <a:latin typeface="Calibri"/>
                <a:cs typeface="Calibri"/>
              </a:rPr>
              <a:t>the </a:t>
            </a:r>
            <a:r>
              <a:rPr sz="2700" spc="-10" dirty="0">
                <a:latin typeface="Calibri"/>
                <a:cs typeface="Calibri"/>
              </a:rPr>
              <a:t>quantity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demanded.</a:t>
            </a:r>
            <a:endParaRPr sz="2700">
              <a:latin typeface="Calibri"/>
              <a:cs typeface="Calibri"/>
            </a:endParaRPr>
          </a:p>
          <a:p>
            <a:pPr marL="354965" marR="132080" indent="-342900">
              <a:lnSpc>
                <a:spcPct val="8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b="1" dirty="0">
                <a:latin typeface="Calibri"/>
                <a:cs typeface="Calibri"/>
              </a:rPr>
              <a:t>Low</a:t>
            </a:r>
            <a:r>
              <a:rPr sz="2700" dirty="0">
                <a:latin typeface="Calibri"/>
                <a:cs typeface="Calibri"/>
              </a:rPr>
              <a:t>: A jump </a:t>
            </a:r>
            <a:r>
              <a:rPr sz="2700" spc="10" dirty="0">
                <a:latin typeface="Calibri"/>
                <a:cs typeface="Calibri"/>
              </a:rPr>
              <a:t>in </a:t>
            </a:r>
            <a:r>
              <a:rPr sz="2700" spc="-10" dirty="0">
                <a:latin typeface="Calibri"/>
                <a:cs typeface="Calibri"/>
              </a:rPr>
              <a:t>income </a:t>
            </a:r>
            <a:r>
              <a:rPr sz="2700" spc="10" dirty="0">
                <a:latin typeface="Calibri"/>
                <a:cs typeface="Calibri"/>
              </a:rPr>
              <a:t>is </a:t>
            </a:r>
            <a:r>
              <a:rPr sz="2700" dirty="0">
                <a:latin typeface="Calibri"/>
                <a:cs typeface="Calibri"/>
              </a:rPr>
              <a:t>less </a:t>
            </a:r>
            <a:r>
              <a:rPr sz="2700" spc="-10" dirty="0">
                <a:latin typeface="Calibri"/>
                <a:cs typeface="Calibri"/>
              </a:rPr>
              <a:t>than </a:t>
            </a:r>
            <a:r>
              <a:rPr sz="2700" spc="-15" dirty="0">
                <a:latin typeface="Calibri"/>
                <a:cs typeface="Calibri"/>
              </a:rPr>
              <a:t>proportionate </a:t>
            </a:r>
            <a:r>
              <a:rPr sz="2700" spc="-5" dirty="0">
                <a:latin typeface="Calibri"/>
                <a:cs typeface="Calibri"/>
              </a:rPr>
              <a:t>than  the </a:t>
            </a:r>
            <a:r>
              <a:rPr sz="2700" spc="-10" dirty="0">
                <a:latin typeface="Calibri"/>
                <a:cs typeface="Calibri"/>
              </a:rPr>
              <a:t>increase </a:t>
            </a:r>
            <a:r>
              <a:rPr sz="2700" dirty="0">
                <a:latin typeface="Calibri"/>
                <a:cs typeface="Calibri"/>
              </a:rPr>
              <a:t>in </a:t>
            </a:r>
            <a:r>
              <a:rPr sz="2700" spc="-5" dirty="0">
                <a:latin typeface="Calibri"/>
                <a:cs typeface="Calibri"/>
              </a:rPr>
              <a:t>the </a:t>
            </a:r>
            <a:r>
              <a:rPr sz="2700" spc="-10" dirty="0">
                <a:latin typeface="Calibri"/>
                <a:cs typeface="Calibri"/>
              </a:rPr>
              <a:t>quantity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demanded.</a:t>
            </a:r>
            <a:endParaRPr sz="2700">
              <a:latin typeface="Calibri"/>
              <a:cs typeface="Calibri"/>
            </a:endParaRPr>
          </a:p>
          <a:p>
            <a:pPr marL="354965" marR="5080" indent="-342900">
              <a:lnSpc>
                <a:spcPct val="800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b="1" spc="-20" dirty="0">
                <a:latin typeface="Calibri"/>
                <a:cs typeface="Calibri"/>
              </a:rPr>
              <a:t>Zero</a:t>
            </a:r>
            <a:r>
              <a:rPr sz="2700" spc="-20" dirty="0">
                <a:latin typeface="Calibri"/>
                <a:cs typeface="Calibri"/>
              </a:rPr>
              <a:t>: </a:t>
            </a:r>
            <a:r>
              <a:rPr sz="2700" spc="-5" dirty="0">
                <a:latin typeface="Calibri"/>
                <a:cs typeface="Calibri"/>
              </a:rPr>
              <a:t>The </a:t>
            </a:r>
            <a:r>
              <a:rPr sz="2700" spc="-10" dirty="0">
                <a:latin typeface="Calibri"/>
                <a:cs typeface="Calibri"/>
              </a:rPr>
              <a:t>quantity </a:t>
            </a:r>
            <a:r>
              <a:rPr sz="2700" spc="-5" dirty="0">
                <a:latin typeface="Calibri"/>
                <a:cs typeface="Calibri"/>
              </a:rPr>
              <a:t>bought/demanded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-5" dirty="0">
                <a:latin typeface="Calibri"/>
                <a:cs typeface="Calibri"/>
              </a:rPr>
              <a:t>the same </a:t>
            </a:r>
            <a:r>
              <a:rPr sz="2700" spc="-15" dirty="0">
                <a:latin typeface="Calibri"/>
                <a:cs typeface="Calibri"/>
              </a:rPr>
              <a:t>even  </a:t>
            </a:r>
            <a:r>
              <a:rPr sz="2700" dirty="0">
                <a:latin typeface="Calibri"/>
                <a:cs typeface="Calibri"/>
              </a:rPr>
              <a:t>if </a:t>
            </a:r>
            <a:r>
              <a:rPr sz="2700" spc="-5" dirty="0">
                <a:latin typeface="Calibri"/>
                <a:cs typeface="Calibri"/>
              </a:rPr>
              <a:t>income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changes</a:t>
            </a:r>
            <a:endParaRPr sz="2700">
              <a:latin typeface="Calibri"/>
              <a:cs typeface="Calibri"/>
            </a:endParaRPr>
          </a:p>
          <a:p>
            <a:pPr marL="354965" marR="1269365" indent="-342900">
              <a:lnSpc>
                <a:spcPct val="8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b="1" spc="-15" dirty="0">
                <a:latin typeface="Calibri"/>
                <a:cs typeface="Calibri"/>
              </a:rPr>
              <a:t>Negative</a:t>
            </a:r>
            <a:r>
              <a:rPr sz="2700" spc="-15" dirty="0">
                <a:latin typeface="Calibri"/>
                <a:cs typeface="Calibri"/>
              </a:rPr>
              <a:t>: </a:t>
            </a:r>
            <a:r>
              <a:rPr sz="2700" dirty="0">
                <a:latin typeface="Calibri"/>
                <a:cs typeface="Calibri"/>
              </a:rPr>
              <a:t>An </a:t>
            </a:r>
            <a:r>
              <a:rPr sz="2700" spc="-10" dirty="0">
                <a:latin typeface="Calibri"/>
                <a:cs typeface="Calibri"/>
              </a:rPr>
              <a:t>increase </a:t>
            </a:r>
            <a:r>
              <a:rPr sz="2700" dirty="0">
                <a:latin typeface="Calibri"/>
                <a:cs typeface="Calibri"/>
              </a:rPr>
              <a:t>in </a:t>
            </a:r>
            <a:r>
              <a:rPr sz="2700" spc="-5" dirty="0">
                <a:latin typeface="Calibri"/>
                <a:cs typeface="Calibri"/>
              </a:rPr>
              <a:t>income comes with </a:t>
            </a:r>
            <a:r>
              <a:rPr sz="2700" dirty="0">
                <a:latin typeface="Calibri"/>
                <a:cs typeface="Calibri"/>
              </a:rPr>
              <a:t>a  </a:t>
            </a:r>
            <a:r>
              <a:rPr sz="2700" spc="-10" dirty="0">
                <a:latin typeface="Calibri"/>
                <a:cs typeface="Calibri"/>
              </a:rPr>
              <a:t>decrease </a:t>
            </a:r>
            <a:r>
              <a:rPr sz="2700" dirty="0">
                <a:latin typeface="Calibri"/>
                <a:cs typeface="Calibri"/>
              </a:rPr>
              <a:t>in </a:t>
            </a:r>
            <a:r>
              <a:rPr sz="2700" spc="-10" dirty="0">
                <a:latin typeface="Calibri"/>
                <a:cs typeface="Calibri"/>
              </a:rPr>
              <a:t>the </a:t>
            </a:r>
            <a:r>
              <a:rPr sz="2700" spc="-5" dirty="0">
                <a:latin typeface="Calibri"/>
                <a:cs typeface="Calibri"/>
              </a:rPr>
              <a:t>quantity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demanded.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4622" y="840703"/>
            <a:ext cx="660780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/>
              <a:t>Interpretation </a:t>
            </a:r>
            <a:r>
              <a:rPr sz="2800" dirty="0"/>
              <a:t>of </a:t>
            </a:r>
            <a:r>
              <a:rPr sz="2800" spc="-10" dirty="0"/>
              <a:t>Income Elasticity </a:t>
            </a:r>
            <a:r>
              <a:rPr sz="2800" dirty="0"/>
              <a:t>of</a:t>
            </a:r>
            <a:r>
              <a:rPr sz="2800" spc="35" dirty="0"/>
              <a:t> </a:t>
            </a:r>
            <a:r>
              <a:rPr sz="2800" spc="-10" dirty="0"/>
              <a:t>Demand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457200" y="388620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3429000"/>
                </a:moveTo>
                <a:lnTo>
                  <a:pt x="0" y="3429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32" y="1620998"/>
            <a:ext cx="7980680" cy="5757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2164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pc="-5" dirty="0">
                <a:latin typeface="Calibri"/>
                <a:cs typeface="Calibri"/>
              </a:rPr>
              <a:t>Depending on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10" dirty="0">
                <a:latin typeface="Calibri"/>
                <a:cs typeface="Calibri"/>
              </a:rPr>
              <a:t>values </a:t>
            </a:r>
            <a:r>
              <a:rPr spc="-5" dirty="0">
                <a:latin typeface="Calibri"/>
                <a:cs typeface="Calibri"/>
              </a:rPr>
              <a:t>of the income elasticity of demand, goods can </a:t>
            </a:r>
            <a:r>
              <a:rPr dirty="0">
                <a:latin typeface="Calibri"/>
                <a:cs typeface="Calibri"/>
              </a:rPr>
              <a:t>be </a:t>
            </a:r>
            <a:r>
              <a:rPr spc="-10" dirty="0">
                <a:latin typeface="Calibri"/>
                <a:cs typeface="Calibri"/>
              </a:rPr>
              <a:t>broadly  </a:t>
            </a:r>
            <a:r>
              <a:rPr spc="-15" dirty="0">
                <a:latin typeface="Calibri"/>
                <a:cs typeface="Calibri"/>
              </a:rPr>
              <a:t>categorized </a:t>
            </a:r>
            <a:r>
              <a:rPr spc="-5" dirty="0">
                <a:latin typeface="Calibri"/>
                <a:cs typeface="Calibri"/>
              </a:rPr>
              <a:t>as </a:t>
            </a:r>
            <a:r>
              <a:rPr spc="-10" dirty="0">
                <a:latin typeface="Calibri"/>
                <a:cs typeface="Calibri"/>
              </a:rPr>
              <a:t>inferior goods </a:t>
            </a:r>
            <a:r>
              <a:rPr spc="-5" dirty="0">
                <a:latin typeface="Calibri"/>
                <a:cs typeface="Calibri"/>
              </a:rPr>
              <a:t>and </a:t>
            </a:r>
            <a:r>
              <a:rPr b="1" u="heavy" spc="-8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r>
              <a:rPr b="1" spc="495" dirty="0">
                <a:latin typeface="Calibri"/>
                <a:cs typeface="Calibri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ormal </a:t>
            </a:r>
            <a:r>
              <a:rPr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goods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. Normal goods </a:t>
            </a:r>
            <a:r>
              <a:rPr spc="-10" dirty="0">
                <a:latin typeface="Calibri"/>
                <a:cs typeface="Calibri"/>
              </a:rPr>
              <a:t>have </a:t>
            </a:r>
            <a:r>
              <a:rPr spc="-5" dirty="0">
                <a:latin typeface="Calibri"/>
                <a:cs typeface="Calibri"/>
              </a:rPr>
              <a:t>a positive </a:t>
            </a:r>
            <a:r>
              <a:rPr spc="-10" dirty="0">
                <a:latin typeface="Calibri"/>
                <a:cs typeface="Calibri"/>
              </a:rPr>
              <a:t>income  </a:t>
            </a:r>
            <a:r>
              <a:rPr spc="-5" dirty="0">
                <a:latin typeface="Calibri"/>
                <a:cs typeface="Calibri"/>
              </a:rPr>
              <a:t>elasticity of demand; as </a:t>
            </a:r>
            <a:r>
              <a:rPr spc="-10" dirty="0">
                <a:latin typeface="Calibri"/>
                <a:cs typeface="Calibri"/>
              </a:rPr>
              <a:t>incomes rise, more </a:t>
            </a:r>
            <a:r>
              <a:rPr spc="-5" dirty="0">
                <a:latin typeface="Calibri"/>
                <a:cs typeface="Calibri"/>
              </a:rPr>
              <a:t>goods </a:t>
            </a:r>
            <a:r>
              <a:rPr spc="-15" dirty="0">
                <a:latin typeface="Calibri"/>
                <a:cs typeface="Calibri"/>
              </a:rPr>
              <a:t>are </a:t>
            </a:r>
            <a:r>
              <a:rPr spc="-5" dirty="0">
                <a:latin typeface="Calibri"/>
                <a:cs typeface="Calibri"/>
              </a:rPr>
              <a:t>demanded </a:t>
            </a:r>
            <a:r>
              <a:rPr spc="-10" dirty="0">
                <a:latin typeface="Calibri"/>
                <a:cs typeface="Calibri"/>
              </a:rPr>
              <a:t>at </a:t>
            </a:r>
            <a:r>
              <a:rPr spc="-5" dirty="0">
                <a:latin typeface="Calibri"/>
                <a:cs typeface="Calibri"/>
              </a:rPr>
              <a:t>each </a:t>
            </a:r>
            <a:r>
              <a:rPr b="1" u="heavy" spc="-8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r>
              <a:rPr b="1" spc="484" dirty="0">
                <a:latin typeface="Calibri"/>
                <a:cs typeface="Calibri"/>
              </a:rPr>
              <a:t> </a:t>
            </a:r>
            <a:r>
              <a:rPr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rice</a:t>
            </a:r>
            <a:r>
              <a:rPr b="1" u="heavy" spc="1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level</a:t>
            </a:r>
            <a:r>
              <a:rPr b="1" spc="-10" dirty="0"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  <a:p>
            <a:pPr marL="355600" marR="398780" indent="-343535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pc="-5" dirty="0">
                <a:latin typeface="Calibri"/>
                <a:cs typeface="Calibri"/>
              </a:rPr>
              <a:t>Normal </a:t>
            </a:r>
            <a:r>
              <a:rPr spc="-10" dirty="0">
                <a:latin typeface="Calibri"/>
                <a:cs typeface="Calibri"/>
              </a:rPr>
              <a:t>goods </a:t>
            </a:r>
            <a:r>
              <a:rPr spc="-5" dirty="0">
                <a:latin typeface="Calibri"/>
                <a:cs typeface="Calibri"/>
              </a:rPr>
              <a:t>whose </a:t>
            </a:r>
            <a:r>
              <a:rPr spc="-10" dirty="0">
                <a:latin typeface="Calibri"/>
                <a:cs typeface="Calibri"/>
              </a:rPr>
              <a:t>income </a:t>
            </a:r>
            <a:r>
              <a:rPr spc="-5" dirty="0">
                <a:latin typeface="Calibri"/>
                <a:cs typeface="Calibri"/>
              </a:rPr>
              <a:t>elasticity of demand is </a:t>
            </a:r>
            <a:r>
              <a:rPr spc="-10" dirty="0">
                <a:latin typeface="Calibri"/>
                <a:cs typeface="Calibri"/>
              </a:rPr>
              <a:t>between </a:t>
            </a:r>
            <a:r>
              <a:rPr spc="-20" dirty="0">
                <a:latin typeface="Calibri"/>
                <a:cs typeface="Calibri"/>
              </a:rPr>
              <a:t>zero </a:t>
            </a:r>
            <a:r>
              <a:rPr spc="-5" dirty="0">
                <a:latin typeface="Calibri"/>
                <a:cs typeface="Calibri"/>
              </a:rPr>
              <a:t>and </a:t>
            </a:r>
            <a:r>
              <a:rPr spc="-10" dirty="0">
                <a:latin typeface="Calibri"/>
                <a:cs typeface="Calibri"/>
              </a:rPr>
              <a:t>one </a:t>
            </a:r>
            <a:r>
              <a:rPr spc="-15" dirty="0">
                <a:latin typeface="Calibri"/>
                <a:cs typeface="Calibri"/>
              </a:rPr>
              <a:t>are </a:t>
            </a:r>
            <a:r>
              <a:rPr spc="-5" dirty="0">
                <a:latin typeface="Calibri"/>
                <a:cs typeface="Calibri"/>
              </a:rPr>
              <a:t>typically  </a:t>
            </a:r>
            <a:r>
              <a:rPr spc="-20" dirty="0">
                <a:latin typeface="Calibri"/>
                <a:cs typeface="Calibri"/>
              </a:rPr>
              <a:t>referred </a:t>
            </a:r>
            <a:r>
              <a:rPr spc="-10" dirty="0">
                <a:latin typeface="Calibri"/>
                <a:cs typeface="Calibri"/>
              </a:rPr>
              <a:t>to </a:t>
            </a:r>
            <a:r>
              <a:rPr spc="-5" dirty="0">
                <a:latin typeface="Calibri"/>
                <a:cs typeface="Calibri"/>
              </a:rPr>
              <a:t>as necessity </a:t>
            </a:r>
            <a:r>
              <a:rPr spc="-10" dirty="0">
                <a:latin typeface="Calibri"/>
                <a:cs typeface="Calibri"/>
              </a:rPr>
              <a:t>goods, </a:t>
            </a:r>
            <a:r>
              <a:rPr spc="-5" dirty="0">
                <a:latin typeface="Calibri"/>
                <a:cs typeface="Calibri"/>
              </a:rPr>
              <a:t>which </a:t>
            </a:r>
            <a:r>
              <a:rPr spc="-15" dirty="0">
                <a:latin typeface="Calibri"/>
                <a:cs typeface="Calibri"/>
              </a:rPr>
              <a:t>are </a:t>
            </a:r>
            <a:r>
              <a:rPr spc="-10" dirty="0">
                <a:latin typeface="Calibri"/>
                <a:cs typeface="Calibri"/>
              </a:rPr>
              <a:t>products and </a:t>
            </a:r>
            <a:r>
              <a:rPr spc="-5" dirty="0">
                <a:latin typeface="Calibri"/>
                <a:cs typeface="Calibri"/>
              </a:rPr>
              <a:t>services that </a:t>
            </a:r>
            <a:r>
              <a:rPr spc="-10" dirty="0">
                <a:latin typeface="Calibri"/>
                <a:cs typeface="Calibri"/>
              </a:rPr>
              <a:t>consumers </a:t>
            </a:r>
            <a:r>
              <a:rPr spc="-5" dirty="0">
                <a:latin typeface="Calibri"/>
                <a:cs typeface="Calibri"/>
              </a:rPr>
              <a:t>will </a:t>
            </a:r>
            <a:r>
              <a:rPr dirty="0">
                <a:latin typeface="Calibri"/>
                <a:cs typeface="Calibri"/>
              </a:rPr>
              <a:t>buy  </a:t>
            </a:r>
            <a:r>
              <a:rPr spc="-15" dirty="0">
                <a:latin typeface="Calibri"/>
                <a:cs typeface="Calibri"/>
              </a:rPr>
              <a:t>regardless </a:t>
            </a:r>
            <a:r>
              <a:rPr spc="-5" dirty="0">
                <a:latin typeface="Calibri"/>
                <a:cs typeface="Calibri"/>
              </a:rPr>
              <a:t>of changes </a:t>
            </a:r>
            <a:r>
              <a:rPr spc="5" dirty="0">
                <a:latin typeface="Calibri"/>
                <a:cs typeface="Calibri"/>
              </a:rPr>
              <a:t>in </a:t>
            </a:r>
            <a:r>
              <a:rPr spc="-5" dirty="0">
                <a:latin typeface="Calibri"/>
                <a:cs typeface="Calibri"/>
              </a:rPr>
              <a:t>their income </a:t>
            </a:r>
            <a:r>
              <a:rPr spc="-10" dirty="0">
                <a:latin typeface="Calibri"/>
                <a:cs typeface="Calibri"/>
              </a:rPr>
              <a:t>levels. </a:t>
            </a:r>
            <a:r>
              <a:rPr spc="-5" dirty="0">
                <a:latin typeface="Calibri"/>
                <a:cs typeface="Calibri"/>
              </a:rPr>
              <a:t>Examples </a:t>
            </a:r>
            <a:r>
              <a:rPr spc="-10" dirty="0">
                <a:latin typeface="Calibri"/>
                <a:cs typeface="Calibri"/>
              </a:rPr>
              <a:t>of </a:t>
            </a:r>
            <a:r>
              <a:rPr spc="-5" dirty="0">
                <a:latin typeface="Calibri"/>
                <a:cs typeface="Calibri"/>
              </a:rPr>
              <a:t>necessity goods and services  include </a:t>
            </a:r>
            <a:r>
              <a:rPr spc="-10" dirty="0">
                <a:latin typeface="Calibri"/>
                <a:cs typeface="Calibri"/>
              </a:rPr>
              <a:t>tobacco products, haircuts, </a:t>
            </a:r>
            <a:r>
              <a:rPr spc="-35" dirty="0">
                <a:latin typeface="Calibri"/>
                <a:cs typeface="Calibri"/>
              </a:rPr>
              <a:t>water, </a:t>
            </a:r>
            <a:r>
              <a:rPr spc="-5" dirty="0">
                <a:latin typeface="Calibri"/>
                <a:cs typeface="Calibri"/>
              </a:rPr>
              <a:t>and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electricity.</a:t>
            </a:r>
            <a:endParaRPr>
              <a:latin typeface="Calibri"/>
              <a:cs typeface="Calibri"/>
            </a:endParaRPr>
          </a:p>
          <a:p>
            <a:pPr marL="355600" marR="56515" indent="-343535" algn="just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6235" algn="l"/>
              </a:tabLst>
            </a:pPr>
            <a:r>
              <a:rPr spc="-5" dirty="0">
                <a:latin typeface="Calibri"/>
                <a:cs typeface="Calibri"/>
              </a:rPr>
              <a:t>As </a:t>
            </a:r>
            <a:r>
              <a:rPr spc="-10" dirty="0">
                <a:latin typeface="Calibri"/>
                <a:cs typeface="Calibri"/>
              </a:rPr>
              <a:t>income </a:t>
            </a:r>
            <a:r>
              <a:rPr spc="-5" dirty="0">
                <a:latin typeface="Calibri"/>
                <a:cs typeface="Calibri"/>
              </a:rPr>
              <a:t>rises, the </a:t>
            </a:r>
            <a:r>
              <a:rPr spc="-10" dirty="0">
                <a:latin typeface="Calibri"/>
                <a:cs typeface="Calibri"/>
              </a:rPr>
              <a:t>proportion </a:t>
            </a:r>
            <a:r>
              <a:rPr spc="-5" dirty="0">
                <a:latin typeface="Calibri"/>
                <a:cs typeface="Calibri"/>
              </a:rPr>
              <a:t>of </a:t>
            </a:r>
            <a:r>
              <a:rPr spc="-10" dirty="0">
                <a:latin typeface="Calibri"/>
                <a:cs typeface="Calibri"/>
              </a:rPr>
              <a:t>total consumer expenditures </a:t>
            </a:r>
            <a:r>
              <a:rPr spc="-5" dirty="0">
                <a:latin typeface="Calibri"/>
                <a:cs typeface="Calibri"/>
              </a:rPr>
              <a:t>on necessity </a:t>
            </a:r>
            <a:r>
              <a:rPr spc="-10" dirty="0">
                <a:latin typeface="Calibri"/>
                <a:cs typeface="Calibri"/>
              </a:rPr>
              <a:t>goods </a:t>
            </a:r>
            <a:r>
              <a:rPr spc="-5" dirty="0">
                <a:latin typeface="Calibri"/>
                <a:cs typeface="Calibri"/>
              </a:rPr>
              <a:t>typically  declines.</a:t>
            </a:r>
            <a:r>
              <a:rPr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Inferior goods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have </a:t>
            </a:r>
            <a:r>
              <a:rPr spc="-5" dirty="0">
                <a:latin typeface="Calibri"/>
                <a:cs typeface="Calibri"/>
              </a:rPr>
              <a:t>a </a:t>
            </a:r>
            <a:r>
              <a:rPr spc="-10" dirty="0">
                <a:latin typeface="Calibri"/>
                <a:cs typeface="Calibri"/>
              </a:rPr>
              <a:t>negative income </a:t>
            </a:r>
            <a:r>
              <a:rPr spc="-5" dirty="0">
                <a:latin typeface="Calibri"/>
                <a:cs typeface="Calibri"/>
              </a:rPr>
              <a:t>elasticity of demand; </a:t>
            </a:r>
            <a:r>
              <a:rPr spc="5" dirty="0">
                <a:latin typeface="Calibri"/>
                <a:cs typeface="Calibri"/>
              </a:rPr>
              <a:t>as </a:t>
            </a:r>
            <a:r>
              <a:rPr spc="-10" dirty="0">
                <a:latin typeface="Calibri"/>
                <a:cs typeface="Calibri"/>
              </a:rPr>
              <a:t>consumers' income  </a:t>
            </a:r>
            <a:r>
              <a:rPr spc="-5" dirty="0">
                <a:latin typeface="Calibri"/>
                <a:cs typeface="Calibri"/>
              </a:rPr>
              <a:t>rises, </a:t>
            </a:r>
            <a:r>
              <a:rPr spc="-10" dirty="0">
                <a:latin typeface="Calibri"/>
                <a:cs typeface="Calibri"/>
              </a:rPr>
              <a:t>they </a:t>
            </a:r>
            <a:r>
              <a:rPr spc="-5" dirty="0">
                <a:latin typeface="Calibri"/>
                <a:cs typeface="Calibri"/>
              </a:rPr>
              <a:t>buy </a:t>
            </a:r>
            <a:r>
              <a:rPr spc="-15" dirty="0">
                <a:latin typeface="Calibri"/>
                <a:cs typeface="Calibri"/>
              </a:rPr>
              <a:t>fewer </a:t>
            </a:r>
            <a:r>
              <a:rPr spc="-10" dirty="0">
                <a:latin typeface="Calibri"/>
                <a:cs typeface="Calibri"/>
              </a:rPr>
              <a:t>inferior goods. </a:t>
            </a:r>
            <a:r>
              <a:rPr spc="-5" dirty="0">
                <a:latin typeface="Calibri"/>
                <a:cs typeface="Calibri"/>
              </a:rPr>
              <a:t>A typical </a:t>
            </a:r>
            <a:r>
              <a:rPr spc="-10" dirty="0">
                <a:latin typeface="Calibri"/>
                <a:cs typeface="Calibri"/>
              </a:rPr>
              <a:t>example of </a:t>
            </a:r>
            <a:r>
              <a:rPr spc="-5" dirty="0">
                <a:latin typeface="Calibri"/>
                <a:cs typeface="Calibri"/>
              </a:rPr>
              <a:t>such type </a:t>
            </a:r>
            <a:r>
              <a:rPr spc="-10" dirty="0">
                <a:latin typeface="Calibri"/>
                <a:cs typeface="Calibri"/>
              </a:rPr>
              <a:t>of product </a:t>
            </a:r>
            <a:r>
              <a:rPr spc="5" dirty="0">
                <a:latin typeface="Calibri"/>
                <a:cs typeface="Calibri"/>
              </a:rPr>
              <a:t>is </a:t>
            </a:r>
            <a:r>
              <a:rPr spc="-10" dirty="0">
                <a:latin typeface="Calibri"/>
                <a:cs typeface="Calibri"/>
              </a:rPr>
              <a:t>margarine,  </a:t>
            </a:r>
            <a:r>
              <a:rPr spc="-5" dirty="0">
                <a:latin typeface="Calibri"/>
                <a:cs typeface="Calibri"/>
              </a:rPr>
              <a:t>which is </a:t>
            </a:r>
            <a:r>
              <a:rPr spc="-10" dirty="0">
                <a:latin typeface="Calibri"/>
                <a:cs typeface="Calibri"/>
              </a:rPr>
              <a:t>much </a:t>
            </a:r>
            <a:r>
              <a:rPr spc="-5" dirty="0">
                <a:latin typeface="Calibri"/>
                <a:cs typeface="Calibri"/>
              </a:rPr>
              <a:t>cheaper than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-35" dirty="0">
                <a:latin typeface="Calibri"/>
                <a:cs typeface="Calibri"/>
              </a:rPr>
              <a:t>butter.</a:t>
            </a:r>
            <a:endParaRPr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u="heavy" spc="-4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Luxury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goods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represent </a:t>
            </a:r>
            <a:r>
              <a:rPr spc="-5" dirty="0">
                <a:latin typeface="Calibri"/>
                <a:cs typeface="Calibri"/>
              </a:rPr>
              <a:t>normal </a:t>
            </a:r>
            <a:r>
              <a:rPr spc="-10" dirty="0">
                <a:latin typeface="Calibri"/>
                <a:cs typeface="Calibri"/>
              </a:rPr>
              <a:t>goods </a:t>
            </a:r>
            <a:r>
              <a:rPr spc="-5" dirty="0">
                <a:latin typeface="Calibri"/>
                <a:cs typeface="Calibri"/>
              </a:rPr>
              <a:t>associated </a:t>
            </a:r>
            <a:r>
              <a:rPr dirty="0">
                <a:latin typeface="Calibri"/>
                <a:cs typeface="Calibri"/>
              </a:rPr>
              <a:t>with </a:t>
            </a:r>
            <a:r>
              <a:rPr spc="-10" dirty="0">
                <a:latin typeface="Calibri"/>
                <a:cs typeface="Calibri"/>
              </a:rPr>
              <a:t>income </a:t>
            </a:r>
            <a:r>
              <a:rPr spc="-5" dirty="0">
                <a:latin typeface="Calibri"/>
                <a:cs typeface="Calibri"/>
              </a:rPr>
              <a:t>elasticities </a:t>
            </a:r>
            <a:r>
              <a:rPr spc="-10" dirty="0">
                <a:latin typeface="Calibri"/>
                <a:cs typeface="Calibri"/>
              </a:rPr>
              <a:t>of </a:t>
            </a:r>
            <a:r>
              <a:rPr spc="-5" dirty="0">
                <a:latin typeface="Calibri"/>
                <a:cs typeface="Calibri"/>
              </a:rPr>
              <a:t>demand </a:t>
            </a:r>
            <a:r>
              <a:rPr spc="-15" dirty="0">
                <a:latin typeface="Calibri"/>
                <a:cs typeface="Calibri"/>
              </a:rPr>
              <a:t>greater  </a:t>
            </a:r>
            <a:r>
              <a:rPr dirty="0">
                <a:latin typeface="Calibri"/>
                <a:cs typeface="Calibri"/>
              </a:rPr>
              <a:t>than </a:t>
            </a:r>
            <a:r>
              <a:rPr spc="-5" dirty="0">
                <a:latin typeface="Calibri"/>
                <a:cs typeface="Calibri"/>
              </a:rPr>
              <a:t>one. </a:t>
            </a:r>
            <a:r>
              <a:rPr spc="-10" dirty="0">
                <a:latin typeface="Calibri"/>
                <a:cs typeface="Calibri"/>
              </a:rPr>
              <a:t>Consumers </a:t>
            </a:r>
            <a:r>
              <a:rPr spc="-5" dirty="0">
                <a:latin typeface="Calibri"/>
                <a:cs typeface="Calibri"/>
              </a:rPr>
              <a:t>will buy </a:t>
            </a:r>
            <a:r>
              <a:rPr spc="-10" dirty="0">
                <a:latin typeface="Calibri"/>
                <a:cs typeface="Calibri"/>
              </a:rPr>
              <a:t>proportionately more </a:t>
            </a:r>
            <a:r>
              <a:rPr spc="-5" dirty="0">
                <a:latin typeface="Calibri"/>
                <a:cs typeface="Calibri"/>
              </a:rPr>
              <a:t>of a particular </a:t>
            </a:r>
            <a:r>
              <a:rPr spc="-10" dirty="0">
                <a:latin typeface="Calibri"/>
                <a:cs typeface="Calibri"/>
              </a:rPr>
              <a:t>good </a:t>
            </a:r>
            <a:r>
              <a:rPr spc="-15" dirty="0">
                <a:latin typeface="Calibri"/>
                <a:cs typeface="Calibri"/>
              </a:rPr>
              <a:t>compared </a:t>
            </a:r>
            <a:r>
              <a:rPr spc="-10" dirty="0">
                <a:latin typeface="Calibri"/>
                <a:cs typeface="Calibri"/>
              </a:rPr>
              <a:t>to </a:t>
            </a:r>
            <a:r>
              <a:rPr spc="-5" dirty="0">
                <a:latin typeface="Calibri"/>
                <a:cs typeface="Calibri"/>
              </a:rPr>
              <a:t>a  </a:t>
            </a:r>
            <a:r>
              <a:rPr spc="-15" dirty="0">
                <a:latin typeface="Calibri"/>
                <a:cs typeface="Calibri"/>
              </a:rPr>
              <a:t>percentage </a:t>
            </a:r>
            <a:r>
              <a:rPr spc="-5" dirty="0">
                <a:latin typeface="Calibri"/>
                <a:cs typeface="Calibri"/>
              </a:rPr>
              <a:t>change </a:t>
            </a:r>
            <a:r>
              <a:rPr spc="5" dirty="0">
                <a:latin typeface="Calibri"/>
                <a:cs typeface="Calibri"/>
              </a:rPr>
              <a:t>in </a:t>
            </a:r>
            <a:r>
              <a:rPr spc="-5" dirty="0">
                <a:latin typeface="Calibri"/>
                <a:cs typeface="Calibri"/>
              </a:rPr>
              <a:t>their</a:t>
            </a:r>
            <a:r>
              <a:rPr spc="-10" dirty="0">
                <a:latin typeface="Calibri"/>
                <a:cs typeface="Calibri"/>
              </a:rPr>
              <a:t> income.</a:t>
            </a:r>
            <a:endParaRPr>
              <a:latin typeface="Calibri"/>
              <a:cs typeface="Calibri"/>
            </a:endParaRPr>
          </a:p>
          <a:p>
            <a:pPr marL="355600" marR="5715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pc="-15" dirty="0">
                <a:latin typeface="Calibri"/>
                <a:cs typeface="Calibri"/>
              </a:rPr>
              <a:t>Basically, </a:t>
            </a:r>
            <a:r>
              <a:rPr spc="-5" dirty="0">
                <a:latin typeface="Calibri"/>
                <a:cs typeface="Calibri"/>
              </a:rPr>
              <a:t>a </a:t>
            </a:r>
            <a:r>
              <a:rPr spc="-10" dirty="0">
                <a:latin typeface="Calibri"/>
                <a:cs typeface="Calibri"/>
              </a:rPr>
              <a:t>negative </a:t>
            </a:r>
            <a:r>
              <a:rPr spc="-5" dirty="0">
                <a:latin typeface="Calibri"/>
                <a:cs typeface="Calibri"/>
              </a:rPr>
              <a:t>income elasticity </a:t>
            </a:r>
            <a:r>
              <a:rPr spc="-10" dirty="0">
                <a:latin typeface="Calibri"/>
                <a:cs typeface="Calibri"/>
              </a:rPr>
              <a:t>of </a:t>
            </a:r>
            <a:r>
              <a:rPr spc="-5" dirty="0">
                <a:latin typeface="Calibri"/>
                <a:cs typeface="Calibri"/>
              </a:rPr>
              <a:t>demand </a:t>
            </a:r>
            <a:r>
              <a:rPr spc="5" dirty="0">
                <a:latin typeface="Calibri"/>
                <a:cs typeface="Calibri"/>
              </a:rPr>
              <a:t>is </a:t>
            </a:r>
            <a:r>
              <a:rPr spc="-15" dirty="0">
                <a:latin typeface="Calibri"/>
                <a:cs typeface="Calibri"/>
              </a:rPr>
              <a:t>linked </a:t>
            </a:r>
            <a:r>
              <a:rPr dirty="0">
                <a:latin typeface="Calibri"/>
                <a:cs typeface="Calibri"/>
              </a:rPr>
              <a:t>with </a:t>
            </a:r>
            <a:r>
              <a:rPr spc="-10" dirty="0">
                <a:latin typeface="Calibri"/>
                <a:cs typeface="Calibri"/>
              </a:rPr>
              <a:t>inferior goods, </a:t>
            </a:r>
            <a:r>
              <a:rPr spc="-5" dirty="0">
                <a:latin typeface="Calibri"/>
                <a:cs typeface="Calibri"/>
              </a:rPr>
              <a:t>meaning rising  </a:t>
            </a:r>
            <a:r>
              <a:rPr spc="-10" dirty="0">
                <a:latin typeface="Calibri"/>
                <a:cs typeface="Calibri"/>
              </a:rPr>
              <a:t>incomes </a:t>
            </a:r>
            <a:r>
              <a:rPr spc="-5" dirty="0">
                <a:latin typeface="Calibri"/>
                <a:cs typeface="Calibri"/>
              </a:rPr>
              <a:t>will lead </a:t>
            </a:r>
            <a:r>
              <a:rPr spc="-10" dirty="0">
                <a:latin typeface="Calibri"/>
                <a:cs typeface="Calibri"/>
              </a:rPr>
              <a:t>to </a:t>
            </a:r>
            <a:r>
              <a:rPr spc="-5" dirty="0">
                <a:latin typeface="Calibri"/>
                <a:cs typeface="Calibri"/>
              </a:rPr>
              <a:t>a </a:t>
            </a:r>
            <a:r>
              <a:rPr spc="-10" dirty="0">
                <a:latin typeface="Calibri"/>
                <a:cs typeface="Calibri"/>
              </a:rPr>
              <a:t>drop </a:t>
            </a:r>
            <a:r>
              <a:rPr spc="-5" dirty="0">
                <a:latin typeface="Calibri"/>
                <a:cs typeface="Calibri"/>
              </a:rPr>
              <a:t>in demand and </a:t>
            </a:r>
            <a:r>
              <a:rPr spc="-10" dirty="0">
                <a:latin typeface="Calibri"/>
                <a:cs typeface="Calibri"/>
              </a:rPr>
              <a:t>may </a:t>
            </a:r>
            <a:r>
              <a:rPr spc="-5" dirty="0">
                <a:latin typeface="Calibri"/>
                <a:cs typeface="Calibri"/>
              </a:rPr>
              <a:t>mean </a:t>
            </a:r>
            <a:r>
              <a:rPr spc="-10" dirty="0">
                <a:latin typeface="Calibri"/>
                <a:cs typeface="Calibri"/>
              </a:rPr>
              <a:t>changes to </a:t>
            </a:r>
            <a:r>
              <a:rPr spc="-5" dirty="0">
                <a:latin typeface="Calibri"/>
                <a:cs typeface="Calibri"/>
              </a:rPr>
              <a:t>luxury </a:t>
            </a:r>
            <a:r>
              <a:rPr spc="-10" dirty="0">
                <a:latin typeface="Calibri"/>
                <a:cs typeface="Calibri"/>
              </a:rPr>
              <a:t>goods. </a:t>
            </a:r>
            <a:r>
              <a:rPr spc="-5" dirty="0">
                <a:latin typeface="Calibri"/>
                <a:cs typeface="Calibri"/>
              </a:rPr>
              <a:t>A positive  </a:t>
            </a:r>
            <a:r>
              <a:rPr spc="-10" dirty="0">
                <a:latin typeface="Calibri"/>
                <a:cs typeface="Calibri"/>
              </a:rPr>
              <a:t>income </a:t>
            </a:r>
            <a:r>
              <a:rPr spc="-5" dirty="0">
                <a:latin typeface="Calibri"/>
                <a:cs typeface="Calibri"/>
              </a:rPr>
              <a:t>elasticity </a:t>
            </a:r>
            <a:r>
              <a:rPr spc="-10" dirty="0">
                <a:latin typeface="Calibri"/>
                <a:cs typeface="Calibri"/>
              </a:rPr>
              <a:t>of </a:t>
            </a:r>
            <a:r>
              <a:rPr spc="-5" dirty="0">
                <a:latin typeface="Calibri"/>
                <a:cs typeface="Calibri"/>
              </a:rPr>
              <a:t>demand </a:t>
            </a:r>
            <a:r>
              <a:rPr spc="5" dirty="0">
                <a:latin typeface="Calibri"/>
                <a:cs typeface="Calibri"/>
              </a:rPr>
              <a:t>is </a:t>
            </a:r>
            <a:r>
              <a:rPr spc="-15" dirty="0">
                <a:latin typeface="Calibri"/>
                <a:cs typeface="Calibri"/>
              </a:rPr>
              <a:t>linked </a:t>
            </a:r>
            <a:r>
              <a:rPr dirty="0">
                <a:latin typeface="Calibri"/>
                <a:cs typeface="Calibri"/>
              </a:rPr>
              <a:t>with </a:t>
            </a:r>
            <a:r>
              <a:rPr spc="-10" dirty="0">
                <a:latin typeface="Calibri"/>
                <a:cs typeface="Calibri"/>
              </a:rPr>
              <a:t>normal goods. </a:t>
            </a:r>
            <a:r>
              <a:rPr spc="-5" dirty="0">
                <a:latin typeface="Calibri"/>
                <a:cs typeface="Calibri"/>
              </a:rPr>
              <a:t>In this </a:t>
            </a:r>
            <a:r>
              <a:rPr spc="-10" dirty="0">
                <a:latin typeface="Calibri"/>
                <a:cs typeface="Calibri"/>
              </a:rPr>
              <a:t>case, </a:t>
            </a:r>
            <a:r>
              <a:rPr spc="-5" dirty="0">
                <a:latin typeface="Calibri"/>
                <a:cs typeface="Calibri"/>
              </a:rPr>
              <a:t>a rise in </a:t>
            </a:r>
            <a:r>
              <a:rPr spc="-10" dirty="0">
                <a:latin typeface="Calibri"/>
                <a:cs typeface="Calibri"/>
              </a:rPr>
              <a:t>income </a:t>
            </a:r>
            <a:r>
              <a:rPr spc="-5" dirty="0">
                <a:latin typeface="Calibri"/>
                <a:cs typeface="Calibri"/>
              </a:rPr>
              <a:t>will  lead </a:t>
            </a:r>
            <a:r>
              <a:rPr spc="-10" dirty="0">
                <a:latin typeface="Calibri"/>
                <a:cs typeface="Calibri"/>
              </a:rPr>
              <a:t>to </a:t>
            </a:r>
            <a:r>
              <a:rPr spc="-5" dirty="0">
                <a:latin typeface="Calibri"/>
                <a:cs typeface="Calibri"/>
              </a:rPr>
              <a:t>a rise </a:t>
            </a:r>
            <a:r>
              <a:rPr spc="5" dirty="0">
                <a:latin typeface="Calibri"/>
                <a:cs typeface="Calibri"/>
              </a:rPr>
              <a:t>in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demand.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045" y="1070929"/>
            <a:ext cx="8005445" cy="5067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90040">
              <a:lnSpc>
                <a:spcPct val="100000"/>
              </a:lnSpc>
              <a:spcBef>
                <a:spcPts val="100"/>
              </a:spcBef>
            </a:pPr>
            <a:r>
              <a:rPr sz="3200" b="1" spc="5" dirty="0">
                <a:latin typeface="Calibri"/>
                <a:cs typeface="Calibri"/>
              </a:rPr>
              <a:t>3. </a:t>
            </a:r>
            <a:r>
              <a:rPr sz="3200" b="1" spc="-10" dirty="0">
                <a:latin typeface="Calibri"/>
                <a:cs typeface="Calibri"/>
              </a:rPr>
              <a:t>Cross </a:t>
            </a:r>
            <a:r>
              <a:rPr sz="3200" b="1" spc="-5" dirty="0">
                <a:latin typeface="Calibri"/>
                <a:cs typeface="Calibri"/>
              </a:rPr>
              <a:t>Elasticity </a:t>
            </a:r>
            <a:r>
              <a:rPr sz="3200" b="1" dirty="0">
                <a:latin typeface="Calibri"/>
                <a:cs typeface="Calibri"/>
              </a:rPr>
              <a:t>of</a:t>
            </a:r>
            <a:r>
              <a:rPr sz="3200" b="1" spc="18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Demand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>
              <a:latin typeface="Calibri"/>
              <a:cs typeface="Calibri"/>
            </a:endParaRPr>
          </a:p>
          <a:p>
            <a:pPr marL="355600" marR="5080" indent="-343535">
              <a:lnSpc>
                <a:spcPct val="9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cross Elasticity </a:t>
            </a:r>
            <a:r>
              <a:rPr sz="3200" dirty="0">
                <a:latin typeface="Calibri"/>
                <a:cs typeface="Calibri"/>
              </a:rPr>
              <a:t>of demand is an </a:t>
            </a:r>
            <a:r>
              <a:rPr sz="3200" spc="-5" dirty="0">
                <a:latin typeface="Calibri"/>
                <a:cs typeface="Calibri"/>
              </a:rPr>
              <a:t>economic  </a:t>
            </a:r>
            <a:r>
              <a:rPr sz="3200" spc="-10" dirty="0">
                <a:latin typeface="Calibri"/>
                <a:cs typeface="Calibri"/>
              </a:rPr>
              <a:t>concept that measures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responsiveness </a:t>
            </a:r>
            <a:r>
              <a:rPr sz="3200" dirty="0">
                <a:latin typeface="Calibri"/>
                <a:cs typeface="Calibri"/>
              </a:rPr>
              <a:t>in 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quantity </a:t>
            </a:r>
            <a:r>
              <a:rPr sz="3200" spc="-5" dirty="0">
                <a:latin typeface="Calibri"/>
                <a:cs typeface="Calibri"/>
              </a:rPr>
              <a:t>demanded </a:t>
            </a:r>
            <a:r>
              <a:rPr sz="3200" spc="-15" dirty="0">
                <a:latin typeface="Calibri"/>
                <a:cs typeface="Calibri"/>
              </a:rPr>
              <a:t>of </a:t>
            </a:r>
            <a:r>
              <a:rPr sz="3200" spc="5" dirty="0">
                <a:latin typeface="Calibri"/>
                <a:cs typeface="Calibri"/>
              </a:rPr>
              <a:t>one </a:t>
            </a:r>
            <a:r>
              <a:rPr sz="3200" spc="-5" dirty="0">
                <a:latin typeface="Calibri"/>
                <a:cs typeface="Calibri"/>
              </a:rPr>
              <a:t>good </a:t>
            </a:r>
            <a:r>
              <a:rPr sz="3200" dirty="0">
                <a:latin typeface="Calibri"/>
                <a:cs typeface="Calibri"/>
              </a:rPr>
              <a:t>when </a:t>
            </a:r>
            <a:r>
              <a:rPr sz="3200" spc="-5" dirty="0">
                <a:latin typeface="Calibri"/>
                <a:cs typeface="Calibri"/>
              </a:rPr>
              <a:t>the  price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10" dirty="0">
                <a:latin typeface="Calibri"/>
                <a:cs typeface="Calibri"/>
              </a:rPr>
              <a:t>another </a:t>
            </a:r>
            <a:r>
              <a:rPr sz="3200" spc="-5" dirty="0">
                <a:latin typeface="Calibri"/>
                <a:cs typeface="Calibri"/>
              </a:rPr>
              <a:t>good changes. </a:t>
            </a:r>
            <a:r>
              <a:rPr sz="3200" spc="-10" dirty="0">
                <a:latin typeface="Calibri"/>
                <a:cs typeface="Calibri"/>
              </a:rPr>
              <a:t>Also called  cross-price elasticity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demand.</a:t>
            </a:r>
            <a:endParaRPr sz="3200">
              <a:latin typeface="Calibri"/>
              <a:cs typeface="Calibri"/>
            </a:endParaRPr>
          </a:p>
          <a:p>
            <a:pPr marL="355600" marR="119380" indent="-343535" algn="just">
              <a:lnSpc>
                <a:spcPts val="3460"/>
              </a:lnSpc>
              <a:spcBef>
                <a:spcPts val="815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This </a:t>
            </a:r>
            <a:r>
              <a:rPr sz="3200" spc="-10" dirty="0">
                <a:latin typeface="Calibri"/>
                <a:cs typeface="Calibri"/>
              </a:rPr>
              <a:t>measurement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10" dirty="0">
                <a:latin typeface="Calibri"/>
                <a:cs typeface="Calibri"/>
              </a:rPr>
              <a:t>calculated by </a:t>
            </a:r>
            <a:r>
              <a:rPr sz="3200" spc="-15" dirty="0">
                <a:latin typeface="Calibri"/>
                <a:cs typeface="Calibri"/>
              </a:rPr>
              <a:t>taking </a:t>
            </a:r>
            <a:r>
              <a:rPr sz="3200" spc="-5" dirty="0">
                <a:latin typeface="Calibri"/>
                <a:cs typeface="Calibri"/>
              </a:rPr>
              <a:t>the  </a:t>
            </a:r>
            <a:r>
              <a:rPr sz="3200" spc="-15" dirty="0">
                <a:latin typeface="Calibri"/>
                <a:cs typeface="Calibri"/>
              </a:rPr>
              <a:t>percentage </a:t>
            </a:r>
            <a:r>
              <a:rPr sz="3200" spc="-10" dirty="0">
                <a:latin typeface="Calibri"/>
                <a:cs typeface="Calibri"/>
              </a:rPr>
              <a:t>change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quantity </a:t>
            </a:r>
            <a:r>
              <a:rPr sz="3200" spc="-5" dirty="0">
                <a:latin typeface="Calibri"/>
                <a:cs typeface="Calibri"/>
              </a:rPr>
              <a:t>demanded 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one good and dividing </a:t>
            </a:r>
            <a:r>
              <a:rPr sz="3200" dirty="0">
                <a:latin typeface="Calibri"/>
                <a:cs typeface="Calibri"/>
              </a:rPr>
              <a:t>it </a:t>
            </a:r>
            <a:r>
              <a:rPr sz="3200" spc="-10" dirty="0">
                <a:latin typeface="Calibri"/>
                <a:cs typeface="Calibri"/>
              </a:rPr>
              <a:t>by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percentage  </a:t>
            </a:r>
            <a:r>
              <a:rPr sz="3200" spc="-5" dirty="0">
                <a:latin typeface="Calibri"/>
                <a:cs typeface="Calibri"/>
              </a:rPr>
              <a:t>change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price of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other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good.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077" y="1684978"/>
            <a:ext cx="7860030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925194" algn="l"/>
              </a:tabLst>
            </a:pP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	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absolute value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ratio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percentage </a:t>
            </a:r>
            <a:r>
              <a:rPr sz="2400" spc="-5" dirty="0">
                <a:latin typeface="Calibri"/>
                <a:cs typeface="Calibri"/>
              </a:rPr>
              <a:t>change </a:t>
            </a:r>
            <a:r>
              <a:rPr sz="2400" dirty="0">
                <a:latin typeface="Calibri"/>
                <a:cs typeface="Calibri"/>
              </a:rPr>
              <a:t>in  </a:t>
            </a:r>
            <a:r>
              <a:rPr sz="2400" spc="-5" dirty="0">
                <a:latin typeface="Calibri"/>
                <a:cs typeface="Calibri"/>
              </a:rPr>
              <a:t>quantity </a:t>
            </a:r>
            <a:r>
              <a:rPr sz="2400" dirty="0">
                <a:latin typeface="Calibri"/>
                <a:cs typeface="Calibri"/>
              </a:rPr>
              <a:t>demand </a:t>
            </a:r>
            <a:r>
              <a:rPr sz="2400" spc="-10" dirty="0">
                <a:latin typeface="Calibri"/>
                <a:cs typeface="Calibri"/>
              </a:rPr>
              <a:t>of Product </a:t>
            </a:r>
            <a:r>
              <a:rPr sz="2400" dirty="0">
                <a:latin typeface="Calibri"/>
                <a:cs typeface="Calibri"/>
              </a:rPr>
              <a:t>A in </a:t>
            </a:r>
            <a:r>
              <a:rPr sz="2400" spc="-10" dirty="0">
                <a:latin typeface="Calibri"/>
                <a:cs typeface="Calibri"/>
              </a:rPr>
              <a:t>response to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percentage  </a:t>
            </a:r>
            <a:r>
              <a:rPr sz="2400" spc="-5" dirty="0">
                <a:latin typeface="Calibri"/>
                <a:cs typeface="Calibri"/>
              </a:rPr>
              <a:t>change </a:t>
            </a:r>
            <a:r>
              <a:rPr sz="2400" dirty="0">
                <a:latin typeface="Calibri"/>
                <a:cs typeface="Calibri"/>
              </a:rPr>
              <a:t>in price of </a:t>
            </a:r>
            <a:r>
              <a:rPr sz="2400" spc="-10" dirty="0">
                <a:latin typeface="Calibri"/>
                <a:cs typeface="Calibri"/>
              </a:rPr>
              <a:t>product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alibri"/>
                <a:cs typeface="Calibri"/>
              </a:rPr>
              <a:t>It can </a:t>
            </a:r>
            <a:r>
              <a:rPr sz="2400" spc="-10" dirty="0">
                <a:latin typeface="Calibri"/>
                <a:cs typeface="Calibri"/>
              </a:rPr>
              <a:t>be written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as: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06111" y="3826764"/>
            <a:ext cx="1252855" cy="452755"/>
            <a:chOff x="4706111" y="3826764"/>
            <a:chExt cx="1252855" cy="4527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2832" y="3826764"/>
              <a:ext cx="826007" cy="685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01055" y="3881627"/>
              <a:ext cx="48767" cy="137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66816" y="3886199"/>
              <a:ext cx="170687" cy="914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06111" y="3895343"/>
              <a:ext cx="1243583" cy="16459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705855" y="4046219"/>
              <a:ext cx="253365" cy="13970"/>
            </a:xfrm>
            <a:custGeom>
              <a:avLst/>
              <a:gdLst/>
              <a:ahLst/>
              <a:cxnLst/>
              <a:rect l="l" t="t" r="r" b="b"/>
              <a:pathLst>
                <a:path w="253364" h="13970">
                  <a:moveTo>
                    <a:pt x="0" y="13715"/>
                  </a:moveTo>
                  <a:lnTo>
                    <a:pt x="252983" y="13715"/>
                  </a:lnTo>
                  <a:lnTo>
                    <a:pt x="252983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06111" y="4059935"/>
              <a:ext cx="1231391" cy="21945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93077" y="4611080"/>
            <a:ext cx="5562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9160" indent="-887094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899160" algn="l"/>
                <a:tab pos="899794" algn="l"/>
              </a:tabLst>
            </a:pPr>
            <a:r>
              <a:rPr sz="2400" spc="-10" dirty="0">
                <a:latin typeface="Calibri"/>
                <a:cs typeface="Calibri"/>
              </a:rPr>
              <a:t>represents </a:t>
            </a:r>
            <a:r>
              <a:rPr sz="2400" spc="-15" dirty="0">
                <a:latin typeface="Calibri"/>
                <a:cs typeface="Calibri"/>
              </a:rPr>
              <a:t>Cross </a:t>
            </a:r>
            <a:r>
              <a:rPr sz="2400" spc="-5" dirty="0">
                <a:latin typeface="Calibri"/>
                <a:cs typeface="Calibri"/>
              </a:rPr>
              <a:t>Elasticity </a:t>
            </a:r>
            <a:r>
              <a:rPr sz="2400" spc="-1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Demand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609344" y="3825240"/>
            <a:ext cx="1816735" cy="502920"/>
            <a:chOff x="1609344" y="3825240"/>
            <a:chExt cx="1816735" cy="50292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96084" y="3825240"/>
              <a:ext cx="1229867" cy="761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09344" y="3901440"/>
              <a:ext cx="1760220" cy="19811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196084" y="4084319"/>
              <a:ext cx="1229995" cy="15240"/>
            </a:xfrm>
            <a:custGeom>
              <a:avLst/>
              <a:gdLst/>
              <a:ahLst/>
              <a:cxnLst/>
              <a:rect l="l" t="t" r="r" b="b"/>
              <a:pathLst>
                <a:path w="1229995" h="15239">
                  <a:moveTo>
                    <a:pt x="0" y="15240"/>
                  </a:moveTo>
                  <a:lnTo>
                    <a:pt x="1229867" y="15240"/>
                  </a:lnTo>
                  <a:lnTo>
                    <a:pt x="1229867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9344" y="4099559"/>
              <a:ext cx="1760220" cy="22860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3730752" y="3998976"/>
            <a:ext cx="673735" cy="204470"/>
            <a:chOff x="3730752" y="3998976"/>
            <a:chExt cx="673735" cy="204470"/>
          </a:xfrm>
        </p:grpSpPr>
        <p:sp>
          <p:nvSpPr>
            <p:cNvPr id="17" name="object 17"/>
            <p:cNvSpPr/>
            <p:nvPr/>
          </p:nvSpPr>
          <p:spPr>
            <a:xfrm>
              <a:off x="3744468" y="4029456"/>
              <a:ext cx="643255" cy="143510"/>
            </a:xfrm>
            <a:custGeom>
              <a:avLst/>
              <a:gdLst/>
              <a:ahLst/>
              <a:cxnLst/>
              <a:rect l="l" t="t" r="r" b="b"/>
              <a:pathLst>
                <a:path w="643254" h="143510">
                  <a:moveTo>
                    <a:pt x="571500" y="143255"/>
                  </a:moveTo>
                  <a:lnTo>
                    <a:pt x="571500" y="108203"/>
                  </a:lnTo>
                  <a:lnTo>
                    <a:pt x="0" y="108203"/>
                  </a:lnTo>
                  <a:lnTo>
                    <a:pt x="0" y="36575"/>
                  </a:lnTo>
                  <a:lnTo>
                    <a:pt x="571500" y="36575"/>
                  </a:lnTo>
                  <a:lnTo>
                    <a:pt x="571500" y="0"/>
                  </a:lnTo>
                  <a:lnTo>
                    <a:pt x="643128" y="71627"/>
                  </a:lnTo>
                  <a:lnTo>
                    <a:pt x="571500" y="143255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30752" y="3998976"/>
              <a:ext cx="673735" cy="204470"/>
            </a:xfrm>
            <a:custGeom>
              <a:avLst/>
              <a:gdLst/>
              <a:ahLst/>
              <a:cxnLst/>
              <a:rect l="l" t="t" r="r" b="b"/>
              <a:pathLst>
                <a:path w="673735" h="204470">
                  <a:moveTo>
                    <a:pt x="571500" y="67056"/>
                  </a:moveTo>
                  <a:lnTo>
                    <a:pt x="571500" y="0"/>
                  </a:lnTo>
                  <a:lnTo>
                    <a:pt x="601980" y="30480"/>
                  </a:lnTo>
                  <a:lnTo>
                    <a:pt x="597408" y="30480"/>
                  </a:lnTo>
                  <a:lnTo>
                    <a:pt x="576072" y="39624"/>
                  </a:lnTo>
                  <a:lnTo>
                    <a:pt x="589788" y="53340"/>
                  </a:lnTo>
                  <a:lnTo>
                    <a:pt x="585216" y="53340"/>
                  </a:lnTo>
                  <a:lnTo>
                    <a:pt x="571500" y="67056"/>
                  </a:lnTo>
                  <a:close/>
                </a:path>
                <a:path w="673735" h="204470">
                  <a:moveTo>
                    <a:pt x="597408" y="60960"/>
                  </a:moveTo>
                  <a:lnTo>
                    <a:pt x="576072" y="39624"/>
                  </a:lnTo>
                  <a:lnTo>
                    <a:pt x="597408" y="30480"/>
                  </a:lnTo>
                  <a:lnTo>
                    <a:pt x="597408" y="60960"/>
                  </a:lnTo>
                  <a:close/>
                </a:path>
                <a:path w="673735" h="204470">
                  <a:moveTo>
                    <a:pt x="638556" y="102108"/>
                  </a:moveTo>
                  <a:lnTo>
                    <a:pt x="597408" y="60960"/>
                  </a:lnTo>
                  <a:lnTo>
                    <a:pt x="597408" y="30480"/>
                  </a:lnTo>
                  <a:lnTo>
                    <a:pt x="601980" y="30480"/>
                  </a:lnTo>
                  <a:lnTo>
                    <a:pt x="664464" y="92964"/>
                  </a:lnTo>
                  <a:lnTo>
                    <a:pt x="647700" y="92964"/>
                  </a:lnTo>
                  <a:lnTo>
                    <a:pt x="638556" y="102108"/>
                  </a:lnTo>
                  <a:close/>
                </a:path>
                <a:path w="673735" h="204470">
                  <a:moveTo>
                    <a:pt x="571500" y="150876"/>
                  </a:moveTo>
                  <a:lnTo>
                    <a:pt x="0" y="150876"/>
                  </a:lnTo>
                  <a:lnTo>
                    <a:pt x="0" y="53340"/>
                  </a:lnTo>
                  <a:lnTo>
                    <a:pt x="571500" y="53340"/>
                  </a:lnTo>
                  <a:lnTo>
                    <a:pt x="571500" y="67056"/>
                  </a:lnTo>
                  <a:lnTo>
                    <a:pt x="25908" y="67056"/>
                  </a:lnTo>
                  <a:lnTo>
                    <a:pt x="13716" y="79248"/>
                  </a:lnTo>
                  <a:lnTo>
                    <a:pt x="25908" y="79248"/>
                  </a:lnTo>
                  <a:lnTo>
                    <a:pt x="25908" y="124968"/>
                  </a:lnTo>
                  <a:lnTo>
                    <a:pt x="13716" y="124968"/>
                  </a:lnTo>
                  <a:lnTo>
                    <a:pt x="25908" y="138684"/>
                  </a:lnTo>
                  <a:lnTo>
                    <a:pt x="571500" y="138684"/>
                  </a:lnTo>
                  <a:lnTo>
                    <a:pt x="571500" y="150876"/>
                  </a:lnTo>
                  <a:close/>
                </a:path>
                <a:path w="673735" h="204470">
                  <a:moveTo>
                    <a:pt x="597408" y="79248"/>
                  </a:moveTo>
                  <a:lnTo>
                    <a:pt x="25908" y="79248"/>
                  </a:lnTo>
                  <a:lnTo>
                    <a:pt x="25908" y="67056"/>
                  </a:lnTo>
                  <a:lnTo>
                    <a:pt x="571500" y="67056"/>
                  </a:lnTo>
                  <a:lnTo>
                    <a:pt x="585216" y="53340"/>
                  </a:lnTo>
                  <a:lnTo>
                    <a:pt x="589788" y="53340"/>
                  </a:lnTo>
                  <a:lnTo>
                    <a:pt x="597408" y="60960"/>
                  </a:lnTo>
                  <a:lnTo>
                    <a:pt x="597408" y="79248"/>
                  </a:lnTo>
                  <a:close/>
                </a:path>
                <a:path w="673735" h="204470">
                  <a:moveTo>
                    <a:pt x="25908" y="79248"/>
                  </a:moveTo>
                  <a:lnTo>
                    <a:pt x="13716" y="79248"/>
                  </a:lnTo>
                  <a:lnTo>
                    <a:pt x="25908" y="67056"/>
                  </a:lnTo>
                  <a:lnTo>
                    <a:pt x="25908" y="79248"/>
                  </a:lnTo>
                  <a:close/>
                </a:path>
                <a:path w="673735" h="204470">
                  <a:moveTo>
                    <a:pt x="647700" y="111252"/>
                  </a:moveTo>
                  <a:lnTo>
                    <a:pt x="638556" y="102108"/>
                  </a:lnTo>
                  <a:lnTo>
                    <a:pt x="647700" y="92964"/>
                  </a:lnTo>
                  <a:lnTo>
                    <a:pt x="647700" y="111252"/>
                  </a:lnTo>
                  <a:close/>
                </a:path>
                <a:path w="673735" h="204470">
                  <a:moveTo>
                    <a:pt x="664464" y="111252"/>
                  </a:moveTo>
                  <a:lnTo>
                    <a:pt x="647700" y="111252"/>
                  </a:lnTo>
                  <a:lnTo>
                    <a:pt x="647700" y="92964"/>
                  </a:lnTo>
                  <a:lnTo>
                    <a:pt x="664464" y="92964"/>
                  </a:lnTo>
                  <a:lnTo>
                    <a:pt x="673608" y="102108"/>
                  </a:lnTo>
                  <a:lnTo>
                    <a:pt x="664464" y="111252"/>
                  </a:lnTo>
                  <a:close/>
                </a:path>
                <a:path w="673735" h="204470">
                  <a:moveTo>
                    <a:pt x="601980" y="173736"/>
                  </a:moveTo>
                  <a:lnTo>
                    <a:pt x="597408" y="173736"/>
                  </a:lnTo>
                  <a:lnTo>
                    <a:pt x="597408" y="143255"/>
                  </a:lnTo>
                  <a:lnTo>
                    <a:pt x="638556" y="102108"/>
                  </a:lnTo>
                  <a:lnTo>
                    <a:pt x="647700" y="111252"/>
                  </a:lnTo>
                  <a:lnTo>
                    <a:pt x="664464" y="111252"/>
                  </a:lnTo>
                  <a:lnTo>
                    <a:pt x="601980" y="173736"/>
                  </a:lnTo>
                  <a:close/>
                </a:path>
                <a:path w="673735" h="204470">
                  <a:moveTo>
                    <a:pt x="25908" y="138684"/>
                  </a:moveTo>
                  <a:lnTo>
                    <a:pt x="13716" y="124968"/>
                  </a:lnTo>
                  <a:lnTo>
                    <a:pt x="25908" y="124968"/>
                  </a:lnTo>
                  <a:lnTo>
                    <a:pt x="25908" y="138684"/>
                  </a:lnTo>
                  <a:close/>
                </a:path>
                <a:path w="673735" h="204470">
                  <a:moveTo>
                    <a:pt x="589788" y="150876"/>
                  </a:moveTo>
                  <a:lnTo>
                    <a:pt x="585216" y="150876"/>
                  </a:lnTo>
                  <a:lnTo>
                    <a:pt x="571500" y="138684"/>
                  </a:lnTo>
                  <a:lnTo>
                    <a:pt x="25908" y="138684"/>
                  </a:lnTo>
                  <a:lnTo>
                    <a:pt x="25908" y="124968"/>
                  </a:lnTo>
                  <a:lnTo>
                    <a:pt x="597408" y="124968"/>
                  </a:lnTo>
                  <a:lnTo>
                    <a:pt x="597408" y="143255"/>
                  </a:lnTo>
                  <a:lnTo>
                    <a:pt x="589788" y="150876"/>
                  </a:lnTo>
                  <a:close/>
                </a:path>
                <a:path w="673735" h="204470">
                  <a:moveTo>
                    <a:pt x="571500" y="204216"/>
                  </a:moveTo>
                  <a:lnTo>
                    <a:pt x="571500" y="138684"/>
                  </a:lnTo>
                  <a:lnTo>
                    <a:pt x="585216" y="150876"/>
                  </a:lnTo>
                  <a:lnTo>
                    <a:pt x="589788" y="150876"/>
                  </a:lnTo>
                  <a:lnTo>
                    <a:pt x="576072" y="164592"/>
                  </a:lnTo>
                  <a:lnTo>
                    <a:pt x="597408" y="173736"/>
                  </a:lnTo>
                  <a:lnTo>
                    <a:pt x="601980" y="173736"/>
                  </a:lnTo>
                  <a:lnTo>
                    <a:pt x="571500" y="204216"/>
                  </a:lnTo>
                  <a:close/>
                </a:path>
                <a:path w="673735" h="204470">
                  <a:moveTo>
                    <a:pt x="597408" y="173736"/>
                  </a:moveTo>
                  <a:lnTo>
                    <a:pt x="576072" y="164592"/>
                  </a:lnTo>
                  <a:lnTo>
                    <a:pt x="597408" y="143255"/>
                  </a:lnTo>
                  <a:lnTo>
                    <a:pt x="597408" y="173736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325880" y="4736592"/>
            <a:ext cx="346075" cy="277495"/>
            <a:chOff x="1325880" y="4736592"/>
            <a:chExt cx="346075" cy="277495"/>
          </a:xfrm>
        </p:grpSpPr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25880" y="4736592"/>
              <a:ext cx="345948" cy="17068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25880" y="4907280"/>
              <a:ext cx="320039" cy="1066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8060" marR="5080" indent="-351599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1.Cross </a:t>
            </a:r>
            <a:r>
              <a:rPr spc="-10" dirty="0"/>
              <a:t>elasticity </a:t>
            </a:r>
            <a:r>
              <a:rPr spc="-15" dirty="0"/>
              <a:t>of </a:t>
            </a:r>
            <a:r>
              <a:rPr dirty="0"/>
              <a:t>demand </a:t>
            </a:r>
            <a:r>
              <a:rPr spc="-5" dirty="0"/>
              <a:t>In </a:t>
            </a:r>
            <a:r>
              <a:rPr spc="-10" dirty="0"/>
              <a:t>case </a:t>
            </a:r>
            <a:r>
              <a:rPr dirty="0"/>
              <a:t>of </a:t>
            </a:r>
            <a:r>
              <a:rPr spc="-15" dirty="0"/>
              <a:t>substitute  </a:t>
            </a:r>
            <a:r>
              <a:rPr spc="-10" dirty="0"/>
              <a:t>goods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41" y="2046248"/>
            <a:ext cx="8034655" cy="1154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65"/>
              </a:lnSpc>
              <a:spcBef>
                <a:spcPts val="95"/>
              </a:spcBef>
            </a:pPr>
            <a:r>
              <a:rPr sz="1900" spc="-5" dirty="0">
                <a:latin typeface="Calibri"/>
                <a:cs typeface="Calibri"/>
              </a:rPr>
              <a:t>These </a:t>
            </a:r>
            <a:r>
              <a:rPr sz="1900" spc="-20" dirty="0">
                <a:latin typeface="Calibri"/>
                <a:cs typeface="Calibri"/>
              </a:rPr>
              <a:t>are </a:t>
            </a:r>
            <a:r>
              <a:rPr sz="1900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goods </a:t>
            </a:r>
            <a:r>
              <a:rPr sz="1900" spc="-5" dirty="0">
                <a:latin typeface="Calibri"/>
                <a:cs typeface="Calibri"/>
              </a:rPr>
              <a:t>which </a:t>
            </a:r>
            <a:r>
              <a:rPr sz="1900" spc="-10" dirty="0">
                <a:latin typeface="Calibri"/>
                <a:cs typeface="Calibri"/>
              </a:rPr>
              <a:t>are substitute to </a:t>
            </a:r>
            <a:r>
              <a:rPr sz="1900" spc="-5" dirty="0">
                <a:latin typeface="Calibri"/>
                <a:cs typeface="Calibri"/>
              </a:rPr>
              <a:t>each </a:t>
            </a:r>
            <a:r>
              <a:rPr sz="1900" spc="-10" dirty="0">
                <a:latin typeface="Calibri"/>
                <a:cs typeface="Calibri"/>
              </a:rPr>
              <a:t>other </a:t>
            </a:r>
            <a:r>
              <a:rPr sz="1900" spc="-20" dirty="0">
                <a:latin typeface="Calibri"/>
                <a:cs typeface="Calibri"/>
              </a:rPr>
              <a:t>for </a:t>
            </a:r>
            <a:r>
              <a:rPr sz="1900" spc="-10" dirty="0">
                <a:latin typeface="Calibri"/>
                <a:cs typeface="Calibri"/>
              </a:rPr>
              <a:t>fulfilling </a:t>
            </a:r>
            <a:r>
              <a:rPr sz="1900" spc="-5" dirty="0">
                <a:latin typeface="Calibri"/>
                <a:cs typeface="Calibri"/>
              </a:rPr>
              <a:t>human</a:t>
            </a:r>
            <a:r>
              <a:rPr sz="1900" spc="2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needs</a:t>
            </a:r>
            <a:endParaRPr sz="1900">
              <a:latin typeface="Calibri"/>
              <a:cs typeface="Calibri"/>
            </a:endParaRPr>
          </a:p>
          <a:p>
            <a:pPr marL="527685" marR="558165">
              <a:lnSpc>
                <a:spcPts val="2050"/>
              </a:lnSpc>
              <a:spcBef>
                <a:spcPts val="145"/>
              </a:spcBef>
            </a:pPr>
            <a:r>
              <a:rPr sz="1900" spc="-5" dirty="0">
                <a:latin typeface="Calibri"/>
                <a:cs typeface="Calibri"/>
              </a:rPr>
              <a:t>e.g. </a:t>
            </a:r>
            <a:r>
              <a:rPr sz="1900" spc="-60" dirty="0">
                <a:latin typeface="Calibri"/>
                <a:cs typeface="Calibri"/>
              </a:rPr>
              <a:t>Tea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20" dirty="0">
                <a:latin typeface="Calibri"/>
                <a:cs typeface="Calibri"/>
              </a:rPr>
              <a:t>coffee, </a:t>
            </a:r>
            <a:r>
              <a:rPr sz="1900" spc="-5" dirty="0">
                <a:latin typeface="Calibri"/>
                <a:cs typeface="Calibri"/>
              </a:rPr>
              <a:t>wheat and rice </a:t>
            </a:r>
            <a:r>
              <a:rPr sz="1900" spc="-10" dirty="0">
                <a:latin typeface="Calibri"/>
                <a:cs typeface="Calibri"/>
              </a:rPr>
              <a:t>The </a:t>
            </a:r>
            <a:r>
              <a:rPr sz="1900" spc="-5" dirty="0">
                <a:latin typeface="Calibri"/>
                <a:cs typeface="Calibri"/>
              </a:rPr>
              <a:t>price </a:t>
            </a:r>
            <a:r>
              <a:rPr sz="1900" dirty="0">
                <a:latin typeface="Calibri"/>
                <a:cs typeface="Calibri"/>
              </a:rPr>
              <a:t>of </a:t>
            </a:r>
            <a:r>
              <a:rPr sz="1900" spc="-10" dirty="0">
                <a:latin typeface="Calibri"/>
                <a:cs typeface="Calibri"/>
              </a:rPr>
              <a:t>one </a:t>
            </a:r>
            <a:r>
              <a:rPr sz="1900" spc="-15" dirty="0">
                <a:latin typeface="Calibri"/>
                <a:cs typeface="Calibri"/>
              </a:rPr>
              <a:t>good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10" dirty="0">
                <a:latin typeface="Calibri"/>
                <a:cs typeface="Calibri"/>
              </a:rPr>
              <a:t>quantity  </a:t>
            </a:r>
            <a:r>
              <a:rPr sz="1900" spc="-5" dirty="0">
                <a:latin typeface="Calibri"/>
                <a:cs typeface="Calibri"/>
              </a:rPr>
              <a:t>demand </a:t>
            </a:r>
            <a:r>
              <a:rPr sz="1900" dirty="0">
                <a:latin typeface="Calibri"/>
                <a:cs typeface="Calibri"/>
              </a:rPr>
              <a:t>of </a:t>
            </a:r>
            <a:r>
              <a:rPr sz="1900" spc="-5" dirty="0">
                <a:latin typeface="Calibri"/>
                <a:cs typeface="Calibri"/>
              </a:rPr>
              <a:t>other </a:t>
            </a:r>
            <a:r>
              <a:rPr sz="1900" spc="-15" dirty="0">
                <a:latin typeface="Calibri"/>
                <a:cs typeface="Calibri"/>
              </a:rPr>
              <a:t>good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10" dirty="0">
                <a:latin typeface="Calibri"/>
                <a:cs typeface="Calibri"/>
              </a:rPr>
              <a:t>directly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related.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900" b="1" spc="-30" dirty="0">
                <a:latin typeface="Calibri"/>
                <a:cs typeface="Calibri"/>
              </a:rPr>
              <a:t>Table: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6583" y="3101339"/>
            <a:ext cx="4572000" cy="7848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93141" y="4051246"/>
            <a:ext cx="7830184" cy="2226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217409">
              <a:lnSpc>
                <a:spcPct val="110000"/>
              </a:lnSpc>
              <a:spcBef>
                <a:spcPts val="100"/>
              </a:spcBef>
            </a:pPr>
            <a:r>
              <a:rPr sz="1300" spc="-5" dirty="0">
                <a:latin typeface="Calibri"/>
                <a:cs typeface="Calibri"/>
              </a:rPr>
              <a:t>A=Rice  </a:t>
            </a:r>
            <a:r>
              <a:rPr sz="130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=</a:t>
            </a:r>
            <a:r>
              <a:rPr sz="1300" spc="-15" dirty="0">
                <a:latin typeface="Calibri"/>
                <a:cs typeface="Calibri"/>
              </a:rPr>
              <a:t>w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  PB=10,</a:t>
            </a:r>
            <a:endParaRPr sz="1300">
              <a:latin typeface="Calibri"/>
              <a:cs typeface="Calibri"/>
            </a:endParaRPr>
          </a:p>
          <a:p>
            <a:pPr marL="12700" marR="6298565">
              <a:lnSpc>
                <a:spcPct val="110000"/>
              </a:lnSpc>
            </a:pPr>
            <a:r>
              <a:rPr sz="1300" spc="-5" dirty="0">
                <a:latin typeface="Calibri"/>
                <a:cs typeface="Calibri"/>
              </a:rPr>
              <a:t>Change in PB=14-10=4  QA=20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300" spc="-5" dirty="0">
                <a:latin typeface="Calibri"/>
                <a:cs typeface="Calibri"/>
              </a:rPr>
              <a:t>Change in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QA=24-20=4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Calibri"/>
              <a:cs typeface="Calibri"/>
            </a:endParaRPr>
          </a:p>
          <a:p>
            <a:pPr marL="527685" marR="5080" indent="-515620">
              <a:lnSpc>
                <a:spcPts val="2050"/>
              </a:lnSpc>
              <a:tabLst>
                <a:tab pos="628650" algn="l"/>
              </a:tabLst>
            </a:pPr>
            <a:r>
              <a:rPr sz="1900" spc="-15" dirty="0">
                <a:latin typeface="Calibri"/>
                <a:cs typeface="Calibri"/>
              </a:rPr>
              <a:t>So,		</a:t>
            </a:r>
            <a:r>
              <a:rPr sz="1900" spc="-5" dirty="0">
                <a:latin typeface="Calibri"/>
                <a:cs typeface="Calibri"/>
              </a:rPr>
              <a:t>&lt;1(it means ,if </a:t>
            </a:r>
            <a:r>
              <a:rPr sz="1900" dirty="0">
                <a:latin typeface="Calibri"/>
                <a:cs typeface="Calibri"/>
              </a:rPr>
              <a:t>1% </a:t>
            </a:r>
            <a:r>
              <a:rPr sz="1900" spc="-10" dirty="0">
                <a:latin typeface="Calibri"/>
                <a:cs typeface="Calibri"/>
              </a:rPr>
              <a:t>change </a:t>
            </a:r>
            <a:r>
              <a:rPr sz="1900" spc="-5" dirty="0">
                <a:latin typeface="Calibri"/>
                <a:cs typeface="Calibri"/>
              </a:rPr>
              <a:t>in </a:t>
            </a:r>
            <a:r>
              <a:rPr sz="1900" spc="-10" dirty="0">
                <a:latin typeface="Calibri"/>
                <a:cs typeface="Calibri"/>
              </a:rPr>
              <a:t>price </a:t>
            </a:r>
            <a:r>
              <a:rPr sz="1900" dirty="0">
                <a:latin typeface="Calibri"/>
                <a:cs typeface="Calibri"/>
              </a:rPr>
              <a:t>of </a:t>
            </a:r>
            <a:r>
              <a:rPr sz="1900" spc="-15" dirty="0">
                <a:latin typeface="Calibri"/>
                <a:cs typeface="Calibri"/>
              </a:rPr>
              <a:t>product </a:t>
            </a:r>
            <a:r>
              <a:rPr sz="1900" spc="-5" dirty="0">
                <a:latin typeface="Calibri"/>
                <a:cs typeface="Calibri"/>
              </a:rPr>
              <a:t>B </a:t>
            </a:r>
            <a:r>
              <a:rPr sz="1900" spc="-10" dirty="0">
                <a:latin typeface="Calibri"/>
                <a:cs typeface="Calibri"/>
              </a:rPr>
              <a:t>due </a:t>
            </a:r>
            <a:r>
              <a:rPr sz="1900" spc="-20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that 0.5% change </a:t>
            </a:r>
            <a:r>
              <a:rPr sz="1900" spc="-5" dirty="0">
                <a:latin typeface="Calibri"/>
                <a:cs typeface="Calibri"/>
              </a:rPr>
              <a:t>is  </a:t>
            </a:r>
            <a:r>
              <a:rPr sz="1900" spc="-10" dirty="0">
                <a:latin typeface="Calibri"/>
                <a:cs typeface="Calibri"/>
              </a:rPr>
              <a:t>occurred </a:t>
            </a:r>
            <a:r>
              <a:rPr sz="1900" spc="-5" dirty="0">
                <a:latin typeface="Calibri"/>
                <a:cs typeface="Calibri"/>
              </a:rPr>
              <a:t>in </a:t>
            </a:r>
            <a:r>
              <a:rPr sz="1900" spc="-10" dirty="0">
                <a:latin typeface="Calibri"/>
                <a:cs typeface="Calibri"/>
              </a:rPr>
              <a:t>Qd </a:t>
            </a:r>
            <a:r>
              <a:rPr sz="1900" dirty="0">
                <a:latin typeface="Calibri"/>
                <a:cs typeface="Calibri"/>
              </a:rPr>
              <a:t>of </a:t>
            </a:r>
            <a:r>
              <a:rPr sz="1900" spc="-10" dirty="0">
                <a:latin typeface="Calibri"/>
                <a:cs typeface="Calibri"/>
              </a:rPr>
              <a:t>product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A)</a:t>
            </a:r>
            <a:endParaRPr sz="19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380488" y="3095243"/>
          <a:ext cx="4572000" cy="10972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  <a:gridCol w="2286000"/>
              </a:tblGrid>
              <a:tr h="36499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Price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 wheat(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PB)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Qd of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Rice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(QA)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6652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Rs.10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20.Kg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533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Rs.14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24.kg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4"/>
                    </a:solidFill>
                  </a:tcPr>
                </a:tc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4706111" y="4690872"/>
            <a:ext cx="1252855" cy="452755"/>
            <a:chOff x="4706111" y="4690872"/>
            <a:chExt cx="1252855" cy="45275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32832" y="4690872"/>
              <a:ext cx="826007" cy="411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06111" y="4732019"/>
              <a:ext cx="1243583" cy="17830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705855" y="4896612"/>
              <a:ext cx="253365" cy="13970"/>
            </a:xfrm>
            <a:custGeom>
              <a:avLst/>
              <a:gdLst/>
              <a:ahLst/>
              <a:cxnLst/>
              <a:rect l="l" t="t" r="r" b="b"/>
              <a:pathLst>
                <a:path w="253364" h="13970">
                  <a:moveTo>
                    <a:pt x="0" y="13716"/>
                  </a:moveTo>
                  <a:lnTo>
                    <a:pt x="252983" y="13716"/>
                  </a:lnTo>
                  <a:lnTo>
                    <a:pt x="252983" y="0"/>
                  </a:lnTo>
                  <a:lnTo>
                    <a:pt x="0" y="0"/>
                  </a:lnTo>
                  <a:lnTo>
                    <a:pt x="0" y="13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06111" y="4910328"/>
              <a:ext cx="1231391" cy="233171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99032" y="5779007"/>
            <a:ext cx="201167" cy="1706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7895" marR="5080" indent="-132461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2.Cross </a:t>
            </a:r>
            <a:r>
              <a:rPr spc="-10" dirty="0"/>
              <a:t>elasticity </a:t>
            </a:r>
            <a:r>
              <a:rPr spc="-15" dirty="0"/>
              <a:t>of </a:t>
            </a:r>
            <a:r>
              <a:rPr spc="-5" dirty="0"/>
              <a:t>demand In </a:t>
            </a:r>
            <a:r>
              <a:rPr spc="-15" dirty="0"/>
              <a:t>case </a:t>
            </a:r>
            <a:r>
              <a:rPr dirty="0"/>
              <a:t>of  </a:t>
            </a:r>
            <a:r>
              <a:rPr spc="-5" dirty="0"/>
              <a:t>Complimentary goods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53" y="2043124"/>
            <a:ext cx="7844155" cy="12147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4965" marR="5080" indent="-342900" algn="just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latin typeface="Calibri"/>
                <a:cs typeface="Calibri"/>
              </a:rPr>
              <a:t>When a </a:t>
            </a:r>
            <a:r>
              <a:rPr sz="2000" spc="-20" dirty="0">
                <a:latin typeface="Calibri"/>
                <a:cs typeface="Calibri"/>
              </a:rPr>
              <a:t>person’s </a:t>
            </a:r>
            <a:r>
              <a:rPr sz="2000" spc="-5" dirty="0">
                <a:latin typeface="Calibri"/>
                <a:cs typeface="Calibri"/>
              </a:rPr>
              <a:t>demand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fulfilled with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help </a:t>
            </a:r>
            <a:r>
              <a:rPr sz="2000" dirty="0">
                <a:latin typeface="Calibri"/>
                <a:cs typeface="Calibri"/>
              </a:rPr>
              <a:t>of </a:t>
            </a:r>
            <a:r>
              <a:rPr sz="2000" spc="-5" dirty="0">
                <a:latin typeface="Calibri"/>
                <a:cs typeface="Calibri"/>
              </a:rPr>
              <a:t>two </a:t>
            </a:r>
            <a:r>
              <a:rPr sz="2000" dirty="0">
                <a:latin typeface="Calibri"/>
                <a:cs typeface="Calibri"/>
              </a:rPr>
              <a:t>goods e.g. </a:t>
            </a:r>
            <a:r>
              <a:rPr sz="2000" spc="-5" dirty="0">
                <a:latin typeface="Calibri"/>
                <a:cs typeface="Calibri"/>
              </a:rPr>
              <a:t>car </a:t>
            </a:r>
            <a:r>
              <a:rPr sz="2000" dirty="0">
                <a:latin typeface="Calibri"/>
                <a:cs typeface="Calibri"/>
              </a:rPr>
              <a:t>and  </a:t>
            </a:r>
            <a:r>
              <a:rPr sz="2000" spc="-10" dirty="0">
                <a:latin typeface="Calibri"/>
                <a:cs typeface="Calibri"/>
              </a:rPr>
              <a:t>petrol. </a:t>
            </a:r>
            <a:r>
              <a:rPr sz="2000" dirty="0">
                <a:latin typeface="Calibri"/>
                <a:cs typeface="Calibri"/>
              </a:rPr>
              <a:t>Price </a:t>
            </a:r>
            <a:r>
              <a:rPr sz="2000" spc="-10" dirty="0">
                <a:latin typeface="Calibri"/>
                <a:cs typeface="Calibri"/>
              </a:rPr>
              <a:t>of </a:t>
            </a:r>
            <a:r>
              <a:rPr sz="2000" spc="-5" dirty="0">
                <a:latin typeface="Calibri"/>
                <a:cs typeface="Calibri"/>
              </a:rPr>
              <a:t>one good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quantity </a:t>
            </a:r>
            <a:r>
              <a:rPr sz="2000" dirty="0">
                <a:latin typeface="Calibri"/>
                <a:cs typeface="Calibri"/>
              </a:rPr>
              <a:t>demand </a:t>
            </a:r>
            <a:r>
              <a:rPr sz="2000" spc="-10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other </a:t>
            </a:r>
            <a:r>
              <a:rPr sz="2000" spc="-5" dirty="0">
                <a:latin typeface="Calibri"/>
                <a:cs typeface="Calibri"/>
              </a:rPr>
              <a:t>good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15" dirty="0">
                <a:latin typeface="Calibri"/>
                <a:cs typeface="Calibri"/>
              </a:rPr>
              <a:t>inversely  related.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2000" b="1" spc="-30" dirty="0">
                <a:latin typeface="Calibri"/>
                <a:cs typeface="Calibri"/>
              </a:rPr>
              <a:t>Table: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3327" y="3101339"/>
            <a:ext cx="5358384" cy="7848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93115" y="3941129"/>
            <a:ext cx="8014334" cy="2280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378065">
              <a:lnSpc>
                <a:spcPct val="11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A=Car  </a:t>
            </a:r>
            <a:r>
              <a:rPr sz="1400" spc="5" dirty="0">
                <a:latin typeface="Calibri"/>
                <a:cs typeface="Calibri"/>
              </a:rPr>
              <a:t>B</a:t>
            </a:r>
            <a:r>
              <a:rPr sz="1400" spc="-15" dirty="0">
                <a:latin typeface="Calibri"/>
                <a:cs typeface="Calibri"/>
              </a:rPr>
              <a:t>=</a:t>
            </a:r>
            <a:r>
              <a:rPr sz="1400" spc="-25" dirty="0">
                <a:latin typeface="Calibri"/>
                <a:cs typeface="Calibri"/>
              </a:rPr>
              <a:t>P</a:t>
            </a:r>
            <a:r>
              <a:rPr sz="1400" spc="-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t</a:t>
            </a:r>
            <a:r>
              <a:rPr sz="1400" spc="-3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ol  </a:t>
            </a:r>
            <a:r>
              <a:rPr sz="1400" spc="-5" dirty="0">
                <a:latin typeface="Calibri"/>
                <a:cs typeface="Calibri"/>
              </a:rPr>
              <a:t>PB=40</a:t>
            </a:r>
            <a:endParaRPr sz="1400">
              <a:latin typeface="Calibri"/>
              <a:cs typeface="Calibri"/>
            </a:endParaRPr>
          </a:p>
          <a:p>
            <a:pPr marL="12700" marR="6280150">
              <a:lnSpc>
                <a:spcPct val="110000"/>
              </a:lnSpc>
            </a:pPr>
            <a:r>
              <a:rPr sz="1400" spc="-5" dirty="0">
                <a:latin typeface="Calibri"/>
                <a:cs typeface="Calibri"/>
              </a:rPr>
              <a:t>Change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PB=60-40=20  QA=100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400" spc="-5" dirty="0">
                <a:latin typeface="Calibri"/>
                <a:cs typeface="Calibri"/>
              </a:rPr>
              <a:t>Change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QA=50-100=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-50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 marL="354965" marR="5080" indent="-342900">
              <a:lnSpc>
                <a:spcPts val="1939"/>
              </a:lnSpc>
              <a:spcBef>
                <a:spcPts val="1105"/>
              </a:spcBef>
              <a:tabLst>
                <a:tab pos="604520" algn="l"/>
              </a:tabLst>
            </a:pPr>
            <a:r>
              <a:rPr sz="1800" spc="-15" dirty="0">
                <a:latin typeface="Calibri"/>
                <a:cs typeface="Calibri"/>
              </a:rPr>
              <a:t>So,		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-1,(it </a:t>
            </a:r>
            <a:r>
              <a:rPr sz="1800" dirty="0">
                <a:latin typeface="Calibri"/>
                <a:cs typeface="Calibri"/>
              </a:rPr>
              <a:t>means, </a:t>
            </a:r>
            <a:r>
              <a:rPr sz="1800" spc="-10" dirty="0">
                <a:latin typeface="Calibri"/>
                <a:cs typeface="Calibri"/>
              </a:rPr>
              <a:t>if </a:t>
            </a:r>
            <a:r>
              <a:rPr sz="1800" dirty="0">
                <a:latin typeface="Calibri"/>
                <a:cs typeface="Calibri"/>
              </a:rPr>
              <a:t>1% </a:t>
            </a:r>
            <a:r>
              <a:rPr sz="1800" spc="-10" dirty="0">
                <a:latin typeface="Calibri"/>
                <a:cs typeface="Calibri"/>
              </a:rPr>
              <a:t>increase </a:t>
            </a:r>
            <a:r>
              <a:rPr sz="1800" dirty="0">
                <a:latin typeface="Calibri"/>
                <a:cs typeface="Calibri"/>
              </a:rPr>
              <a:t>in </a:t>
            </a:r>
            <a:r>
              <a:rPr sz="1800" spc="-5" dirty="0">
                <a:latin typeface="Calibri"/>
                <a:cs typeface="Calibri"/>
              </a:rPr>
              <a:t>Price </a:t>
            </a:r>
            <a:r>
              <a:rPr sz="1800" spc="-10" dirty="0">
                <a:latin typeface="Calibri"/>
                <a:cs typeface="Calibri"/>
              </a:rPr>
              <a:t>of product </a:t>
            </a:r>
            <a:r>
              <a:rPr sz="1800" dirty="0">
                <a:latin typeface="Calibri"/>
                <a:cs typeface="Calibri"/>
              </a:rPr>
              <a:t>B </a:t>
            </a:r>
            <a:r>
              <a:rPr sz="1800" spc="-5" dirty="0">
                <a:latin typeface="Calibri"/>
                <a:cs typeface="Calibri"/>
              </a:rPr>
              <a:t>due to that </a:t>
            </a:r>
            <a:r>
              <a:rPr sz="1800" spc="-10" dirty="0">
                <a:latin typeface="Calibri"/>
                <a:cs typeface="Calibri"/>
              </a:rPr>
              <a:t>1%decrease </a:t>
            </a:r>
            <a:r>
              <a:rPr sz="1800" dirty="0">
                <a:latin typeface="Calibri"/>
                <a:cs typeface="Calibri"/>
              </a:rPr>
              <a:t>qd of  </a:t>
            </a:r>
            <a:r>
              <a:rPr sz="1800" spc="-10" dirty="0">
                <a:latin typeface="Calibri"/>
                <a:cs typeface="Calibri"/>
              </a:rPr>
              <a:t>product </a:t>
            </a:r>
            <a:r>
              <a:rPr sz="1800" dirty="0">
                <a:latin typeface="Calibri"/>
                <a:cs typeface="Calibri"/>
              </a:rPr>
              <a:t>A)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237232" y="3095243"/>
          <a:ext cx="5358130" cy="1126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9065"/>
                <a:gridCol w="2679065"/>
              </a:tblGrid>
              <a:tr h="36499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Price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Petrol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(PB)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Qd of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9547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Rs.40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Rs.60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4"/>
                    </a:solidFill>
                  </a:tcPr>
                </a:tc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4779264" y="4471416"/>
            <a:ext cx="1251585" cy="452755"/>
            <a:chOff x="4779264" y="4471416"/>
            <a:chExt cx="1251585" cy="45275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05983" y="4471416"/>
              <a:ext cx="824483" cy="4114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9264" y="4512564"/>
              <a:ext cx="1243583" cy="17830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779007" y="4677156"/>
              <a:ext cx="251460" cy="13970"/>
            </a:xfrm>
            <a:custGeom>
              <a:avLst/>
              <a:gdLst/>
              <a:ahLst/>
              <a:cxnLst/>
              <a:rect l="l" t="t" r="r" b="b"/>
              <a:pathLst>
                <a:path w="251460" h="13970">
                  <a:moveTo>
                    <a:pt x="0" y="13716"/>
                  </a:moveTo>
                  <a:lnTo>
                    <a:pt x="251460" y="13716"/>
                  </a:lnTo>
                  <a:lnTo>
                    <a:pt x="251460" y="0"/>
                  </a:lnTo>
                  <a:lnTo>
                    <a:pt x="0" y="0"/>
                  </a:lnTo>
                  <a:lnTo>
                    <a:pt x="0" y="13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79264" y="4690872"/>
              <a:ext cx="1231391" cy="233172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316736" y="5791200"/>
            <a:ext cx="213360" cy="170815"/>
            <a:chOff x="1316736" y="5791200"/>
            <a:chExt cx="213360" cy="17081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6736" y="5791200"/>
              <a:ext cx="213359" cy="10972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6736" y="5888736"/>
              <a:ext cx="213359" cy="731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810</Words>
  <PresentationFormat>Custom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Elasticity’s of Demand:</vt:lpstr>
      <vt:lpstr>2. The income elasticity of demand:</vt:lpstr>
      <vt:lpstr>Table</vt:lpstr>
      <vt:lpstr>Types of Income Elasticity of Demand</vt:lpstr>
      <vt:lpstr>Interpretation of Income Elasticity of Demand</vt:lpstr>
      <vt:lpstr>Slide 6</vt:lpstr>
      <vt:lpstr>Slide 7</vt:lpstr>
      <vt:lpstr>1.Cross elasticity of demand In case of substitute  goods</vt:lpstr>
      <vt:lpstr>2.Cross elasticity of demand In case of  Complimentary goods</vt:lpstr>
      <vt:lpstr>Interpretation of Cross Elasticity of demand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elasticity of demand</dc:title>
  <dc:creator>adeel</dc:creator>
  <cp:lastModifiedBy>adeel shaukat</cp:lastModifiedBy>
  <cp:revision>2</cp:revision>
  <dcterms:created xsi:type="dcterms:W3CDTF">2020-09-28T08:37:17Z</dcterms:created>
  <dcterms:modified xsi:type="dcterms:W3CDTF">2021-04-23T06:35:34Z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2020-03-20T00:00:00Z</vt:filetime>
  </property>
  <property fmtid="{D5CDD505-2E9C-101B-9397-08002B2CF9AE}" pid="3" name="LastSaved">
    <vt:filetime>2020-09-28T00:00:00Z</vt:filetime>
  </property>
</Properties>
</file>