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DFC45D-A17C-473A-A762-DC3342F9AC04}" type="datetimeFigureOut">
              <a:rPr lang="en-US" smtClean="0"/>
              <a:pPr/>
              <a:t>11/4/2020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90C8876-873E-4590-9EAF-7CBA1E519D8A}"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DFC45D-A17C-473A-A762-DC3342F9AC04}"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0C8876-873E-4590-9EAF-7CBA1E519D8A}"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DFC45D-A17C-473A-A762-DC3342F9AC04}"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0C8876-873E-4590-9EAF-7CBA1E519D8A}"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9DFC45D-A17C-473A-A762-DC3342F9AC04}"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0C8876-873E-4590-9EAF-7CBA1E519D8A}"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DFC45D-A17C-473A-A762-DC3342F9AC04}" type="datetimeFigureOut">
              <a:rPr lang="en-US" smtClean="0"/>
              <a:pPr/>
              <a:t>11/4/2020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0C8876-873E-4590-9EAF-7CBA1E519D8A}"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9DFC45D-A17C-473A-A762-DC3342F9AC04}"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0C8876-873E-4590-9EAF-7CBA1E519D8A}"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9DFC45D-A17C-473A-A762-DC3342F9AC04}" type="datetimeFigureOut">
              <a:rPr lang="en-US" smtClean="0"/>
              <a:pPr/>
              <a:t>11/4/2020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90C8876-873E-4590-9EAF-7CBA1E519D8A}"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DFC45D-A17C-473A-A762-DC3342F9AC04}" type="datetimeFigureOut">
              <a:rPr lang="en-US" smtClean="0"/>
              <a:pPr/>
              <a:t>11/4/2020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90C8876-873E-4590-9EAF-7CBA1E519D8A}"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FC45D-A17C-473A-A762-DC3342F9AC04}" type="datetimeFigureOut">
              <a:rPr lang="en-US" smtClean="0"/>
              <a:pPr/>
              <a:t>11/4/2020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90C8876-873E-4590-9EAF-7CBA1E519D8A}"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DFC45D-A17C-473A-A762-DC3342F9AC04}"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0C8876-873E-4590-9EAF-7CBA1E519D8A}"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DFC45D-A17C-473A-A762-DC3342F9AC04}" type="datetimeFigureOut">
              <a:rPr lang="en-US" smtClean="0"/>
              <a:pPr/>
              <a:t>11/4/2020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190C8876-873E-4590-9EAF-7CBA1E519D8A}"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9DFC45D-A17C-473A-A762-DC3342F9AC04}" type="datetimeFigureOut">
              <a:rPr lang="en-US" smtClean="0"/>
              <a:pPr/>
              <a:t>11/4/2020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90C8876-873E-4590-9EAF-7CBA1E519D8A}"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3886200"/>
            <a:ext cx="7858180" cy="1757378"/>
          </a:xfrm>
        </p:spPr>
        <p:txBody>
          <a:bodyPr>
            <a:normAutofit/>
          </a:bodyPr>
          <a:lstStyle/>
          <a:p>
            <a:pPr algn="l"/>
            <a:r>
              <a:rPr lang="en-AU" dirty="0" smtClean="0">
                <a:solidFill>
                  <a:schemeClr val="tx1"/>
                </a:solidFill>
              </a:rPr>
              <a:t>Topic</a:t>
            </a:r>
            <a:r>
              <a:rPr lang="en-AU" dirty="0" smtClean="0">
                <a:solidFill>
                  <a:schemeClr val="tx1"/>
                </a:solidFill>
              </a:rPr>
              <a:t>:                   Scope of Economics   </a:t>
            </a:r>
          </a:p>
          <a:p>
            <a:pPr algn="l"/>
            <a:r>
              <a:rPr lang="en-AU" dirty="0" smtClean="0">
                <a:solidFill>
                  <a:schemeClr val="tx1"/>
                </a:solidFill>
              </a:rPr>
              <a:t> Teacher name:   </a:t>
            </a:r>
            <a:r>
              <a:rPr lang="en-AU" dirty="0" err="1" smtClean="0">
                <a:solidFill>
                  <a:schemeClr val="tx1"/>
                </a:solidFill>
              </a:rPr>
              <a:t>Fizza</a:t>
            </a:r>
            <a:r>
              <a:rPr lang="en-AU" dirty="0" smtClean="0">
                <a:solidFill>
                  <a:schemeClr val="tx1"/>
                </a:solidFill>
              </a:rPr>
              <a:t> </a:t>
            </a:r>
            <a:r>
              <a:rPr lang="en-AU" dirty="0" err="1" smtClean="0">
                <a:solidFill>
                  <a:schemeClr val="tx1"/>
                </a:solidFill>
              </a:rPr>
              <a:t>Shaukat</a:t>
            </a:r>
            <a:endParaRPr lang="en-AU" dirty="0">
              <a:solidFill>
                <a:schemeClr val="tx1"/>
              </a:solidFill>
            </a:endParaRPr>
          </a:p>
          <a:p>
            <a:r>
              <a:rPr lang="en-AU" dirty="0" smtClean="0"/>
              <a:t>Lecture 1 and 2</a:t>
            </a:r>
            <a:endParaRPr lang="en-AU" dirty="0"/>
          </a:p>
        </p:txBody>
      </p:sp>
      <p:sp>
        <p:nvSpPr>
          <p:cNvPr id="2" name="Title 1"/>
          <p:cNvSpPr>
            <a:spLocks noGrp="1"/>
          </p:cNvSpPr>
          <p:nvPr>
            <p:ph type="ctrTitle"/>
          </p:nvPr>
        </p:nvSpPr>
        <p:spPr/>
        <p:txBody>
          <a:bodyPr/>
          <a:lstStyle/>
          <a:p>
            <a:r>
              <a:rPr lang="en-AU" dirty="0" smtClean="0"/>
              <a:t>Introduction to Economics</a:t>
            </a:r>
            <a:r>
              <a:rPr lang="en-AU" dirty="0" smtClean="0"/>
              <a:t/>
            </a:r>
            <a:br>
              <a:rPr lang="en-AU" dirty="0" smtClean="0"/>
            </a:br>
            <a:r>
              <a:rPr lang="en-AU" dirty="0" smtClean="0"/>
              <a:t>BSIT 5</a:t>
            </a:r>
            <a:r>
              <a:rPr lang="en-AU" baseline="30000" dirty="0" smtClean="0"/>
              <a:t>th</a:t>
            </a:r>
            <a:r>
              <a:rPr lang="en-AU" dirty="0" smtClean="0"/>
              <a:t> semester</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Scope of Economics</a:t>
            </a:r>
            <a:endParaRPr lang="en-AU" dirty="0"/>
          </a:p>
        </p:txBody>
      </p:sp>
      <p:sp>
        <p:nvSpPr>
          <p:cNvPr id="3" name="Content Placeholder 2"/>
          <p:cNvSpPr>
            <a:spLocks noGrp="1"/>
          </p:cNvSpPr>
          <p:nvPr>
            <p:ph sz="quarter" idx="1"/>
          </p:nvPr>
        </p:nvSpPr>
        <p:spPr/>
        <p:txBody>
          <a:bodyPr>
            <a:normAutofit/>
          </a:bodyPr>
          <a:lstStyle/>
          <a:p>
            <a:r>
              <a:rPr lang="en-AU" dirty="0" smtClean="0"/>
              <a:t>The scope of economics is very wide thus it can be defined.</a:t>
            </a:r>
          </a:p>
          <a:p>
            <a:r>
              <a:rPr lang="en-AU" dirty="0" smtClean="0"/>
              <a:t>It is going wider and wider day by day.</a:t>
            </a:r>
          </a:p>
          <a:p>
            <a:pPr>
              <a:buNone/>
            </a:pPr>
            <a:r>
              <a:rPr lang="en-AU" dirty="0" smtClean="0"/>
              <a:t>The scope of economics refers to the extent to which it deals with the economic life of the people. This broad statement covers all that has so far been written in the subject of economics. Hence it is not possible to cover all this in few lines.</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1. Difference between Micro and Macro</a:t>
            </a:r>
            <a:endParaRPr lang="en-AU" dirty="0"/>
          </a:p>
        </p:txBody>
      </p:sp>
      <p:sp>
        <p:nvSpPr>
          <p:cNvPr id="3" name="Content Placeholder 2"/>
          <p:cNvSpPr>
            <a:spLocks noGrp="1"/>
          </p:cNvSpPr>
          <p:nvPr>
            <p:ph sz="quarter" idx="1"/>
          </p:nvPr>
        </p:nvSpPr>
        <p:spPr/>
        <p:txBody>
          <a:bodyPr>
            <a:normAutofit/>
          </a:bodyPr>
          <a:lstStyle/>
          <a:p>
            <a:r>
              <a:rPr lang="en-AU" b="1" dirty="0"/>
              <a:t>Macro Economics</a:t>
            </a:r>
            <a:r>
              <a:rPr lang="en-AU" dirty="0"/>
              <a:t> </a:t>
            </a:r>
            <a:r>
              <a:rPr lang="en-AU" dirty="0" smtClean="0"/>
              <a:t>–</a:t>
            </a:r>
            <a:r>
              <a:rPr lang="en-AU" dirty="0"/>
              <a:t> looks at the economy as a whole. It focuses on broad issues such as growth, unemployment, inflation, and trade balance</a:t>
            </a:r>
            <a:r>
              <a:rPr lang="en-AU" dirty="0" smtClean="0"/>
              <a:t>. </a:t>
            </a:r>
          </a:p>
          <a:p>
            <a:pPr>
              <a:buNone/>
            </a:pPr>
            <a:r>
              <a:rPr lang="en-AU" dirty="0" smtClean="0"/>
              <a:t> </a:t>
            </a:r>
            <a:r>
              <a:rPr lang="en-AU" dirty="0"/>
              <a:t>When we study how the level of country’s income &amp; employment is determined, at an aggregated level.</a:t>
            </a:r>
          </a:p>
          <a:p>
            <a:r>
              <a:rPr lang="en-AU" dirty="0"/>
              <a:t>· </a:t>
            </a:r>
            <a:r>
              <a:rPr lang="en-AU" b="1" dirty="0"/>
              <a:t>Micro-Economic</a:t>
            </a:r>
            <a:r>
              <a:rPr lang="en-AU" dirty="0"/>
              <a:t> – focuses on the actions of </a:t>
            </a:r>
            <a:r>
              <a:rPr lang="en-AU" dirty="0" smtClean="0"/>
              <a:t>individual agents within the economy, like households, workers, and businesses. </a:t>
            </a:r>
          </a:p>
          <a:p>
            <a:pPr>
              <a:buNone/>
            </a:pPr>
            <a:r>
              <a:rPr lang="en-AU" dirty="0" smtClean="0"/>
              <a:t>When </a:t>
            </a:r>
            <a:r>
              <a:rPr lang="en-AU" dirty="0"/>
              <a:t>economics is studied at individual level i.e. consumer’s </a:t>
            </a:r>
            <a:r>
              <a:rPr lang="en-AU" dirty="0" err="1"/>
              <a:t>behavior</a:t>
            </a:r>
            <a:r>
              <a:rPr lang="en-AU" dirty="0"/>
              <a:t>, producer’s </a:t>
            </a:r>
            <a:r>
              <a:rPr lang="en-AU" dirty="0" err="1"/>
              <a:t>behavior</a:t>
            </a:r>
            <a:r>
              <a:rPr lang="en-AU" dirty="0"/>
              <a:t>, &amp; price theory….</a:t>
            </a:r>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 Science Vs Arts</a:t>
            </a:r>
            <a:endParaRPr lang="en-AU" dirty="0"/>
          </a:p>
        </p:txBody>
      </p:sp>
      <p:sp>
        <p:nvSpPr>
          <p:cNvPr id="3" name="Content Placeholder 2"/>
          <p:cNvSpPr>
            <a:spLocks noGrp="1"/>
          </p:cNvSpPr>
          <p:nvPr>
            <p:ph sz="quarter" idx="1"/>
          </p:nvPr>
        </p:nvSpPr>
        <p:spPr/>
        <p:txBody>
          <a:bodyPr>
            <a:normAutofit fontScale="92500" lnSpcReduction="20000"/>
          </a:bodyPr>
          <a:lstStyle/>
          <a:p>
            <a:pPr>
              <a:buNone/>
            </a:pPr>
            <a:r>
              <a:rPr lang="en-AU" dirty="0"/>
              <a:t>According to Т.К. Mehta, ‘Knowledge is science, action is art.</a:t>
            </a:r>
            <a:endParaRPr lang="en-AU" b="1" dirty="0" smtClean="0"/>
          </a:p>
          <a:p>
            <a:pPr>
              <a:buNone/>
            </a:pPr>
            <a:r>
              <a:rPr lang="en-AU" b="1" dirty="0" smtClean="0"/>
              <a:t>Science</a:t>
            </a:r>
            <a:r>
              <a:rPr lang="en-AU" dirty="0" smtClean="0"/>
              <a:t>- it can be defined as collection of facts of certain nature through observations, experiences or experiments. </a:t>
            </a:r>
          </a:p>
          <a:p>
            <a:r>
              <a:rPr lang="en-AU" dirty="0" smtClean="0"/>
              <a:t>Many </a:t>
            </a:r>
            <a:r>
              <a:rPr lang="en-AU" dirty="0"/>
              <a:t>laws and principles have been discovered &amp; hence it is treated as a science.</a:t>
            </a:r>
            <a:endParaRPr lang="en-AU" dirty="0" smtClean="0"/>
          </a:p>
          <a:p>
            <a:r>
              <a:rPr lang="en-AU" dirty="0" smtClean="0"/>
              <a:t>Moreover Science is the systematic study of anybody (knowledge). It is more mathematical and more statistical.</a:t>
            </a:r>
          </a:p>
          <a:p>
            <a:pPr>
              <a:buNone/>
            </a:pPr>
            <a:r>
              <a:rPr lang="en-AU" b="1" dirty="0" smtClean="0"/>
              <a:t>Arts- </a:t>
            </a:r>
            <a:r>
              <a:rPr lang="en-AU" dirty="0" smtClean="0"/>
              <a:t>Is </a:t>
            </a:r>
            <a:r>
              <a:rPr lang="en-AU" dirty="0"/>
              <a:t>the practical application of knowledge for achieving particular </a:t>
            </a:r>
            <a:r>
              <a:rPr lang="en-AU" dirty="0" smtClean="0"/>
              <a:t>goals</a:t>
            </a:r>
          </a:p>
          <a:p>
            <a:r>
              <a:rPr lang="en-AU" dirty="0" smtClean="0"/>
              <a:t>Economics </a:t>
            </a:r>
            <a:r>
              <a:rPr lang="en-AU" dirty="0"/>
              <a:t>also guides the people to achieve aims, e.g. Removal poverty, so it is an art</a:t>
            </a:r>
            <a:r>
              <a:rPr lang="en-AU" dirty="0" smtClean="0"/>
              <a:t>.</a:t>
            </a:r>
          </a:p>
          <a:p>
            <a:r>
              <a:rPr lang="en-AU" dirty="0" smtClean="0"/>
              <a:t> It </a:t>
            </a:r>
            <a:r>
              <a:rPr lang="en-AU" dirty="0"/>
              <a:t>can claimed as an </a:t>
            </a:r>
            <a:r>
              <a:rPr lang="en-AU" dirty="0" smtClean="0"/>
              <a:t>art, </a:t>
            </a:r>
            <a:r>
              <a:rPr lang="en-AU" dirty="0"/>
              <a:t>because it gives guidance to the solutions of all the economic problems.</a:t>
            </a:r>
            <a:endParaRPr lang="en-AU"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 Positive Vs Normative science</a:t>
            </a:r>
            <a:endParaRPr lang="en-AU" dirty="0"/>
          </a:p>
        </p:txBody>
      </p:sp>
      <p:sp>
        <p:nvSpPr>
          <p:cNvPr id="3" name="Content Placeholder 2"/>
          <p:cNvSpPr>
            <a:spLocks noGrp="1"/>
          </p:cNvSpPr>
          <p:nvPr>
            <p:ph sz="quarter" idx="1"/>
          </p:nvPr>
        </p:nvSpPr>
        <p:spPr/>
        <p:txBody>
          <a:bodyPr>
            <a:normAutofit fontScale="92500" lnSpcReduction="20000"/>
          </a:bodyPr>
          <a:lstStyle/>
          <a:p>
            <a:pPr>
              <a:buNone/>
            </a:pPr>
            <a:r>
              <a:rPr lang="en-AU" b="1" dirty="0" smtClean="0"/>
              <a:t>Positive economic-</a:t>
            </a:r>
            <a:r>
              <a:rPr lang="en-AU" dirty="0" smtClean="0"/>
              <a:t> it explains </a:t>
            </a:r>
            <a:r>
              <a:rPr lang="en-AU" b="1" dirty="0" smtClean="0"/>
              <a:t>What is</a:t>
            </a:r>
            <a:r>
              <a:rPr lang="en-AU" dirty="0" smtClean="0"/>
              <a:t>, </a:t>
            </a:r>
            <a:r>
              <a:rPr lang="en-AU" b="1" dirty="0" smtClean="0"/>
              <a:t>What was</a:t>
            </a:r>
            <a:r>
              <a:rPr lang="en-AU" dirty="0" smtClean="0"/>
              <a:t>, </a:t>
            </a:r>
            <a:r>
              <a:rPr lang="en-AU" b="1" dirty="0" smtClean="0"/>
              <a:t>What would be </a:t>
            </a:r>
            <a:r>
              <a:rPr lang="en-AU" dirty="0" smtClean="0"/>
              <a:t>in the field of economics.</a:t>
            </a:r>
          </a:p>
          <a:p>
            <a:r>
              <a:rPr lang="en-AU" dirty="0" smtClean="0"/>
              <a:t>All the theories given in the text book, Or It deals with all the established theories, laws etc.</a:t>
            </a:r>
          </a:p>
          <a:p>
            <a:r>
              <a:rPr lang="en-AU" dirty="0" smtClean="0"/>
              <a:t>A positive science explains why and how of things.</a:t>
            </a:r>
          </a:p>
          <a:p>
            <a:pPr>
              <a:buNone/>
            </a:pPr>
            <a:r>
              <a:rPr lang="en-AU" b="1" dirty="0" smtClean="0"/>
              <a:t>Normative economics- {</a:t>
            </a:r>
            <a:r>
              <a:rPr lang="en-AU" dirty="0" smtClean="0"/>
              <a:t>it is your opinion, your suggestion, your recommendations about how should be policy operated(being a good thinker)}.</a:t>
            </a:r>
          </a:p>
          <a:p>
            <a:r>
              <a:rPr lang="en-AU" dirty="0" smtClean="0"/>
              <a:t>normative science explains the right or wrong of the things , it not only tells us why certain things happen, it also says whether it is right or wrong.</a:t>
            </a:r>
          </a:p>
          <a:p>
            <a:pPr algn="ctr">
              <a:buNone/>
            </a:pPr>
            <a:r>
              <a:rPr lang="en-AU" u="sng" dirty="0" smtClean="0"/>
              <a:t>Normative and positive economics should be merge for economic growth.</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 Static Vs Dynamic economics</a:t>
            </a:r>
            <a:endParaRPr lang="en-AU" dirty="0"/>
          </a:p>
        </p:txBody>
      </p:sp>
      <p:sp>
        <p:nvSpPr>
          <p:cNvPr id="3" name="Content Placeholder 2"/>
          <p:cNvSpPr>
            <a:spLocks noGrp="1"/>
          </p:cNvSpPr>
          <p:nvPr>
            <p:ph sz="quarter" idx="1"/>
          </p:nvPr>
        </p:nvSpPr>
        <p:spPr/>
        <p:txBody>
          <a:bodyPr>
            <a:normAutofit fontScale="92500" lnSpcReduction="10000"/>
          </a:bodyPr>
          <a:lstStyle/>
          <a:p>
            <a:pPr>
              <a:buNone/>
            </a:pPr>
            <a:r>
              <a:rPr lang="en-AU" b="1" dirty="0" smtClean="0"/>
              <a:t>Static economic- </a:t>
            </a:r>
            <a:r>
              <a:rPr lang="en-AU" dirty="0" smtClean="0"/>
              <a:t>The </a:t>
            </a:r>
            <a:r>
              <a:rPr lang="en-AU" dirty="0"/>
              <a:t>word </a:t>
            </a:r>
            <a:r>
              <a:rPr lang="en-AU" i="1" dirty="0"/>
              <a:t>‘static’</a:t>
            </a:r>
            <a:r>
              <a:rPr lang="en-AU" dirty="0"/>
              <a:t> implies causing to stand or </a:t>
            </a:r>
            <a:r>
              <a:rPr lang="en-AU" dirty="0" smtClean="0"/>
              <a:t>unchanged. we study one or two variable whereas keeping other variable constant.</a:t>
            </a:r>
          </a:p>
          <a:p>
            <a:r>
              <a:rPr lang="en-AU" dirty="0" smtClean="0"/>
              <a:t>It analysis </a:t>
            </a:r>
            <a:r>
              <a:rPr lang="en-AU" dirty="0"/>
              <a:t>time element has nothing to do. In static economics, all economic variables refer to the same point of </a:t>
            </a:r>
            <a:r>
              <a:rPr lang="en-AU" dirty="0" smtClean="0"/>
              <a:t>time, or</a:t>
            </a:r>
            <a:r>
              <a:rPr lang="en-AU" dirty="0"/>
              <a:t>,</a:t>
            </a:r>
            <a:r>
              <a:rPr lang="en-AU" dirty="0" smtClean="0"/>
              <a:t> it is short  term period analysis </a:t>
            </a:r>
            <a:r>
              <a:rPr lang="en-AU" dirty="0" err="1" smtClean="0"/>
              <a:t>i</a:t>
            </a:r>
            <a:r>
              <a:rPr lang="en-AU" dirty="0" smtClean="0"/>
              <a:t>-e days, weeks, months.</a:t>
            </a:r>
          </a:p>
          <a:p>
            <a:pPr>
              <a:buNone/>
            </a:pPr>
            <a:r>
              <a:rPr lang="en-AU" b="1" dirty="0" smtClean="0"/>
              <a:t>Dynamic economics- </a:t>
            </a:r>
            <a:r>
              <a:rPr lang="en-AU" dirty="0"/>
              <a:t>The word </a:t>
            </a:r>
            <a:r>
              <a:rPr lang="en-AU" i="1" dirty="0"/>
              <a:t>‘dynamics’</a:t>
            </a:r>
            <a:r>
              <a:rPr lang="en-AU" dirty="0"/>
              <a:t> means causing to move.  In economics, the term </a:t>
            </a:r>
            <a:r>
              <a:rPr lang="en-AU" i="1" dirty="0"/>
              <a:t>‘dynamics’</a:t>
            </a:r>
            <a:r>
              <a:rPr lang="en-AU" dirty="0"/>
              <a:t> refers to the study of economic change.  It aims to trace and study the behaviour of variables through time, and determine whether these variables tend to move towards equilibrium</a:t>
            </a:r>
            <a:r>
              <a:rPr lang="en-AU" dirty="0" smtClean="0"/>
              <a:t>.</a:t>
            </a:r>
          </a:p>
          <a:p>
            <a:r>
              <a:rPr lang="en-AU" dirty="0" smtClean="0"/>
              <a:t>It is long period analysis </a:t>
            </a:r>
            <a:r>
              <a:rPr lang="en-AU" dirty="0" err="1" smtClean="0"/>
              <a:t>i</a:t>
            </a:r>
            <a:r>
              <a:rPr lang="en-AU" dirty="0" smtClean="0"/>
              <a:t>-e years.</a:t>
            </a:r>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5. Theoretical Vs  Applied economics</a:t>
            </a:r>
            <a:endParaRPr lang="en-AU" dirty="0"/>
          </a:p>
        </p:txBody>
      </p:sp>
      <p:sp>
        <p:nvSpPr>
          <p:cNvPr id="3" name="Content Placeholder 2"/>
          <p:cNvSpPr>
            <a:spLocks noGrp="1"/>
          </p:cNvSpPr>
          <p:nvPr>
            <p:ph sz="quarter" idx="1"/>
          </p:nvPr>
        </p:nvSpPr>
        <p:spPr/>
        <p:txBody>
          <a:bodyPr>
            <a:normAutofit fontScale="92500" lnSpcReduction="10000"/>
          </a:bodyPr>
          <a:lstStyle/>
          <a:p>
            <a:pPr>
              <a:buNone/>
            </a:pPr>
            <a:r>
              <a:rPr lang="en-AU" b="1" dirty="0" smtClean="0"/>
              <a:t>Theoretical economics- </a:t>
            </a:r>
            <a:r>
              <a:rPr lang="en-AU" dirty="0" smtClean="0"/>
              <a:t>Economic </a:t>
            </a:r>
            <a:r>
              <a:rPr lang="en-AU" dirty="0"/>
              <a:t>theory are ideas and principles that tends to explain how an economy works</a:t>
            </a:r>
            <a:r>
              <a:rPr lang="en-AU" dirty="0" smtClean="0"/>
              <a:t>. For </a:t>
            </a:r>
            <a:r>
              <a:rPr lang="en-AU" dirty="0"/>
              <a:t>instance</a:t>
            </a:r>
            <a:r>
              <a:rPr lang="en-AU" dirty="0" smtClean="0"/>
              <a:t>, the </a:t>
            </a:r>
            <a:r>
              <a:rPr lang="en-AU" dirty="0"/>
              <a:t>demand and supply theory tend to explain the relation that exist between consumers and producers as the higher the demand</a:t>
            </a:r>
            <a:r>
              <a:rPr lang="en-AU" dirty="0" smtClean="0"/>
              <a:t>, the </a:t>
            </a:r>
            <a:r>
              <a:rPr lang="en-AU" dirty="0"/>
              <a:t>more producers would like to produce</a:t>
            </a:r>
            <a:r>
              <a:rPr lang="en-AU" dirty="0" smtClean="0"/>
              <a:t>.</a:t>
            </a:r>
            <a:endParaRPr lang="en-AU" dirty="0"/>
          </a:p>
          <a:p>
            <a:pPr>
              <a:buNone/>
            </a:pPr>
            <a:r>
              <a:rPr lang="en-AU" b="1" dirty="0" smtClean="0"/>
              <a:t>Applied economics- </a:t>
            </a:r>
            <a:r>
              <a:rPr lang="en-AU" dirty="0"/>
              <a:t>applies the conclusions drawn from economic theories and empirical studies to real-world situations with the desired aim of informing economic decisions and predicting possible outcomes</a:t>
            </a:r>
            <a:r>
              <a:rPr lang="en-AU" dirty="0" smtClean="0"/>
              <a:t>.</a:t>
            </a:r>
          </a:p>
          <a:p>
            <a:r>
              <a:rPr lang="en-AU" dirty="0" smtClean="0"/>
              <a:t> </a:t>
            </a:r>
            <a:r>
              <a:rPr lang="en-AU" dirty="0"/>
              <a:t>The purpose of </a:t>
            </a:r>
            <a:r>
              <a:rPr lang="en-AU" dirty="0" smtClean="0"/>
              <a:t>applied economics</a:t>
            </a:r>
            <a:r>
              <a:rPr lang="en-AU" dirty="0"/>
              <a:t> is to improve the quality of practice in business, public policy, and daily life by thinking rigorously about costs and benefits, incentives, and human </a:t>
            </a:r>
            <a:r>
              <a:rPr lang="en-AU" dirty="0" err="1"/>
              <a:t>behavior</a:t>
            </a:r>
            <a:r>
              <a:rPr lang="en-AU"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123</TotalTime>
  <Words>450</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Introduction to Economics BSIT 5th semester</vt:lpstr>
      <vt:lpstr>Scope of Economics</vt:lpstr>
      <vt:lpstr>1. Difference between Micro and Macro</vt:lpstr>
      <vt:lpstr>2. Science Vs Arts</vt:lpstr>
      <vt:lpstr>3. Positive Vs Normative science</vt:lpstr>
      <vt:lpstr>4. Static Vs Dynamic economics</vt:lpstr>
      <vt:lpstr>5. Theoretical Vs  Applied economics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MicroEconomics Bs economics 5th semester</dc:title>
  <dc:creator>adeel shaukat</dc:creator>
  <cp:lastModifiedBy>adeel shaukat</cp:lastModifiedBy>
  <cp:revision>5</cp:revision>
  <dcterms:created xsi:type="dcterms:W3CDTF">2020-10-11T18:10:49Z</dcterms:created>
  <dcterms:modified xsi:type="dcterms:W3CDTF">2020-11-04T16:37:28Z</dcterms:modified>
</cp:coreProperties>
</file>