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F603768-5520-4ADE-80FB-C3DE23D4E899}" type="datetimeFigureOut">
              <a:rPr lang="en-US" smtClean="0"/>
              <a:pPr/>
              <a:t>11/4/2020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8959191-FAB7-4EE1-BB2E-8FD21C6BE1D1}"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603768-5520-4ADE-80FB-C3DE23D4E89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959191-FAB7-4EE1-BB2E-8FD21C6BE1D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603768-5520-4ADE-80FB-C3DE23D4E89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959191-FAB7-4EE1-BB2E-8FD21C6BE1D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F603768-5520-4ADE-80FB-C3DE23D4E89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959191-FAB7-4EE1-BB2E-8FD21C6BE1D1}"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603768-5520-4ADE-80FB-C3DE23D4E899}" type="datetimeFigureOut">
              <a:rPr lang="en-US" smtClean="0"/>
              <a:pPr/>
              <a:t>11/4/2020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8959191-FAB7-4EE1-BB2E-8FD21C6BE1D1}"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603768-5520-4ADE-80FB-C3DE23D4E899}"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8959191-FAB7-4EE1-BB2E-8FD21C6BE1D1}"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F603768-5520-4ADE-80FB-C3DE23D4E899}" type="datetimeFigureOut">
              <a:rPr lang="en-US" smtClean="0"/>
              <a:pPr/>
              <a:t>11/4/2020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8959191-FAB7-4EE1-BB2E-8FD21C6BE1D1}"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603768-5520-4ADE-80FB-C3DE23D4E899}" type="datetimeFigureOut">
              <a:rPr lang="en-US" smtClean="0"/>
              <a:pPr/>
              <a:t>11/4/2020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8959191-FAB7-4EE1-BB2E-8FD21C6BE1D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03768-5520-4ADE-80FB-C3DE23D4E899}" type="datetimeFigureOut">
              <a:rPr lang="en-US" smtClean="0"/>
              <a:pPr/>
              <a:t>11/4/2020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8959191-FAB7-4EE1-BB2E-8FD21C6BE1D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603768-5520-4ADE-80FB-C3DE23D4E899}"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8959191-FAB7-4EE1-BB2E-8FD21C6BE1D1}"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603768-5520-4ADE-80FB-C3DE23D4E899}" type="datetimeFigureOut">
              <a:rPr lang="en-US" smtClean="0"/>
              <a:pPr/>
              <a:t>11/4/2020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D8959191-FAB7-4EE1-BB2E-8FD21C6BE1D1}"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603768-5520-4ADE-80FB-C3DE23D4E899}" type="datetimeFigureOut">
              <a:rPr lang="en-US" smtClean="0"/>
              <a:pPr/>
              <a:t>11/4/2020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8959191-FAB7-4EE1-BB2E-8FD21C6BE1D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Teacher name: </a:t>
            </a:r>
            <a:r>
              <a:rPr lang="en-AU" dirty="0" err="1" smtClean="0"/>
              <a:t>Fizza</a:t>
            </a:r>
            <a:r>
              <a:rPr lang="en-AU" dirty="0" smtClean="0"/>
              <a:t> </a:t>
            </a:r>
            <a:r>
              <a:rPr lang="en-AU" dirty="0" err="1" smtClean="0"/>
              <a:t>Shaukat</a:t>
            </a:r>
            <a:endParaRPr lang="en-AU" dirty="0" smtClean="0"/>
          </a:p>
          <a:p>
            <a:r>
              <a:rPr lang="en-AU" dirty="0" smtClean="0"/>
              <a:t>Lecture 1</a:t>
            </a:r>
            <a:endParaRPr lang="en-AU" dirty="0"/>
          </a:p>
        </p:txBody>
      </p:sp>
      <p:sp>
        <p:nvSpPr>
          <p:cNvPr id="2" name="Title 1"/>
          <p:cNvSpPr>
            <a:spLocks noGrp="1"/>
          </p:cNvSpPr>
          <p:nvPr>
            <p:ph type="ctrTitle"/>
          </p:nvPr>
        </p:nvSpPr>
        <p:spPr/>
        <p:txBody>
          <a:bodyPr/>
          <a:lstStyle/>
          <a:p>
            <a:r>
              <a:rPr lang="en-AU" dirty="0" smtClean="0"/>
              <a:t>Introduction to economics</a:t>
            </a:r>
            <a:br>
              <a:rPr lang="en-AU" dirty="0" smtClean="0"/>
            </a:br>
            <a:r>
              <a:rPr lang="en-AU" dirty="0" smtClean="0"/>
              <a:t>BS-IT 5</a:t>
            </a:r>
            <a:r>
              <a:rPr lang="en-AU" baseline="30000" dirty="0" smtClean="0"/>
              <a:t>th</a:t>
            </a:r>
            <a:r>
              <a:rPr lang="en-AU" dirty="0" smtClean="0"/>
              <a:t> 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Table </a:t>
            </a:r>
            <a:endParaRPr lang="en-AU" dirty="0"/>
          </a:p>
        </p:txBody>
      </p:sp>
      <p:graphicFrame>
        <p:nvGraphicFramePr>
          <p:cNvPr id="4" name="Content Placeholder 3"/>
          <p:cNvGraphicFramePr>
            <a:graphicFrameLocks noGrp="1"/>
          </p:cNvGraphicFramePr>
          <p:nvPr>
            <p:ph sz="quarter" idx="1"/>
          </p:nvPr>
        </p:nvGraphicFramePr>
        <p:xfrm>
          <a:off x="285721" y="1500172"/>
          <a:ext cx="8586789" cy="5072100"/>
        </p:xfrm>
        <a:graphic>
          <a:graphicData uri="http://schemas.openxmlformats.org/drawingml/2006/table">
            <a:tbl>
              <a:tblPr firstRow="1" bandRow="1">
                <a:tableStyleId>{5C22544A-7EE6-4342-B048-85BDC9FD1C3A}</a:tableStyleId>
              </a:tblPr>
              <a:tblGrid>
                <a:gridCol w="2862263"/>
                <a:gridCol w="2862263"/>
                <a:gridCol w="2862263"/>
              </a:tblGrid>
              <a:tr h="690995">
                <a:tc>
                  <a:txBody>
                    <a:bodyPr/>
                    <a:lstStyle/>
                    <a:p>
                      <a:r>
                        <a:rPr lang="en-AU" dirty="0" smtClean="0"/>
                        <a:t>Units consume</a:t>
                      </a:r>
                      <a:endParaRPr lang="en-AU" dirty="0"/>
                    </a:p>
                  </a:txBody>
                  <a:tcPr/>
                </a:tc>
                <a:tc>
                  <a:txBody>
                    <a:bodyPr/>
                    <a:lstStyle/>
                    <a:p>
                      <a:r>
                        <a:rPr lang="en-AU" dirty="0" smtClean="0"/>
                        <a:t>Marginal</a:t>
                      </a:r>
                      <a:r>
                        <a:rPr lang="en-AU" baseline="0" dirty="0" smtClean="0"/>
                        <a:t> utility</a:t>
                      </a:r>
                      <a:endParaRPr lang="en-AU" dirty="0"/>
                    </a:p>
                  </a:txBody>
                  <a:tcPr/>
                </a:tc>
                <a:tc>
                  <a:txBody>
                    <a:bodyPr/>
                    <a:lstStyle/>
                    <a:p>
                      <a:r>
                        <a:rPr lang="en-AU" dirty="0" smtClean="0"/>
                        <a:t>Total utility</a:t>
                      </a:r>
                      <a:endParaRPr lang="en-AU" dirty="0"/>
                    </a:p>
                  </a:txBody>
                  <a:tcPr/>
                </a:tc>
              </a:tr>
              <a:tr h="690995">
                <a:tc>
                  <a:txBody>
                    <a:bodyPr/>
                    <a:lstStyle/>
                    <a:p>
                      <a:r>
                        <a:rPr lang="en-AU" dirty="0" smtClean="0"/>
                        <a:t>1</a:t>
                      </a:r>
                      <a:endParaRPr lang="en-AU" dirty="0"/>
                    </a:p>
                  </a:txBody>
                  <a:tcPr/>
                </a:tc>
                <a:tc>
                  <a:txBody>
                    <a:bodyPr/>
                    <a:lstStyle/>
                    <a:p>
                      <a:r>
                        <a:rPr lang="en-AU" dirty="0" smtClean="0"/>
                        <a:t>8</a:t>
                      </a:r>
                      <a:endParaRPr lang="en-AU" dirty="0"/>
                    </a:p>
                  </a:txBody>
                  <a:tcPr/>
                </a:tc>
                <a:tc>
                  <a:txBody>
                    <a:bodyPr/>
                    <a:lstStyle/>
                    <a:p>
                      <a:r>
                        <a:rPr lang="en-AU" dirty="0" smtClean="0"/>
                        <a:t>8</a:t>
                      </a:r>
                      <a:endParaRPr lang="en-AU" dirty="0"/>
                    </a:p>
                  </a:txBody>
                  <a:tcPr/>
                </a:tc>
              </a:tr>
              <a:tr h="690995">
                <a:tc>
                  <a:txBody>
                    <a:bodyPr/>
                    <a:lstStyle/>
                    <a:p>
                      <a:r>
                        <a:rPr lang="en-AU" dirty="0" smtClean="0"/>
                        <a:t>2</a:t>
                      </a:r>
                      <a:endParaRPr lang="en-AU" dirty="0"/>
                    </a:p>
                  </a:txBody>
                  <a:tcPr/>
                </a:tc>
                <a:tc>
                  <a:txBody>
                    <a:bodyPr/>
                    <a:lstStyle/>
                    <a:p>
                      <a:r>
                        <a:rPr lang="en-AU" dirty="0" smtClean="0"/>
                        <a:t>6</a:t>
                      </a:r>
                      <a:endParaRPr lang="en-AU" dirty="0"/>
                    </a:p>
                  </a:txBody>
                  <a:tcPr/>
                </a:tc>
                <a:tc>
                  <a:txBody>
                    <a:bodyPr/>
                    <a:lstStyle/>
                    <a:p>
                      <a:r>
                        <a:rPr lang="en-AU" dirty="0" smtClean="0"/>
                        <a:t>14</a:t>
                      </a:r>
                      <a:endParaRPr lang="en-AU" dirty="0"/>
                    </a:p>
                  </a:txBody>
                  <a:tcPr/>
                </a:tc>
              </a:tr>
              <a:tr h="814212">
                <a:tc>
                  <a:txBody>
                    <a:bodyPr/>
                    <a:lstStyle/>
                    <a:p>
                      <a:r>
                        <a:rPr lang="en-AU" dirty="0" smtClean="0"/>
                        <a:t>3</a:t>
                      </a:r>
                      <a:endParaRPr lang="en-AU" dirty="0"/>
                    </a:p>
                  </a:txBody>
                  <a:tcPr/>
                </a:tc>
                <a:tc>
                  <a:txBody>
                    <a:bodyPr/>
                    <a:lstStyle/>
                    <a:p>
                      <a:r>
                        <a:rPr lang="en-AU" dirty="0" smtClean="0"/>
                        <a:t>4</a:t>
                      </a:r>
                      <a:endParaRPr lang="en-AU" dirty="0"/>
                    </a:p>
                  </a:txBody>
                  <a:tcPr/>
                </a:tc>
                <a:tc>
                  <a:txBody>
                    <a:bodyPr/>
                    <a:lstStyle/>
                    <a:p>
                      <a:r>
                        <a:rPr lang="en-AU" dirty="0" smtClean="0"/>
                        <a:t>18</a:t>
                      </a:r>
                      <a:endParaRPr lang="en-AU" dirty="0"/>
                    </a:p>
                  </a:txBody>
                  <a:tcPr/>
                </a:tc>
              </a:tr>
              <a:tr h="780323">
                <a:tc>
                  <a:txBody>
                    <a:bodyPr/>
                    <a:lstStyle/>
                    <a:p>
                      <a:r>
                        <a:rPr lang="en-AU" dirty="0" smtClean="0"/>
                        <a:t>4</a:t>
                      </a:r>
                      <a:endParaRPr lang="en-AU" dirty="0"/>
                    </a:p>
                  </a:txBody>
                  <a:tcPr/>
                </a:tc>
                <a:tc>
                  <a:txBody>
                    <a:bodyPr/>
                    <a:lstStyle/>
                    <a:p>
                      <a:r>
                        <a:rPr lang="en-AU" dirty="0" smtClean="0"/>
                        <a:t>2</a:t>
                      </a:r>
                      <a:endParaRPr lang="en-AU" dirty="0"/>
                    </a:p>
                  </a:txBody>
                  <a:tcPr/>
                </a:tc>
                <a:tc>
                  <a:txBody>
                    <a:bodyPr/>
                    <a:lstStyle/>
                    <a:p>
                      <a:r>
                        <a:rPr lang="en-AU" dirty="0" smtClean="0"/>
                        <a:t>20</a:t>
                      </a:r>
                      <a:endParaRPr lang="en-AU" dirty="0"/>
                    </a:p>
                  </a:txBody>
                  <a:tcPr/>
                </a:tc>
              </a:tr>
              <a:tr h="702290">
                <a:tc>
                  <a:txBody>
                    <a:bodyPr/>
                    <a:lstStyle/>
                    <a:p>
                      <a:r>
                        <a:rPr lang="en-AU" dirty="0" smtClean="0"/>
                        <a:t>5</a:t>
                      </a:r>
                      <a:endParaRPr lang="en-AU" dirty="0"/>
                    </a:p>
                  </a:txBody>
                  <a:tcPr/>
                </a:tc>
                <a:tc>
                  <a:txBody>
                    <a:bodyPr/>
                    <a:lstStyle/>
                    <a:p>
                      <a:r>
                        <a:rPr lang="en-AU" dirty="0" smtClean="0"/>
                        <a:t>0</a:t>
                      </a:r>
                      <a:endParaRPr lang="en-AU" dirty="0"/>
                    </a:p>
                  </a:txBody>
                  <a:tcPr/>
                </a:tc>
                <a:tc>
                  <a:txBody>
                    <a:bodyPr/>
                    <a:lstStyle/>
                    <a:p>
                      <a:r>
                        <a:rPr lang="en-AU" dirty="0" smtClean="0"/>
                        <a:t>20</a:t>
                      </a:r>
                      <a:endParaRPr lang="en-AU" dirty="0"/>
                    </a:p>
                  </a:txBody>
                  <a:tcPr/>
                </a:tc>
              </a:tr>
              <a:tr h="702290">
                <a:tc>
                  <a:txBody>
                    <a:bodyPr/>
                    <a:lstStyle/>
                    <a:p>
                      <a:r>
                        <a:rPr lang="en-AU" dirty="0" smtClean="0"/>
                        <a:t>6</a:t>
                      </a:r>
                      <a:endParaRPr lang="en-AU" dirty="0"/>
                    </a:p>
                  </a:txBody>
                  <a:tcPr/>
                </a:tc>
                <a:tc>
                  <a:txBody>
                    <a:bodyPr/>
                    <a:lstStyle/>
                    <a:p>
                      <a:r>
                        <a:rPr lang="en-AU" dirty="0" smtClean="0"/>
                        <a:t>-2</a:t>
                      </a:r>
                      <a:endParaRPr lang="en-AU" dirty="0"/>
                    </a:p>
                  </a:txBody>
                  <a:tcPr/>
                </a:tc>
                <a:tc>
                  <a:txBody>
                    <a:bodyPr/>
                    <a:lstStyle/>
                    <a:p>
                      <a:r>
                        <a:rPr lang="en-AU" dirty="0" smtClean="0"/>
                        <a:t>18</a:t>
                      </a:r>
                      <a:endParaRPr lang="en-AU"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Consumption/Consumer Theory/consumer behaviour</a:t>
            </a:r>
            <a:endParaRPr lang="en-AU" b="1" dirty="0"/>
          </a:p>
        </p:txBody>
      </p:sp>
      <p:sp>
        <p:nvSpPr>
          <p:cNvPr id="3" name="Content Placeholder 2"/>
          <p:cNvSpPr>
            <a:spLocks noGrp="1"/>
          </p:cNvSpPr>
          <p:nvPr>
            <p:ph sz="quarter" idx="1"/>
          </p:nvPr>
        </p:nvSpPr>
        <p:spPr/>
        <p:txBody>
          <a:bodyPr>
            <a:normAutofit/>
          </a:bodyPr>
          <a:lstStyle/>
          <a:p>
            <a:r>
              <a:rPr lang="en-AU" dirty="0"/>
              <a:t>Consumer theory is the study of how people decide to spend </a:t>
            </a:r>
            <a:r>
              <a:rPr lang="en-AU" dirty="0" smtClean="0"/>
              <a:t>their money</a:t>
            </a:r>
            <a:r>
              <a:rPr lang="en-AU" dirty="0"/>
              <a:t> based on their individual preferences </a:t>
            </a:r>
            <a:r>
              <a:rPr lang="en-AU" dirty="0" smtClean="0"/>
              <a:t>and budget</a:t>
            </a:r>
            <a:r>
              <a:rPr lang="en-AU" dirty="0"/>
              <a:t> constraints. </a:t>
            </a:r>
            <a:endParaRPr lang="en-AU" dirty="0" smtClean="0"/>
          </a:p>
          <a:p>
            <a:r>
              <a:rPr lang="en-AU" dirty="0"/>
              <a:t>A branch </a:t>
            </a:r>
            <a:r>
              <a:rPr lang="en-AU" dirty="0" smtClean="0"/>
              <a:t>of microeconomics, </a:t>
            </a:r>
            <a:r>
              <a:rPr lang="en-AU" dirty="0"/>
              <a:t>consumer theory shows how individuals make choices, subject to how </a:t>
            </a:r>
            <a:r>
              <a:rPr lang="en-AU" dirty="0" smtClean="0"/>
              <a:t>much income they </a:t>
            </a:r>
            <a:r>
              <a:rPr lang="en-AU" dirty="0"/>
              <a:t>have available to spend and the prices of goods and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a:t>
            </a:r>
            <a:endParaRPr lang="en-AU" dirty="0"/>
          </a:p>
        </p:txBody>
      </p:sp>
      <p:sp>
        <p:nvSpPr>
          <p:cNvPr id="3" name="Content Placeholder 2"/>
          <p:cNvSpPr>
            <a:spLocks noGrp="1"/>
          </p:cNvSpPr>
          <p:nvPr>
            <p:ph sz="quarter" idx="1"/>
          </p:nvPr>
        </p:nvSpPr>
        <p:spPr/>
        <p:txBody>
          <a:bodyPr>
            <a:normAutofit lnSpcReduction="10000"/>
          </a:bodyPr>
          <a:lstStyle/>
          <a:p>
            <a:r>
              <a:rPr lang="en-AU" dirty="0"/>
              <a:t>Consumer theory is the study of how people decide to spend their money based on their individual preferences and budget constraints.</a:t>
            </a:r>
          </a:p>
          <a:p>
            <a:r>
              <a:rPr lang="en-AU" dirty="0"/>
              <a:t>Building a better understanding of individuals' tastes and incomes is important because these factors impact the shape of the overall economy.</a:t>
            </a:r>
          </a:p>
          <a:p>
            <a:r>
              <a:rPr lang="en-AU" dirty="0"/>
              <a:t>Consumer theory is not flawless, though, as it based on a number of assumptions about human </a:t>
            </a:r>
            <a:r>
              <a:rPr lang="en-AU" dirty="0" err="1"/>
              <a:t>behavior</a:t>
            </a:r>
            <a:r>
              <a:rPr lang="en-AU" dirty="0" smtClean="0"/>
              <a:t>.</a:t>
            </a:r>
          </a:p>
          <a:p>
            <a:pPr algn="ctr"/>
            <a:r>
              <a:rPr lang="en-AU" u="sng" dirty="0"/>
              <a:t>Consumers </a:t>
            </a:r>
            <a:r>
              <a:rPr lang="en-AU" u="sng" dirty="0" err="1"/>
              <a:t>analyze</a:t>
            </a:r>
            <a:r>
              <a:rPr lang="en-AU" u="sng" dirty="0"/>
              <a:t> the optimal way in which to leverage their purchasing power to maximize their utility and minimize opportunity costs through employing trade -offs.</a:t>
            </a:r>
          </a:p>
          <a:p>
            <a:endParaRPr lang="en-AU" dirty="0"/>
          </a:p>
          <a:p>
            <a:pPr>
              <a:buNone/>
            </a:pP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importance of consumption</a:t>
            </a:r>
            <a:endParaRPr lang="en-AU" dirty="0"/>
          </a:p>
        </p:txBody>
      </p:sp>
      <p:sp>
        <p:nvSpPr>
          <p:cNvPr id="3" name="Content Placeholder 2"/>
          <p:cNvSpPr>
            <a:spLocks noGrp="1"/>
          </p:cNvSpPr>
          <p:nvPr>
            <p:ph sz="quarter" idx="1"/>
          </p:nvPr>
        </p:nvSpPr>
        <p:spPr/>
        <p:txBody>
          <a:bodyPr/>
          <a:lstStyle/>
          <a:p>
            <a:r>
              <a:rPr lang="en-AU" dirty="0" smtClean="0"/>
              <a:t>It is base for Economic activities.</a:t>
            </a:r>
          </a:p>
          <a:p>
            <a:r>
              <a:rPr lang="en-AU" dirty="0" smtClean="0"/>
              <a:t>Base for production</a:t>
            </a:r>
          </a:p>
          <a:p>
            <a:r>
              <a:rPr lang="en-AU" dirty="0" smtClean="0"/>
              <a:t>Base for fair distribution of wealth</a:t>
            </a:r>
          </a:p>
          <a:p>
            <a:r>
              <a:rPr lang="en-AU" dirty="0" smtClean="0"/>
              <a:t>Base for efficiency</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Utility</a:t>
            </a:r>
            <a:endParaRPr lang="en-AU" dirty="0"/>
          </a:p>
        </p:txBody>
      </p:sp>
      <p:sp>
        <p:nvSpPr>
          <p:cNvPr id="3" name="Content Placeholder 2"/>
          <p:cNvSpPr>
            <a:spLocks noGrp="1"/>
          </p:cNvSpPr>
          <p:nvPr>
            <p:ph sz="quarter" idx="1"/>
          </p:nvPr>
        </p:nvSpPr>
        <p:spPr/>
        <p:txBody>
          <a:bodyPr>
            <a:normAutofit/>
          </a:bodyPr>
          <a:lstStyle/>
          <a:p>
            <a:r>
              <a:rPr lang="en-AU" dirty="0" smtClean="0"/>
              <a:t>The satisfaction which is derived from the consumption f goods and services.</a:t>
            </a:r>
          </a:p>
          <a:p>
            <a:r>
              <a:rPr lang="en-AU" dirty="0"/>
              <a:t>A utility is a measure of how much one enjoys a movie, favourite food, or other goods. It varies with the amount of </a:t>
            </a:r>
            <a:r>
              <a:rPr lang="en-AU" dirty="0" smtClean="0"/>
              <a:t>desire.</a:t>
            </a:r>
          </a:p>
          <a:p>
            <a:pPr>
              <a:buNone/>
            </a:pPr>
            <a:r>
              <a:rPr lang="en-AU" dirty="0"/>
              <a:t>One can conclude the following conclusions</a:t>
            </a:r>
          </a:p>
          <a:p>
            <a:r>
              <a:rPr lang="en-AU" dirty="0"/>
              <a:t>A Utility of a good differs from one consumer to another.</a:t>
            </a:r>
          </a:p>
          <a:p>
            <a:r>
              <a:rPr lang="en-AU" dirty="0"/>
              <a:t>It keeps on changing for the same consumer due to change in the amount of desires.</a:t>
            </a:r>
          </a:p>
          <a:p>
            <a:r>
              <a:rPr lang="en-AU" dirty="0"/>
              <a:t>It should not be equated with its usefulness</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Measurement of </a:t>
            </a:r>
            <a:r>
              <a:rPr lang="en-AU" b="1" dirty="0" smtClean="0"/>
              <a:t>Utility</a:t>
            </a:r>
            <a:endParaRPr lang="en-AU" dirty="0"/>
          </a:p>
        </p:txBody>
      </p:sp>
      <p:sp>
        <p:nvSpPr>
          <p:cNvPr id="3" name="Content Placeholder 2"/>
          <p:cNvSpPr>
            <a:spLocks noGrp="1"/>
          </p:cNvSpPr>
          <p:nvPr>
            <p:ph sz="quarter" idx="1"/>
          </p:nvPr>
        </p:nvSpPr>
        <p:spPr/>
        <p:txBody>
          <a:bodyPr/>
          <a:lstStyle/>
          <a:p>
            <a:r>
              <a:rPr lang="en-AU" dirty="0"/>
              <a:t>Measurement of a utility helps in </a:t>
            </a:r>
            <a:r>
              <a:rPr lang="en-AU" dirty="0" err="1"/>
              <a:t>analyzing</a:t>
            </a:r>
            <a:r>
              <a:rPr lang="en-AU" dirty="0"/>
              <a:t> the demand behaviour of a customer. It is measured in two ways</a:t>
            </a:r>
          </a:p>
        </p:txBody>
      </p:sp>
      <p:sp>
        <p:nvSpPr>
          <p:cNvPr id="4" name="Down Arrow Callout 3"/>
          <p:cNvSpPr/>
          <p:nvPr/>
        </p:nvSpPr>
        <p:spPr>
          <a:xfrm>
            <a:off x="3357554" y="3214686"/>
            <a:ext cx="2000264" cy="100013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Measurement of utility</a:t>
            </a:r>
            <a:endParaRPr lang="en-AU" dirty="0"/>
          </a:p>
        </p:txBody>
      </p:sp>
      <p:cxnSp>
        <p:nvCxnSpPr>
          <p:cNvPr id="6" name="Straight Connector 5"/>
          <p:cNvCxnSpPr/>
          <p:nvPr/>
        </p:nvCxnSpPr>
        <p:spPr>
          <a:xfrm rot="10800000">
            <a:off x="2786050" y="4214818"/>
            <a:ext cx="321471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679687" y="432118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894397" y="432118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lowchart: Multidocument 9"/>
          <p:cNvSpPr/>
          <p:nvPr/>
        </p:nvSpPr>
        <p:spPr>
          <a:xfrm>
            <a:off x="1714480" y="4429132"/>
            <a:ext cx="2071702" cy="85725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Cardinal approach</a:t>
            </a:r>
            <a:endParaRPr lang="en-AU" dirty="0"/>
          </a:p>
        </p:txBody>
      </p:sp>
      <p:sp>
        <p:nvSpPr>
          <p:cNvPr id="11" name="Flowchart: Multidocument 10"/>
          <p:cNvSpPr/>
          <p:nvPr/>
        </p:nvSpPr>
        <p:spPr>
          <a:xfrm>
            <a:off x="4929190" y="4429132"/>
            <a:ext cx="2071702" cy="85725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Ordinal approach</a:t>
            </a:r>
            <a:endParaRPr lang="en-AU" dirty="0"/>
          </a:p>
        </p:txBody>
      </p:sp>
      <p:sp>
        <p:nvSpPr>
          <p:cNvPr id="13" name="Flowchart: Extract 12"/>
          <p:cNvSpPr/>
          <p:nvPr/>
        </p:nvSpPr>
        <p:spPr>
          <a:xfrm>
            <a:off x="1643042" y="5214950"/>
            <a:ext cx="2357454" cy="107157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Can be measured</a:t>
            </a:r>
            <a:endParaRPr lang="en-AU" dirty="0"/>
          </a:p>
        </p:txBody>
      </p:sp>
      <p:sp>
        <p:nvSpPr>
          <p:cNvPr id="14" name="Flowchart: Extract 13"/>
          <p:cNvSpPr/>
          <p:nvPr/>
        </p:nvSpPr>
        <p:spPr>
          <a:xfrm>
            <a:off x="4857752" y="5214950"/>
            <a:ext cx="2286016" cy="107157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Cannot be measured</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b="1" dirty="0" smtClean="0"/>
              <a:t>Cardinal Approach</a:t>
            </a:r>
            <a:r>
              <a:rPr lang="en-AU" dirty="0" smtClean="0"/>
              <a:t/>
            </a:r>
            <a:br>
              <a:rPr lang="en-AU" dirty="0" smtClean="0"/>
            </a:br>
            <a:endParaRPr lang="en-AU" dirty="0"/>
          </a:p>
        </p:txBody>
      </p:sp>
      <p:sp>
        <p:nvSpPr>
          <p:cNvPr id="3" name="Content Placeholder 2"/>
          <p:cNvSpPr>
            <a:spLocks noGrp="1"/>
          </p:cNvSpPr>
          <p:nvPr>
            <p:ph sz="quarter" idx="1"/>
          </p:nvPr>
        </p:nvSpPr>
        <p:spPr/>
        <p:txBody>
          <a:bodyPr>
            <a:normAutofit fontScale="92500" lnSpcReduction="10000"/>
          </a:bodyPr>
          <a:lstStyle/>
          <a:p>
            <a:r>
              <a:rPr lang="en-AU" dirty="0" smtClean="0"/>
              <a:t>In </a:t>
            </a:r>
            <a:r>
              <a:rPr lang="en-AU" dirty="0"/>
              <a:t>this approach, one believes that it is measurable. One can express his or her satisfaction in cardinal numbers i.e., the quantitative numbers such as 1, 2, 3, and so on. It tells the preference of a customer in cardinal measurement. It is measured in </a:t>
            </a:r>
            <a:r>
              <a:rPr lang="en-AU" dirty="0" err="1"/>
              <a:t>utils</a:t>
            </a:r>
            <a:r>
              <a:rPr lang="en-AU" dirty="0"/>
              <a:t>.</a:t>
            </a:r>
          </a:p>
          <a:p>
            <a:pPr>
              <a:buNone/>
            </a:pPr>
            <a:r>
              <a:rPr lang="en-AU" b="1" dirty="0"/>
              <a:t>Limitation of Cardinal Approach</a:t>
            </a:r>
          </a:p>
          <a:p>
            <a:r>
              <a:rPr lang="en-AU" dirty="0"/>
              <a:t>In the real world, one cannot always measure utility.</a:t>
            </a:r>
          </a:p>
          <a:p>
            <a:r>
              <a:rPr lang="en-AU" dirty="0"/>
              <a:t>One cannot add different types of satisfaction from different goods.</a:t>
            </a:r>
          </a:p>
          <a:p>
            <a:r>
              <a:rPr lang="en-AU" dirty="0"/>
              <a:t>For measuring it, it is assumed that utility of consumption of one good is independent of that of another.</a:t>
            </a:r>
          </a:p>
          <a:p>
            <a:r>
              <a:rPr lang="en-AU" dirty="0"/>
              <a:t>It does not </a:t>
            </a:r>
            <a:r>
              <a:rPr lang="en-AU" dirty="0" err="1"/>
              <a:t>analyze</a:t>
            </a:r>
            <a:r>
              <a:rPr lang="en-AU" dirty="0"/>
              <a:t> the effect of a change in the price.</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Ordinal Approach</a:t>
            </a:r>
            <a:endParaRPr lang="en-AU" dirty="0"/>
          </a:p>
        </p:txBody>
      </p:sp>
      <p:sp>
        <p:nvSpPr>
          <p:cNvPr id="3" name="Content Placeholder 2"/>
          <p:cNvSpPr>
            <a:spLocks noGrp="1"/>
          </p:cNvSpPr>
          <p:nvPr>
            <p:ph sz="quarter" idx="1"/>
          </p:nvPr>
        </p:nvSpPr>
        <p:spPr/>
        <p:txBody>
          <a:bodyPr>
            <a:normAutofit lnSpcReduction="10000"/>
          </a:bodyPr>
          <a:lstStyle/>
          <a:p>
            <a:pPr>
              <a:buNone/>
            </a:pPr>
            <a:r>
              <a:rPr lang="en-AU" dirty="0" smtClean="0"/>
              <a:t>In </a:t>
            </a:r>
            <a:r>
              <a:rPr lang="en-AU" dirty="0"/>
              <a:t>this approach, one believes that it is comparable. One can express his or her satisfaction in ranking. One can compare commodities and give them certain ranks like first, second, tenth, etc. It shows the order of preference. An ordinal approach is a qualitative approach to measuring a utility.</a:t>
            </a:r>
          </a:p>
          <a:p>
            <a:pPr>
              <a:buNone/>
            </a:pPr>
            <a:r>
              <a:rPr lang="en-AU" b="1" dirty="0"/>
              <a:t>Limitation of Ordinal Approach</a:t>
            </a:r>
          </a:p>
          <a:p>
            <a:r>
              <a:rPr lang="en-AU" dirty="0"/>
              <a:t>It assumes that there are only two goods or two baskets of goods. It is not always true.</a:t>
            </a:r>
          </a:p>
          <a:p>
            <a:r>
              <a:rPr lang="en-AU" dirty="0"/>
              <a:t>Assigning a numerical value to a concept of utility is not easy.</a:t>
            </a:r>
          </a:p>
          <a:p>
            <a:r>
              <a:rPr lang="en-AU" dirty="0"/>
              <a:t>The consumer’s choice is expected to be either transitive or consistent. It is always not possible.</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Types of </a:t>
            </a:r>
            <a:r>
              <a:rPr lang="en-AU" b="1" dirty="0" smtClean="0"/>
              <a:t>Utility</a:t>
            </a:r>
            <a:endParaRPr lang="en-AU" dirty="0"/>
          </a:p>
        </p:txBody>
      </p:sp>
      <p:sp>
        <p:nvSpPr>
          <p:cNvPr id="3" name="Content Placeholder 2"/>
          <p:cNvSpPr>
            <a:spLocks noGrp="1"/>
          </p:cNvSpPr>
          <p:nvPr>
            <p:ph sz="quarter" idx="1"/>
          </p:nvPr>
        </p:nvSpPr>
        <p:spPr>
          <a:xfrm>
            <a:off x="457200" y="1214422"/>
            <a:ext cx="8229600" cy="5143536"/>
          </a:xfrm>
        </p:spPr>
        <p:txBody>
          <a:bodyPr>
            <a:normAutofit fontScale="55000" lnSpcReduction="20000"/>
          </a:bodyPr>
          <a:lstStyle/>
          <a:p>
            <a:pPr>
              <a:buNone/>
            </a:pPr>
            <a:r>
              <a:rPr lang="en-AU" dirty="0"/>
              <a:t>It is basically of three </a:t>
            </a:r>
            <a:r>
              <a:rPr lang="en-AU" dirty="0" smtClean="0"/>
              <a:t>types</a:t>
            </a:r>
          </a:p>
          <a:p>
            <a:pPr>
              <a:buNone/>
            </a:pPr>
            <a:r>
              <a:rPr lang="en-AU" b="1" dirty="0" smtClean="0"/>
              <a:t>Initial utility: </a:t>
            </a:r>
          </a:p>
          <a:p>
            <a:pPr>
              <a:buNone/>
            </a:pPr>
            <a:r>
              <a:rPr lang="en-AU" dirty="0" smtClean="0"/>
              <a:t>It is the amount of utility which we get from very first unit of consumption.</a:t>
            </a:r>
          </a:p>
          <a:p>
            <a:pPr>
              <a:buNone/>
            </a:pPr>
            <a:r>
              <a:rPr lang="en-AU" b="1" dirty="0" smtClean="0"/>
              <a:t>Marginal</a:t>
            </a:r>
            <a:endParaRPr lang="en-AU" dirty="0" smtClean="0"/>
          </a:p>
          <a:p>
            <a:r>
              <a:rPr lang="en-AU" dirty="0" smtClean="0"/>
              <a:t>It is the additional satisfaction gained from each extra unit of consumption. It decreases with each additional increase in the consumption of a good.</a:t>
            </a:r>
          </a:p>
          <a:p>
            <a:r>
              <a:rPr lang="en-AU" dirty="0" smtClean="0"/>
              <a:t>Marginal Utility (M.U.) = Change in T.U. / Change in Total Quantity = Δ TU/ Δ Q</a:t>
            </a:r>
          </a:p>
          <a:p>
            <a:pPr>
              <a:buNone/>
            </a:pPr>
            <a:r>
              <a:rPr lang="en-AU" b="1" dirty="0" smtClean="0"/>
              <a:t>Positive utility:</a:t>
            </a:r>
          </a:p>
          <a:p>
            <a:pPr>
              <a:buNone/>
            </a:pPr>
            <a:r>
              <a:rPr lang="en-AU" dirty="0" smtClean="0"/>
              <a:t>The amount of utility that gives positive satisfaction.</a:t>
            </a:r>
          </a:p>
          <a:p>
            <a:pPr>
              <a:buNone/>
            </a:pPr>
            <a:r>
              <a:rPr lang="en-AU" b="1" dirty="0" smtClean="0"/>
              <a:t>Satiety:</a:t>
            </a:r>
          </a:p>
          <a:p>
            <a:pPr>
              <a:buNone/>
            </a:pPr>
            <a:r>
              <a:rPr lang="en-AU" dirty="0" smtClean="0"/>
              <a:t>When the marginal utility is zero and total utility is maximum, that is known saturation point or point of satiety.</a:t>
            </a:r>
          </a:p>
          <a:p>
            <a:pPr>
              <a:buNone/>
            </a:pPr>
            <a:r>
              <a:rPr lang="en-AU" b="1" dirty="0" smtClean="0"/>
              <a:t>Negative utility;</a:t>
            </a:r>
          </a:p>
          <a:p>
            <a:pPr>
              <a:buNone/>
            </a:pPr>
            <a:r>
              <a:rPr lang="en-AU" dirty="0" smtClean="0"/>
              <a:t>Utility that gives negative satisfaction. it happens when consume more than necessary leading to a further decrease in marginal utility.</a:t>
            </a:r>
            <a:endParaRPr lang="en-AU" dirty="0"/>
          </a:p>
          <a:p>
            <a:pPr>
              <a:buNone/>
            </a:pPr>
            <a:r>
              <a:rPr lang="en-AU" b="1" dirty="0"/>
              <a:t>Total</a:t>
            </a:r>
            <a:endParaRPr lang="en-AU" dirty="0"/>
          </a:p>
          <a:p>
            <a:r>
              <a:rPr lang="en-AU" dirty="0"/>
              <a:t>The sum of the total satisfaction from the consumption of specific goods or services. It increases as more goods are consumed.</a:t>
            </a:r>
          </a:p>
          <a:p>
            <a:r>
              <a:rPr lang="en-AU" dirty="0"/>
              <a:t>Total Utility (T.U.) = U</a:t>
            </a:r>
            <a:r>
              <a:rPr lang="en-AU" baseline="-25000" dirty="0"/>
              <a:t>1</a:t>
            </a:r>
            <a:r>
              <a:rPr lang="en-AU" dirty="0"/>
              <a:t> + U</a:t>
            </a:r>
            <a:r>
              <a:rPr lang="en-AU" baseline="-25000" dirty="0"/>
              <a:t>2</a:t>
            </a:r>
            <a:r>
              <a:rPr lang="en-AU" dirty="0"/>
              <a:t> + … + U</a:t>
            </a:r>
            <a:r>
              <a:rPr lang="en-AU" baseline="-25000" dirty="0"/>
              <a:t>n</a:t>
            </a:r>
            <a:endParaRPr lang="en-AU" dirty="0"/>
          </a:p>
          <a:p>
            <a:pPr>
              <a:buNone/>
            </a:pPr>
            <a:r>
              <a:rPr lang="en-AU" b="1" dirty="0" smtClean="0"/>
              <a:t>Average</a:t>
            </a:r>
            <a:endParaRPr lang="en-AU" dirty="0"/>
          </a:p>
          <a:p>
            <a:r>
              <a:rPr lang="en-AU" dirty="0"/>
              <a:t>One can obtain it by dividing the total unit of consumption by the number of total units. Suppose there are total n units, then</a:t>
            </a:r>
          </a:p>
          <a:p>
            <a:r>
              <a:rPr lang="en-AU" dirty="0"/>
              <a:t>Average Utility (A.U.) = T.U. / Number of units = T.U. / n</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TotalTime>
  <Words>624</Words>
  <Application>Microsoft Office PowerPoint</Application>
  <PresentationFormat>On-screen Show (4:3)</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Introduction to economics BS-IT 5th semester</vt:lpstr>
      <vt:lpstr>    Consumption/Consumer Theory/consumer behaviour</vt:lpstr>
      <vt:lpstr>Continue..</vt:lpstr>
      <vt:lpstr>The importance of consumption</vt:lpstr>
      <vt:lpstr>Utility</vt:lpstr>
      <vt:lpstr>Measurement of Utility</vt:lpstr>
      <vt:lpstr> Cardinal Approach </vt:lpstr>
      <vt:lpstr>Ordinal Approach</vt:lpstr>
      <vt:lpstr>Types of Utility</vt:lpstr>
      <vt:lpstr>Table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4</cp:revision>
  <dcterms:created xsi:type="dcterms:W3CDTF">2020-10-21T11:21:54Z</dcterms:created>
  <dcterms:modified xsi:type="dcterms:W3CDTF">2020-11-04T16:34:54Z</dcterms:modified>
</cp:coreProperties>
</file>