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634B939-58C9-45AB-B8CC-E36DB48AF203}" type="datetimeFigureOut">
              <a:rPr lang="en-US" smtClean="0"/>
              <a:pPr/>
              <a:t>12/16/2020</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A5D19C9-E48F-4D8B-8025-A3EFBD97D827}"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34B939-58C9-45AB-B8CC-E36DB48AF203}" type="datetimeFigureOut">
              <a:rPr lang="en-US" smtClean="0"/>
              <a:pPr/>
              <a:t>12/16/2020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5D19C9-E48F-4D8B-8025-A3EFBD97D827}"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34B939-58C9-45AB-B8CC-E36DB48AF203}" type="datetimeFigureOut">
              <a:rPr lang="en-US" smtClean="0"/>
              <a:pPr/>
              <a:t>12/16/2020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5D19C9-E48F-4D8B-8025-A3EFBD97D827}"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634B939-58C9-45AB-B8CC-E36DB48AF203}" type="datetimeFigureOut">
              <a:rPr lang="en-US" smtClean="0"/>
              <a:pPr/>
              <a:t>12/16/2020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5D19C9-E48F-4D8B-8025-A3EFBD97D827}" type="slidenum">
              <a:rPr lang="en-AU" smtClean="0"/>
              <a:pPr/>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34B939-58C9-45AB-B8CC-E36DB48AF203}" type="datetimeFigureOut">
              <a:rPr lang="en-US" smtClean="0"/>
              <a:pPr/>
              <a:t>12/16/2020</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A5D19C9-E48F-4D8B-8025-A3EFBD97D827}"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634B939-58C9-45AB-B8CC-E36DB48AF203}" type="datetimeFigureOut">
              <a:rPr lang="en-US" smtClean="0"/>
              <a:pPr/>
              <a:t>12/16/2020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A5D19C9-E48F-4D8B-8025-A3EFBD97D827}" type="slidenum">
              <a:rPr lang="en-AU" smtClean="0"/>
              <a:pPr/>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634B939-58C9-45AB-B8CC-E36DB48AF203}" type="datetimeFigureOut">
              <a:rPr lang="en-US" smtClean="0"/>
              <a:pPr/>
              <a:t>12/16/2020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A5D19C9-E48F-4D8B-8025-A3EFBD97D827}" type="slidenum">
              <a:rPr lang="en-AU" smtClean="0"/>
              <a:pPr/>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34B939-58C9-45AB-B8CC-E36DB48AF203}" type="datetimeFigureOut">
              <a:rPr lang="en-US" smtClean="0"/>
              <a:pPr/>
              <a:t>12/16/2020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A5D19C9-E48F-4D8B-8025-A3EFBD97D827}"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4B939-58C9-45AB-B8CC-E36DB48AF203}" type="datetimeFigureOut">
              <a:rPr lang="en-US" smtClean="0"/>
              <a:pPr/>
              <a:t>12/16/2020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A5D19C9-E48F-4D8B-8025-A3EFBD97D827}"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34B939-58C9-45AB-B8CC-E36DB48AF203}" type="datetimeFigureOut">
              <a:rPr lang="en-US" smtClean="0"/>
              <a:pPr/>
              <a:t>12/16/2020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A5D19C9-E48F-4D8B-8025-A3EFBD97D827}" type="slidenum">
              <a:rPr lang="en-AU" smtClean="0"/>
              <a:pPr/>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34B939-58C9-45AB-B8CC-E36DB48AF203}" type="datetimeFigureOut">
              <a:rPr lang="en-US" smtClean="0"/>
              <a:pPr/>
              <a:t>12/16/2020</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5A5D19C9-E48F-4D8B-8025-A3EFBD97D827}"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634B939-58C9-45AB-B8CC-E36DB48AF203}" type="datetimeFigureOut">
              <a:rPr lang="en-US" smtClean="0"/>
              <a:pPr/>
              <a:t>12/16/2020</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A5D19C9-E48F-4D8B-8025-A3EFBD97D827}"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International_trade" TargetMode="External"/><Relationship Id="rId2" Type="http://schemas.openxmlformats.org/officeDocument/2006/relationships/hyperlink" Target="https://en.wikipedia.org/wiki/Economic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AU" smtClean="0"/>
              <a:t>Lecture 2</a:t>
            </a:r>
            <a:endParaRPr lang="en-AU" dirty="0"/>
          </a:p>
        </p:txBody>
      </p:sp>
      <p:sp>
        <p:nvSpPr>
          <p:cNvPr id="2" name="Title 1"/>
          <p:cNvSpPr>
            <a:spLocks noGrp="1"/>
          </p:cNvSpPr>
          <p:nvPr>
            <p:ph type="ctrTitle"/>
          </p:nvPr>
        </p:nvSpPr>
        <p:spPr/>
        <p:txBody>
          <a:bodyPr>
            <a:normAutofit/>
          </a:bodyPr>
          <a:lstStyle/>
          <a:p>
            <a:r>
              <a:rPr lang="en-AU" dirty="0" smtClean="0"/>
              <a:t>Introduction </a:t>
            </a:r>
            <a:r>
              <a:rPr lang="en-AU" dirty="0" smtClean="0"/>
              <a:t>economics</a:t>
            </a:r>
            <a:r>
              <a:rPr lang="en-AU" dirty="0" smtClean="0"/>
              <a:t/>
            </a:r>
            <a:br>
              <a:rPr lang="en-AU" dirty="0" smtClean="0"/>
            </a:br>
            <a:r>
              <a:rPr lang="en-AU" dirty="0" smtClean="0"/>
              <a:t>BSIT-5 </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 8. In the Determination of Government Policies:</a:t>
            </a:r>
            <a:endParaRPr lang="en-AU" dirty="0"/>
          </a:p>
        </p:txBody>
      </p:sp>
      <p:sp>
        <p:nvSpPr>
          <p:cNvPr id="3" name="Content Placeholder 2"/>
          <p:cNvSpPr>
            <a:spLocks noGrp="1"/>
          </p:cNvSpPr>
          <p:nvPr>
            <p:ph sz="quarter" idx="1"/>
          </p:nvPr>
        </p:nvSpPr>
        <p:spPr/>
        <p:txBody>
          <a:bodyPr>
            <a:normAutofit/>
          </a:bodyPr>
          <a:lstStyle/>
          <a:p>
            <a:pPr fontAlgn="base"/>
            <a:r>
              <a:rPr lang="en-AU" dirty="0" smtClean="0"/>
              <a:t>The </a:t>
            </a:r>
            <a:r>
              <a:rPr lang="en-AU" dirty="0"/>
              <a:t>knowledge of elasticity of demand is also helpful for the government in determining its policies. Before imposing statutory price control on a product, the government must consider the elasticity of demand for that product</a:t>
            </a:r>
            <a:r>
              <a:rPr lang="en-AU" dirty="0" smtClean="0"/>
              <a:t>.</a:t>
            </a:r>
          </a:p>
          <a:p>
            <a:pPr fontAlgn="base"/>
            <a:r>
              <a:rPr lang="en-AU" dirty="0"/>
              <a:t>The government decision to declare public utilities those industries whose products have inelastic demand and are in danger of being controlled by monopolist interests depends upon the elasticity of demand for their products.</a:t>
            </a:r>
          </a:p>
          <a:p>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9. Helpful in Adopting the Policy of Protection:</a:t>
            </a:r>
            <a:endParaRPr lang="en-AU" dirty="0"/>
          </a:p>
        </p:txBody>
      </p:sp>
      <p:sp>
        <p:nvSpPr>
          <p:cNvPr id="3" name="Content Placeholder 2"/>
          <p:cNvSpPr>
            <a:spLocks noGrp="1"/>
          </p:cNvSpPr>
          <p:nvPr>
            <p:ph sz="quarter" idx="1"/>
          </p:nvPr>
        </p:nvSpPr>
        <p:spPr/>
        <p:txBody>
          <a:bodyPr>
            <a:normAutofit/>
          </a:bodyPr>
          <a:lstStyle/>
          <a:p>
            <a:pPr fontAlgn="base">
              <a:buNone/>
            </a:pPr>
            <a:endParaRPr lang="en-AU" b="1" dirty="0"/>
          </a:p>
          <a:p>
            <a:pPr fontAlgn="base"/>
            <a:r>
              <a:rPr lang="en-AU" dirty="0"/>
              <a:t>The government considers the elasticity of demand of the products of those industries which apply for the grant of a subsidy or protection. Subsidy or protection is given to only those industries whose products have an elastic demand. As a consequence, they are unable to face foreign competition unless their prices are lowered through sub­sidy or by raising the prices of imported goods by imposing heavy duties on them.</a:t>
            </a:r>
          </a:p>
          <a:p>
            <a:endParaRPr lang="en-A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10. In the Determination of Gains from International Trade</a:t>
            </a:r>
            <a:endParaRPr lang="en-AU" dirty="0"/>
          </a:p>
        </p:txBody>
      </p:sp>
      <p:sp>
        <p:nvSpPr>
          <p:cNvPr id="3" name="Content Placeholder 2"/>
          <p:cNvSpPr>
            <a:spLocks noGrp="1"/>
          </p:cNvSpPr>
          <p:nvPr>
            <p:ph sz="quarter" idx="1"/>
          </p:nvPr>
        </p:nvSpPr>
        <p:spPr/>
        <p:txBody>
          <a:bodyPr>
            <a:normAutofit/>
          </a:bodyPr>
          <a:lstStyle/>
          <a:p>
            <a:pPr fontAlgn="base"/>
            <a:r>
              <a:rPr lang="en-AU" dirty="0" smtClean="0"/>
              <a:t>The </a:t>
            </a:r>
            <a:r>
              <a:rPr lang="en-AU" dirty="0"/>
              <a:t>gains from international trade depend, among others, on the elasticity of demand. A country will gain from international trade if it exports goods with less elasticity of demand and import those goods for which its demand is elastic.</a:t>
            </a:r>
          </a:p>
          <a:p>
            <a:pPr fontAlgn="base"/>
            <a:r>
              <a:rPr lang="en-AU" dirty="0"/>
              <a:t>In the first case, it will be in a position to charge a high price for its products and in the latter case it will be paying less for the goods obtained from the other country. Thus, it gains both ways and shall be able to increase the volume of its exports and imports.</a:t>
            </a:r>
          </a:p>
          <a:p>
            <a:endParaRPr lang="en-A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Importance to firms of </a:t>
            </a:r>
            <a:r>
              <a:rPr lang="en-AU" b="1" dirty="0" smtClean="0"/>
              <a:t>elasticity</a:t>
            </a:r>
            <a:endParaRPr lang="en-AU" dirty="0"/>
          </a:p>
        </p:txBody>
      </p:sp>
      <p:sp>
        <p:nvSpPr>
          <p:cNvPr id="3" name="Content Placeholder 2"/>
          <p:cNvSpPr>
            <a:spLocks noGrp="1"/>
          </p:cNvSpPr>
          <p:nvPr>
            <p:ph sz="quarter" idx="1"/>
          </p:nvPr>
        </p:nvSpPr>
        <p:spPr/>
        <p:txBody>
          <a:bodyPr>
            <a:normAutofit lnSpcReduction="10000"/>
          </a:bodyPr>
          <a:lstStyle/>
          <a:p>
            <a:r>
              <a:rPr lang="en-AU" dirty="0" smtClean="0"/>
              <a:t>Firms </a:t>
            </a:r>
            <a:r>
              <a:rPr lang="en-AU" dirty="0" smtClean="0"/>
              <a:t>will wish to try and make supply more elastic so they can respond to increased demand. Firms will consider</a:t>
            </a:r>
          </a:p>
          <a:p>
            <a:r>
              <a:rPr lang="en-AU" dirty="0" smtClean="0"/>
              <a:t>Invest in spare capacity which can be used if demand rises.</a:t>
            </a:r>
          </a:p>
          <a:p>
            <a:r>
              <a:rPr lang="en-AU" dirty="0" smtClean="0"/>
              <a:t>Paying workers overtime to increase production</a:t>
            </a:r>
          </a:p>
          <a:p>
            <a:r>
              <a:rPr lang="en-AU" dirty="0" smtClean="0"/>
              <a:t>Using agencies to hire more workers at busy times.</a:t>
            </a:r>
          </a:p>
          <a:p>
            <a:r>
              <a:rPr lang="en-AU" dirty="0" smtClean="0"/>
              <a:t>To outsource production to other firms who can meet supply</a:t>
            </a:r>
          </a:p>
          <a:p>
            <a:r>
              <a:rPr lang="en-AU" dirty="0" smtClean="0"/>
              <a:t>Improve efficiency and just in time management techniques to increase supply.</a:t>
            </a:r>
          </a:p>
          <a:p>
            <a:pPr>
              <a:buNone/>
            </a:pPr>
            <a:r>
              <a:rPr lang="en-AU" dirty="0" smtClean="0"/>
              <a:t>However, all these measures will have a cost. Therefore, a firm has to weigh the benefits of more flexible supply against the costs.</a:t>
            </a:r>
          </a:p>
          <a:p>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What is the Importance of Elasticity of Demand</a:t>
            </a:r>
            <a:r>
              <a:rPr lang="en-AU" b="1" dirty="0" smtClean="0"/>
              <a:t>?</a:t>
            </a:r>
            <a:endParaRPr lang="en-AU" dirty="0"/>
          </a:p>
        </p:txBody>
      </p:sp>
      <p:sp>
        <p:nvSpPr>
          <p:cNvPr id="3" name="Content Placeholder 2"/>
          <p:cNvSpPr>
            <a:spLocks noGrp="1"/>
          </p:cNvSpPr>
          <p:nvPr>
            <p:ph sz="quarter" idx="1"/>
          </p:nvPr>
        </p:nvSpPr>
        <p:spPr/>
        <p:txBody>
          <a:bodyPr>
            <a:normAutofit lnSpcReduction="10000"/>
          </a:bodyPr>
          <a:lstStyle/>
          <a:p>
            <a:pPr>
              <a:buNone/>
            </a:pPr>
            <a:r>
              <a:rPr lang="en-AU" dirty="0"/>
              <a:t>The following points highlight the ten main areas of importance of elasticity of demand in management. Some of the areas are: </a:t>
            </a:r>
            <a:endParaRPr lang="en-AU" dirty="0" smtClean="0"/>
          </a:p>
          <a:p>
            <a:r>
              <a:rPr lang="en-AU" dirty="0" smtClean="0"/>
              <a:t>1</a:t>
            </a:r>
            <a:r>
              <a:rPr lang="en-AU" dirty="0"/>
              <a:t>. In the Determination of Output </a:t>
            </a:r>
            <a:r>
              <a:rPr lang="en-AU" dirty="0" smtClean="0"/>
              <a:t>Level</a:t>
            </a:r>
          </a:p>
          <a:p>
            <a:r>
              <a:rPr lang="en-AU" dirty="0"/>
              <a:t> 2. In the Determination of </a:t>
            </a:r>
            <a:r>
              <a:rPr lang="en-AU" dirty="0" smtClean="0"/>
              <a:t>Price</a:t>
            </a:r>
          </a:p>
          <a:p>
            <a:r>
              <a:rPr lang="en-AU" dirty="0"/>
              <a:t> 3. In Price Discrimination by Monopolist </a:t>
            </a:r>
            <a:endParaRPr lang="en-AU" dirty="0" smtClean="0"/>
          </a:p>
          <a:p>
            <a:r>
              <a:rPr lang="en-AU" dirty="0" smtClean="0"/>
              <a:t>4</a:t>
            </a:r>
            <a:r>
              <a:rPr lang="en-AU" dirty="0"/>
              <a:t>. In Price Determination of Factors of Production </a:t>
            </a:r>
            <a:endParaRPr lang="en-AU" dirty="0" smtClean="0"/>
          </a:p>
          <a:p>
            <a:r>
              <a:rPr lang="en-AU" dirty="0" smtClean="0"/>
              <a:t>5</a:t>
            </a:r>
            <a:r>
              <a:rPr lang="en-AU" dirty="0"/>
              <a:t>. In Demand Forecasting </a:t>
            </a:r>
            <a:endParaRPr lang="en-AU" dirty="0" smtClean="0"/>
          </a:p>
          <a:p>
            <a:r>
              <a:rPr lang="en-AU" dirty="0" smtClean="0"/>
              <a:t>6</a:t>
            </a:r>
            <a:r>
              <a:rPr lang="en-AU" dirty="0"/>
              <a:t>. In </a:t>
            </a:r>
            <a:r>
              <a:rPr lang="en-AU" dirty="0" smtClean="0"/>
              <a:t>Dumping</a:t>
            </a:r>
          </a:p>
          <a:p>
            <a:r>
              <a:rPr lang="en-AU" dirty="0" smtClean="0"/>
              <a:t> </a:t>
            </a:r>
            <a:r>
              <a:rPr lang="en-AU" dirty="0"/>
              <a:t>7. In the Determination of Prices of Joint Products and Other.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1. In the Determination of Output Level:</a:t>
            </a:r>
            <a:endParaRPr lang="en-AU" dirty="0"/>
          </a:p>
        </p:txBody>
      </p:sp>
      <p:sp>
        <p:nvSpPr>
          <p:cNvPr id="3" name="Content Placeholder 2"/>
          <p:cNvSpPr>
            <a:spLocks noGrp="1"/>
          </p:cNvSpPr>
          <p:nvPr>
            <p:ph sz="quarter" idx="1"/>
          </p:nvPr>
        </p:nvSpPr>
        <p:spPr/>
        <p:txBody>
          <a:bodyPr>
            <a:normAutofit/>
          </a:bodyPr>
          <a:lstStyle/>
          <a:p>
            <a:pPr fontAlgn="base"/>
            <a:r>
              <a:rPr lang="en-AU" dirty="0" smtClean="0"/>
              <a:t>For </a:t>
            </a:r>
            <a:r>
              <a:rPr lang="en-AU" dirty="0"/>
              <a:t>making production profitable, it is essential that the quantity of goods and services should be produced corresponding to the demand for that product. Since the changes in demand is due to the change in price, the knowledge of elasticity of demand is necessary for determining the output level.</a:t>
            </a:r>
          </a:p>
          <a:p>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2. In the Determination of Price:</a:t>
            </a:r>
            <a:endParaRPr lang="en-AU" dirty="0"/>
          </a:p>
        </p:txBody>
      </p:sp>
      <p:sp>
        <p:nvSpPr>
          <p:cNvPr id="3" name="Content Placeholder 2"/>
          <p:cNvSpPr>
            <a:spLocks noGrp="1"/>
          </p:cNvSpPr>
          <p:nvPr>
            <p:ph sz="quarter" idx="1"/>
          </p:nvPr>
        </p:nvSpPr>
        <p:spPr/>
        <p:txBody>
          <a:bodyPr>
            <a:normAutofit/>
          </a:bodyPr>
          <a:lstStyle/>
          <a:p>
            <a:pPr fontAlgn="base"/>
            <a:r>
              <a:rPr lang="en-AU" dirty="0" smtClean="0"/>
              <a:t>The </a:t>
            </a:r>
            <a:r>
              <a:rPr lang="en-AU" dirty="0"/>
              <a:t>elasticity of demand for a product is the basis of its price determination. The ratio in which the demand for a product will fall with the rise in its price and vice versa can be known with the knowledge of elasticity of demand.</a:t>
            </a:r>
          </a:p>
          <a:p>
            <a:pPr fontAlgn="base"/>
            <a:r>
              <a:rPr lang="en-AU" dirty="0"/>
              <a:t>If the demand for a product is inelastic, the producer can charge high price for it, whereas for an elastic demand product he will charge low price. Thus, the knowledge of elasticity of demand is essential for management in order to earn maximum profit.</a:t>
            </a:r>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AU" b="1" dirty="0" smtClean="0"/>
              <a:t>3. In Price Discrimination by Monopolist:</a:t>
            </a:r>
            <a:endParaRPr lang="en-AU" b="1" dirty="0"/>
          </a:p>
        </p:txBody>
      </p:sp>
      <p:sp>
        <p:nvSpPr>
          <p:cNvPr id="3" name="Content Placeholder 2"/>
          <p:cNvSpPr>
            <a:spLocks noGrp="1"/>
          </p:cNvSpPr>
          <p:nvPr>
            <p:ph sz="quarter" idx="1"/>
          </p:nvPr>
        </p:nvSpPr>
        <p:spPr/>
        <p:txBody>
          <a:bodyPr>
            <a:normAutofit/>
          </a:bodyPr>
          <a:lstStyle/>
          <a:p>
            <a:pPr fontAlgn="base"/>
            <a:r>
              <a:rPr lang="en-AU" dirty="0" smtClean="0"/>
              <a:t>Under </a:t>
            </a:r>
            <a:r>
              <a:rPr lang="en-AU" dirty="0"/>
              <a:t>monopoly discrimination the problem of pricing the same commodity in two different markets also depends on the elasticity of demand in each market. In the market with elastic demand for his commodity, the discriminating monopolist fixes a low price and in the market with less elastic demand, he charges a high price.</a:t>
            </a:r>
          </a:p>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4. In Price Determination of Factors of Production:</a:t>
            </a:r>
            <a:endParaRPr lang="en-AU" dirty="0"/>
          </a:p>
        </p:txBody>
      </p:sp>
      <p:sp>
        <p:nvSpPr>
          <p:cNvPr id="3" name="Content Placeholder 2"/>
          <p:cNvSpPr>
            <a:spLocks noGrp="1"/>
          </p:cNvSpPr>
          <p:nvPr>
            <p:ph sz="quarter" idx="1"/>
          </p:nvPr>
        </p:nvSpPr>
        <p:spPr/>
        <p:txBody>
          <a:bodyPr>
            <a:normAutofit/>
          </a:bodyPr>
          <a:lstStyle/>
          <a:p>
            <a:pPr fontAlgn="base"/>
            <a:r>
              <a:rPr lang="en-AU" b="1" dirty="0"/>
              <a:t> </a:t>
            </a:r>
            <a:r>
              <a:rPr lang="en-AU" dirty="0" smtClean="0"/>
              <a:t>The </a:t>
            </a:r>
            <a:r>
              <a:rPr lang="en-AU" dirty="0"/>
              <a:t>concept of elasticity for demand is of great importance for determining prices of various factors of production. Factors of production are paid according to their elasticity of demand. In other words, if the demand of a factor is inelastic, its price will be high and if it is elastic, its price will be low.</a:t>
            </a:r>
          </a:p>
          <a:p>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5. In Demand Forecasting:</a:t>
            </a:r>
            <a:endParaRPr lang="en-AU" dirty="0"/>
          </a:p>
        </p:txBody>
      </p:sp>
      <p:sp>
        <p:nvSpPr>
          <p:cNvPr id="3" name="Content Placeholder 2"/>
          <p:cNvSpPr>
            <a:spLocks noGrp="1"/>
          </p:cNvSpPr>
          <p:nvPr>
            <p:ph sz="quarter" idx="1"/>
          </p:nvPr>
        </p:nvSpPr>
        <p:spPr/>
        <p:txBody>
          <a:bodyPr>
            <a:normAutofit/>
          </a:bodyPr>
          <a:lstStyle/>
          <a:p>
            <a:pPr fontAlgn="base"/>
            <a:r>
              <a:rPr lang="en-AU" dirty="0" smtClean="0"/>
              <a:t>The </a:t>
            </a:r>
            <a:r>
              <a:rPr lang="en-AU" dirty="0"/>
              <a:t>elasticity of demand is the basis of demand forecasting. The knowledge of income elasticity is essential for demand forecasting of producible goods in future. Long- term production planning and management depend more on the income elasticity because management can know the effect of changing income levels on the demand for his product.</a:t>
            </a:r>
          </a:p>
          <a:p>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6. In Dumping</a:t>
            </a:r>
            <a:r>
              <a:rPr lang="en-AU" b="1" dirty="0" smtClean="0"/>
              <a:t>:</a:t>
            </a:r>
            <a:endParaRPr lang="en-AU" dirty="0"/>
          </a:p>
        </p:txBody>
      </p:sp>
      <p:sp>
        <p:nvSpPr>
          <p:cNvPr id="3" name="Content Placeholder 2"/>
          <p:cNvSpPr>
            <a:spLocks noGrp="1"/>
          </p:cNvSpPr>
          <p:nvPr>
            <p:ph sz="quarter" idx="1"/>
          </p:nvPr>
        </p:nvSpPr>
        <p:spPr/>
        <p:txBody>
          <a:bodyPr>
            <a:normAutofit fontScale="85000" lnSpcReduction="20000"/>
          </a:bodyPr>
          <a:lstStyle/>
          <a:p>
            <a:r>
              <a:rPr lang="en-AU" dirty="0"/>
              <a:t>A firm enters foreign markets for dumping his product on the basis of elasticity of demand to face foreign competition</a:t>
            </a:r>
            <a:r>
              <a:rPr lang="en-AU" dirty="0" smtClean="0"/>
              <a:t>.</a:t>
            </a:r>
          </a:p>
          <a:p>
            <a:endParaRPr lang="en-AU" dirty="0"/>
          </a:p>
          <a:p>
            <a:endParaRPr lang="en-AU" dirty="0" smtClean="0"/>
          </a:p>
          <a:p>
            <a:endParaRPr lang="en-AU" dirty="0"/>
          </a:p>
          <a:p>
            <a:pPr>
              <a:buNone/>
            </a:pPr>
            <a:endParaRPr lang="en-AU" dirty="0" smtClean="0"/>
          </a:p>
          <a:p>
            <a:r>
              <a:rPr lang="en-AU" dirty="0" smtClean="0"/>
              <a:t>Meaning of dumping</a:t>
            </a:r>
            <a:endParaRPr lang="en-AU" dirty="0"/>
          </a:p>
          <a:p>
            <a:pPr>
              <a:buNone/>
            </a:pPr>
            <a:r>
              <a:rPr lang="en-AU" b="1" dirty="0"/>
              <a:t>Dumping</a:t>
            </a:r>
            <a:r>
              <a:rPr lang="en-AU" dirty="0"/>
              <a:t>, in </a:t>
            </a:r>
            <a:r>
              <a:rPr lang="en-AU" dirty="0">
                <a:hlinkClick r:id="rId2" tooltip="Economics"/>
              </a:rPr>
              <a:t>economics</a:t>
            </a:r>
            <a:r>
              <a:rPr lang="en-AU" dirty="0"/>
              <a:t>, is a kind of injuring pricing, especially in the context of </a:t>
            </a:r>
            <a:r>
              <a:rPr lang="en-AU" dirty="0">
                <a:hlinkClick r:id="rId3" tooltip="International trade"/>
              </a:rPr>
              <a:t>international trade</a:t>
            </a:r>
            <a:r>
              <a:rPr lang="en-AU" dirty="0"/>
              <a:t>. It occurs when manufacturers export a product to another country at a price below the normal price with an injuring effect. The objective of dumping is to increase market share in a foreign market by driving out competition and thereby create a monopoly situation where the exporter will be able to unilaterally dictate price and quality of the product.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AU" b="1" dirty="0" smtClean="0"/>
              <a:t> 7. In the Determination of Prices of Joint Products</a:t>
            </a:r>
            <a:endParaRPr lang="en-AU" b="1" dirty="0"/>
          </a:p>
        </p:txBody>
      </p:sp>
      <p:sp>
        <p:nvSpPr>
          <p:cNvPr id="3" name="Content Placeholder 2"/>
          <p:cNvSpPr>
            <a:spLocks noGrp="1"/>
          </p:cNvSpPr>
          <p:nvPr>
            <p:ph sz="quarter" idx="1"/>
          </p:nvPr>
        </p:nvSpPr>
        <p:spPr/>
        <p:txBody>
          <a:bodyPr>
            <a:normAutofit/>
          </a:bodyPr>
          <a:lstStyle/>
          <a:p>
            <a:pPr fontAlgn="base"/>
            <a:r>
              <a:rPr lang="en-AU" dirty="0" smtClean="0"/>
              <a:t>The </a:t>
            </a:r>
            <a:r>
              <a:rPr lang="en-AU" dirty="0"/>
              <a:t>concept of the elasticity of demand is of much use in the pricing of joint products, like wool and mutton, wheat and straw, cotton and cotton seeds, etc. In such cases, separate cost of production of each product is not known.</a:t>
            </a:r>
          </a:p>
          <a:p>
            <a:pPr fontAlgn="base"/>
            <a:r>
              <a:rPr lang="en-AU" dirty="0"/>
              <a:t>Therefore, the price of each is fixed on the basis of its elasticity of demand. That is why products like wool, wheat and cotton having an inelastic demand are priced very high as compared to their </a:t>
            </a:r>
            <a:r>
              <a:rPr lang="en-AU" dirty="0" smtClean="0"/>
              <a:t>by products </a:t>
            </a:r>
            <a:r>
              <a:rPr lang="en-AU" dirty="0"/>
              <a:t>like mutton, straw and cotton seeds which have an elastic demand.</a:t>
            </a:r>
          </a:p>
          <a:p>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200</TotalTime>
  <Words>807</Words>
  <Application>Microsoft Office PowerPoint</Application>
  <PresentationFormat>On-screen Show (4:3)</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Introduction economics BSIT-5 </vt:lpstr>
      <vt:lpstr>What is the Importance of Elasticity of Demand?</vt:lpstr>
      <vt:lpstr>1. In the Determination of Output Level:</vt:lpstr>
      <vt:lpstr>2. In the Determination of Price:</vt:lpstr>
      <vt:lpstr>3. In Price Discrimination by Monopolist:</vt:lpstr>
      <vt:lpstr>4. In Price Determination of Factors of Production:</vt:lpstr>
      <vt:lpstr>5. In Demand Forecasting:</vt:lpstr>
      <vt:lpstr>6. In Dumping:</vt:lpstr>
      <vt:lpstr> 7. In the Determination of Prices of Joint Products</vt:lpstr>
      <vt:lpstr> 8. In the Determination of Government Policies:</vt:lpstr>
      <vt:lpstr>9. Helpful in Adopting the Policy of Protection:</vt:lpstr>
      <vt:lpstr>10. In the Determination of Gains from International Trade</vt:lpstr>
      <vt:lpstr>Importance to firms of elasticity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managerial economics BBA 4th</dc:title>
  <dc:creator>adeel shaukat</dc:creator>
  <cp:lastModifiedBy>adeel shaukat</cp:lastModifiedBy>
  <cp:revision>2</cp:revision>
  <dcterms:created xsi:type="dcterms:W3CDTF">2020-11-06T13:20:03Z</dcterms:created>
  <dcterms:modified xsi:type="dcterms:W3CDTF">2020-12-16T12:14:35Z</dcterms:modified>
</cp:coreProperties>
</file>