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3"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DFF0926-073A-4ECF-BF2E-F5A492C87AB3}" type="datetimeFigureOut">
              <a:rPr lang="en-US" smtClean="0"/>
              <a:pPr/>
              <a:t>1/19/2021</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113FEE-C7A3-4D02-B0AA-B8156FFC4763}"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FF0926-073A-4ECF-BF2E-F5A492C87AB3}" type="datetimeFigureOut">
              <a:rPr lang="en-US" smtClean="0"/>
              <a:pPr/>
              <a:t>1/19/2021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13FEE-C7A3-4D02-B0AA-B8156FFC4763}"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FF0926-073A-4ECF-BF2E-F5A492C87AB3}" type="datetimeFigureOut">
              <a:rPr lang="en-US" smtClean="0"/>
              <a:pPr/>
              <a:t>1/19/2021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13FEE-C7A3-4D02-B0AA-B8156FFC4763}"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DFF0926-073A-4ECF-BF2E-F5A492C87AB3}" type="datetimeFigureOut">
              <a:rPr lang="en-US" smtClean="0"/>
              <a:pPr/>
              <a:t>1/19/2021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13FEE-C7A3-4D02-B0AA-B8156FFC4763}"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FF0926-073A-4ECF-BF2E-F5A492C87AB3}" type="datetimeFigureOut">
              <a:rPr lang="en-US" smtClean="0"/>
              <a:pPr/>
              <a:t>1/19/2021</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1113FEE-C7A3-4D02-B0AA-B8156FFC4763}"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DFF0926-073A-4ECF-BF2E-F5A492C87AB3}" type="datetimeFigureOut">
              <a:rPr lang="en-US" smtClean="0"/>
              <a:pPr/>
              <a:t>1/19/2021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113FEE-C7A3-4D02-B0AA-B8156FFC4763}"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DFF0926-073A-4ECF-BF2E-F5A492C87AB3}" type="datetimeFigureOut">
              <a:rPr lang="en-US" smtClean="0"/>
              <a:pPr/>
              <a:t>1/19/2021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1113FEE-C7A3-4D02-B0AA-B8156FFC4763}"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FF0926-073A-4ECF-BF2E-F5A492C87AB3}" type="datetimeFigureOut">
              <a:rPr lang="en-US" smtClean="0"/>
              <a:pPr/>
              <a:t>1/19/2021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1113FEE-C7A3-4D02-B0AA-B8156FFC4763}"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F0926-073A-4ECF-BF2E-F5A492C87AB3}" type="datetimeFigureOut">
              <a:rPr lang="en-US" smtClean="0"/>
              <a:pPr/>
              <a:t>1/19/2021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1113FEE-C7A3-4D02-B0AA-B8156FFC4763}"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FF0926-073A-4ECF-BF2E-F5A492C87AB3}" type="datetimeFigureOut">
              <a:rPr lang="en-US" smtClean="0"/>
              <a:pPr/>
              <a:t>1/19/2021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113FEE-C7A3-4D02-B0AA-B8156FFC4763}"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FF0926-073A-4ECF-BF2E-F5A492C87AB3}" type="datetimeFigureOut">
              <a:rPr lang="en-US" smtClean="0"/>
              <a:pPr/>
              <a:t>1/19/2021</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E1113FEE-C7A3-4D02-B0AA-B8156FFC4763}"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DFF0926-073A-4ECF-BF2E-F5A492C87AB3}" type="datetimeFigureOut">
              <a:rPr lang="en-US" smtClean="0"/>
              <a:pPr/>
              <a:t>1/19/2021</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113FEE-C7A3-4D02-B0AA-B8156FFC4763}"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oppr.com/guides/chemistry/classification-of-elements-and-periodicity-in-properties/elements/" TargetMode="External"/><Relationship Id="rId2" Type="http://schemas.openxmlformats.org/officeDocument/2006/relationships/hyperlink" Target="https://www.toppr.com/guides/economics/indian-economy-1950-1990/types-of-economies/" TargetMode="External"/><Relationship Id="rId1" Type="http://schemas.openxmlformats.org/officeDocument/2006/relationships/slideLayout" Target="../slideLayouts/slideLayout2.xml"/><Relationship Id="rId4" Type="http://schemas.openxmlformats.org/officeDocument/2006/relationships/hyperlink" Target="https://www.toppr.com/guides/business-economics/theory-of-demand/meaning-and-determinants-of-deman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AU" dirty="0" smtClean="0"/>
              <a:t>Teacher name: </a:t>
            </a:r>
            <a:r>
              <a:rPr lang="en-AU" dirty="0" err="1" smtClean="0"/>
              <a:t>Fizza</a:t>
            </a:r>
            <a:r>
              <a:rPr lang="en-AU" dirty="0" smtClean="0"/>
              <a:t> </a:t>
            </a:r>
            <a:r>
              <a:rPr lang="en-AU" dirty="0" err="1" smtClean="0"/>
              <a:t>Shaukat</a:t>
            </a:r>
            <a:endParaRPr lang="en-AU" dirty="0" smtClean="0"/>
          </a:p>
          <a:p>
            <a:r>
              <a:rPr lang="en-AU" dirty="0" smtClean="0"/>
              <a:t>Lecture 1 and 2</a:t>
            </a:r>
            <a:endParaRPr lang="en-AU" dirty="0"/>
          </a:p>
        </p:txBody>
      </p:sp>
      <p:sp>
        <p:nvSpPr>
          <p:cNvPr id="2" name="Title 1"/>
          <p:cNvSpPr>
            <a:spLocks noGrp="1"/>
          </p:cNvSpPr>
          <p:nvPr>
            <p:ph type="ctrTitle"/>
          </p:nvPr>
        </p:nvSpPr>
        <p:spPr/>
        <p:txBody>
          <a:bodyPr/>
          <a:lstStyle/>
          <a:p>
            <a:r>
              <a:rPr lang="en-AU" dirty="0" smtClean="0"/>
              <a:t>BSIT-5</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Causes of inflation</a:t>
            </a:r>
            <a:endParaRPr lang="en-AU" dirty="0"/>
          </a:p>
        </p:txBody>
      </p:sp>
      <p:sp>
        <p:nvSpPr>
          <p:cNvPr id="3" name="Content Placeholder 2"/>
          <p:cNvSpPr>
            <a:spLocks noGrp="1"/>
          </p:cNvSpPr>
          <p:nvPr>
            <p:ph sz="quarter" idx="1"/>
          </p:nvPr>
        </p:nvSpPr>
        <p:spPr/>
        <p:txBody>
          <a:bodyPr>
            <a:normAutofit fontScale="92500"/>
          </a:bodyPr>
          <a:lstStyle/>
          <a:p>
            <a:r>
              <a:rPr lang="en-AU" b="1" dirty="0"/>
              <a:t>Primary Causes</a:t>
            </a:r>
          </a:p>
          <a:p>
            <a:pPr>
              <a:buNone/>
            </a:pPr>
            <a:r>
              <a:rPr lang="en-AU" dirty="0"/>
              <a:t>In an economy, when the demand for a commodity exceeds its supply, then the excess demand pushes the price up. On the other hand, when the factor prices increase, the cost of production rises too. This leads to an increase in the price level as well.</a:t>
            </a:r>
          </a:p>
          <a:p>
            <a:r>
              <a:rPr lang="en-AU" b="1" dirty="0"/>
              <a:t>Increase in Public Spending</a:t>
            </a:r>
          </a:p>
          <a:p>
            <a:pPr>
              <a:buNone/>
            </a:pPr>
            <a:r>
              <a:rPr lang="en-AU" dirty="0"/>
              <a:t>In any modern </a:t>
            </a:r>
            <a:r>
              <a:rPr lang="en-AU" dirty="0">
                <a:hlinkClick r:id="rId2"/>
              </a:rPr>
              <a:t>economy</a:t>
            </a:r>
            <a:r>
              <a:rPr lang="en-AU" dirty="0"/>
              <a:t>, Government spending is an important </a:t>
            </a:r>
            <a:r>
              <a:rPr lang="en-AU" dirty="0">
                <a:hlinkClick r:id="rId3"/>
              </a:rPr>
              <a:t>element</a:t>
            </a:r>
            <a:r>
              <a:rPr lang="en-AU" dirty="0"/>
              <a:t> of the total spending. It is also an important determinant of aggregate </a:t>
            </a:r>
            <a:r>
              <a:rPr lang="en-AU" dirty="0">
                <a:hlinkClick r:id="rId4"/>
              </a:rPr>
              <a:t>demand</a:t>
            </a:r>
            <a:r>
              <a:rPr lang="en-AU" dirty="0"/>
              <a:t>.</a:t>
            </a:r>
          </a:p>
          <a:p>
            <a:pPr>
              <a:buNone/>
            </a:pPr>
            <a:r>
              <a:rPr lang="en-AU" dirty="0"/>
              <a:t>Usually, in lesser developed economies, the Govt. spending increases which invariably creates inflationary pressure on the economy.</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normAutofit fontScale="70000" lnSpcReduction="20000"/>
          </a:bodyPr>
          <a:lstStyle/>
          <a:p>
            <a:r>
              <a:rPr lang="en-AU" b="1" dirty="0"/>
              <a:t>Deficit Financing of Government Spending</a:t>
            </a:r>
          </a:p>
          <a:p>
            <a:pPr>
              <a:buNone/>
            </a:pPr>
            <a:r>
              <a:rPr lang="en-AU" dirty="0"/>
              <a:t>There are times when the spending of Government increases beyond what taxation can finance. Therefore, in order to incur the extra expenditure, the Government resorts to deficit financing.</a:t>
            </a:r>
          </a:p>
          <a:p>
            <a:pPr>
              <a:buNone/>
            </a:pPr>
            <a:r>
              <a:rPr lang="en-AU" dirty="0"/>
              <a:t>For example, it prints more money and spends it. This, in turn, adds to inflationary pressure.</a:t>
            </a:r>
          </a:p>
          <a:p>
            <a:r>
              <a:rPr lang="en-AU" b="1" dirty="0"/>
              <a:t>Increased Velocity of Circulation</a:t>
            </a:r>
          </a:p>
          <a:p>
            <a:pPr>
              <a:buNone/>
            </a:pPr>
            <a:r>
              <a:rPr lang="en-AU" dirty="0"/>
              <a:t>In an economy, the total use of money = the money supply by the Government x the velocity of circulation of money.</a:t>
            </a:r>
          </a:p>
          <a:p>
            <a:pPr>
              <a:buNone/>
            </a:pPr>
            <a:r>
              <a:rPr lang="en-AU" dirty="0"/>
              <a:t>When an economy is going through a booming phase, people tend to spend money at a faster rate increasing the velocity of circulation of money.</a:t>
            </a:r>
          </a:p>
          <a:p>
            <a:r>
              <a:rPr lang="en-AU" b="1" dirty="0"/>
              <a:t>Population Growth</a:t>
            </a:r>
          </a:p>
          <a:p>
            <a:pPr>
              <a:buNone/>
            </a:pPr>
            <a:r>
              <a:rPr lang="en-AU" dirty="0"/>
              <a:t>As the population grows, it increases the total demand in the market. Further, excessive demand creates inflation</a:t>
            </a:r>
            <a:r>
              <a:rPr lang="en-AU" dirty="0" smtClean="0"/>
              <a:t>.</a:t>
            </a:r>
          </a:p>
          <a:p>
            <a:r>
              <a:rPr lang="en-AU" b="1" dirty="0"/>
              <a:t>Hoarding</a:t>
            </a:r>
          </a:p>
          <a:p>
            <a:pPr>
              <a:buNone/>
            </a:pPr>
            <a:r>
              <a:rPr lang="en-AU" dirty="0"/>
              <a:t>Hoarders are people or entities who stockpile commodities and do not release them to the market. Therefore, there is an artificially created demand excess in the economy. This also leads to inflation.</a:t>
            </a:r>
          </a:p>
          <a:p>
            <a:r>
              <a:rPr lang="en-AU" b="1" dirty="0"/>
              <a:t>Genuine Shortage</a:t>
            </a:r>
          </a:p>
          <a:p>
            <a:pPr>
              <a:buNone/>
            </a:pPr>
            <a:r>
              <a:rPr lang="en-AU" dirty="0"/>
              <a:t>It is possible that at certain times, the factors of production are short in supply. This affects production. Therefore, supply is less than the demand, leading to an increase in prices and inflation.</a:t>
            </a:r>
          </a:p>
          <a:p>
            <a:pPr>
              <a:buNone/>
            </a:pPr>
            <a:endParaRPr lang="en-AU" dirty="0"/>
          </a:p>
          <a:p>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Inflation</a:t>
            </a:r>
            <a:endParaRPr lang="en-AU" dirty="0"/>
          </a:p>
        </p:txBody>
      </p:sp>
      <p:sp>
        <p:nvSpPr>
          <p:cNvPr id="3" name="Content Placeholder 2"/>
          <p:cNvSpPr>
            <a:spLocks noGrp="1"/>
          </p:cNvSpPr>
          <p:nvPr>
            <p:ph sz="quarter" idx="1"/>
          </p:nvPr>
        </p:nvSpPr>
        <p:spPr/>
        <p:txBody>
          <a:bodyPr/>
          <a:lstStyle/>
          <a:p>
            <a:r>
              <a:rPr lang="en-AU" dirty="0" smtClean="0"/>
              <a:t>Rise in price is “Continuous”.</a:t>
            </a:r>
          </a:p>
          <a:p>
            <a:endParaRPr lang="en-AU" dirty="0" smtClean="0"/>
          </a:p>
        </p:txBody>
      </p:sp>
      <p:sp>
        <p:nvSpPr>
          <p:cNvPr id="4" name="Flowchart: Alternate Process 3"/>
          <p:cNvSpPr/>
          <p:nvPr/>
        </p:nvSpPr>
        <p:spPr>
          <a:xfrm>
            <a:off x="928662" y="2357430"/>
            <a:ext cx="6643734" cy="371477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AU" dirty="0" smtClean="0"/>
              <a:t>Economic condition</a:t>
            </a:r>
          </a:p>
          <a:p>
            <a:pPr>
              <a:buFont typeface="Arial" pitchFamily="34" charset="0"/>
              <a:buChar char="•"/>
            </a:pPr>
            <a:r>
              <a:rPr lang="en-AU" dirty="0" smtClean="0"/>
              <a:t>Increase in prices of all goods and services</a:t>
            </a:r>
          </a:p>
          <a:p>
            <a:pPr>
              <a:buFont typeface="Arial" pitchFamily="34" charset="0"/>
              <a:buChar char="•"/>
            </a:pPr>
            <a:r>
              <a:rPr lang="en-AU" dirty="0" smtClean="0"/>
              <a:t>Increase in prices is continuous</a:t>
            </a:r>
          </a:p>
          <a:p>
            <a:pPr>
              <a:buFont typeface="Arial" pitchFamily="34" charset="0"/>
              <a:buChar char="•"/>
            </a:pPr>
            <a:r>
              <a:rPr lang="en-AU" dirty="0" smtClean="0"/>
              <a:t>Leads reduction in purchasing power</a:t>
            </a:r>
          </a:p>
          <a:p>
            <a:pPr algn="ct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Inflation</a:t>
            </a:r>
            <a:endParaRPr lang="en-AU" dirty="0"/>
          </a:p>
        </p:txBody>
      </p:sp>
      <p:sp>
        <p:nvSpPr>
          <p:cNvPr id="3" name="Content Placeholder 2"/>
          <p:cNvSpPr>
            <a:spLocks noGrp="1"/>
          </p:cNvSpPr>
          <p:nvPr>
            <p:ph sz="quarter" idx="1"/>
          </p:nvPr>
        </p:nvSpPr>
        <p:spPr/>
        <p:txBody>
          <a:bodyPr>
            <a:normAutofit/>
          </a:bodyPr>
          <a:lstStyle/>
          <a:p>
            <a:r>
              <a:rPr lang="en-AU" dirty="0"/>
              <a:t>Inflation occurs when prices of goods and services are rising while the purchasing power of the country is decreasing</a:t>
            </a:r>
            <a:r>
              <a:rPr lang="en-AU" dirty="0" smtClean="0"/>
              <a:t>.</a:t>
            </a:r>
          </a:p>
          <a:p>
            <a:endParaRPr lang="en-AU" dirty="0"/>
          </a:p>
          <a:p>
            <a:r>
              <a:rPr lang="en-AU" dirty="0" smtClean="0"/>
              <a:t>Purchasing power:</a:t>
            </a:r>
          </a:p>
          <a:p>
            <a:pPr>
              <a:buNone/>
            </a:pPr>
            <a:r>
              <a:rPr lang="en-AU" dirty="0" smtClean="0"/>
              <a:t>In 2019, Mr A can buy 1kg of rice in RS 50. now its prices increase to Rs 80, thus Mr A is not able to buy 1kg of Rice in  Rs 50.it means power of Rs 50 is weak or reduced. Thus Mr A must add the power of Rs 30  in Rs 50,to get 1kg of rice.</a:t>
            </a:r>
            <a:endParaRPr lang="en-AU" dirty="0"/>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Types of inflation</a:t>
            </a:r>
            <a:endParaRPr lang="en-AU" dirty="0"/>
          </a:p>
        </p:txBody>
      </p:sp>
      <p:sp>
        <p:nvSpPr>
          <p:cNvPr id="3" name="Content Placeholder 2"/>
          <p:cNvSpPr>
            <a:spLocks noGrp="1"/>
          </p:cNvSpPr>
          <p:nvPr>
            <p:ph sz="quarter" idx="1"/>
          </p:nvPr>
        </p:nvSpPr>
        <p:spPr/>
        <p:txBody>
          <a:bodyPr/>
          <a:lstStyle/>
          <a:p>
            <a:pPr marL="514350" indent="-514350">
              <a:buFont typeface="+mj-lt"/>
              <a:buAutoNum type="arabicPeriod"/>
            </a:pPr>
            <a:r>
              <a:rPr lang="en-AU" dirty="0" smtClean="0"/>
              <a:t>Demand pull inflation</a:t>
            </a:r>
          </a:p>
          <a:p>
            <a:pPr marL="514350" indent="-514350">
              <a:buFont typeface="+mj-lt"/>
              <a:buAutoNum type="arabicPeriod"/>
            </a:pPr>
            <a:r>
              <a:rPr lang="en-AU" dirty="0" smtClean="0"/>
              <a:t>Cost push inflation</a:t>
            </a:r>
          </a:p>
          <a:p>
            <a:pPr marL="514350" indent="-514350">
              <a:buFont typeface="+mj-lt"/>
              <a:buAutoNum type="arabicPeriod"/>
            </a:pPr>
            <a:r>
              <a:rPr lang="en-AU" dirty="0" smtClean="0"/>
              <a:t>Supply shock inflation</a:t>
            </a:r>
          </a:p>
          <a:p>
            <a:pPr marL="514350" indent="-514350">
              <a:buFont typeface="+mj-lt"/>
              <a:buAutoNum type="arabicPeriod"/>
            </a:pPr>
            <a:r>
              <a:rPr lang="en-AU" dirty="0" smtClean="0"/>
              <a:t>Expectations inflation</a:t>
            </a:r>
          </a:p>
          <a:p>
            <a:pPr marL="514350" indent="-514350">
              <a:buFont typeface="+mj-lt"/>
              <a:buAutoNum type="arabicPeriod"/>
            </a:pPr>
            <a:r>
              <a:rPr lang="en-AU" dirty="0" smtClean="0"/>
              <a:t>Hyperinflation</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Demand pull inflation</a:t>
            </a:r>
            <a:endParaRPr lang="en-AU" dirty="0"/>
          </a:p>
        </p:txBody>
      </p:sp>
      <p:sp>
        <p:nvSpPr>
          <p:cNvPr id="3" name="Content Placeholder 2"/>
          <p:cNvSpPr>
            <a:spLocks noGrp="1"/>
          </p:cNvSpPr>
          <p:nvPr>
            <p:ph sz="quarter" idx="1"/>
          </p:nvPr>
        </p:nvSpPr>
        <p:spPr/>
        <p:txBody>
          <a:bodyPr>
            <a:normAutofit/>
          </a:bodyPr>
          <a:lstStyle/>
          <a:p>
            <a:r>
              <a:rPr lang="en-AU" dirty="0"/>
              <a:t>Demand-pull inflation is the upward pressure on prices that follows a shortage in supply. Economists describe it as "too many dollars chasing too few goods</a:t>
            </a:r>
            <a:r>
              <a:rPr lang="en-AU" dirty="0" smtClean="0"/>
              <a:t>.“</a:t>
            </a:r>
          </a:p>
          <a:p>
            <a:r>
              <a:rPr lang="en-AU" dirty="0"/>
              <a:t>Demand-pull inflation is a tenet of </a:t>
            </a:r>
            <a:r>
              <a:rPr lang="en-AU" dirty="0" err="1" smtClean="0"/>
              <a:t>keynesian</a:t>
            </a:r>
            <a:r>
              <a:rPr lang="en-AU" dirty="0" smtClean="0"/>
              <a:t> economics</a:t>
            </a:r>
            <a:r>
              <a:rPr lang="en-AU" dirty="0"/>
              <a:t> that describes the effects of an imbalance </a:t>
            </a:r>
            <a:r>
              <a:rPr lang="en-AU" dirty="0" smtClean="0"/>
              <a:t>in aggregate supply</a:t>
            </a:r>
            <a:r>
              <a:rPr lang="en-AU" dirty="0"/>
              <a:t> and demand. When the aggregate demand in an economy strongly outweighs the aggregate supply, prices go 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Cost push inflation</a:t>
            </a:r>
            <a:endParaRPr lang="en-AU" dirty="0"/>
          </a:p>
        </p:txBody>
      </p:sp>
      <p:sp>
        <p:nvSpPr>
          <p:cNvPr id="3" name="Content Placeholder 2"/>
          <p:cNvSpPr>
            <a:spLocks noGrp="1"/>
          </p:cNvSpPr>
          <p:nvPr>
            <p:ph sz="quarter" idx="1"/>
          </p:nvPr>
        </p:nvSpPr>
        <p:spPr/>
        <p:txBody>
          <a:bodyPr>
            <a:normAutofit/>
          </a:bodyPr>
          <a:lstStyle/>
          <a:p>
            <a:r>
              <a:rPr lang="en-AU" b="1" dirty="0"/>
              <a:t>Definition:</a:t>
            </a:r>
            <a:r>
              <a:rPr lang="en-AU" dirty="0"/>
              <a:t> Cost-push inflation occurs when we experience rising prices due to higher costs of production and higher costs of raw materials. Cost-push inflation is determined by supply-side factors, such as higher wages and higher oil prices.</a:t>
            </a:r>
          </a:p>
          <a:p>
            <a:r>
              <a:rPr lang="en-AU" dirty="0"/>
              <a:t>Cost-push inflation is different </a:t>
            </a:r>
            <a:r>
              <a:rPr lang="en-AU" dirty="0" smtClean="0"/>
              <a:t>to demand pull inflation</a:t>
            </a:r>
            <a:r>
              <a:rPr lang="en-AU" dirty="0"/>
              <a:t> which occurs when aggregate demand grows faster than aggregate supply.</a:t>
            </a:r>
          </a:p>
          <a:p>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Supply shock inflation</a:t>
            </a:r>
            <a:endParaRPr lang="en-AU" dirty="0"/>
          </a:p>
        </p:txBody>
      </p:sp>
      <p:sp>
        <p:nvSpPr>
          <p:cNvPr id="3" name="Content Placeholder 2"/>
          <p:cNvSpPr>
            <a:spLocks noGrp="1"/>
          </p:cNvSpPr>
          <p:nvPr>
            <p:ph sz="quarter" idx="1"/>
          </p:nvPr>
        </p:nvSpPr>
        <p:spPr/>
        <p:txBody>
          <a:bodyPr>
            <a:normAutofit/>
          </a:bodyPr>
          <a:lstStyle/>
          <a:p>
            <a:r>
              <a:rPr lang="en-AU" dirty="0" smtClean="0"/>
              <a:t>When suddenly increase or decrease the supply of a commodity or service. This sudden change affects the equilibrium price of the goods and services of the economy’s general price level.</a:t>
            </a:r>
          </a:p>
          <a:p>
            <a:r>
              <a:rPr lang="en-AU" b="1" dirty="0" smtClean="0"/>
              <a:t>Negative supply shock:</a:t>
            </a:r>
          </a:p>
          <a:p>
            <a:r>
              <a:rPr lang="en-AU" dirty="0" smtClean="0"/>
              <a:t>An economy wide negative supply shock will shift the aggregate supply curve leftward decreasing the output and increasing in price level.</a:t>
            </a:r>
          </a:p>
          <a:p>
            <a:r>
              <a:rPr lang="en-AU" dirty="0" smtClean="0"/>
              <a:t> </a:t>
            </a:r>
            <a:r>
              <a:rPr lang="en-AU" dirty="0" err="1" smtClean="0"/>
              <a:t>E.g</a:t>
            </a:r>
            <a:r>
              <a:rPr lang="en-AU" dirty="0" smtClean="0"/>
              <a:t> oil prices increases....it will effect whole production(prices of every product goes up)</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Expectation inflation</a:t>
            </a:r>
            <a:endParaRPr lang="en-AU" dirty="0"/>
          </a:p>
        </p:txBody>
      </p:sp>
      <p:sp>
        <p:nvSpPr>
          <p:cNvPr id="3" name="Content Placeholder 2"/>
          <p:cNvSpPr>
            <a:spLocks noGrp="1"/>
          </p:cNvSpPr>
          <p:nvPr>
            <p:ph sz="quarter" idx="1"/>
          </p:nvPr>
        </p:nvSpPr>
        <p:spPr/>
        <p:txBody>
          <a:bodyPr>
            <a:normAutofit/>
          </a:bodyPr>
          <a:lstStyle/>
          <a:p>
            <a:r>
              <a:rPr lang="en-AU" dirty="0" smtClean="0"/>
              <a:t>Once people start expecting prices to rise and act upon it by buying more, prices will rise and expectations inflation is the result.</a:t>
            </a:r>
          </a:p>
          <a:p>
            <a:r>
              <a:rPr lang="en-AU" dirty="0" smtClean="0"/>
              <a:t>Inflation can sometimes occur simply because we expect it to. If consumers believe that prices of goods are going to rise. They might rush out now and buy before the prices go up. The increase in demand will cause prices to rise. So expectations comes true.</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5. Hyper inflation</a:t>
            </a:r>
            <a:endParaRPr lang="en-AU" dirty="0"/>
          </a:p>
        </p:txBody>
      </p:sp>
      <p:sp>
        <p:nvSpPr>
          <p:cNvPr id="3" name="Content Placeholder 2"/>
          <p:cNvSpPr>
            <a:spLocks noGrp="1"/>
          </p:cNvSpPr>
          <p:nvPr>
            <p:ph sz="quarter" idx="1"/>
          </p:nvPr>
        </p:nvSpPr>
        <p:spPr/>
        <p:txBody>
          <a:bodyPr>
            <a:normAutofit/>
          </a:bodyPr>
          <a:lstStyle/>
          <a:p>
            <a:r>
              <a:rPr lang="en-AU" dirty="0" smtClean="0"/>
              <a:t>It is an accelerating increase in price level.</a:t>
            </a:r>
          </a:p>
          <a:p>
            <a:r>
              <a:rPr lang="en-AU" dirty="0"/>
              <a:t>Hyperinflation is a term to describe rapid, excessive, and out-of-control general price increases in an economy. </a:t>
            </a:r>
            <a:endParaRPr lang="en-AU" dirty="0" smtClean="0"/>
          </a:p>
          <a:p>
            <a:endParaRPr lang="en-AU" dirty="0"/>
          </a:p>
          <a:p>
            <a:r>
              <a:rPr lang="en-AU" dirty="0"/>
              <a:t>Hyperinflation can occur in times of war and economic turmoil in the underlying production economy, in conjunction with a central bank printing an excessive amount of money.</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178</TotalTime>
  <Words>445</Words>
  <Application>Microsoft Office PowerPoint</Application>
  <PresentationFormat>On-screen Show (4:3)</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BSIT-5</vt:lpstr>
      <vt:lpstr>Inflation</vt:lpstr>
      <vt:lpstr>Inflation</vt:lpstr>
      <vt:lpstr>Types of inflation</vt:lpstr>
      <vt:lpstr>1. Demand pull inflation</vt:lpstr>
      <vt:lpstr>2. Cost push inflation</vt:lpstr>
      <vt:lpstr>3. Supply shock inflation</vt:lpstr>
      <vt:lpstr>4. Expectation inflation</vt:lpstr>
      <vt:lpstr>5. Hyper inflation</vt:lpstr>
      <vt:lpstr>Causes of inflation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BBA 3rd semester</dc:title>
  <dc:creator>adeel shaukat</dc:creator>
  <cp:lastModifiedBy>adeel shaukat</cp:lastModifiedBy>
  <cp:revision>2</cp:revision>
  <dcterms:created xsi:type="dcterms:W3CDTF">2020-11-08T10:25:18Z</dcterms:created>
  <dcterms:modified xsi:type="dcterms:W3CDTF">2021-01-19T05:03:15Z</dcterms:modified>
</cp:coreProperties>
</file>