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7" r:id="rId3"/>
    <p:sldId id="258" r:id="rId4"/>
    <p:sldId id="26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5E526-5962-4BB8-A46A-ED2FE3D16964}" v="3" dt="2020-11-04T18:18:38.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5" name="Footer Placeholder 4"/>
          <p:cNvSpPr>
            <a:spLocks noGrp="1"/>
          </p:cNvSpPr>
          <p:nvPr>
            <p:ph type="ftr" sz="quarter" idx="11"/>
          </p:nvPr>
        </p:nvSpPr>
        <p:spPr>
          <a:xfrm>
            <a:off x="2416500" y="329307"/>
            <a:ext cx="4973915" cy="309201"/>
          </a:xfrm>
        </p:spPr>
        <p:txBody>
          <a:bodyPr/>
          <a:lstStyle/>
          <a:p>
            <a:endParaRPr lang="x-none"/>
          </a:p>
        </p:txBody>
      </p:sp>
      <p:sp>
        <p:nvSpPr>
          <p:cNvPr id="6" name="Slide Number Placeholder 5"/>
          <p:cNvSpPr>
            <a:spLocks noGrp="1"/>
          </p:cNvSpPr>
          <p:nvPr>
            <p:ph type="sldNum" sz="quarter" idx="12"/>
          </p:nvPr>
        </p:nvSpPr>
        <p:spPr>
          <a:xfrm>
            <a:off x="1437664" y="798973"/>
            <a:ext cx="811019" cy="503578"/>
          </a:xfrm>
        </p:spPr>
        <p:txBody>
          <a:bodyPr/>
          <a:lstStyle/>
          <a:p>
            <a:fld id="{7590BD83-DEAA-4E08-9776-089F5564B1A5}" type="slidenum">
              <a:rPr lang="x-none" smtClean="0"/>
              <a:pPr/>
              <a:t>‹#›</a:t>
            </a:fld>
            <a:endParaRPr lang="x-non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32489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590BD83-DEAA-4E08-9776-089F5564B1A5}" type="slidenum">
              <a:rPr lang="x-none" smtClean="0"/>
              <a:pPr/>
              <a:t>‹#›</a:t>
            </a:fld>
            <a:endParaRPr lang="x-non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6979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590BD83-DEAA-4E08-9776-089F5564B1A5}" type="slidenum">
              <a:rPr lang="x-none" smtClean="0"/>
              <a:pPr/>
              <a:t>‹#›</a:t>
            </a:fld>
            <a:endParaRPr lang="x-non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9771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590BD83-DEAA-4E08-9776-089F5564B1A5}" type="slidenum">
              <a:rPr lang="x-none" smtClean="0"/>
              <a:pPr/>
              <a:t>‹#›</a:t>
            </a:fld>
            <a:endParaRPr lang="x-non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88091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590BD83-DEAA-4E08-9776-089F5564B1A5}" type="slidenum">
              <a:rPr lang="x-none" smtClean="0"/>
              <a:pPr/>
              <a:t>‹#›</a:t>
            </a:fld>
            <a:endParaRPr lang="x-non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74461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590BD83-DEAA-4E08-9776-089F5564B1A5}" type="slidenum">
              <a:rPr lang="x-none" smtClean="0"/>
              <a:pPr/>
              <a:t>‹#›</a:t>
            </a:fld>
            <a:endParaRPr lang="x-non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565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7590BD83-DEAA-4E08-9776-089F5564B1A5}" type="slidenum">
              <a:rPr lang="x-none" smtClean="0"/>
              <a:pPr/>
              <a:t>‹#›</a:t>
            </a:fld>
            <a:endParaRPr lang="x-non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4218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7590BD83-DEAA-4E08-9776-089F5564B1A5}" type="slidenum">
              <a:rPr lang="x-none" smtClean="0"/>
              <a:pPr/>
              <a:t>‹#›</a:t>
            </a:fld>
            <a:endParaRPr lang="x-non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1140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7590BD83-DEAA-4E08-9776-089F5564B1A5}" type="slidenum">
              <a:rPr lang="x-none" smtClean="0"/>
              <a:pPr/>
              <a:t>‹#›</a:t>
            </a:fld>
            <a:endParaRPr lang="x-none"/>
          </a:p>
        </p:txBody>
      </p:sp>
    </p:spTree>
    <p:extLst>
      <p:ext uri="{BB962C8B-B14F-4D97-AF65-F5344CB8AC3E}">
        <p14:creationId xmlns:p14="http://schemas.microsoft.com/office/powerpoint/2010/main" xmlns="" val="193982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EC1799-8E23-4D60-BAFF-3363280F8DB6}" type="datetimeFigureOut">
              <a:rPr lang="x-none" smtClean="0"/>
              <a:pPr/>
              <a:t>24/01/2021</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590BD83-DEAA-4E08-9776-089F5564B1A5}" type="slidenum">
              <a:rPr lang="x-none" smtClean="0"/>
              <a:pPr/>
              <a:t>‹#›</a:t>
            </a:fld>
            <a:endParaRPr lang="x-non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65326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EC1799-8E23-4D60-BAFF-3363280F8DB6}" type="datetimeFigureOut">
              <a:rPr lang="x-none" smtClean="0"/>
              <a:pPr/>
              <a:t>24/01/2021</a:t>
            </a:fld>
            <a:endParaRPr lang="x-none"/>
          </a:p>
        </p:txBody>
      </p:sp>
      <p:sp>
        <p:nvSpPr>
          <p:cNvPr id="6" name="Footer Placeholder 5"/>
          <p:cNvSpPr>
            <a:spLocks noGrp="1"/>
          </p:cNvSpPr>
          <p:nvPr>
            <p:ph type="ftr" sz="quarter" idx="11"/>
          </p:nvPr>
        </p:nvSpPr>
        <p:spPr>
          <a:xfrm>
            <a:off x="1447382" y="318640"/>
            <a:ext cx="5541004" cy="320931"/>
          </a:xfrm>
        </p:spPr>
        <p:txBody>
          <a:bodyPr/>
          <a:lstStyle/>
          <a:p>
            <a:endParaRPr lang="x-none"/>
          </a:p>
        </p:txBody>
      </p:sp>
      <p:sp>
        <p:nvSpPr>
          <p:cNvPr id="7" name="Slide Number Placeholder 6"/>
          <p:cNvSpPr>
            <a:spLocks noGrp="1"/>
          </p:cNvSpPr>
          <p:nvPr>
            <p:ph type="sldNum" sz="quarter" idx="12"/>
          </p:nvPr>
        </p:nvSpPr>
        <p:spPr/>
        <p:txBody>
          <a:bodyPr/>
          <a:lstStyle/>
          <a:p>
            <a:fld id="{7590BD83-DEAA-4E08-9776-089F5564B1A5}" type="slidenum">
              <a:rPr lang="x-none" smtClean="0"/>
              <a:pPr/>
              <a:t>‹#›</a:t>
            </a:fld>
            <a:endParaRPr lang="x-non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6318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EC1799-8E23-4D60-BAFF-3363280F8DB6}" type="datetimeFigureOut">
              <a:rPr lang="x-none" smtClean="0"/>
              <a:pPr/>
              <a:t>24/01/2021</a:t>
            </a:fld>
            <a:endParaRPr lang="x-non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90BD83-DEAA-4E08-9776-089F5564B1A5}" type="slidenum">
              <a:rPr lang="x-none" smtClean="0"/>
              <a:pPr/>
              <a:t>‹#›</a:t>
            </a:fld>
            <a:endParaRPr lang="x-non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452596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77A668-37FE-43A0-859E-CCD9288428F9}"/>
              </a:ext>
            </a:extLst>
          </p:cNvPr>
          <p:cNvSpPr>
            <a:spLocks noGrp="1"/>
          </p:cNvSpPr>
          <p:nvPr>
            <p:ph type="ctrTitle"/>
          </p:nvPr>
        </p:nvSpPr>
        <p:spPr/>
        <p:txBody>
          <a:bodyPr/>
          <a:lstStyle/>
          <a:p>
            <a:r>
              <a:rPr lang="en-AU" dirty="0" smtClean="0"/>
              <a:t>Int</a:t>
            </a:r>
            <a:r>
              <a:rPr lang="en-AU" dirty="0" smtClean="0"/>
              <a:t>. To  economics</a:t>
            </a:r>
            <a:endParaRPr lang="x-none" dirty="0"/>
          </a:p>
        </p:txBody>
      </p:sp>
    </p:spTree>
    <p:extLst>
      <p:ext uri="{BB962C8B-B14F-4D97-AF65-F5344CB8AC3E}">
        <p14:creationId xmlns:p14="http://schemas.microsoft.com/office/powerpoint/2010/main" xmlns="" val="142220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0EA58-43C0-48A0-A493-B83839EFA878}"/>
              </a:ext>
            </a:extLst>
          </p:cNvPr>
          <p:cNvSpPr>
            <a:spLocks noGrp="1"/>
          </p:cNvSpPr>
          <p:nvPr>
            <p:ph type="title"/>
          </p:nvPr>
        </p:nvSpPr>
        <p:spPr/>
        <p:txBody>
          <a:bodyPr/>
          <a:lstStyle/>
          <a:p>
            <a:r>
              <a:rPr lang="en-US" dirty="0"/>
              <a:t>Seasonal unemployment</a:t>
            </a:r>
            <a:endParaRPr lang="x-none" dirty="0"/>
          </a:p>
        </p:txBody>
      </p:sp>
      <p:sp>
        <p:nvSpPr>
          <p:cNvPr id="3" name="Content Placeholder 2">
            <a:extLst>
              <a:ext uri="{FF2B5EF4-FFF2-40B4-BE49-F238E27FC236}">
                <a16:creationId xmlns:a16="http://schemas.microsoft.com/office/drawing/2014/main" xmlns="" id="{162819E1-700A-474C-9C2D-3EA96D08B539}"/>
              </a:ext>
            </a:extLst>
          </p:cNvPr>
          <p:cNvSpPr>
            <a:spLocks noGrp="1"/>
          </p:cNvSpPr>
          <p:nvPr>
            <p:ph idx="1"/>
          </p:nvPr>
        </p:nvSpPr>
        <p:spPr/>
        <p:txBody>
          <a:bodyPr/>
          <a:lstStyle/>
          <a:p>
            <a:pPr marL="0" indent="0">
              <a:buNone/>
            </a:pPr>
            <a:r>
              <a:rPr lang="en-US" b="1" i="0" dirty="0">
                <a:solidFill>
                  <a:srgbClr val="202124"/>
                </a:solidFill>
                <a:effectLst/>
                <a:latin typeface="arial" panose="020B0604020202020204" pitchFamily="34" charset="0"/>
              </a:rPr>
              <a:t>Seasonal unemployment</a:t>
            </a:r>
            <a:r>
              <a:rPr lang="en-US" b="0" i="0" dirty="0">
                <a:solidFill>
                  <a:srgbClr val="202124"/>
                </a:solidFill>
                <a:effectLst/>
                <a:latin typeface="arial" panose="020B0604020202020204" pitchFamily="34" charset="0"/>
              </a:rPr>
              <a:t> occurs when people are </a:t>
            </a:r>
            <a:r>
              <a:rPr lang="en-US" b="1" i="0" dirty="0">
                <a:solidFill>
                  <a:srgbClr val="202124"/>
                </a:solidFill>
                <a:effectLst/>
                <a:latin typeface="arial" panose="020B0604020202020204" pitchFamily="34" charset="0"/>
              </a:rPr>
              <a:t>unemployed</a:t>
            </a:r>
            <a:r>
              <a:rPr lang="en-US" b="0" i="0" dirty="0">
                <a:solidFill>
                  <a:srgbClr val="202124"/>
                </a:solidFill>
                <a:effectLst/>
                <a:latin typeface="arial" panose="020B0604020202020204" pitchFamily="34" charset="0"/>
              </a:rPr>
              <a:t> at certain times of the year, because they work in industries where they are not needed all year round. </a:t>
            </a:r>
          </a:p>
          <a:p>
            <a:pPr marL="0" indent="0">
              <a:buNone/>
            </a:pPr>
            <a:r>
              <a:rPr lang="en-US" b="0" i="0" dirty="0">
                <a:solidFill>
                  <a:srgbClr val="202124"/>
                </a:solidFill>
                <a:effectLst/>
                <a:latin typeface="arial" panose="020B0604020202020204" pitchFamily="34" charset="0"/>
              </a:rPr>
              <a:t>Examples of industries where demand, production and employment are </a:t>
            </a:r>
            <a:r>
              <a:rPr lang="en-US" b="1" i="0" dirty="0">
                <a:solidFill>
                  <a:srgbClr val="202124"/>
                </a:solidFill>
                <a:effectLst/>
                <a:latin typeface="arial" panose="020B0604020202020204" pitchFamily="34" charset="0"/>
              </a:rPr>
              <a:t>seasonal</a:t>
            </a:r>
            <a:r>
              <a:rPr lang="en-US" b="0" i="0" dirty="0">
                <a:solidFill>
                  <a:srgbClr val="202124"/>
                </a:solidFill>
                <a:effectLst/>
                <a:latin typeface="arial" panose="020B0604020202020204" pitchFamily="34" charset="0"/>
              </a:rPr>
              <a:t> include tourism and leisure, farming, construction and retailing.</a:t>
            </a:r>
            <a:endParaRPr lang="x-none" dirty="0"/>
          </a:p>
        </p:txBody>
      </p:sp>
    </p:spTree>
    <p:extLst>
      <p:ext uri="{BB962C8B-B14F-4D97-AF65-F5344CB8AC3E}">
        <p14:creationId xmlns:p14="http://schemas.microsoft.com/office/powerpoint/2010/main" xmlns="" val="257787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D994B-95CC-4F68-88CE-7984804526DF}"/>
              </a:ext>
            </a:extLst>
          </p:cNvPr>
          <p:cNvSpPr>
            <a:spLocks noGrp="1"/>
          </p:cNvSpPr>
          <p:nvPr>
            <p:ph type="title"/>
          </p:nvPr>
        </p:nvSpPr>
        <p:spPr>
          <a:xfrm>
            <a:off x="838200" y="365125"/>
            <a:ext cx="10515600" cy="1306443"/>
          </a:xfrm>
        </p:spPr>
        <p:txBody>
          <a:bodyPr>
            <a:normAutofit/>
          </a:bodyPr>
          <a:lstStyle/>
          <a:p>
            <a:r>
              <a:rPr lang="en-US" sz="4000"/>
              <a:t>Cyclical unemployment</a:t>
            </a:r>
            <a:endParaRPr lang="x-none" sz="4000"/>
          </a:p>
        </p:txBody>
      </p:sp>
      <p:sp>
        <p:nvSpPr>
          <p:cNvPr id="3" name="Content Placeholder 2">
            <a:extLst>
              <a:ext uri="{FF2B5EF4-FFF2-40B4-BE49-F238E27FC236}">
                <a16:creationId xmlns:a16="http://schemas.microsoft.com/office/drawing/2014/main" xmlns="" id="{0DF6C10F-163E-49AD-85E4-BDCB307237BF}"/>
              </a:ext>
            </a:extLst>
          </p:cNvPr>
          <p:cNvSpPr>
            <a:spLocks noGrp="1"/>
          </p:cNvSpPr>
          <p:nvPr>
            <p:ph idx="1"/>
          </p:nvPr>
        </p:nvSpPr>
        <p:spPr>
          <a:xfrm>
            <a:off x="838200" y="1825625"/>
            <a:ext cx="4152774" cy="4303464"/>
          </a:xfrm>
        </p:spPr>
        <p:txBody>
          <a:bodyPr>
            <a:normAutofit fontScale="92500" lnSpcReduction="10000"/>
          </a:bodyPr>
          <a:lstStyle/>
          <a:p>
            <a:r>
              <a:rPr lang="en-US" sz="2000" b="1" i="0" dirty="0">
                <a:effectLst/>
                <a:latin typeface="arial" panose="020B0604020202020204" pitchFamily="34" charset="0"/>
              </a:rPr>
              <a:t>Cyclical unemployment</a:t>
            </a:r>
            <a:r>
              <a:rPr lang="en-US" sz="2000" b="0" i="0" dirty="0">
                <a:effectLst/>
                <a:latin typeface="arial" panose="020B0604020202020204" pitchFamily="34" charset="0"/>
              </a:rPr>
              <a:t> is a type of </a:t>
            </a:r>
            <a:r>
              <a:rPr lang="en-US" sz="2000" b="1" i="0" dirty="0">
                <a:effectLst/>
                <a:latin typeface="arial" panose="020B0604020202020204" pitchFamily="34" charset="0"/>
              </a:rPr>
              <a:t>unemployment</a:t>
            </a:r>
            <a:r>
              <a:rPr lang="en-US" sz="2000" b="0" i="0" dirty="0">
                <a:effectLst/>
                <a:latin typeface="arial" panose="020B0604020202020204" pitchFamily="34" charset="0"/>
              </a:rPr>
              <a:t> which is related to the </a:t>
            </a:r>
            <a:r>
              <a:rPr lang="en-US" sz="2000" b="1" i="0" dirty="0">
                <a:effectLst/>
                <a:latin typeface="arial" panose="020B0604020202020204" pitchFamily="34" charset="0"/>
              </a:rPr>
              <a:t>cyclical</a:t>
            </a:r>
            <a:r>
              <a:rPr lang="en-US" sz="2000" b="0" i="0" dirty="0">
                <a:effectLst/>
                <a:latin typeface="arial" panose="020B0604020202020204" pitchFamily="34" charset="0"/>
              </a:rPr>
              <a:t> trends in the industry or the business cycle. ... </a:t>
            </a:r>
            <a:r>
              <a:rPr lang="en-US" sz="2000" b="1" i="0" dirty="0">
                <a:effectLst/>
                <a:latin typeface="arial" panose="020B0604020202020204" pitchFamily="34" charset="0"/>
              </a:rPr>
              <a:t>Cyclical unemployment</a:t>
            </a:r>
            <a:r>
              <a:rPr lang="en-US" sz="2000" b="0" i="0" dirty="0">
                <a:effectLst/>
                <a:latin typeface="arial" panose="020B0604020202020204" pitchFamily="34" charset="0"/>
              </a:rPr>
              <a:t> is directly related to the macro-economic situation in the economy. It would rise at a time of recession, while reduce when the economy starts recovering.</a:t>
            </a:r>
          </a:p>
          <a:p>
            <a:pPr marL="0" indent="0">
              <a:buNone/>
            </a:pPr>
            <a:r>
              <a:rPr lang="en-US" sz="2000" b="0" i="0" dirty="0">
                <a:effectLst/>
                <a:latin typeface="arial" panose="020B0604020202020204" pitchFamily="34" charset="0"/>
              </a:rPr>
              <a:t/>
            </a:r>
            <a:br>
              <a:rPr lang="en-US" sz="2000" b="0" i="0" dirty="0">
                <a:effectLst/>
                <a:latin typeface="arial" panose="020B0604020202020204" pitchFamily="34" charset="0"/>
              </a:rPr>
            </a:br>
            <a:endParaRPr lang="x-none" sz="2000" dirty="0"/>
          </a:p>
        </p:txBody>
      </p:sp>
      <p:pic>
        <p:nvPicPr>
          <p:cNvPr id="5" name="Picture 4" descr="Diagram&#10;&#10;Description automatically generated">
            <a:extLst>
              <a:ext uri="{FF2B5EF4-FFF2-40B4-BE49-F238E27FC236}">
                <a16:creationId xmlns:a16="http://schemas.microsoft.com/office/drawing/2014/main" xmlns="" id="{1FD76172-F2C4-4C57-8EB6-1A1978573333}"/>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6012" r="1" b="1"/>
          <a:stretch/>
        </p:blipFill>
        <p:spPr>
          <a:xfrm>
            <a:off x="5183500" y="1904282"/>
            <a:ext cx="6170299" cy="4224808"/>
          </a:xfrm>
          <a:prstGeom prst="rect">
            <a:avLst/>
          </a:prstGeom>
        </p:spPr>
      </p:pic>
    </p:spTree>
    <p:extLst>
      <p:ext uri="{BB962C8B-B14F-4D97-AF65-F5344CB8AC3E}">
        <p14:creationId xmlns:p14="http://schemas.microsoft.com/office/powerpoint/2010/main" xmlns="" val="30190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E59F1-362D-4481-8464-4FFB0E951572}"/>
              </a:ext>
            </a:extLst>
          </p:cNvPr>
          <p:cNvSpPr>
            <a:spLocks noGrp="1"/>
          </p:cNvSpPr>
          <p:nvPr>
            <p:ph type="title"/>
          </p:nvPr>
        </p:nvSpPr>
        <p:spPr/>
        <p:txBody>
          <a:bodyPr/>
          <a:lstStyle/>
          <a:p>
            <a:r>
              <a:rPr lang="en-US" dirty="0"/>
              <a:t>Structural unemployment</a:t>
            </a:r>
            <a:endParaRPr lang="x-none" dirty="0"/>
          </a:p>
        </p:txBody>
      </p:sp>
      <p:sp>
        <p:nvSpPr>
          <p:cNvPr id="3" name="Content Placeholder 2">
            <a:extLst>
              <a:ext uri="{FF2B5EF4-FFF2-40B4-BE49-F238E27FC236}">
                <a16:creationId xmlns:a16="http://schemas.microsoft.com/office/drawing/2014/main" xmlns="" id="{1B3FCD2D-4980-4A95-B763-EFC3C1F15578}"/>
              </a:ext>
            </a:extLst>
          </p:cNvPr>
          <p:cNvSpPr>
            <a:spLocks noGrp="1"/>
          </p:cNvSpPr>
          <p:nvPr>
            <p:ph idx="1"/>
          </p:nvPr>
        </p:nvSpPr>
        <p:spPr/>
        <p:txBody>
          <a:bodyPr/>
          <a:lstStyle/>
          <a:p>
            <a:pPr marL="0" indent="0" algn="l">
              <a:buNone/>
            </a:pPr>
            <a:r>
              <a:rPr lang="en-US" b="1" i="0" dirty="0">
                <a:solidFill>
                  <a:srgbClr val="202124"/>
                </a:solidFill>
                <a:effectLst/>
                <a:latin typeface="arial" panose="020B0604020202020204" pitchFamily="34" charset="0"/>
              </a:rPr>
              <a:t>Structural unemployment</a:t>
            </a:r>
            <a:r>
              <a:rPr lang="en-US" b="0" i="0" dirty="0">
                <a:solidFill>
                  <a:srgbClr val="202124"/>
                </a:solidFill>
                <a:effectLst/>
                <a:latin typeface="arial" panose="020B0604020202020204" pitchFamily="34" charset="0"/>
              </a:rPr>
              <a:t> is caused by a mismatch of skills between </a:t>
            </a:r>
            <a:r>
              <a:rPr lang="en-US" b="1" i="0" dirty="0">
                <a:solidFill>
                  <a:srgbClr val="202124"/>
                </a:solidFill>
                <a:effectLst/>
                <a:latin typeface="arial" panose="020B0604020202020204" pitchFamily="34" charset="0"/>
              </a:rPr>
              <a:t>the unemployed and</a:t>
            </a:r>
            <a:r>
              <a:rPr lang="en-US" b="0" i="0" dirty="0">
                <a:solidFill>
                  <a:srgbClr val="202124"/>
                </a:solidFill>
                <a:effectLst/>
                <a:latin typeface="arial" panose="020B0604020202020204" pitchFamily="34" charset="0"/>
              </a:rPr>
              <a:t> available jobs. ...</a:t>
            </a:r>
          </a:p>
          <a:p>
            <a:pPr marL="0" indent="0">
              <a:buNone/>
            </a:pPr>
            <a:r>
              <a:rPr lang="en-US" b="0" i="0" dirty="0">
                <a:effectLst/>
                <a:latin typeface="Open Sans"/>
              </a:rPr>
              <a:t>Example</a:t>
            </a:r>
          </a:p>
          <a:p>
            <a:pPr marL="0" indent="0">
              <a:buNone/>
            </a:pPr>
            <a:r>
              <a:rPr lang="en-US" b="0" i="0" dirty="0">
                <a:effectLst/>
                <a:latin typeface="Open Sans"/>
              </a:rPr>
              <a:t>The US car manufacturing firm (General Motors) closed down due to strong international competition. Car workers become unemployed but were not qualified to gain jobs in areas of </a:t>
            </a:r>
            <a:r>
              <a:rPr lang="en-US" b="0" i="0" dirty="0" err="1">
                <a:effectLst/>
                <a:latin typeface="Open Sans"/>
              </a:rPr>
              <a:t>labour</a:t>
            </a:r>
            <a:r>
              <a:rPr lang="en-US" b="0" i="0" dirty="0">
                <a:effectLst/>
                <a:latin typeface="Open Sans"/>
              </a:rPr>
              <a:t> vacancies, such as teaching, doctors, electricians, IT – mostly in other parts of the country. Due to the decline of the car industry, in 2009, unemployment in Detroit rose to 29% (compared to the national rate of 9.8%).</a:t>
            </a:r>
            <a:endParaRPr lang="x-none" dirty="0"/>
          </a:p>
        </p:txBody>
      </p:sp>
    </p:spTree>
    <p:extLst>
      <p:ext uri="{BB962C8B-B14F-4D97-AF65-F5344CB8AC3E}">
        <p14:creationId xmlns:p14="http://schemas.microsoft.com/office/powerpoint/2010/main" xmlns="" val="260454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67DCE-584C-4156-A2F9-0094012A5229}"/>
              </a:ext>
            </a:extLst>
          </p:cNvPr>
          <p:cNvSpPr>
            <a:spLocks noGrp="1"/>
          </p:cNvSpPr>
          <p:nvPr>
            <p:ph type="title"/>
          </p:nvPr>
        </p:nvSpPr>
        <p:spPr/>
        <p:txBody>
          <a:bodyPr/>
          <a:lstStyle/>
          <a:p>
            <a:r>
              <a:rPr lang="en-US" dirty="0"/>
              <a:t>Unemployment </a:t>
            </a:r>
            <a:endParaRPr lang="x-none" dirty="0"/>
          </a:p>
        </p:txBody>
      </p:sp>
      <p:sp>
        <p:nvSpPr>
          <p:cNvPr id="3" name="Content Placeholder 2">
            <a:extLst>
              <a:ext uri="{FF2B5EF4-FFF2-40B4-BE49-F238E27FC236}">
                <a16:creationId xmlns:a16="http://schemas.microsoft.com/office/drawing/2014/main" xmlns="" id="{3133165A-F393-49D0-8023-BA10FA9D9D56}"/>
              </a:ext>
            </a:extLst>
          </p:cNvPr>
          <p:cNvSpPr>
            <a:spLocks noGrp="1"/>
          </p:cNvSpPr>
          <p:nvPr>
            <p:ph idx="1"/>
          </p:nvPr>
        </p:nvSpPr>
        <p:spPr/>
        <p:txBody>
          <a:bodyPr/>
          <a:lstStyle/>
          <a:p>
            <a:r>
              <a:rPr lang="en-US" b="0" i="0" dirty="0">
                <a:solidFill>
                  <a:srgbClr val="57595D"/>
                </a:solidFill>
                <a:effectLst/>
                <a:latin typeface="Open Sans"/>
              </a:rPr>
              <a:t>Unemployment is a term referring to individuals who are employable and seeking a job but are unable to find a job.</a:t>
            </a:r>
            <a:endParaRPr lang="x-none" dirty="0"/>
          </a:p>
          <a:p>
            <a:endParaRPr lang="en-US" dirty="0"/>
          </a:p>
          <a:p>
            <a:pPr marL="0" indent="0">
              <a:buNone/>
            </a:pPr>
            <a:r>
              <a:rPr lang="en-US" dirty="0"/>
              <a:t>“people who </a:t>
            </a:r>
            <a:r>
              <a:rPr lang="en-US" dirty="0" err="1"/>
              <a:t>donot</a:t>
            </a:r>
            <a:r>
              <a:rPr lang="en-US" dirty="0"/>
              <a:t> have job, actively looking for work”</a:t>
            </a:r>
            <a:endParaRPr lang="x-none" dirty="0"/>
          </a:p>
        </p:txBody>
      </p:sp>
    </p:spTree>
    <p:extLst>
      <p:ext uri="{BB962C8B-B14F-4D97-AF65-F5344CB8AC3E}">
        <p14:creationId xmlns:p14="http://schemas.microsoft.com/office/powerpoint/2010/main" xmlns="" val="193943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16AF0B-0094-46D3-87E8-929C4F72B0DD}"/>
              </a:ext>
            </a:extLst>
          </p:cNvPr>
          <p:cNvSpPr>
            <a:spLocks noGrp="1"/>
          </p:cNvSpPr>
          <p:nvPr>
            <p:ph idx="1"/>
          </p:nvPr>
        </p:nvSpPr>
        <p:spPr>
          <a:xfrm>
            <a:off x="838200" y="198782"/>
            <a:ext cx="10515600" cy="5964928"/>
          </a:xfrm>
        </p:spPr>
        <p:txBody>
          <a:bodyPr>
            <a:normAutofit fontScale="92500" lnSpcReduction="10000"/>
          </a:bodyPr>
          <a:lstStyle/>
          <a:p>
            <a:pPr marL="0" indent="0">
              <a:buNone/>
            </a:pPr>
            <a:r>
              <a:rPr lang="en-US" dirty="0"/>
              <a:t>If we talk about unemployment, we start with idea of the labor force.</a:t>
            </a:r>
          </a:p>
          <a:p>
            <a:pPr marL="0" indent="0">
              <a:buNone/>
            </a:pPr>
            <a:endParaRPr lang="en-US" dirty="0"/>
          </a:p>
          <a:p>
            <a:pPr marL="0" indent="0">
              <a:buNone/>
            </a:pPr>
            <a:r>
              <a:rPr lang="en-US" dirty="0"/>
              <a:t>				Total population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L=E+U</a:t>
            </a:r>
            <a:endParaRPr lang="x-none" dirty="0"/>
          </a:p>
        </p:txBody>
      </p:sp>
      <p:cxnSp>
        <p:nvCxnSpPr>
          <p:cNvPr id="5" name="Straight Connector 4">
            <a:extLst>
              <a:ext uri="{FF2B5EF4-FFF2-40B4-BE49-F238E27FC236}">
                <a16:creationId xmlns:a16="http://schemas.microsoft.com/office/drawing/2014/main" xmlns="" id="{24F2FA84-6B48-4030-BA78-B6EF4BEB012A}"/>
              </a:ext>
            </a:extLst>
          </p:cNvPr>
          <p:cNvCxnSpPr/>
          <p:nvPr/>
        </p:nvCxnSpPr>
        <p:spPr>
          <a:xfrm>
            <a:off x="5817704" y="1722783"/>
            <a:ext cx="0" cy="29154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xmlns="" id="{2E7C8F3C-4DA9-487E-8E27-347369F6970A}"/>
              </a:ext>
            </a:extLst>
          </p:cNvPr>
          <p:cNvCxnSpPr/>
          <p:nvPr/>
        </p:nvCxnSpPr>
        <p:spPr>
          <a:xfrm flipH="1">
            <a:off x="2544417" y="2014330"/>
            <a:ext cx="3273287"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446F3E5C-85BF-4BAB-8B7E-D4692F326628}"/>
              </a:ext>
            </a:extLst>
          </p:cNvPr>
          <p:cNvCxnSpPr/>
          <p:nvPr/>
        </p:nvCxnSpPr>
        <p:spPr>
          <a:xfrm>
            <a:off x="2544417" y="2014330"/>
            <a:ext cx="0" cy="463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xmlns="" id="{7C6CAE9C-CA52-4919-91F9-80AD82EC4C5B}"/>
              </a:ext>
            </a:extLst>
          </p:cNvPr>
          <p:cNvSpPr/>
          <p:nvPr/>
        </p:nvSpPr>
        <p:spPr>
          <a:xfrm>
            <a:off x="1550504" y="2478157"/>
            <a:ext cx="2213111" cy="7420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 Labor Force</a:t>
            </a:r>
            <a:endParaRPr lang="x-none" dirty="0"/>
          </a:p>
        </p:txBody>
      </p:sp>
      <p:cxnSp>
        <p:nvCxnSpPr>
          <p:cNvPr id="12" name="Straight Connector 11">
            <a:extLst>
              <a:ext uri="{FF2B5EF4-FFF2-40B4-BE49-F238E27FC236}">
                <a16:creationId xmlns:a16="http://schemas.microsoft.com/office/drawing/2014/main" xmlns="" id="{95C3EE92-6503-412D-B03E-3D9CA9EE0D5D}"/>
              </a:ext>
            </a:extLst>
          </p:cNvPr>
          <p:cNvCxnSpPr>
            <a:cxnSpLocks/>
          </p:cNvCxnSpPr>
          <p:nvPr/>
        </p:nvCxnSpPr>
        <p:spPr>
          <a:xfrm>
            <a:off x="5817704" y="2014330"/>
            <a:ext cx="3127513" cy="1325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64339F14-14FA-4D95-8963-5AA3B1211989}"/>
              </a:ext>
            </a:extLst>
          </p:cNvPr>
          <p:cNvCxnSpPr/>
          <p:nvPr/>
        </p:nvCxnSpPr>
        <p:spPr>
          <a:xfrm>
            <a:off x="8945217" y="2027582"/>
            <a:ext cx="0" cy="4638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Rounded Corners 14">
            <a:extLst>
              <a:ext uri="{FF2B5EF4-FFF2-40B4-BE49-F238E27FC236}">
                <a16:creationId xmlns:a16="http://schemas.microsoft.com/office/drawing/2014/main" xmlns="" id="{563D2C7B-30D9-4B18-B895-BF97B1A47CFF}"/>
              </a:ext>
            </a:extLst>
          </p:cNvPr>
          <p:cNvSpPr/>
          <p:nvPr/>
        </p:nvSpPr>
        <p:spPr>
          <a:xfrm>
            <a:off x="7673010" y="2491409"/>
            <a:ext cx="2332382" cy="7420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 of the labor Force</a:t>
            </a:r>
            <a:endParaRPr lang="x-none" dirty="0"/>
          </a:p>
        </p:txBody>
      </p:sp>
      <p:cxnSp>
        <p:nvCxnSpPr>
          <p:cNvPr id="19" name="Straight Connector 18">
            <a:extLst>
              <a:ext uri="{FF2B5EF4-FFF2-40B4-BE49-F238E27FC236}">
                <a16:creationId xmlns:a16="http://schemas.microsoft.com/office/drawing/2014/main" xmlns="" id="{1E24D498-8F9B-4584-9654-B3F665C35C3C}"/>
              </a:ext>
            </a:extLst>
          </p:cNvPr>
          <p:cNvCxnSpPr>
            <a:cxnSpLocks/>
            <a:stCxn id="10" idx="2"/>
          </p:cNvCxnSpPr>
          <p:nvPr/>
        </p:nvCxnSpPr>
        <p:spPr>
          <a:xfrm>
            <a:off x="2657060" y="3220242"/>
            <a:ext cx="0" cy="4175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A639BC13-2C51-4B3C-8F97-F9DE5BB2F302}"/>
              </a:ext>
            </a:extLst>
          </p:cNvPr>
          <p:cNvCxnSpPr>
            <a:cxnSpLocks/>
          </p:cNvCxnSpPr>
          <p:nvPr/>
        </p:nvCxnSpPr>
        <p:spPr>
          <a:xfrm flipH="1">
            <a:off x="1113183" y="3637759"/>
            <a:ext cx="1543875"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D3D5B31F-730C-45AF-9333-B41B86BE64EF}"/>
              </a:ext>
            </a:extLst>
          </p:cNvPr>
          <p:cNvCxnSpPr>
            <a:cxnSpLocks/>
          </p:cNvCxnSpPr>
          <p:nvPr/>
        </p:nvCxnSpPr>
        <p:spPr>
          <a:xfrm>
            <a:off x="2657059" y="3637759"/>
            <a:ext cx="974037"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xmlns="" id="{1B903BB4-9097-4BCF-B333-A125CCF9E188}"/>
              </a:ext>
            </a:extLst>
          </p:cNvPr>
          <p:cNvSpPr/>
          <p:nvPr/>
        </p:nvSpPr>
        <p:spPr>
          <a:xfrm>
            <a:off x="503583" y="4214191"/>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Rectangle: Rounded Corners 25">
            <a:extLst>
              <a:ext uri="{FF2B5EF4-FFF2-40B4-BE49-F238E27FC236}">
                <a16:creationId xmlns:a16="http://schemas.microsoft.com/office/drawing/2014/main" xmlns="" id="{F4E6F3C7-CDE9-4AAB-872C-78D103139368}"/>
              </a:ext>
            </a:extLst>
          </p:cNvPr>
          <p:cNvSpPr/>
          <p:nvPr/>
        </p:nvSpPr>
        <p:spPr>
          <a:xfrm>
            <a:off x="424070" y="4153892"/>
            <a:ext cx="1457739" cy="4505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Unemployed</a:t>
            </a:r>
            <a:endParaRPr lang="x-none" dirty="0"/>
          </a:p>
        </p:txBody>
      </p:sp>
      <p:cxnSp>
        <p:nvCxnSpPr>
          <p:cNvPr id="28" name="Straight Arrow Connector 27">
            <a:extLst>
              <a:ext uri="{FF2B5EF4-FFF2-40B4-BE49-F238E27FC236}">
                <a16:creationId xmlns:a16="http://schemas.microsoft.com/office/drawing/2014/main" xmlns="" id="{3D786D32-922E-4B31-B0B1-987AA9E4BECC}"/>
              </a:ext>
            </a:extLst>
          </p:cNvPr>
          <p:cNvCxnSpPr>
            <a:cxnSpLocks/>
          </p:cNvCxnSpPr>
          <p:nvPr/>
        </p:nvCxnSpPr>
        <p:spPr>
          <a:xfrm flipH="1">
            <a:off x="1093303" y="3637759"/>
            <a:ext cx="19880" cy="516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xmlns="" id="{7A0646C6-7D5B-4FB9-84ED-CB1E440333AA}"/>
              </a:ext>
            </a:extLst>
          </p:cNvPr>
          <p:cNvCxnSpPr/>
          <p:nvPr/>
        </p:nvCxnSpPr>
        <p:spPr>
          <a:xfrm>
            <a:off x="3631096" y="3657600"/>
            <a:ext cx="0" cy="496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8953FE51-C10B-4649-ACB6-A9BF4E477D7C}"/>
              </a:ext>
            </a:extLst>
          </p:cNvPr>
          <p:cNvSpPr/>
          <p:nvPr/>
        </p:nvSpPr>
        <p:spPr>
          <a:xfrm>
            <a:off x="3008243" y="4214191"/>
            <a:ext cx="1285461" cy="3902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Employed</a:t>
            </a:r>
            <a:endParaRPr lang="x-none" dirty="0"/>
          </a:p>
        </p:txBody>
      </p:sp>
      <p:sp>
        <p:nvSpPr>
          <p:cNvPr id="37" name="Rectangle: Rounded Corners 36">
            <a:extLst>
              <a:ext uri="{FF2B5EF4-FFF2-40B4-BE49-F238E27FC236}">
                <a16:creationId xmlns:a16="http://schemas.microsoft.com/office/drawing/2014/main" xmlns="" id="{42B4CE18-014C-4DF9-AF4C-C02B9DADA511}"/>
              </a:ext>
            </a:extLst>
          </p:cNvPr>
          <p:cNvSpPr/>
          <p:nvPr/>
        </p:nvSpPr>
        <p:spPr>
          <a:xfrm>
            <a:off x="215016" y="4829768"/>
            <a:ext cx="1836089" cy="5963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Looking for Work</a:t>
            </a:r>
            <a:endParaRPr lang="x-none" dirty="0"/>
          </a:p>
        </p:txBody>
      </p:sp>
      <p:sp>
        <p:nvSpPr>
          <p:cNvPr id="41" name="Rectangle: Rounded Corners 40">
            <a:extLst>
              <a:ext uri="{FF2B5EF4-FFF2-40B4-BE49-F238E27FC236}">
                <a16:creationId xmlns:a16="http://schemas.microsoft.com/office/drawing/2014/main" xmlns="" id="{BFAD0069-8B3B-4C3F-B36B-2BA41A4A4AD0}"/>
              </a:ext>
            </a:extLst>
          </p:cNvPr>
          <p:cNvSpPr/>
          <p:nvPr/>
        </p:nvSpPr>
        <p:spPr>
          <a:xfrm>
            <a:off x="7381460" y="3637759"/>
            <a:ext cx="3127462" cy="20739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Unable to be employed</a:t>
            </a:r>
          </a:p>
          <a:p>
            <a:pPr marL="285750" indent="-285750">
              <a:buFont typeface="Arial" panose="020B0604020202020204" pitchFamily="34" charset="0"/>
              <a:buChar char="•"/>
            </a:pPr>
            <a:r>
              <a:rPr lang="en-US" dirty="0"/>
              <a:t>In Schools</a:t>
            </a:r>
          </a:p>
          <a:p>
            <a:pPr marL="285750" indent="-285750">
              <a:buFont typeface="Arial" panose="020B0604020202020204" pitchFamily="34" charset="0"/>
              <a:buChar char="•"/>
            </a:pPr>
            <a:r>
              <a:rPr lang="en-US" dirty="0"/>
              <a:t>House keeping </a:t>
            </a:r>
          </a:p>
          <a:p>
            <a:r>
              <a:rPr lang="en-US" dirty="0"/>
              <a:t>      Or </a:t>
            </a:r>
          </a:p>
          <a:p>
            <a:pPr marL="285750" indent="-285750">
              <a:buFont typeface="Arial" panose="020B0604020202020204" pitchFamily="34" charset="0"/>
              <a:buChar char="•"/>
            </a:pPr>
            <a:r>
              <a:rPr lang="en-US" dirty="0"/>
              <a:t>Other (inactive person)</a:t>
            </a:r>
            <a:endParaRPr lang="x-none" dirty="0"/>
          </a:p>
        </p:txBody>
      </p:sp>
    </p:spTree>
    <p:extLst>
      <p:ext uri="{BB962C8B-B14F-4D97-AF65-F5344CB8AC3E}">
        <p14:creationId xmlns:p14="http://schemas.microsoft.com/office/powerpoint/2010/main" xmlns="" val="392293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52E80-6230-45F0-9B5E-D61B46D4D114}"/>
              </a:ext>
            </a:extLst>
          </p:cNvPr>
          <p:cNvSpPr>
            <a:spLocks noGrp="1"/>
          </p:cNvSpPr>
          <p:nvPr>
            <p:ph type="title"/>
          </p:nvPr>
        </p:nvSpPr>
        <p:spPr/>
        <p:txBody>
          <a:bodyPr/>
          <a:lstStyle/>
          <a:p>
            <a:r>
              <a:rPr lang="en-US" dirty="0" err="1"/>
              <a:t>Labour</a:t>
            </a:r>
            <a:r>
              <a:rPr lang="en-US" dirty="0"/>
              <a:t> force</a:t>
            </a:r>
            <a:endParaRPr lang="x-none" dirty="0"/>
          </a:p>
        </p:txBody>
      </p:sp>
      <p:sp>
        <p:nvSpPr>
          <p:cNvPr id="3" name="Content Placeholder 2">
            <a:extLst>
              <a:ext uri="{FF2B5EF4-FFF2-40B4-BE49-F238E27FC236}">
                <a16:creationId xmlns:a16="http://schemas.microsoft.com/office/drawing/2014/main" xmlns="" id="{264439C7-D783-4A4A-8D66-F330D52A2B04}"/>
              </a:ext>
            </a:extLst>
          </p:cNvPr>
          <p:cNvSpPr>
            <a:spLocks noGrp="1"/>
          </p:cNvSpPr>
          <p:nvPr>
            <p:ph idx="1"/>
          </p:nvPr>
        </p:nvSpPr>
        <p:spPr/>
        <p:txBody>
          <a:bodyPr>
            <a:normAutofit/>
          </a:bodyPr>
          <a:lstStyle/>
          <a:p>
            <a:r>
              <a:rPr lang="en-US" b="1" dirty="0"/>
              <a:t>Out of the </a:t>
            </a:r>
            <a:r>
              <a:rPr lang="en-US" b="1" dirty="0" err="1"/>
              <a:t>labour</a:t>
            </a:r>
            <a:r>
              <a:rPr lang="en-US" b="1" dirty="0"/>
              <a:t> force</a:t>
            </a:r>
            <a:r>
              <a:rPr lang="en-US" b="1" dirty="0">
                <a:sym typeface="Wingdings" panose="05000000000000000000" pitchFamily="2" charset="2"/>
              </a:rPr>
              <a:t>: (economically inactive person)</a:t>
            </a:r>
          </a:p>
          <a:p>
            <a:pPr marL="0" indent="0">
              <a:buNone/>
            </a:pPr>
            <a:r>
              <a:rPr lang="en-US" dirty="0"/>
              <a:t>person out of the </a:t>
            </a:r>
            <a:r>
              <a:rPr lang="en-US" dirty="0" err="1"/>
              <a:t>labour</a:t>
            </a:r>
            <a:r>
              <a:rPr lang="en-US" dirty="0"/>
              <a:t> force are the person aged 15 and over, who are neither employed nor unemployed(they are neither working nor seeking work)during the reference period. those are not in </a:t>
            </a:r>
            <a:r>
              <a:rPr lang="en-US" dirty="0" err="1"/>
              <a:t>labour</a:t>
            </a:r>
            <a:r>
              <a:rPr lang="en-US" dirty="0"/>
              <a:t> force. Such as ,housewife, retire people, students etc.</a:t>
            </a:r>
          </a:p>
          <a:p>
            <a:pPr marL="0" indent="0">
              <a:buNone/>
            </a:pPr>
            <a:endParaRPr lang="en-US" b="1" dirty="0"/>
          </a:p>
          <a:p>
            <a:r>
              <a:rPr lang="en-US" b="1" dirty="0"/>
              <a:t>In </a:t>
            </a:r>
            <a:r>
              <a:rPr lang="en-US" b="1" dirty="0" err="1"/>
              <a:t>labour</a:t>
            </a:r>
            <a:r>
              <a:rPr lang="en-US" b="1" dirty="0"/>
              <a:t> force:</a:t>
            </a:r>
          </a:p>
          <a:p>
            <a:pPr marL="0" indent="0">
              <a:buNone/>
            </a:pPr>
            <a:r>
              <a:rPr lang="en-US" dirty="0"/>
              <a:t>all member of particular organization or country who are able to work, viewed collectively.</a:t>
            </a:r>
          </a:p>
          <a:p>
            <a:endParaRPr lang="x-none" dirty="0"/>
          </a:p>
        </p:txBody>
      </p:sp>
    </p:spTree>
    <p:extLst>
      <p:ext uri="{BB962C8B-B14F-4D97-AF65-F5344CB8AC3E}">
        <p14:creationId xmlns:p14="http://schemas.microsoft.com/office/powerpoint/2010/main" xmlns="" val="20271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989DF1-8248-4F94-92BE-C976A823D903}"/>
              </a:ext>
            </a:extLst>
          </p:cNvPr>
          <p:cNvSpPr>
            <a:spLocks noGrp="1"/>
          </p:cNvSpPr>
          <p:nvPr>
            <p:ph idx="1"/>
          </p:nvPr>
        </p:nvSpPr>
        <p:spPr/>
        <p:txBody>
          <a:bodyPr/>
          <a:lstStyle/>
          <a:p>
            <a:pPr marL="0" indent="0">
              <a:buNone/>
            </a:pPr>
            <a:r>
              <a:rPr lang="en-US" dirty="0"/>
              <a:t>Labor force is divided into two Groups, </a:t>
            </a:r>
          </a:p>
          <a:p>
            <a:r>
              <a:rPr lang="en-US" dirty="0"/>
              <a:t>Those employed </a:t>
            </a:r>
          </a:p>
          <a:p>
            <a:r>
              <a:rPr lang="en-US" dirty="0"/>
              <a:t> Those unemployed but looking for work we call them unemployed</a:t>
            </a:r>
            <a:endParaRPr lang="x-none" dirty="0"/>
          </a:p>
        </p:txBody>
      </p:sp>
    </p:spTree>
    <p:extLst>
      <p:ext uri="{BB962C8B-B14F-4D97-AF65-F5344CB8AC3E}">
        <p14:creationId xmlns:p14="http://schemas.microsoft.com/office/powerpoint/2010/main" xmlns="" val="349967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7E6ED-DD4B-4D31-ADF3-D6C5AD9EE69A}"/>
              </a:ext>
            </a:extLst>
          </p:cNvPr>
          <p:cNvSpPr>
            <a:spLocks noGrp="1"/>
          </p:cNvSpPr>
          <p:nvPr>
            <p:ph type="title"/>
          </p:nvPr>
        </p:nvSpPr>
        <p:spPr/>
        <p:txBody>
          <a:bodyPr/>
          <a:lstStyle/>
          <a:p>
            <a:r>
              <a:rPr lang="en-US" dirty="0"/>
              <a:t>Unemployment Rate </a:t>
            </a:r>
            <a:endParaRPr lang="x-none" dirty="0"/>
          </a:p>
        </p:txBody>
      </p:sp>
      <p:sp>
        <p:nvSpPr>
          <p:cNvPr id="3" name="Content Placeholder 2">
            <a:extLst>
              <a:ext uri="{FF2B5EF4-FFF2-40B4-BE49-F238E27FC236}">
                <a16:creationId xmlns:a16="http://schemas.microsoft.com/office/drawing/2014/main" xmlns="" id="{E0BE000E-EC16-4296-AAC6-800C492093A2}"/>
              </a:ext>
            </a:extLst>
          </p:cNvPr>
          <p:cNvSpPr>
            <a:spLocks noGrp="1"/>
          </p:cNvSpPr>
          <p:nvPr>
            <p:ph idx="1"/>
          </p:nvPr>
        </p:nvSpPr>
        <p:spPr/>
        <p:txBody>
          <a:bodyPr>
            <a:normAutofit fontScale="92500" lnSpcReduction="20000"/>
          </a:bodyPr>
          <a:lstStyle/>
          <a:p>
            <a:pPr marL="0" indent="0">
              <a:buNone/>
            </a:pPr>
            <a:r>
              <a:rPr lang="en-US" dirty="0"/>
              <a:t>It is defined as the percentage of unemployed workers in total labor force.</a:t>
            </a:r>
          </a:p>
          <a:p>
            <a:pPr marL="0" indent="0">
              <a:buNone/>
            </a:pPr>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unemployment rate</a:t>
            </a:r>
            <a:r>
              <a:rPr lang="en-US" b="0" i="0" dirty="0">
                <a:solidFill>
                  <a:srgbClr val="202124"/>
                </a:solidFill>
                <a:effectLst/>
                <a:latin typeface="arial" panose="020B0604020202020204" pitchFamily="34" charset="0"/>
              </a:rPr>
              <a:t> is the </a:t>
            </a:r>
            <a:r>
              <a:rPr lang="en-US" b="1" i="0" dirty="0">
                <a:solidFill>
                  <a:srgbClr val="202124"/>
                </a:solidFill>
                <a:effectLst/>
                <a:latin typeface="arial" panose="020B0604020202020204" pitchFamily="34" charset="0"/>
              </a:rPr>
              <a:t>percentage</a:t>
            </a:r>
            <a:r>
              <a:rPr lang="en-US" b="0" i="0" dirty="0">
                <a:solidFill>
                  <a:srgbClr val="202124"/>
                </a:solidFill>
                <a:effectLst/>
                <a:latin typeface="arial" panose="020B0604020202020204" pitchFamily="34" charset="0"/>
              </a:rPr>
              <a:t> of people in the </a:t>
            </a:r>
            <a:r>
              <a:rPr lang="en-US" b="0" i="0" dirty="0" err="1">
                <a:solidFill>
                  <a:srgbClr val="202124"/>
                </a:solidFill>
                <a:effectLst/>
                <a:latin typeface="arial" panose="020B0604020202020204" pitchFamily="34" charset="0"/>
              </a:rPr>
              <a:t>labour</a:t>
            </a:r>
            <a:r>
              <a:rPr lang="en-US" b="0" i="0" dirty="0">
                <a:solidFill>
                  <a:srgbClr val="202124"/>
                </a:solidFill>
                <a:effectLst/>
                <a:latin typeface="arial" panose="020B0604020202020204" pitchFamily="34" charset="0"/>
              </a:rPr>
              <a:t> force who are </a:t>
            </a:r>
            <a:r>
              <a:rPr lang="en-US" b="1" i="0" dirty="0">
                <a:solidFill>
                  <a:srgbClr val="202124"/>
                </a:solidFill>
                <a:effectLst/>
                <a:latin typeface="arial" panose="020B0604020202020204" pitchFamily="34" charset="0"/>
              </a:rPr>
              <a:t>unemployed</a:t>
            </a:r>
            <a:r>
              <a:rPr lang="en-US" b="0" i="0" dirty="0">
                <a:solidFill>
                  <a:srgbClr val="202124"/>
                </a:solidFill>
                <a:effectLst/>
                <a:latin typeface="arial" panose="020B0604020202020204" pitchFamily="34" charset="0"/>
              </a:rPr>
              <a:t>. Consequently, measuring the </a:t>
            </a:r>
            <a:r>
              <a:rPr lang="en-US" b="1" i="0" dirty="0">
                <a:solidFill>
                  <a:srgbClr val="202124"/>
                </a:solidFill>
                <a:effectLst/>
                <a:latin typeface="arial" panose="020B0604020202020204" pitchFamily="34" charset="0"/>
              </a:rPr>
              <a:t>unemployment rate</a:t>
            </a:r>
            <a:r>
              <a:rPr lang="en-US" b="0" i="0" dirty="0">
                <a:solidFill>
                  <a:srgbClr val="202124"/>
                </a:solidFill>
                <a:effectLst/>
                <a:latin typeface="arial" panose="020B0604020202020204" pitchFamily="34" charset="0"/>
              </a:rPr>
              <a:t> requires identifying who is in the </a:t>
            </a:r>
            <a:r>
              <a:rPr lang="en-US" b="0" i="0" dirty="0" err="1">
                <a:solidFill>
                  <a:srgbClr val="202124"/>
                </a:solidFill>
                <a:effectLst/>
                <a:latin typeface="arial" panose="020B0604020202020204" pitchFamily="34" charset="0"/>
              </a:rPr>
              <a:t>labour</a:t>
            </a:r>
            <a:r>
              <a:rPr lang="en-US" b="0" i="0" dirty="0">
                <a:solidFill>
                  <a:srgbClr val="202124"/>
                </a:solidFill>
                <a:effectLst/>
                <a:latin typeface="arial" panose="020B0604020202020204" pitchFamily="34" charset="0"/>
              </a:rPr>
              <a:t> force.</a:t>
            </a:r>
            <a:endParaRPr lang="en-US" dirty="0"/>
          </a:p>
          <a:p>
            <a:pPr marL="0" indent="0">
              <a:buNone/>
            </a:pPr>
            <a:r>
              <a:rPr lang="en-US" dirty="0"/>
              <a:t>Workers are considered unemployed if they currently do not work, despite the fact that they are able and willing to do so. the total labor force consist of all employed and unemployed people within the economy.</a:t>
            </a:r>
          </a:p>
          <a:p>
            <a:pPr marL="0" indent="0">
              <a:buNone/>
            </a:pPr>
            <a:r>
              <a:rPr lang="en-US" b="1" dirty="0"/>
              <a:t>					L=E+U</a:t>
            </a:r>
          </a:p>
          <a:p>
            <a:pPr marL="0" indent="0">
              <a:buNone/>
            </a:pPr>
            <a:r>
              <a:rPr lang="en-US" dirty="0"/>
              <a:t>labor force= employed + unemployed</a:t>
            </a:r>
            <a:endParaRPr lang="x-none" dirty="0"/>
          </a:p>
        </p:txBody>
      </p:sp>
    </p:spTree>
    <p:extLst>
      <p:ext uri="{BB962C8B-B14F-4D97-AF65-F5344CB8AC3E}">
        <p14:creationId xmlns:p14="http://schemas.microsoft.com/office/powerpoint/2010/main" xmlns="" val="5977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DB9B5-F8D7-4D88-8D39-FB56EAF122D6}"/>
              </a:ext>
            </a:extLst>
          </p:cNvPr>
          <p:cNvSpPr>
            <a:spLocks noGrp="1"/>
          </p:cNvSpPr>
          <p:nvPr>
            <p:ph type="title"/>
          </p:nvPr>
        </p:nvSpPr>
        <p:spPr/>
        <p:txBody>
          <a:bodyPr/>
          <a:lstStyle/>
          <a:p>
            <a:r>
              <a:rPr lang="en-US" dirty="0"/>
              <a:t>Under employment</a:t>
            </a:r>
            <a:endParaRPr lang="x-none" dirty="0"/>
          </a:p>
        </p:txBody>
      </p:sp>
      <p:sp>
        <p:nvSpPr>
          <p:cNvPr id="3" name="Content Placeholder 2">
            <a:extLst>
              <a:ext uri="{FF2B5EF4-FFF2-40B4-BE49-F238E27FC236}">
                <a16:creationId xmlns:a16="http://schemas.microsoft.com/office/drawing/2014/main" xmlns="" id="{42383083-8FEB-4F55-BA88-34AAD2D6FB7A}"/>
              </a:ext>
            </a:extLst>
          </p:cNvPr>
          <p:cNvSpPr>
            <a:spLocks noGrp="1"/>
          </p:cNvSpPr>
          <p:nvPr>
            <p:ph idx="1"/>
          </p:nvPr>
        </p:nvSpPr>
        <p:spPr/>
        <p:txBody>
          <a:bodyPr>
            <a:normAutofit fontScale="92500" lnSpcReduction="20000"/>
          </a:bodyPr>
          <a:lstStyle/>
          <a:p>
            <a:pPr marL="0" indent="0">
              <a:buNone/>
            </a:pPr>
            <a:r>
              <a:rPr lang="en-US" dirty="0"/>
              <a:t>the condition in which people in labor force are employed at less than the full time or regular jobs or at jobs inadequate with respect to their training or economic need.</a:t>
            </a:r>
          </a:p>
          <a:p>
            <a:pPr marL="0" indent="0">
              <a:buNone/>
            </a:pPr>
            <a:r>
              <a:rPr lang="en-US" dirty="0"/>
              <a:t>Example: </a:t>
            </a:r>
          </a:p>
          <a:p>
            <a:pPr marL="0" indent="0">
              <a:buNone/>
            </a:pPr>
            <a:r>
              <a:rPr lang="en-US" dirty="0"/>
              <a:t>Some one is graduated in electrical engineer but get a job as clerk in any factory</a:t>
            </a:r>
          </a:p>
          <a:p>
            <a:pPr marL="0" indent="0">
              <a:buNone/>
            </a:pPr>
            <a:endParaRPr lang="en-US" dirty="0"/>
          </a:p>
          <a:p>
            <a:pPr marL="0" indent="0">
              <a:buNone/>
            </a:pPr>
            <a:r>
              <a:rPr lang="en-US" b="1" i="0" dirty="0">
                <a:solidFill>
                  <a:srgbClr val="202124"/>
                </a:solidFill>
                <a:effectLst/>
                <a:latin typeface="arial" panose="020B0604020202020204" pitchFamily="34" charset="0"/>
              </a:rPr>
              <a:t>Underemployment</a:t>
            </a:r>
            <a:r>
              <a:rPr lang="en-US" b="0" i="0" dirty="0">
                <a:solidFill>
                  <a:srgbClr val="202124"/>
                </a:solidFill>
                <a:effectLst/>
                <a:latin typeface="arial" panose="020B0604020202020204" pitchFamily="34" charset="0"/>
              </a:rPr>
              <a:t> occurs when a job does not use an employee's full capabilities. This may include not giving them enough hours, such as having them work part-time hours when they wish to work full time. ... </a:t>
            </a:r>
            <a:r>
              <a:rPr lang="en-US" b="1" i="0" dirty="0">
                <a:solidFill>
                  <a:srgbClr val="202124"/>
                </a:solidFill>
                <a:effectLst/>
                <a:latin typeface="arial" panose="020B0604020202020204" pitchFamily="34" charset="0"/>
              </a:rPr>
              <a:t>Unemployment</a:t>
            </a:r>
            <a:r>
              <a:rPr lang="en-US" b="0" i="0" dirty="0">
                <a:solidFill>
                  <a:srgbClr val="202124"/>
                </a:solidFill>
                <a:effectLst/>
                <a:latin typeface="arial" panose="020B0604020202020204" pitchFamily="34" charset="0"/>
              </a:rPr>
              <a:t> is when a person is actively looking for a job but experiences an extended period without getting hired.</a:t>
            </a:r>
            <a:endParaRPr lang="x-none" dirty="0"/>
          </a:p>
        </p:txBody>
      </p:sp>
    </p:spTree>
    <p:extLst>
      <p:ext uri="{BB962C8B-B14F-4D97-AF65-F5344CB8AC3E}">
        <p14:creationId xmlns:p14="http://schemas.microsoft.com/office/powerpoint/2010/main" xmlns="" val="395783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EA1F1-526E-4FCD-86E8-0F2C781FD98A}"/>
              </a:ext>
            </a:extLst>
          </p:cNvPr>
          <p:cNvSpPr>
            <a:spLocks noGrp="1"/>
          </p:cNvSpPr>
          <p:nvPr>
            <p:ph type="title"/>
          </p:nvPr>
        </p:nvSpPr>
        <p:spPr/>
        <p:txBody>
          <a:bodyPr/>
          <a:lstStyle/>
          <a:p>
            <a:r>
              <a:rPr lang="en-US" dirty="0"/>
              <a:t>Types of Unemployment</a:t>
            </a:r>
            <a:endParaRPr lang="x-none" dirty="0"/>
          </a:p>
        </p:txBody>
      </p:sp>
      <p:sp>
        <p:nvSpPr>
          <p:cNvPr id="3" name="Content Placeholder 2">
            <a:extLst>
              <a:ext uri="{FF2B5EF4-FFF2-40B4-BE49-F238E27FC236}">
                <a16:creationId xmlns:a16="http://schemas.microsoft.com/office/drawing/2014/main" xmlns="" id="{2B70357C-4199-4C9E-8626-66F6B096A143}"/>
              </a:ext>
            </a:extLst>
          </p:cNvPr>
          <p:cNvSpPr>
            <a:spLocks noGrp="1"/>
          </p:cNvSpPr>
          <p:nvPr>
            <p:ph idx="1"/>
          </p:nvPr>
        </p:nvSpPr>
        <p:spPr/>
        <p:txBody>
          <a:bodyPr/>
          <a:lstStyle/>
          <a:p>
            <a:r>
              <a:rPr lang="en-US" dirty="0"/>
              <a:t>Frictional unemployment</a:t>
            </a:r>
          </a:p>
          <a:p>
            <a:r>
              <a:rPr lang="en-US" dirty="0"/>
              <a:t>Seasonal unemployment</a:t>
            </a:r>
          </a:p>
          <a:p>
            <a:r>
              <a:rPr lang="en-US" dirty="0"/>
              <a:t>cyclical unemployment</a:t>
            </a:r>
          </a:p>
          <a:p>
            <a:r>
              <a:rPr lang="en-US" dirty="0"/>
              <a:t>Structural unemployment</a:t>
            </a:r>
            <a:endParaRPr lang="x-none" dirty="0"/>
          </a:p>
        </p:txBody>
      </p:sp>
    </p:spTree>
    <p:extLst>
      <p:ext uri="{BB962C8B-B14F-4D97-AF65-F5344CB8AC3E}">
        <p14:creationId xmlns:p14="http://schemas.microsoft.com/office/powerpoint/2010/main" xmlns="" val="239341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8028F-D8FB-476B-9AA3-7D9241A97BAB}"/>
              </a:ext>
            </a:extLst>
          </p:cNvPr>
          <p:cNvSpPr>
            <a:spLocks noGrp="1"/>
          </p:cNvSpPr>
          <p:nvPr>
            <p:ph type="title"/>
          </p:nvPr>
        </p:nvSpPr>
        <p:spPr/>
        <p:txBody>
          <a:bodyPr/>
          <a:lstStyle/>
          <a:p>
            <a:r>
              <a:rPr lang="en-US" dirty="0"/>
              <a:t>Frictional unemployment </a:t>
            </a:r>
            <a:endParaRPr lang="x-none" dirty="0"/>
          </a:p>
        </p:txBody>
      </p:sp>
      <p:sp>
        <p:nvSpPr>
          <p:cNvPr id="3" name="Content Placeholder 2">
            <a:extLst>
              <a:ext uri="{FF2B5EF4-FFF2-40B4-BE49-F238E27FC236}">
                <a16:creationId xmlns:a16="http://schemas.microsoft.com/office/drawing/2014/main" xmlns="" id="{4CED3A3E-6CFE-4127-8998-C45BEF1F479D}"/>
              </a:ext>
            </a:extLst>
          </p:cNvPr>
          <p:cNvSpPr>
            <a:spLocks noGrp="1"/>
          </p:cNvSpPr>
          <p:nvPr>
            <p:ph idx="1"/>
          </p:nvPr>
        </p:nvSpPr>
        <p:spPr/>
        <p:txBody>
          <a:bodyPr/>
          <a:lstStyle/>
          <a:p>
            <a:r>
              <a:rPr lang="en-US" b="1" i="0" dirty="0">
                <a:solidFill>
                  <a:srgbClr val="202124"/>
                </a:solidFill>
                <a:effectLst/>
                <a:latin typeface="arial" panose="020B0604020202020204" pitchFamily="34" charset="0"/>
              </a:rPr>
              <a:t>Frictional unemployment</a:t>
            </a:r>
            <a:r>
              <a:rPr lang="en-US" b="0" i="0" dirty="0">
                <a:solidFill>
                  <a:srgbClr val="202124"/>
                </a:solidFill>
                <a:effectLst/>
                <a:latin typeface="arial" panose="020B0604020202020204" pitchFamily="34" charset="0"/>
              </a:rPr>
              <a:t> is the result of voluntary employment transitions within an economy. ... Workers choosing to leave their jobs in search of new ones and workers entering the workforce for the first time constitute </a:t>
            </a:r>
            <a:r>
              <a:rPr lang="en-US" b="1" i="0" dirty="0">
                <a:solidFill>
                  <a:srgbClr val="202124"/>
                </a:solidFill>
                <a:effectLst/>
                <a:latin typeface="arial" panose="020B0604020202020204" pitchFamily="34" charset="0"/>
              </a:rPr>
              <a:t>frictional unemployment</a:t>
            </a:r>
            <a:r>
              <a:rPr lang="en-US" b="0" i="0" dirty="0">
                <a:solidFill>
                  <a:srgbClr val="202124"/>
                </a:solidFill>
                <a:effectLst/>
                <a:latin typeface="arial" panose="020B0604020202020204" pitchFamily="34" charset="0"/>
              </a:rPr>
              <a:t>.</a:t>
            </a:r>
            <a:endParaRPr lang="x-none" dirty="0"/>
          </a:p>
        </p:txBody>
      </p:sp>
    </p:spTree>
    <p:extLst>
      <p:ext uri="{BB962C8B-B14F-4D97-AF65-F5344CB8AC3E}">
        <p14:creationId xmlns:p14="http://schemas.microsoft.com/office/powerpoint/2010/main" xmlns="" val="707447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281</Words>
  <Application>Microsoft Office PowerPoint</Application>
  <PresentationFormat>Custom</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Gallery</vt:lpstr>
      <vt:lpstr>Int. To  economics</vt:lpstr>
      <vt:lpstr>Unemployment </vt:lpstr>
      <vt:lpstr>Slide 3</vt:lpstr>
      <vt:lpstr>Labour force</vt:lpstr>
      <vt:lpstr>Slide 5</vt:lpstr>
      <vt:lpstr>Unemployment Rate </vt:lpstr>
      <vt:lpstr>Under employment</vt:lpstr>
      <vt:lpstr>Types of Unemployment</vt:lpstr>
      <vt:lpstr>Frictional unemployment </vt:lpstr>
      <vt:lpstr>Seasonal unemployment</vt:lpstr>
      <vt:lpstr>Cyclical unemployment</vt:lpstr>
      <vt:lpstr>Structural unemployment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dc:title>
  <dc:creator>fizzashaukat_16@pide.edu.pk</dc:creator>
  <cp:lastModifiedBy>adeel shaukat</cp:lastModifiedBy>
  <cp:revision>4</cp:revision>
  <dcterms:created xsi:type="dcterms:W3CDTF">2020-11-04T17:27:20Z</dcterms:created>
  <dcterms:modified xsi:type="dcterms:W3CDTF">2021-01-24T17:54:35Z</dcterms:modified>
</cp:coreProperties>
</file>