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3"/>
  </p:notesMasterIdLst>
  <p:sldIdLst>
    <p:sldId id="256" r:id="rId5"/>
    <p:sldId id="302" r:id="rId6"/>
    <p:sldId id="262" r:id="rId7"/>
    <p:sldId id="303" r:id="rId8"/>
    <p:sldId id="304" r:id="rId9"/>
    <p:sldId id="305" r:id="rId10"/>
    <p:sldId id="307" r:id="rId11"/>
    <p:sldId id="306" r:id="rId12"/>
    <p:sldId id="322" r:id="rId13"/>
    <p:sldId id="323" r:id="rId14"/>
    <p:sldId id="324" r:id="rId15"/>
    <p:sldId id="308" r:id="rId16"/>
    <p:sldId id="309" r:id="rId17"/>
    <p:sldId id="311" r:id="rId18"/>
    <p:sldId id="310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5" r:id="rId28"/>
    <p:sldId id="326" r:id="rId29"/>
    <p:sldId id="327" r:id="rId30"/>
    <p:sldId id="329" r:id="rId31"/>
    <p:sldId id="32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302"/>
            <p14:sldId id="262"/>
            <p14:sldId id="303"/>
            <p14:sldId id="304"/>
            <p14:sldId id="305"/>
            <p14:sldId id="307"/>
            <p14:sldId id="306"/>
            <p14:sldId id="322"/>
            <p14:sldId id="323"/>
            <p14:sldId id="324"/>
            <p14:sldId id="308"/>
            <p14:sldId id="309"/>
            <p14:sldId id="311"/>
            <p14:sldId id="310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Learn More" id="{2CC34DB2-6590-42C0-AD4B-A04C6060184E}">
          <p14:sldIdLst>
            <p14:sldId id="320"/>
            <p14:sldId id="325"/>
            <p14:sldId id="326"/>
            <p14:sldId id="327"/>
            <p14:sldId id="329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  <p:cmAuthor id="2" name="Nexgen" initials="N" lastIdx="1" clrIdx="2">
    <p:extLst>
      <p:ext uri="{19B8F6BF-5375-455C-9EA6-DF929625EA0E}">
        <p15:presenceInfo xmlns:p15="http://schemas.microsoft.com/office/powerpoint/2012/main" userId="21c82a6392e639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84" d="100"/>
          <a:sy n="84" d="100"/>
        </p:scale>
        <p:origin x="581" y="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31-Oct-21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" y="2061006"/>
            <a:ext cx="11804904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Lecture No </a:t>
            </a:r>
            <a:r>
              <a:rPr lang="en-US" dirty="0" smtClean="0"/>
              <a:t>2: </a:t>
            </a:r>
            <a:br>
              <a:rPr lang="en-US" dirty="0" smtClean="0"/>
            </a:br>
            <a:r>
              <a:rPr lang="en-US" sz="4900" b="1" dirty="0" smtClean="0"/>
              <a:t>Working </a:t>
            </a:r>
            <a:r>
              <a:rPr lang="en-US" sz="4900" b="1" dirty="0"/>
              <a:t>with </a:t>
            </a:r>
            <a:r>
              <a:rPr lang="en-US" sz="4900" b="1" dirty="0" smtClean="0"/>
              <a:t>Variables,	Operators &amp; Expressions</a:t>
            </a:r>
            <a:endParaRPr lang="en-US" sz="4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Muhammad Siddique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0650"/>
            <a:r>
              <a:rPr lang="en-US" b="1" dirty="0" smtClean="0"/>
              <a:t>Constants &amp; Literals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622" y="1801906"/>
            <a:ext cx="11001130" cy="4471479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 smtClean="0">
                <a:solidFill>
                  <a:schemeClr val="tx1"/>
                </a:solidFill>
              </a:rPr>
              <a:t>Character Constants</a:t>
            </a:r>
            <a:endParaRPr lang="en-US" sz="2100" b="1" dirty="0">
              <a:solidFill>
                <a:schemeClr val="tx1"/>
              </a:solidFill>
            </a:endParaRPr>
          </a:p>
          <a:p>
            <a:pPr marL="971550" lvl="1" indent="-285750" algn="just"/>
            <a:r>
              <a:rPr lang="en-US" sz="1900" dirty="0" smtClean="0">
                <a:solidFill>
                  <a:schemeClr val="tx1"/>
                </a:solidFill>
              </a:rPr>
              <a:t>Character </a:t>
            </a:r>
            <a:r>
              <a:rPr lang="en-US" sz="1900" dirty="0">
                <a:solidFill>
                  <a:schemeClr val="tx1"/>
                </a:solidFill>
              </a:rPr>
              <a:t>literals are enclosed in single quotes</a:t>
            </a:r>
            <a:r>
              <a:rPr lang="en-US" sz="1900" dirty="0">
                <a:solidFill>
                  <a:schemeClr val="tx1"/>
                </a:solidFill>
              </a:rPr>
              <a:t>. </a:t>
            </a:r>
            <a:endParaRPr lang="en-US" sz="1900" dirty="0">
              <a:solidFill>
                <a:schemeClr val="tx1"/>
              </a:solidFill>
            </a:endParaRPr>
          </a:p>
          <a:p>
            <a:pPr marL="971550" lvl="1" indent="-285750" algn="just"/>
            <a:r>
              <a:rPr lang="en-US" sz="1900" dirty="0">
                <a:solidFill>
                  <a:schemeClr val="tx1"/>
                </a:solidFill>
              </a:rPr>
              <a:t>For </a:t>
            </a:r>
            <a:r>
              <a:rPr lang="en-US" sz="1900" dirty="0">
                <a:solidFill>
                  <a:schemeClr val="tx1"/>
                </a:solidFill>
              </a:rPr>
              <a:t>example, 'x' and can be stored in a simple variable of char type. </a:t>
            </a:r>
            <a:endParaRPr lang="en-US" sz="1900" dirty="0">
              <a:solidFill>
                <a:schemeClr val="tx1"/>
              </a:solidFill>
            </a:endParaRPr>
          </a:p>
          <a:p>
            <a:pPr marL="971550" lvl="1" indent="-285750" algn="just"/>
            <a:r>
              <a:rPr lang="en-US" sz="1900" dirty="0">
                <a:solidFill>
                  <a:schemeClr val="tx1"/>
                </a:solidFill>
              </a:rPr>
              <a:t>A </a:t>
            </a:r>
            <a:r>
              <a:rPr lang="en-US" sz="1900" dirty="0">
                <a:solidFill>
                  <a:schemeClr val="tx1"/>
                </a:solidFill>
              </a:rPr>
              <a:t>character literal can be a plain character (such as 'x'), an escape sequence (such as '\t'), or a universal character (such as '\u02C0').</a:t>
            </a:r>
            <a:r>
              <a:rPr lang="en-US" altLang="en-US" sz="1900" dirty="0">
                <a:solidFill>
                  <a:schemeClr val="tx1"/>
                </a:solidFill>
              </a:rPr>
              <a:t> </a:t>
            </a:r>
            <a:endParaRPr lang="en-US" altLang="en-US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64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/>
              <a:t>Character Constants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166" y="1414075"/>
            <a:ext cx="7553902" cy="544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1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-109728"/>
            <a:ext cx="10585705" cy="1325880"/>
          </a:xfrm>
        </p:spPr>
        <p:txBody>
          <a:bodyPr/>
          <a:lstStyle/>
          <a:p>
            <a:pPr marL="120650"/>
            <a:r>
              <a:rPr lang="en-US" b="1" dirty="0"/>
              <a:t>Working with </a:t>
            </a:r>
            <a:r>
              <a:rPr lang="en-US" b="1" dirty="0" smtClean="0"/>
              <a:t>Primitive </a:t>
            </a:r>
            <a:r>
              <a:rPr lang="en-US" b="1" dirty="0"/>
              <a:t>D</a:t>
            </a:r>
            <a:r>
              <a:rPr lang="en-US" b="1" dirty="0" smtClean="0"/>
              <a:t>ata </a:t>
            </a:r>
            <a:r>
              <a:rPr lang="en-US" b="1" dirty="0"/>
              <a:t>T</a:t>
            </a:r>
            <a:r>
              <a:rPr lang="en-US" b="1" dirty="0" smtClean="0"/>
              <a:t>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34" y="1728754"/>
            <a:ext cx="9709998" cy="4726910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tx1"/>
                </a:solidFill>
              </a:rPr>
              <a:t>The </a:t>
            </a:r>
            <a:r>
              <a:rPr lang="en-US" sz="2100" dirty="0">
                <a:solidFill>
                  <a:schemeClr val="tx1"/>
                </a:solidFill>
              </a:rPr>
              <a:t>numeric types of C#, together with other common types for holding strings</a:t>
            </a:r>
            <a:r>
              <a:rPr lang="en-US" sz="2100" dirty="0">
                <a:solidFill>
                  <a:schemeClr val="tx1"/>
                </a:solidFill>
              </a:rPr>
              <a:t>, characters</a:t>
            </a:r>
            <a:r>
              <a:rPr lang="en-US" sz="2100" dirty="0">
                <a:solidFill>
                  <a:schemeClr val="tx1"/>
                </a:solidFill>
              </a:rPr>
              <a:t>, and Boolean values, are collectively known as the primitive </a:t>
            </a:r>
            <a:r>
              <a:rPr lang="en-US" sz="2100" dirty="0">
                <a:solidFill>
                  <a:schemeClr val="tx1"/>
                </a:solidFill>
              </a:rPr>
              <a:t>data types</a:t>
            </a:r>
            <a:r>
              <a:rPr lang="en-US" sz="2100" dirty="0">
                <a:solidFill>
                  <a:schemeClr val="tx1"/>
                </a:solidFill>
              </a:rPr>
              <a:t>. </a:t>
            </a:r>
            <a:endParaRPr lang="en-US" sz="21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The following table lists the most commonly used primitive data types and the range of values that you can store in each. </a:t>
            </a:r>
            <a:r>
              <a:rPr lang="en-US" sz="2100" dirty="0">
                <a:solidFill>
                  <a:schemeClr val="tx1"/>
                </a:solidFill>
              </a:rPr>
              <a:t>	</a:t>
            </a:r>
            <a:endParaRPr lang="en-US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35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-109728"/>
            <a:ext cx="10749368" cy="1325880"/>
          </a:xfrm>
        </p:spPr>
        <p:txBody>
          <a:bodyPr/>
          <a:lstStyle/>
          <a:p>
            <a:pPr marL="120650"/>
            <a:r>
              <a:rPr lang="en-US" b="1" dirty="0"/>
              <a:t>Working with </a:t>
            </a:r>
            <a:r>
              <a:rPr lang="en-US" b="1" dirty="0" smtClean="0"/>
              <a:t>Primitive </a:t>
            </a:r>
            <a:r>
              <a:rPr lang="en-US" b="1" dirty="0"/>
              <a:t>D</a:t>
            </a:r>
            <a:r>
              <a:rPr lang="en-US" b="1" dirty="0" smtClean="0"/>
              <a:t>ata </a:t>
            </a:r>
            <a:r>
              <a:rPr lang="en-US" b="1" dirty="0"/>
              <a:t>T</a:t>
            </a:r>
            <a:r>
              <a:rPr lang="en-US" b="1" dirty="0" smtClean="0"/>
              <a:t>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33" y="1399032"/>
            <a:ext cx="10749367" cy="5458968"/>
          </a:xfrm>
        </p:spPr>
        <p:txBody>
          <a:bodyPr>
            <a:normAutofit/>
          </a:bodyPr>
          <a:lstStyle/>
          <a:p>
            <a:pPr algn="just"/>
            <a:r>
              <a:rPr lang="en-US" sz="2100" dirty="0">
                <a:solidFill>
                  <a:schemeClr val="tx1"/>
                </a:solidFill>
              </a:rPr>
              <a:t>	</a:t>
            </a:r>
            <a:endParaRPr lang="en-US" sz="21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92" y="1541302"/>
            <a:ext cx="4107536" cy="517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3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73152"/>
            <a:ext cx="10585705" cy="1143000"/>
          </a:xfrm>
        </p:spPr>
        <p:txBody>
          <a:bodyPr/>
          <a:lstStyle/>
          <a:p>
            <a:pPr marL="120650"/>
            <a:r>
              <a:rPr lang="en-US" b="1" dirty="0" smtClean="0"/>
              <a:t>Operators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5" y="1838482"/>
            <a:ext cx="10585705" cy="4726910"/>
          </a:xfrm>
        </p:spPr>
        <p:txBody>
          <a:bodyPr>
            <a:normAutofit fontScale="775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An operator is a symbol that tells the compiler to perform specific mathematical or logical </a:t>
            </a:r>
            <a:r>
              <a:rPr lang="en-US" sz="2100" dirty="0" smtClean="0">
                <a:solidFill>
                  <a:schemeClr val="tx1"/>
                </a:solidFill>
              </a:rPr>
              <a:t>manipulations</a:t>
            </a:r>
            <a:r>
              <a:rPr lang="en-US" sz="2100" dirty="0">
                <a:solidFill>
                  <a:schemeClr val="tx1"/>
                </a:solidFill>
              </a:rPr>
              <a:t>. </a:t>
            </a:r>
            <a:endParaRPr lang="en-US" sz="2100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C</a:t>
            </a:r>
            <a:r>
              <a:rPr lang="en-US" sz="2100" dirty="0">
                <a:solidFill>
                  <a:schemeClr val="tx1"/>
                </a:solidFill>
              </a:rPr>
              <a:t># has rich set of built-in operators and provides the following type of operators </a:t>
            </a:r>
            <a:endParaRPr lang="en-US" sz="2100" dirty="0">
              <a:solidFill>
                <a:schemeClr val="tx1"/>
              </a:solidFill>
            </a:endParaRPr>
          </a:p>
          <a:p>
            <a:pPr marL="741363" lvl="1" indent="-393700" algn="just">
              <a:buFont typeface="+mj-lt"/>
              <a:buAutoNum type="arabicPeriod"/>
            </a:pPr>
            <a:r>
              <a:rPr lang="en-US" sz="1900" dirty="0" smtClean="0">
                <a:solidFill>
                  <a:schemeClr val="tx1"/>
                </a:solidFill>
              </a:rPr>
              <a:t>Arithmetic </a:t>
            </a:r>
            <a:r>
              <a:rPr lang="en-US" sz="1900" dirty="0">
                <a:solidFill>
                  <a:schemeClr val="tx1"/>
                </a:solidFill>
              </a:rPr>
              <a:t>Operators</a:t>
            </a:r>
          </a:p>
          <a:p>
            <a:pPr marL="741363" lvl="1" indent="-393700" algn="just">
              <a:buFont typeface="+mj-lt"/>
              <a:buAutoNum type="arabicPeriod"/>
            </a:pPr>
            <a:r>
              <a:rPr lang="en-US" sz="1900" dirty="0">
                <a:solidFill>
                  <a:schemeClr val="tx1"/>
                </a:solidFill>
              </a:rPr>
              <a:t>Relational Operators</a:t>
            </a:r>
          </a:p>
          <a:p>
            <a:pPr marL="741363" lvl="1" indent="-393700" algn="just">
              <a:buFont typeface="+mj-lt"/>
              <a:buAutoNum type="arabicPeriod"/>
            </a:pPr>
            <a:r>
              <a:rPr lang="en-US" sz="1900" dirty="0">
                <a:solidFill>
                  <a:schemeClr val="tx1"/>
                </a:solidFill>
              </a:rPr>
              <a:t>Logical Operators</a:t>
            </a:r>
          </a:p>
          <a:p>
            <a:pPr marL="741363" lvl="1" indent="-393700" algn="just">
              <a:buFont typeface="+mj-lt"/>
              <a:buAutoNum type="arabicPeriod"/>
            </a:pPr>
            <a:r>
              <a:rPr lang="en-US" sz="1900" dirty="0">
                <a:solidFill>
                  <a:schemeClr val="tx1"/>
                </a:solidFill>
              </a:rPr>
              <a:t>Bitwise Operators</a:t>
            </a:r>
          </a:p>
          <a:p>
            <a:pPr marL="741363" lvl="1" indent="-393700" algn="just">
              <a:buFont typeface="+mj-lt"/>
              <a:buAutoNum type="arabicPeriod"/>
            </a:pPr>
            <a:r>
              <a:rPr lang="en-US" sz="1900" dirty="0">
                <a:solidFill>
                  <a:schemeClr val="tx1"/>
                </a:solidFill>
              </a:rPr>
              <a:t>Assignment Operators</a:t>
            </a:r>
          </a:p>
          <a:p>
            <a:pPr marL="741363" lvl="1" indent="-393700" algn="just">
              <a:buFont typeface="+mj-lt"/>
              <a:buAutoNum type="arabicPeriod"/>
            </a:pPr>
            <a:r>
              <a:rPr lang="en-US" sz="1900" dirty="0" err="1">
                <a:solidFill>
                  <a:schemeClr val="tx1"/>
                </a:solidFill>
              </a:rPr>
              <a:t>Misc</a:t>
            </a:r>
            <a:r>
              <a:rPr lang="en-US" sz="1900" dirty="0">
                <a:solidFill>
                  <a:schemeClr val="tx1"/>
                </a:solidFill>
              </a:rPr>
              <a:t> Operators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57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73152"/>
            <a:ext cx="10585705" cy="1143000"/>
          </a:xfrm>
        </p:spPr>
        <p:txBody>
          <a:bodyPr/>
          <a:lstStyle/>
          <a:p>
            <a:pPr marL="120650"/>
            <a:r>
              <a:rPr lang="en-US" b="1" dirty="0" smtClean="0"/>
              <a:t>Arithmetic </a:t>
            </a:r>
            <a:r>
              <a:rPr lang="en-US" b="1" dirty="0"/>
              <a:t>O</a:t>
            </a:r>
            <a:r>
              <a:rPr lang="en-US" b="1" dirty="0" smtClean="0"/>
              <a:t>perators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838482"/>
            <a:ext cx="9709998" cy="4726910"/>
          </a:xfrm>
        </p:spPr>
        <p:txBody>
          <a:bodyPr>
            <a:normAutofit/>
          </a:bodyPr>
          <a:lstStyle/>
          <a:p>
            <a:r>
              <a:rPr lang="en-US" sz="2100" dirty="0" smtClean="0">
                <a:solidFill>
                  <a:schemeClr val="tx1"/>
                </a:solidFill>
              </a:rPr>
              <a:t>	</a:t>
            </a:r>
            <a:endParaRPr lang="en-US" sz="21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28" y="1609882"/>
            <a:ext cx="10408886" cy="495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4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73152"/>
            <a:ext cx="10585705" cy="1143000"/>
          </a:xfrm>
        </p:spPr>
        <p:txBody>
          <a:bodyPr/>
          <a:lstStyle/>
          <a:p>
            <a:pPr marL="120650"/>
            <a:r>
              <a:rPr lang="en-US" b="1" dirty="0" smtClean="0"/>
              <a:t>Relational Operators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838482"/>
            <a:ext cx="9709998" cy="4726910"/>
          </a:xfrm>
        </p:spPr>
        <p:txBody>
          <a:bodyPr>
            <a:normAutofit/>
          </a:bodyPr>
          <a:lstStyle/>
          <a:p>
            <a:r>
              <a:rPr lang="en-US" sz="2100" dirty="0" smtClean="0">
                <a:solidFill>
                  <a:schemeClr val="tx1"/>
                </a:solidFill>
              </a:rPr>
              <a:t>	</a:t>
            </a:r>
            <a:endParaRPr lang="en-US" sz="21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96" y="1452154"/>
            <a:ext cx="7186719" cy="526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3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73152"/>
            <a:ext cx="10585705" cy="1143000"/>
          </a:xfrm>
        </p:spPr>
        <p:txBody>
          <a:bodyPr/>
          <a:lstStyle/>
          <a:p>
            <a:pPr marL="120650"/>
            <a:r>
              <a:rPr lang="en-US" b="1" dirty="0" smtClean="0"/>
              <a:t>Logical Operators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838482"/>
            <a:ext cx="9709998" cy="4726910"/>
          </a:xfrm>
        </p:spPr>
        <p:txBody>
          <a:bodyPr>
            <a:normAutofit/>
          </a:bodyPr>
          <a:lstStyle/>
          <a:p>
            <a:r>
              <a:rPr lang="en-US" sz="2100" dirty="0" smtClean="0">
                <a:solidFill>
                  <a:schemeClr val="tx1"/>
                </a:solidFill>
              </a:rPr>
              <a:t>	</a:t>
            </a:r>
            <a:endParaRPr lang="en-US" sz="21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34" y="2197507"/>
            <a:ext cx="10317314" cy="350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7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73152"/>
            <a:ext cx="10585705" cy="1143000"/>
          </a:xfrm>
        </p:spPr>
        <p:txBody>
          <a:bodyPr/>
          <a:lstStyle/>
          <a:p>
            <a:pPr marL="120650"/>
            <a:r>
              <a:rPr lang="en-US" b="1" dirty="0" smtClean="0"/>
              <a:t>Bitwise Operators (I)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838482"/>
            <a:ext cx="9709998" cy="4726910"/>
          </a:xfrm>
        </p:spPr>
        <p:txBody>
          <a:bodyPr>
            <a:normAutofit/>
          </a:bodyPr>
          <a:lstStyle/>
          <a:p>
            <a:r>
              <a:rPr lang="en-US" sz="2100" dirty="0" smtClean="0">
                <a:solidFill>
                  <a:schemeClr val="tx1"/>
                </a:solidFill>
              </a:rPr>
              <a:t>	</a:t>
            </a:r>
            <a:endParaRPr lang="en-US" sz="21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064" y="1838482"/>
            <a:ext cx="6828112" cy="18670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592" y="3961886"/>
            <a:ext cx="5204911" cy="2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2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73152"/>
            <a:ext cx="10585705" cy="1143000"/>
          </a:xfrm>
        </p:spPr>
        <p:txBody>
          <a:bodyPr/>
          <a:lstStyle/>
          <a:p>
            <a:pPr marL="120650"/>
            <a:r>
              <a:rPr lang="en-US" b="1" dirty="0"/>
              <a:t>Bitwise Operators (</a:t>
            </a:r>
            <a:r>
              <a:rPr lang="en-US" b="1" dirty="0" smtClean="0"/>
              <a:t>II)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838482"/>
            <a:ext cx="9709998" cy="4726910"/>
          </a:xfrm>
        </p:spPr>
        <p:txBody>
          <a:bodyPr>
            <a:normAutofit/>
          </a:bodyPr>
          <a:lstStyle/>
          <a:p>
            <a:r>
              <a:rPr lang="en-US" sz="2100" dirty="0" smtClean="0">
                <a:solidFill>
                  <a:schemeClr val="tx1"/>
                </a:solidFill>
              </a:rPr>
              <a:t>	</a:t>
            </a:r>
            <a:endParaRPr lang="en-US" sz="21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829" y="1389690"/>
            <a:ext cx="8184238" cy="546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3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0650"/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622" y="1801906"/>
            <a:ext cx="9126071" cy="4471479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Understand </a:t>
            </a:r>
            <a:r>
              <a:rPr lang="en-US" sz="2000" dirty="0">
                <a:solidFill>
                  <a:schemeClr val="tx1"/>
                </a:solidFill>
              </a:rPr>
              <a:t>statements, identifiers, and keywords</a:t>
            </a:r>
            <a:endParaRPr lang="it-IT" sz="20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Use </a:t>
            </a:r>
            <a:r>
              <a:rPr lang="en-US" sz="2000" dirty="0">
                <a:solidFill>
                  <a:schemeClr val="tx1"/>
                </a:solidFill>
              </a:rPr>
              <a:t>variables to store information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Work </a:t>
            </a:r>
            <a:r>
              <a:rPr lang="en-US" sz="2000" dirty="0">
                <a:solidFill>
                  <a:schemeClr val="tx1"/>
                </a:solidFill>
              </a:rPr>
              <a:t>with primitive data types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 arithmetic operators such as the plus sign (+) and the minus sign </a:t>
            </a:r>
            <a:r>
              <a:rPr lang="en-US" sz="2000" dirty="0">
                <a:solidFill>
                  <a:schemeClr val="tx1"/>
                </a:solidFill>
              </a:rPr>
              <a:t>(–).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Increment and decrement variables.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34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73152"/>
            <a:ext cx="10585705" cy="1143000"/>
          </a:xfrm>
        </p:spPr>
        <p:txBody>
          <a:bodyPr/>
          <a:lstStyle/>
          <a:p>
            <a:pPr marL="120650"/>
            <a:r>
              <a:rPr lang="en-US" b="1" dirty="0" smtClean="0"/>
              <a:t>Assignment Operators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838482"/>
            <a:ext cx="9709998" cy="4726910"/>
          </a:xfrm>
        </p:spPr>
        <p:txBody>
          <a:bodyPr>
            <a:normAutofit/>
          </a:bodyPr>
          <a:lstStyle/>
          <a:p>
            <a:r>
              <a:rPr lang="en-US" sz="2100" dirty="0" smtClean="0">
                <a:solidFill>
                  <a:schemeClr val="tx1"/>
                </a:solidFill>
              </a:rPr>
              <a:t>	</a:t>
            </a:r>
            <a:endParaRPr lang="en-US" sz="21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73" y="1400682"/>
            <a:ext cx="5084335" cy="538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7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73152"/>
            <a:ext cx="10585705" cy="1143000"/>
          </a:xfrm>
        </p:spPr>
        <p:txBody>
          <a:bodyPr/>
          <a:lstStyle/>
          <a:p>
            <a:pPr marL="120650"/>
            <a:r>
              <a:rPr lang="en-US" b="1" dirty="0" smtClean="0"/>
              <a:t>Miscellaneous Operators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838482"/>
            <a:ext cx="9709998" cy="4726910"/>
          </a:xfrm>
        </p:spPr>
        <p:txBody>
          <a:bodyPr>
            <a:normAutofit/>
          </a:bodyPr>
          <a:lstStyle/>
          <a:p>
            <a:r>
              <a:rPr lang="en-US" sz="2100" dirty="0" smtClean="0">
                <a:solidFill>
                  <a:schemeClr val="tx1"/>
                </a:solidFill>
              </a:rPr>
              <a:t>	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35675" y="1565740"/>
            <a:ext cx="2869229" cy="4926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09" y="1838482"/>
            <a:ext cx="7512066" cy="32023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22208" y="1700784"/>
            <a:ext cx="328269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Conditional Expression example</a:t>
            </a:r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/>
              <a:t>input = new Random().Next(-5, 5);</a:t>
            </a:r>
          </a:p>
          <a:p>
            <a:endParaRPr lang="en-US" sz="1400" dirty="0"/>
          </a:p>
          <a:p>
            <a:r>
              <a:rPr lang="en-US" sz="1400" dirty="0"/>
              <a:t>string classify;</a:t>
            </a:r>
          </a:p>
          <a:p>
            <a:r>
              <a:rPr lang="en-US" sz="1400" dirty="0"/>
              <a:t>if (input &gt;= 0)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classify = "nonnegative";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else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classify = "negative";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classify = (input &gt;= 0) ? "nonnegative" : "negative";</a:t>
            </a:r>
          </a:p>
        </p:txBody>
      </p:sp>
    </p:spTree>
    <p:extLst>
      <p:ext uri="{BB962C8B-B14F-4D97-AF65-F5344CB8AC3E}">
        <p14:creationId xmlns:p14="http://schemas.microsoft.com/office/powerpoint/2010/main" val="139968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73152"/>
            <a:ext cx="10585705" cy="1143000"/>
          </a:xfrm>
        </p:spPr>
        <p:txBody>
          <a:bodyPr/>
          <a:lstStyle/>
          <a:p>
            <a:pPr marL="120650"/>
            <a:r>
              <a:rPr lang="en-US" b="1" dirty="0" smtClean="0"/>
              <a:t>Operators Precedence in C#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838482"/>
            <a:ext cx="9709998" cy="4726910"/>
          </a:xfrm>
        </p:spPr>
        <p:txBody>
          <a:bodyPr>
            <a:normAutofit/>
          </a:bodyPr>
          <a:lstStyle/>
          <a:p>
            <a:r>
              <a:rPr lang="en-US" sz="2100" dirty="0" smtClean="0">
                <a:solidFill>
                  <a:schemeClr val="tx1"/>
                </a:solidFill>
              </a:rPr>
              <a:t>	</a:t>
            </a:r>
            <a:endParaRPr lang="en-US" sz="21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043" y="1414039"/>
            <a:ext cx="6134632" cy="536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6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-109728"/>
            <a:ext cx="10749367" cy="1325880"/>
          </a:xfrm>
        </p:spPr>
        <p:txBody>
          <a:bodyPr/>
          <a:lstStyle/>
          <a:p>
            <a:pPr marL="120650"/>
            <a:r>
              <a:rPr lang="en-US" b="1" dirty="0" smtClean="0"/>
              <a:t>Control Structures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34" y="1581912"/>
            <a:ext cx="10971870" cy="5120640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tx1"/>
                </a:solidFill>
              </a:rPr>
              <a:t>There are main three types of Control Structures which are as follows:</a:t>
            </a:r>
          </a:p>
          <a:p>
            <a:pPr marL="630238" lvl="1" indent="-282575" algn="just"/>
            <a:r>
              <a:rPr lang="en-US" sz="1900" dirty="0" smtClean="0">
                <a:solidFill>
                  <a:schemeClr val="tx1"/>
                </a:solidFill>
              </a:rPr>
              <a:t>Selection (</a:t>
            </a:r>
            <a:r>
              <a:rPr lang="en-US" sz="1900" dirty="0">
                <a:solidFill>
                  <a:schemeClr val="tx1"/>
                </a:solidFill>
              </a:rPr>
              <a:t>T</a:t>
            </a:r>
            <a:r>
              <a:rPr lang="en-US" sz="1900" dirty="0">
                <a:solidFill>
                  <a:schemeClr val="tx1"/>
                </a:solidFill>
              </a:rPr>
              <a:t>his </a:t>
            </a:r>
            <a:r>
              <a:rPr lang="en-US" sz="1900" dirty="0">
                <a:solidFill>
                  <a:schemeClr val="tx1"/>
                </a:solidFill>
              </a:rPr>
              <a:t>consists of if, else, switch, and case </a:t>
            </a:r>
            <a:r>
              <a:rPr lang="en-US" sz="1900" dirty="0">
                <a:solidFill>
                  <a:schemeClr val="tx1"/>
                </a:solidFill>
              </a:rPr>
              <a:t>branching).</a:t>
            </a:r>
          </a:p>
          <a:p>
            <a:pPr marL="630238" lvl="1" indent="-282575" algn="just"/>
            <a:r>
              <a:rPr lang="en-US" sz="1900" dirty="0" smtClean="0">
                <a:solidFill>
                  <a:schemeClr val="tx1"/>
                </a:solidFill>
              </a:rPr>
              <a:t>Iteration (This </a:t>
            </a:r>
            <a:r>
              <a:rPr lang="en-US" sz="1900" dirty="0">
                <a:solidFill>
                  <a:schemeClr val="tx1"/>
                </a:solidFill>
              </a:rPr>
              <a:t>consists of do, for, </a:t>
            </a:r>
            <a:r>
              <a:rPr lang="en-US" sz="1900" dirty="0" err="1">
                <a:solidFill>
                  <a:schemeClr val="tx1"/>
                </a:solidFill>
              </a:rPr>
              <a:t>foreach</a:t>
            </a:r>
            <a:r>
              <a:rPr lang="en-US" sz="1900" dirty="0">
                <a:solidFill>
                  <a:schemeClr val="tx1"/>
                </a:solidFill>
              </a:rPr>
              <a:t>, and while </a:t>
            </a:r>
            <a:r>
              <a:rPr lang="en-US" sz="1900" dirty="0" smtClean="0">
                <a:solidFill>
                  <a:schemeClr val="tx1"/>
                </a:solidFill>
              </a:rPr>
              <a:t>looping).</a:t>
            </a:r>
          </a:p>
          <a:p>
            <a:pPr marL="630238" lvl="1" indent="-282575" algn="just"/>
            <a:r>
              <a:rPr lang="en-US" sz="1900" dirty="0" smtClean="0">
                <a:solidFill>
                  <a:schemeClr val="tx1"/>
                </a:solidFill>
              </a:rPr>
              <a:t>Jumps </a:t>
            </a:r>
            <a:r>
              <a:rPr lang="en-US" sz="1900" dirty="0">
                <a:solidFill>
                  <a:schemeClr val="tx1"/>
                </a:solidFill>
              </a:rPr>
              <a:t>(</a:t>
            </a:r>
            <a:r>
              <a:rPr lang="en-US" sz="1900" dirty="0">
                <a:solidFill>
                  <a:schemeClr val="tx1"/>
                </a:solidFill>
              </a:rPr>
              <a:t>This consists of break, continue, return, and </a:t>
            </a:r>
            <a:r>
              <a:rPr lang="en-US" sz="1900" dirty="0" err="1">
                <a:solidFill>
                  <a:schemeClr val="tx1"/>
                </a:solidFill>
              </a:rPr>
              <a:t>goto</a:t>
            </a:r>
            <a:r>
              <a:rPr lang="en-US" sz="1900" dirty="0">
                <a:solidFill>
                  <a:schemeClr val="tx1"/>
                </a:solidFill>
              </a:rPr>
              <a:t> </a:t>
            </a:r>
            <a:r>
              <a:rPr lang="en-US" sz="1900" dirty="0" smtClean="0">
                <a:solidFill>
                  <a:schemeClr val="tx1"/>
                </a:solidFill>
              </a:rPr>
              <a:t>statements).</a:t>
            </a:r>
            <a:endParaRPr lang="en-US" sz="19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94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-109728"/>
            <a:ext cx="10749367" cy="1325880"/>
          </a:xfrm>
        </p:spPr>
        <p:txBody>
          <a:bodyPr/>
          <a:lstStyle/>
          <a:p>
            <a:pPr marL="120650"/>
            <a:r>
              <a:rPr lang="en-US" b="1" dirty="0" smtClean="0"/>
              <a:t>Control Structures (Selection)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34" y="1581912"/>
            <a:ext cx="10971870" cy="5120640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tx1"/>
                </a:solidFill>
              </a:rPr>
              <a:t>If, If Else Statement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347663" lvl="1" indent="0" algn="just">
              <a:buNone/>
            </a:pPr>
            <a:endParaRPr lang="en-US" sz="1900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1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878" y="2184641"/>
            <a:ext cx="2531316" cy="17564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68" y="4955196"/>
            <a:ext cx="5621371" cy="16611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705" y="1673352"/>
            <a:ext cx="1977266" cy="22677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073" y="4209250"/>
            <a:ext cx="5201365" cy="240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8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-109728"/>
            <a:ext cx="10749367" cy="1325880"/>
          </a:xfrm>
        </p:spPr>
        <p:txBody>
          <a:bodyPr/>
          <a:lstStyle/>
          <a:p>
            <a:pPr marL="120650"/>
            <a:r>
              <a:rPr lang="en-US" b="1" dirty="0" smtClean="0"/>
              <a:t>Control Structures (Selection)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34" y="1581912"/>
            <a:ext cx="10971870" cy="5120640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tx1"/>
                </a:solidFill>
              </a:rPr>
              <a:t>Switch Statement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347663" lvl="1" indent="0" algn="just">
              <a:buNone/>
            </a:pPr>
            <a:endParaRPr lang="en-US" sz="1900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1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30" y="2140485"/>
            <a:ext cx="3325893" cy="45620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19" y="2140484"/>
            <a:ext cx="5797373" cy="456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92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-109728"/>
            <a:ext cx="10749367" cy="1325880"/>
          </a:xfrm>
        </p:spPr>
        <p:txBody>
          <a:bodyPr/>
          <a:lstStyle/>
          <a:p>
            <a:pPr marL="120650"/>
            <a:r>
              <a:rPr lang="en-US" b="1" dirty="0" smtClean="0"/>
              <a:t>Control Structures (Iteration)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34" y="1581912"/>
            <a:ext cx="10971870" cy="5120640"/>
          </a:xfrm>
        </p:spPr>
        <p:txBody>
          <a:bodyPr>
            <a:normAutofit/>
          </a:bodyPr>
          <a:lstStyle/>
          <a:p>
            <a:pPr algn="just"/>
            <a:endParaRPr lang="en-US" sz="2100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347663" lvl="1" indent="0" algn="just">
              <a:buNone/>
            </a:pPr>
            <a:endParaRPr lang="en-US" sz="1900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1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52" y="1678649"/>
            <a:ext cx="1932500" cy="10325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4" y="3860987"/>
            <a:ext cx="2888230" cy="8458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028" y="1744949"/>
            <a:ext cx="2766300" cy="716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548" y="3845745"/>
            <a:ext cx="3703641" cy="86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6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-109728"/>
            <a:ext cx="10749367" cy="1325880"/>
          </a:xfrm>
        </p:spPr>
        <p:txBody>
          <a:bodyPr/>
          <a:lstStyle/>
          <a:p>
            <a:pPr marL="120650"/>
            <a:r>
              <a:rPr lang="en-US" b="1" dirty="0" smtClean="0"/>
              <a:t>Control Structures (Iteration)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33" y="1572768"/>
            <a:ext cx="10971870" cy="5120640"/>
          </a:xfrm>
        </p:spPr>
        <p:txBody>
          <a:bodyPr>
            <a:normAutofit/>
          </a:bodyPr>
          <a:lstStyle/>
          <a:p>
            <a:pPr algn="just"/>
            <a:endParaRPr lang="en-US" sz="2100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347663" lvl="1" indent="0" algn="just">
              <a:buNone/>
            </a:pPr>
            <a:endParaRPr lang="en-US" sz="1900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10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3" y="1935325"/>
            <a:ext cx="4836417" cy="13578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90" y="4765076"/>
            <a:ext cx="4837960" cy="12699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517" y="1935325"/>
            <a:ext cx="3250763" cy="16557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344" y="4648524"/>
            <a:ext cx="4951277" cy="150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5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-109728"/>
            <a:ext cx="10749367" cy="1325880"/>
          </a:xfrm>
        </p:spPr>
        <p:txBody>
          <a:bodyPr/>
          <a:lstStyle/>
          <a:p>
            <a:pPr marL="120650"/>
            <a:r>
              <a:rPr lang="en-US" b="1" dirty="0" smtClean="0"/>
              <a:t>Control Structures (Jump)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34" y="1581912"/>
            <a:ext cx="10971870" cy="5120640"/>
          </a:xfrm>
        </p:spPr>
        <p:txBody>
          <a:bodyPr>
            <a:normAutofit/>
          </a:bodyPr>
          <a:lstStyle/>
          <a:p>
            <a:pPr algn="just"/>
            <a:endParaRPr lang="en-US" sz="2100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347663" lvl="1" indent="0" algn="just">
              <a:buNone/>
            </a:pPr>
            <a:endParaRPr lang="en-US" sz="1900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1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53" y="2104536"/>
            <a:ext cx="11041818" cy="361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0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0650"/>
            <a:r>
              <a:rPr lang="en-US" b="1" dirty="0" smtClean="0"/>
              <a:t>Understanding </a:t>
            </a:r>
            <a:r>
              <a:rPr lang="en-US" b="1" dirty="0"/>
              <a:t>statements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622" y="1801906"/>
            <a:ext cx="10735954" cy="4471479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Statements </a:t>
            </a:r>
            <a:r>
              <a:rPr lang="en-US" sz="2000" dirty="0">
                <a:solidFill>
                  <a:schemeClr val="tx1"/>
                </a:solidFill>
              </a:rPr>
              <a:t>in C# follow a well-defined set of rules describing their </a:t>
            </a:r>
            <a:r>
              <a:rPr lang="en-US" sz="2000" dirty="0" smtClean="0">
                <a:solidFill>
                  <a:schemeClr val="tx1"/>
                </a:solidFill>
              </a:rPr>
              <a:t>format and </a:t>
            </a:r>
            <a:r>
              <a:rPr lang="en-US" sz="2000" dirty="0">
                <a:solidFill>
                  <a:schemeClr val="tx1"/>
                </a:solidFill>
              </a:rPr>
              <a:t>construction.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These </a:t>
            </a:r>
            <a:r>
              <a:rPr lang="en-US" sz="2000" dirty="0">
                <a:solidFill>
                  <a:schemeClr val="tx1"/>
                </a:solidFill>
              </a:rPr>
              <a:t>rules are collectively known as syntax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One </a:t>
            </a:r>
            <a:r>
              <a:rPr lang="en-US" sz="2000" dirty="0">
                <a:solidFill>
                  <a:schemeClr val="tx1"/>
                </a:solidFill>
              </a:rPr>
              <a:t>of the </a:t>
            </a:r>
            <a:r>
              <a:rPr lang="en-US" sz="2000" dirty="0">
                <a:solidFill>
                  <a:schemeClr val="tx1"/>
                </a:solidFill>
              </a:rPr>
              <a:t>simplest and most important C# syntax rules states that you must </a:t>
            </a:r>
            <a:r>
              <a:rPr lang="en-US" sz="2000" dirty="0">
                <a:solidFill>
                  <a:schemeClr val="tx1"/>
                </a:solidFill>
              </a:rPr>
              <a:t>terminate all </a:t>
            </a:r>
            <a:r>
              <a:rPr lang="en-US" sz="2000" dirty="0">
                <a:solidFill>
                  <a:schemeClr val="tx1"/>
                </a:solidFill>
              </a:rPr>
              <a:t>statements with a </a:t>
            </a:r>
            <a:r>
              <a:rPr lang="en-US" sz="2000" dirty="0">
                <a:solidFill>
                  <a:schemeClr val="tx1"/>
                </a:solidFill>
              </a:rPr>
              <a:t>semicolon.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	For Example, </a:t>
            </a:r>
            <a:r>
              <a:rPr lang="en-US" sz="2000" dirty="0" err="1" smtClean="0">
                <a:solidFill>
                  <a:schemeClr val="tx1"/>
                </a:solidFill>
              </a:rPr>
              <a:t>Console.WriteLine</a:t>
            </a:r>
            <a:r>
              <a:rPr lang="en-US" sz="2000" dirty="0">
                <a:solidFill>
                  <a:schemeClr val="tx1"/>
                </a:solidFill>
              </a:rPr>
              <a:t>("Hello, World!");</a:t>
            </a:r>
            <a:endParaRPr lang="it-IT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182880"/>
            <a:ext cx="10749367" cy="1025988"/>
          </a:xfrm>
        </p:spPr>
        <p:txBody>
          <a:bodyPr/>
          <a:lstStyle/>
          <a:p>
            <a:pPr marL="120650"/>
            <a:r>
              <a:rPr lang="en-US" b="1" dirty="0" smtClean="0"/>
              <a:t>Using </a:t>
            </a:r>
            <a:r>
              <a:rPr lang="en-US" b="1" dirty="0"/>
              <a:t>identifiers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622" y="1801906"/>
            <a:ext cx="10845682" cy="4471479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Identifiers </a:t>
            </a:r>
            <a:r>
              <a:rPr lang="en-US" sz="2000" dirty="0">
                <a:solidFill>
                  <a:schemeClr val="tx1"/>
                </a:solidFill>
              </a:rPr>
              <a:t>are the names that you use to identify the elements in your programs</a:t>
            </a:r>
            <a:r>
              <a:rPr lang="en-US" sz="2000" dirty="0">
                <a:solidFill>
                  <a:schemeClr val="tx1"/>
                </a:solidFill>
              </a:rPr>
              <a:t>, such </a:t>
            </a:r>
            <a:r>
              <a:rPr lang="en-US" sz="2000" dirty="0">
                <a:solidFill>
                  <a:schemeClr val="tx1"/>
                </a:solidFill>
              </a:rPr>
              <a:t>as </a:t>
            </a:r>
            <a:r>
              <a:rPr lang="en-US" sz="2000" dirty="0" smtClean="0">
                <a:solidFill>
                  <a:schemeClr val="tx1"/>
                </a:solidFill>
              </a:rPr>
              <a:t>namespaces</a:t>
            </a:r>
            <a:r>
              <a:rPr lang="en-US" sz="2000" dirty="0">
                <a:solidFill>
                  <a:schemeClr val="tx1"/>
                </a:solidFill>
              </a:rPr>
              <a:t>, classes, methods, and variables.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You can use only letters (uppercase and lowercase), digits, and </a:t>
            </a:r>
            <a:r>
              <a:rPr lang="en-US" sz="2000" dirty="0">
                <a:solidFill>
                  <a:schemeClr val="tx1"/>
                </a:solidFill>
              </a:rPr>
              <a:t>underscore characters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An identifier must start with a letter or an underscore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1800" i="1" dirty="0">
                <a:solidFill>
                  <a:schemeClr val="tx1"/>
                </a:solidFill>
              </a:rPr>
              <a:t>F</a:t>
            </a:r>
            <a:r>
              <a:rPr lang="en-US" sz="1800" i="1" dirty="0" smtClean="0">
                <a:solidFill>
                  <a:schemeClr val="tx1"/>
                </a:solidFill>
              </a:rPr>
              <a:t>or </a:t>
            </a:r>
            <a:r>
              <a:rPr lang="en-US" sz="1800" i="1" dirty="0">
                <a:solidFill>
                  <a:schemeClr val="tx1"/>
                </a:solidFill>
              </a:rPr>
              <a:t>example, result, _score, </a:t>
            </a:r>
            <a:r>
              <a:rPr lang="en-US" sz="1800" i="1" dirty="0" err="1">
                <a:solidFill>
                  <a:schemeClr val="tx1"/>
                </a:solidFill>
              </a:rPr>
              <a:t>footballTeam</a:t>
            </a:r>
            <a:r>
              <a:rPr lang="en-US" sz="1800" i="1" dirty="0">
                <a:solidFill>
                  <a:schemeClr val="tx1"/>
                </a:solidFill>
              </a:rPr>
              <a:t>, and </a:t>
            </a:r>
            <a:r>
              <a:rPr lang="en-US" sz="1800" i="1" dirty="0">
                <a:solidFill>
                  <a:schemeClr val="tx1"/>
                </a:solidFill>
              </a:rPr>
              <a:t>plan 9 </a:t>
            </a:r>
            <a:r>
              <a:rPr lang="en-US" sz="1800" i="1" dirty="0">
                <a:solidFill>
                  <a:schemeClr val="tx1"/>
                </a:solidFill>
              </a:rPr>
              <a:t>are all valid identifiers</a:t>
            </a:r>
            <a:r>
              <a:rPr lang="en-US" sz="1800" i="1" dirty="0" smtClean="0">
                <a:solidFill>
                  <a:schemeClr val="tx1"/>
                </a:solidFill>
              </a:rPr>
              <a:t>, whereas result %, 	</a:t>
            </a:r>
            <a:r>
              <a:rPr lang="en-US" sz="1800" i="1" dirty="0" err="1" smtClean="0">
                <a:solidFill>
                  <a:schemeClr val="tx1"/>
                </a:solidFill>
              </a:rPr>
              <a:t>footballTeam</a:t>
            </a:r>
            <a:r>
              <a:rPr lang="en-US" sz="1800" i="1" dirty="0">
                <a:solidFill>
                  <a:schemeClr val="tx1"/>
                </a:solidFill>
              </a:rPr>
              <a:t>$, and 9plan are not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Important </a:t>
            </a:r>
            <a:r>
              <a:rPr lang="en-US" b="1" dirty="0">
                <a:solidFill>
                  <a:schemeClr val="tx1"/>
                </a:solidFill>
              </a:rPr>
              <a:t> Note: C</a:t>
            </a:r>
            <a:r>
              <a:rPr lang="en-US" b="1" dirty="0">
                <a:solidFill>
                  <a:schemeClr val="tx1"/>
                </a:solidFill>
              </a:rPr>
              <a:t># is a case-sensitive language: </a:t>
            </a:r>
            <a:r>
              <a:rPr lang="en-US" b="1" dirty="0" err="1">
                <a:solidFill>
                  <a:schemeClr val="tx1"/>
                </a:solidFill>
              </a:rPr>
              <a:t>footballTeam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and </a:t>
            </a:r>
            <a:r>
              <a:rPr lang="en-US" b="1" dirty="0" err="1">
                <a:solidFill>
                  <a:schemeClr val="tx1"/>
                </a:solidFill>
              </a:rPr>
              <a:t>FootballTeam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are two different identifiers.</a:t>
            </a:r>
          </a:p>
        </p:txBody>
      </p:sp>
    </p:spTree>
    <p:extLst>
      <p:ext uri="{BB962C8B-B14F-4D97-AF65-F5344CB8AC3E}">
        <p14:creationId xmlns:p14="http://schemas.microsoft.com/office/powerpoint/2010/main" val="383700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0650"/>
            <a:r>
              <a:rPr lang="en-US" b="1" dirty="0"/>
              <a:t>Identifying keywords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622" y="1801906"/>
            <a:ext cx="11001130" cy="4471479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chemeClr val="tx1"/>
                </a:solidFill>
              </a:rPr>
              <a:t>C# language reserves 77 identifiers for its own use, and you cannot </a:t>
            </a:r>
            <a:r>
              <a:rPr lang="en-US" sz="2000" dirty="0">
                <a:solidFill>
                  <a:schemeClr val="tx1"/>
                </a:solidFill>
              </a:rPr>
              <a:t>reuse these </a:t>
            </a:r>
            <a:r>
              <a:rPr lang="en-US" sz="2000" dirty="0">
                <a:solidFill>
                  <a:schemeClr val="tx1"/>
                </a:solidFill>
              </a:rPr>
              <a:t>identifiers for your own purposes.</a:t>
            </a:r>
            <a:endParaRPr lang="en-US" sz="20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These </a:t>
            </a:r>
            <a:r>
              <a:rPr lang="en-US" sz="2000" dirty="0">
                <a:solidFill>
                  <a:schemeClr val="tx1"/>
                </a:solidFill>
              </a:rPr>
              <a:t>identifiers are called keywords</a:t>
            </a:r>
            <a:r>
              <a:rPr lang="en-US" sz="2000" dirty="0">
                <a:solidFill>
                  <a:schemeClr val="tx1"/>
                </a:solidFill>
              </a:rPr>
              <a:t>, and </a:t>
            </a:r>
            <a:r>
              <a:rPr lang="en-US" sz="2000" dirty="0">
                <a:solidFill>
                  <a:schemeClr val="tx1"/>
                </a:solidFill>
              </a:rPr>
              <a:t>each has a particular meaning.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Examples of keywords are class, namespace</a:t>
            </a:r>
            <a:r>
              <a:rPr lang="en-US" sz="2000" dirty="0">
                <a:solidFill>
                  <a:schemeClr val="tx1"/>
                </a:solidFill>
              </a:rPr>
              <a:t>, and </a:t>
            </a:r>
            <a:r>
              <a:rPr lang="en-US" sz="2000" dirty="0">
                <a:solidFill>
                  <a:schemeClr val="tx1"/>
                </a:solidFill>
              </a:rPr>
              <a:t>using.</a:t>
            </a:r>
            <a:r>
              <a:rPr lang="en-US" sz="2000" dirty="0" smtClean="0">
                <a:solidFill>
                  <a:schemeClr val="tx1"/>
                </a:solidFill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35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0650"/>
            <a:r>
              <a:rPr lang="en-US" b="1" dirty="0"/>
              <a:t>Identifying keywords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622" y="1499616"/>
            <a:ext cx="11001130" cy="5001768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22" y="1499616"/>
            <a:ext cx="7740677" cy="528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6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0650"/>
            <a:r>
              <a:rPr lang="en-US" b="1" dirty="0"/>
              <a:t>Identifying keywords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622" y="1499616"/>
            <a:ext cx="11001130" cy="5001768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4" y="1616427"/>
            <a:ext cx="6767458" cy="476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8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0650"/>
            <a:r>
              <a:rPr lang="en-US" b="1" dirty="0" smtClean="0"/>
              <a:t>Constants &amp; Literals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622" y="1801906"/>
            <a:ext cx="11001130" cy="4471479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solidFill>
                  <a:schemeClr val="tx1"/>
                </a:solidFill>
              </a:rPr>
              <a:t>Integer Literals</a:t>
            </a:r>
          </a:p>
          <a:p>
            <a:pPr marL="971550" lvl="1" indent="-285750" algn="just"/>
            <a:r>
              <a:rPr lang="en-US" sz="1900" dirty="0">
                <a:solidFill>
                  <a:schemeClr val="tx1"/>
                </a:solidFill>
              </a:rPr>
              <a:t>An integer literal can be a decimal, or hexadecimal constant.</a:t>
            </a:r>
          </a:p>
          <a:p>
            <a:pPr marL="971550" lvl="1" indent="-285750" algn="just"/>
            <a:r>
              <a:rPr lang="en-US" sz="1900" dirty="0" smtClean="0">
                <a:solidFill>
                  <a:schemeClr val="tx1"/>
                </a:solidFill>
              </a:rPr>
              <a:t> For Example</a:t>
            </a:r>
            <a:endParaRPr lang="en-US" sz="1900" dirty="0">
              <a:solidFill>
                <a:schemeClr val="tx1"/>
              </a:solidFill>
            </a:endParaRPr>
          </a:p>
          <a:p>
            <a:pPr marL="1371600" lvl="2" indent="-342900">
              <a:buFont typeface="Wingdings" panose="05000000000000000000" pitchFamily="2" charset="2"/>
              <a:buChar char="§"/>
            </a:pPr>
            <a:r>
              <a:rPr lang="en-US" altLang="en-US" sz="1700" dirty="0">
                <a:solidFill>
                  <a:schemeClr val="tx1"/>
                </a:solidFill>
              </a:rPr>
              <a:t>212 </a:t>
            </a:r>
            <a:endParaRPr lang="en-US" altLang="en-US" sz="1700" dirty="0">
              <a:solidFill>
                <a:schemeClr val="tx1"/>
              </a:solidFill>
            </a:endParaRPr>
          </a:p>
          <a:p>
            <a:pPr marL="1371600" lvl="2" indent="-342900">
              <a:buFont typeface="Wingdings" panose="05000000000000000000" pitchFamily="2" charset="2"/>
              <a:buChar char="§"/>
            </a:pPr>
            <a:r>
              <a:rPr lang="en-US" altLang="en-US" sz="1700" dirty="0">
                <a:solidFill>
                  <a:schemeClr val="tx1"/>
                </a:solidFill>
              </a:rPr>
              <a:t>215u </a:t>
            </a:r>
          </a:p>
          <a:p>
            <a:pPr marL="1371600" lvl="2" indent="-342900">
              <a:buFont typeface="Wingdings" panose="05000000000000000000" pitchFamily="2" charset="2"/>
              <a:buChar char="§"/>
            </a:pPr>
            <a:r>
              <a:rPr lang="en-US" altLang="en-US" sz="1700" dirty="0">
                <a:solidFill>
                  <a:schemeClr val="tx1"/>
                </a:solidFill>
              </a:rPr>
              <a:t>0xFeeL </a:t>
            </a:r>
            <a:endParaRPr lang="en-US" altLang="en-US" sz="17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49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0650"/>
            <a:r>
              <a:rPr lang="en-US" b="1" dirty="0" smtClean="0"/>
              <a:t>Constants &amp; Literals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622" y="1801906"/>
            <a:ext cx="11001130" cy="4471479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 smtClean="0">
                <a:solidFill>
                  <a:schemeClr val="tx1"/>
                </a:solidFill>
              </a:rPr>
              <a:t>Floating </a:t>
            </a:r>
            <a:r>
              <a:rPr lang="en-US" sz="2100" b="1" dirty="0">
                <a:solidFill>
                  <a:schemeClr val="tx1"/>
                </a:solidFill>
              </a:rPr>
              <a:t>Literals</a:t>
            </a:r>
          </a:p>
          <a:p>
            <a:pPr marL="971550" lvl="1" indent="-285750" algn="just"/>
            <a:r>
              <a:rPr lang="en-US" sz="1900" dirty="0">
                <a:solidFill>
                  <a:schemeClr val="tx1"/>
                </a:solidFill>
              </a:rPr>
              <a:t>An </a:t>
            </a:r>
            <a:r>
              <a:rPr lang="en-US" sz="1900" dirty="0" smtClean="0">
                <a:solidFill>
                  <a:schemeClr val="tx1"/>
                </a:solidFill>
              </a:rPr>
              <a:t>Floating </a:t>
            </a:r>
            <a:r>
              <a:rPr lang="en-US" sz="1900" dirty="0">
                <a:solidFill>
                  <a:schemeClr val="tx1"/>
                </a:solidFill>
              </a:rPr>
              <a:t>literal can be a decimal, or hexadecimal constant.</a:t>
            </a:r>
          </a:p>
          <a:p>
            <a:pPr marL="971550" lvl="1" indent="-285750" algn="just"/>
            <a:r>
              <a:rPr lang="en-US" sz="1900" dirty="0" smtClean="0">
                <a:solidFill>
                  <a:schemeClr val="tx1"/>
                </a:solidFill>
              </a:rPr>
              <a:t> For Example</a:t>
            </a:r>
            <a:endParaRPr lang="en-US" sz="1900" dirty="0">
              <a:solidFill>
                <a:schemeClr val="tx1"/>
              </a:solidFill>
            </a:endParaRPr>
          </a:p>
          <a:p>
            <a:pPr marL="1371600" lvl="2" indent="-342900">
              <a:buFont typeface="Wingdings" panose="05000000000000000000" pitchFamily="2" charset="2"/>
              <a:buChar char="§"/>
            </a:pPr>
            <a:r>
              <a:rPr lang="en-US" altLang="en-US" sz="1700" dirty="0">
                <a:solidFill>
                  <a:schemeClr val="tx1"/>
                </a:solidFill>
              </a:rPr>
              <a:t>212 </a:t>
            </a:r>
            <a:r>
              <a:rPr lang="en-US" altLang="en-US" sz="1700" dirty="0" smtClean="0">
                <a:solidFill>
                  <a:schemeClr val="tx1"/>
                </a:solidFill>
              </a:rPr>
              <a:t>.3333</a:t>
            </a:r>
            <a:endParaRPr lang="en-US" altLang="en-US" sz="1700" dirty="0">
              <a:solidFill>
                <a:schemeClr val="tx1"/>
              </a:solidFill>
            </a:endParaRPr>
          </a:p>
          <a:p>
            <a:pPr marL="1371600" lvl="2" indent="-342900">
              <a:buFont typeface="Wingdings" panose="05000000000000000000" pitchFamily="2" charset="2"/>
              <a:buChar char="§"/>
            </a:pPr>
            <a:r>
              <a:rPr lang="en-US" altLang="en-US" sz="1700" dirty="0" smtClean="0">
                <a:solidFill>
                  <a:schemeClr val="tx1"/>
                </a:solidFill>
              </a:rPr>
              <a:t>21522-5F</a:t>
            </a:r>
            <a:endParaRPr lang="en-US" altLang="en-US" sz="1700" dirty="0">
              <a:solidFill>
                <a:schemeClr val="tx1"/>
              </a:solidFill>
            </a:endParaRPr>
          </a:p>
          <a:p>
            <a:pPr marL="1028700" lvl="2" indent="0">
              <a:buNone/>
            </a:pPr>
            <a:r>
              <a:rPr lang="en-US" altLang="en-US" sz="1700" dirty="0" smtClean="0">
                <a:solidFill>
                  <a:schemeClr val="tx1"/>
                </a:solidFill>
              </a:rPr>
              <a:t> </a:t>
            </a:r>
            <a:endParaRPr lang="en-US" altLang="en-US" sz="17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22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70C04F-E7AC-41AB-9C6D-1B1BB88BFF7F}">
  <ds:schemaRefs>
    <ds:schemaRef ds:uri="http://schemas.openxmlformats.org/package/2006/metadata/core-properties"/>
    <ds:schemaRef ds:uri="4873beb7-5857-4685-be1f-d57550cc96cc"/>
    <ds:schemaRef ds:uri="http://purl.org/dc/terms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1107</TotalTime>
  <Words>576</Words>
  <Application>Microsoft Office PowerPoint</Application>
  <PresentationFormat>Widescreen</PresentationFormat>
  <Paragraphs>112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Segoe UI</vt:lpstr>
      <vt:lpstr>Segoe UI Light</vt:lpstr>
      <vt:lpstr>Wingdings</vt:lpstr>
      <vt:lpstr>WelcomeDoc</vt:lpstr>
      <vt:lpstr>Lecture No 2:  Working with Variables, Operators &amp; Expressions</vt:lpstr>
      <vt:lpstr>Outline</vt:lpstr>
      <vt:lpstr>Understanding statements</vt:lpstr>
      <vt:lpstr>Using identifiers</vt:lpstr>
      <vt:lpstr>Identifying keywords</vt:lpstr>
      <vt:lpstr>Identifying keywords</vt:lpstr>
      <vt:lpstr>Identifying keywords</vt:lpstr>
      <vt:lpstr>Constants &amp; Literals</vt:lpstr>
      <vt:lpstr>Constants &amp; Literals</vt:lpstr>
      <vt:lpstr>Constants &amp; Literals</vt:lpstr>
      <vt:lpstr>Character Constants</vt:lpstr>
      <vt:lpstr>Working with Primitive Data Types</vt:lpstr>
      <vt:lpstr>Working with Primitive Data Types</vt:lpstr>
      <vt:lpstr>Operators</vt:lpstr>
      <vt:lpstr>Arithmetic Operators</vt:lpstr>
      <vt:lpstr>Relational Operators</vt:lpstr>
      <vt:lpstr>Logical Operators</vt:lpstr>
      <vt:lpstr>Bitwise Operators (I)</vt:lpstr>
      <vt:lpstr>Bitwise Operators (II)</vt:lpstr>
      <vt:lpstr>Assignment Operators</vt:lpstr>
      <vt:lpstr>Miscellaneous Operators</vt:lpstr>
      <vt:lpstr>Operators Precedence in C#</vt:lpstr>
      <vt:lpstr>Control Structures</vt:lpstr>
      <vt:lpstr>Control Structures (Selection)</vt:lpstr>
      <vt:lpstr>Control Structures (Selection)</vt:lpstr>
      <vt:lpstr>Control Structures (Iteration)</vt:lpstr>
      <vt:lpstr>Control Structures (Iteration)</vt:lpstr>
      <vt:lpstr>Control Structures (Jump)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No 1: Welcome To C#</dc:title>
  <dc:creator>awan</dc:creator>
  <cp:keywords/>
  <cp:lastModifiedBy>Nexgen</cp:lastModifiedBy>
  <cp:revision>62</cp:revision>
  <dcterms:created xsi:type="dcterms:W3CDTF">2021-10-21T09:45:23Z</dcterms:created>
  <dcterms:modified xsi:type="dcterms:W3CDTF">2021-10-31T22:33:18Z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