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80" r:id="rId8"/>
    <p:sldId id="281" r:id="rId9"/>
    <p:sldId id="263" r:id="rId10"/>
    <p:sldId id="264" r:id="rId11"/>
    <p:sldId id="265" r:id="rId12"/>
    <p:sldId id="266" r:id="rId13"/>
    <p:sldId id="267" r:id="rId14"/>
    <p:sldId id="270" r:id="rId15"/>
    <p:sldId id="268" r:id="rId16"/>
    <p:sldId id="269" r:id="rId17"/>
    <p:sldId id="282" r:id="rId18"/>
    <p:sldId id="271" r:id="rId19"/>
    <p:sldId id="272" r:id="rId20"/>
    <p:sldId id="273" r:id="rId21"/>
    <p:sldId id="274" r:id="rId22"/>
    <p:sldId id="275" r:id="rId23"/>
    <p:sldId id="276" r:id="rId24"/>
    <p:sldId id="277" r:id="rId25"/>
    <p:sldId id="287" r:id="rId26"/>
    <p:sldId id="278" r:id="rId27"/>
    <p:sldId id="279"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46B353-DB39-4C76-B9B4-5FF10CFC15ED}" type="datetimeFigureOut">
              <a:rPr lang="en-US" smtClean="0"/>
              <a:pPr/>
              <a:t>3/7/2013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12602A-2695-4078-892A-FF93054D19A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9C2AC9A8-DDB4-4C80-89A6-9C0A7BCB83B6}" type="slidenum">
              <a:rPr lang="en-AU" smtClean="0"/>
              <a:pPr/>
              <a:t>1</a:t>
            </a:fld>
            <a:endParaRPr lang="en-AU"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marL="228600" indent="-228600" eaLnBrk="1" hangingPunct="1"/>
            <a:r>
              <a:rPr lang="en-AU" smtClean="0"/>
              <a:t>One approach to reducing the "spikyness" of natural language text is used the Playfair cipher which encrypts more than one letter at once. We now consider the other alternative, using multiple cipher alphabets in turn. This gives the attacker more work, since many alphabets need to be guessed, and because the frequency distribution is more complex, since the same plaintext letter could be replaced by several ciphertext letters, depending on which alphabet is used. </a:t>
            </a:r>
            <a:r>
              <a:rPr lang="en-US" smtClean="0">
                <a:latin typeface="Times-Roman" charset="0"/>
              </a:rPr>
              <a:t>The general name for this approach is a polyalphabetic substitution cipher. All these techniques have the following features in common:</a:t>
            </a:r>
            <a:r>
              <a:rPr lang="en-US" smtClean="0">
                <a:latin typeface="Helvetica" charset="0"/>
              </a:rPr>
              <a:t> </a:t>
            </a:r>
          </a:p>
          <a:p>
            <a:pPr marL="228600" indent="-228600" eaLnBrk="1" hangingPunct="1">
              <a:buFont typeface="Times" charset="0"/>
              <a:buAutoNum type="arabicPeriod"/>
            </a:pPr>
            <a:r>
              <a:rPr lang="en-US" smtClean="0">
                <a:latin typeface="Times-Roman" charset="0"/>
              </a:rPr>
              <a:t> A set of related monoalphabetic substitution rules is used.</a:t>
            </a:r>
            <a:r>
              <a:rPr lang="en-US" smtClean="0">
                <a:latin typeface="Helvetica" charset="0"/>
              </a:rPr>
              <a:t> </a:t>
            </a:r>
          </a:p>
          <a:p>
            <a:pPr marL="228600" indent="-228600" eaLnBrk="1" hangingPunct="1">
              <a:buFont typeface="Times" charset="0"/>
              <a:buNone/>
            </a:pPr>
            <a:r>
              <a:rPr lang="en-US" smtClean="0">
                <a:latin typeface="Times-Roman" charset="0"/>
              </a:rPr>
              <a:t>2.</a:t>
            </a:r>
            <a:r>
              <a:rPr lang="en-US" smtClean="0">
                <a:latin typeface="Helvetica" charset="0"/>
              </a:rPr>
              <a:t> </a:t>
            </a:r>
            <a:r>
              <a:rPr lang="en-US" smtClean="0">
                <a:latin typeface="Times-Roman" charset="0"/>
              </a:rPr>
              <a:t>A key determines which particular rule is chosen for a given transformation. </a:t>
            </a:r>
            <a:endParaRPr lang="en-AU" smtClean="0">
              <a:latin typeface="Times-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8512526B-47B0-4791-B718-A59A05FCC834}" type="slidenum">
              <a:rPr lang="en-AU" smtClean="0"/>
              <a:pPr/>
              <a:t>13</a:t>
            </a:fld>
            <a:endParaRPr lang="en-AU"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smtClean="0">
                <a:solidFill>
                  <a:srgbClr val="810081"/>
                </a:solidFill>
                <a:latin typeface="Times-Roman" charset="0"/>
              </a:rPr>
              <a:t>The next major advance in ciphers required use of mechanical cipher machines which enabled to use of complex varying substitutions.</a:t>
            </a:r>
          </a:p>
          <a:p>
            <a:pPr eaLnBrk="1" hangingPunct="1"/>
            <a:r>
              <a:rPr lang="en-US" smtClean="0">
                <a:latin typeface="Times-Roman" charset="0"/>
              </a:rPr>
              <a:t>A rotor machine consists of a set of independently rotating cylinders through which electrical pulses can flow. Each cylinder has 26 input pins and 26 output pins, with internal wiring that connects each input pin to a unique output pin. If we associate each input and output pin with a letter of the alphabet, then a single cylinder defines a monoalphabetic substitution. After each input key is depressed, the cylinder rotates one position, so that the internal connections are shifted accordingly. The power of the rotor machine is in the use of multiple cylinders, in which the output pins of one cylinder are connected to the input pins of the next, and with the cylinders rotating like an “odometer”, leading to a very large number of substitution alphabets being used, eg </a:t>
            </a:r>
            <a:r>
              <a:rPr lang="en-US" smtClean="0"/>
              <a:t>with 3 cylinders have 26</a:t>
            </a:r>
            <a:r>
              <a:rPr lang="en-US" baseline="30000" smtClean="0"/>
              <a:t>3</a:t>
            </a:r>
            <a:r>
              <a:rPr lang="en-US" smtClean="0"/>
              <a:t>=17576 alphabets used.</a:t>
            </a:r>
            <a:endParaRPr lang="en-US" smtClean="0">
              <a:solidFill>
                <a:srgbClr val="810081"/>
              </a:solidFill>
              <a:latin typeface="Times-Roman" charset="0"/>
            </a:endParaRPr>
          </a:p>
          <a:p>
            <a:pPr eaLnBrk="1" hangingPunct="1"/>
            <a:r>
              <a:rPr lang="en-US" smtClean="0">
                <a:solidFill>
                  <a:srgbClr val="810081"/>
                </a:solidFill>
                <a:latin typeface="Times-Roman" charset="0"/>
              </a:rPr>
              <a:t>They were extensively used in world war 2, and the history of their use and analysis is one of the great stories from WW2.</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1F6C8A06-80A9-4681-BA03-0BE57BAC2D09}" type="slidenum">
              <a:rPr lang="en-AU" smtClean="0"/>
              <a:pPr/>
              <a:t>15</a:t>
            </a:fld>
            <a:endParaRPr lang="en-AU" smtClean="0"/>
          </a:p>
        </p:txBody>
      </p:sp>
      <p:sp>
        <p:nvSpPr>
          <p:cNvPr id="81923" name="Rectangle 2"/>
          <p:cNvSpPr>
            <a:spLocks noGrp="1" noRot="1" noChangeAspect="1" noChangeArrowheads="1" noTextEdit="1"/>
          </p:cNvSpPr>
          <p:nvPr>
            <p:ph type="sldImg"/>
          </p:nvPr>
        </p:nvSpPr>
        <p:spPr>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mtClean="0">
                <a:solidFill>
                  <a:srgbClr val="810081"/>
                </a:solidFill>
                <a:latin typeface="Times-Roman" charset="0"/>
              </a:rPr>
              <a:t>This photo of an Allied </a:t>
            </a:r>
            <a:r>
              <a:rPr lang="en-US" i="1" smtClean="0">
                <a:solidFill>
                  <a:srgbClr val="0000FF"/>
                </a:solidFill>
                <a:latin typeface="Times-Italic" charset="0"/>
              </a:rPr>
              <a:t>Hagelin machine was taken by Lawrie Brown at Eurocrypt'93 in Norway</a:t>
            </a:r>
            <a:r>
              <a:rPr lang="en-US" smtClean="0">
                <a:solidFill>
                  <a:srgbClr val="810081"/>
                </a:solidFill>
                <a:latin typeface="Times-Roman" charset="0"/>
              </a:rPr>
              <a:t>. Note pen for scale, and the rotating cipher wheels near the front.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0F01AF96-FA6F-4B24-98B8-AEEE9DDB1004}" type="slidenum">
              <a:rPr lang="en-AU" smtClean="0"/>
              <a:pPr/>
              <a:t>16</a:t>
            </a:fld>
            <a:endParaRPr lang="en-AU"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AU" smtClean="0"/>
              <a:t>Steganography is </a:t>
            </a:r>
            <a:r>
              <a:rPr lang="en-US" smtClean="0"/>
              <a:t>an alternative to encryption which hides the very existence of a message by some means. There are a large range of techniques for doing this.</a:t>
            </a:r>
          </a:p>
          <a:p>
            <a:pPr eaLnBrk="1" hangingPunct="1"/>
            <a:r>
              <a:rPr lang="en-US" smtClean="0">
                <a:latin typeface="Times-Roman" charset="0"/>
              </a:rPr>
              <a:t>Steganography has a number of drawbacks when compared to encryption. It requires a lot of overhead to hide a relatively few bits of information.</a:t>
            </a:r>
          </a:p>
          <a:p>
            <a:pPr eaLnBrk="1" hangingPunct="1"/>
            <a:r>
              <a:rPr lang="en-US" smtClean="0">
                <a:latin typeface="Times-Roman" charset="0"/>
              </a:rPr>
              <a:t>Also, once the system is discovered, it becomes virtually worthless, although a message can be first encrypted and then hidden using steganography. </a:t>
            </a:r>
          </a:p>
          <a:p>
            <a:pPr eaLnBrk="1" hangingPunct="1"/>
            <a:endParaRPr lang="en-US" smtClean="0">
              <a:latin typeface="Times-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D27D278B-C94C-4B00-B177-26C2FE9CD9AB}" type="slidenum">
              <a:rPr lang="en-AU" smtClean="0"/>
              <a:pPr/>
              <a:t>2</a:t>
            </a:fld>
            <a:endParaRPr lang="en-AU"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smtClean="0">
                <a:latin typeface="Times-Roman" charset="0"/>
              </a:rPr>
              <a:t>The best known, and one of the simplest, such algorithms is referred to as the Vigenère cipher, where the set of related monoalphabetic substitution rules consists of the 26 Caesar ciphers, with shifts of 0 through 25. Each cipher is denoted by a key letter, which is the ciphertext letter that substitutes for the plaintext letter ‘a’, and which are </a:t>
            </a:r>
            <a:r>
              <a:rPr lang="en-AU" smtClean="0"/>
              <a:t>each used in turn, as shown next.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5F4D3504-ED9C-48A6-8BC5-EBB5D469016D}" type="slidenum">
              <a:rPr lang="en-AU" smtClean="0"/>
              <a:pPr/>
              <a:t>3</a:t>
            </a:fld>
            <a:endParaRPr lang="en-AU"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smtClean="0"/>
              <a:t>Discuss this simple example from text Stallings section 2.2.</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D135011B-A404-4612-84D5-A919F800C56F}" type="slidenum">
              <a:rPr lang="en-AU" smtClean="0"/>
              <a:pPr/>
              <a:t>5</a:t>
            </a:fld>
            <a:endParaRPr lang="en-AU"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smtClean="0"/>
              <a:t>The </a:t>
            </a:r>
            <a:r>
              <a:rPr lang="en-AU" smtClean="0"/>
              <a:t>Vigenère &amp; related polyalphabetic ciphers still do not completely obscure the underlying language characteristics.</a:t>
            </a:r>
          </a:p>
          <a:p>
            <a:pPr eaLnBrk="1" hangingPunct="1"/>
            <a:r>
              <a:rPr lang="en-AU" smtClean="0"/>
              <a:t>The key to breaking them was to identify the number of translation alphabets, and then attack each separately.</a:t>
            </a: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C4ECB043-8ED7-4BEF-80CA-5728846F50CF}" type="slidenum">
              <a:rPr lang="en-AU" smtClean="0"/>
              <a:pPr/>
              <a:t>6</a:t>
            </a:fld>
            <a:endParaRPr lang="en-AU"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AU" dirty="0" smtClean="0"/>
              <a:t>Taking the </a:t>
            </a:r>
            <a:r>
              <a:rPr lang="en-AU" dirty="0" err="1" smtClean="0"/>
              <a:t>polyalphabetic</a:t>
            </a:r>
            <a:r>
              <a:rPr lang="en-AU" dirty="0" smtClean="0"/>
              <a:t> idea to the extreme, want as many different translation alphabets as letters in the message being sent. One way of doing this with a smallish key, is to use the Autokey cipher.</a:t>
            </a:r>
          </a:p>
          <a:p>
            <a:pPr eaLnBrk="1" hangingPunct="1"/>
            <a:r>
              <a:rPr lang="en-AU" dirty="0" smtClean="0"/>
              <a:t>The example uses the keyword "DECEPTIVE" prefixed to as much of the message "WEAREDISCOVEREDSAV" as is needed. When deciphering, recover the first 9 letters using the keyword "DECEPTIVE". Then instead of repeating the keyword, start using the recovered letters from the message "WEAREDISC". As recover more letters, have more of key to recover later letters. </a:t>
            </a:r>
          </a:p>
          <a:p>
            <a:pPr eaLnBrk="1" hangingPunct="1"/>
            <a:r>
              <a:rPr lang="en-AU" dirty="0" smtClean="0"/>
              <a:t>Problem is that the same language characteristics are used by the key as the message. </a:t>
            </a:r>
            <a:r>
              <a:rPr lang="en-AU" dirty="0" err="1" smtClean="0"/>
              <a:t>ie</a:t>
            </a:r>
            <a:r>
              <a:rPr lang="en-AU" dirty="0" smtClean="0"/>
              <a:t>. a key of 'E' will be used more often than a 'T' etc  hence an 'E' encrypted with a key of 'E' occurs with probability (0.1275)2 = 0.01663, about twice as often as a 'T' encrypted with a key of 'T'  have to use a larger frequency table, but it exists given sufficient </a:t>
            </a:r>
            <a:r>
              <a:rPr lang="en-AU" dirty="0" err="1" smtClean="0"/>
              <a:t>ciphertext</a:t>
            </a:r>
            <a:r>
              <a:rPr lang="en-AU" dirty="0" smtClean="0"/>
              <a:t> this can be broken.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39C7DFE7-F1D7-4AFB-B500-F6D8C304526F}" type="slidenum">
              <a:rPr lang="en-AU" smtClean="0"/>
              <a:pPr/>
              <a:t>9</a:t>
            </a:fld>
            <a:endParaRPr lang="en-AU"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smtClean="0">
                <a:latin typeface="Times-Roman" charset="0"/>
              </a:rPr>
              <a:t>All the techniques examined so far involve the substitution of a ciphertext symbol for a plaintext symbol. A very different kind of mapping is achieved by performing some sort of permutation on the plaintext letters. This technique is referred to as a transposition cipher, and </a:t>
            </a:r>
            <a:r>
              <a:rPr lang="en-AU" smtClean="0"/>
              <a:t>form the second basic building block of ciphers. The core idea is to rearrange the order of basic units (letters/bytes/bits) without altering their actual values.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9E167791-1FE7-4E2F-82DE-3D3192B39501}" type="slidenum">
              <a:rPr lang="en-AU" smtClean="0"/>
              <a:pPr/>
              <a:t>10</a:t>
            </a:fld>
            <a:endParaRPr lang="en-AU"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smtClean="0">
                <a:latin typeface="Times-Roman" charset="0"/>
              </a:rPr>
              <a:t>The simplest such cipher is the rail fence technique, in which the plaintext is written down as a sequence of diagonals and then read off as a sequence of rows.</a:t>
            </a:r>
            <a:endParaRPr lang="en-US" smtClean="0"/>
          </a:p>
          <a:p>
            <a:pPr eaLnBrk="1" hangingPunct="1"/>
            <a:r>
              <a:rPr lang="en-US" smtClean="0"/>
              <a:t>The example message is: </a:t>
            </a:r>
            <a:r>
              <a:rPr lang="en-AU" smtClean="0"/>
              <a:t>"meet me after the toga party" with a rail fence of depth 2.</a:t>
            </a:r>
          </a:p>
          <a:p>
            <a:pPr eaLnBrk="1" hangingPunct="1"/>
            <a:r>
              <a:rPr lang="en-US" smtClean="0">
                <a:latin typeface="Times-Roman" charset="0"/>
              </a:rPr>
              <a:t>This sort of thing would be trivial to cryptanalyze.</a:t>
            </a:r>
            <a:endParaRPr lang="en-AU" smtClean="0">
              <a:latin typeface="Times-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556858A2-115F-4CD3-9514-AE3905A0A6A6}" type="slidenum">
              <a:rPr lang="en-AU" smtClean="0"/>
              <a:pPr/>
              <a:t>11</a:t>
            </a:fld>
            <a:endParaRPr lang="en-AU"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smtClean="0">
                <a:latin typeface="Times-Roman" charset="0"/>
              </a:rPr>
              <a:t>A more complex </a:t>
            </a:r>
            <a:r>
              <a:rPr lang="en-US" smtClean="0"/>
              <a:t>transposition</a:t>
            </a:r>
            <a:r>
              <a:rPr lang="en-US" smtClean="0">
                <a:latin typeface="Times-Roman" charset="0"/>
              </a:rPr>
              <a:t> cipher is to write the message in a rectangle, row by row, and read the message off shuffling the order of the columns in each row.</a:t>
            </a:r>
          </a:p>
          <a:p>
            <a:pPr eaLnBrk="1" hangingPunct="1"/>
            <a:r>
              <a:rPr lang="en-US" smtClean="0">
                <a:latin typeface="Times-Roman" charset="0"/>
              </a:rPr>
              <a:t>A pure transposition cipher is easily recognized because it has the same letter frequencies as the original plaintext. For the type of columnar transposition just shown, cryptanalysis is fairly straightforward and involves laying out the ciphertext in a matrix and playing around with column positions. Digram and trigram frequency tables can be useful.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9BA529D-BE41-491D-8594-9A1E7D0917F6}" type="slidenum">
              <a:rPr lang="en-AU" smtClean="0"/>
              <a:pPr/>
              <a:t>12</a:t>
            </a:fld>
            <a:endParaRPr lang="en-AU"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en-US" smtClean="0">
                <a:solidFill>
                  <a:srgbClr val="810081"/>
                </a:solidFill>
                <a:latin typeface="Times-Roman" charset="0"/>
              </a:rPr>
              <a:t>Have seen that ciphers based on just substitutions or transpositions are not secure, and can be attacked because they do not sufficient obscure the underlying language structure</a:t>
            </a:r>
          </a:p>
          <a:p>
            <a:pPr eaLnBrk="1" hangingPunct="1"/>
            <a:r>
              <a:rPr lang="en-US" smtClean="0">
                <a:solidFill>
                  <a:srgbClr val="810081"/>
                </a:solidFill>
                <a:latin typeface="Times-Roman" charset="0"/>
              </a:rPr>
              <a:t>So consider using several ciphers in succession to make harder.</a:t>
            </a:r>
          </a:p>
          <a:p>
            <a:pPr eaLnBrk="1" hangingPunct="1"/>
            <a:r>
              <a:rPr lang="en-US" smtClean="0">
                <a:solidFill>
                  <a:srgbClr val="810081"/>
                </a:solidFill>
                <a:latin typeface="Times-Roman" charset="0"/>
              </a:rPr>
              <a:t>A substitution followed by a transposition is known as a Product Cipher, and makes a new much more secure cipher, and forms the bridge to modern ciphers.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3/7/2013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3/7/2013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AU" smtClean="0"/>
              <a:t>Polyalphabetic Ciphers</a:t>
            </a:r>
          </a:p>
        </p:txBody>
      </p:sp>
      <p:sp>
        <p:nvSpPr>
          <p:cNvPr id="87043" name="Rectangle 3"/>
          <p:cNvSpPr>
            <a:spLocks noGrp="1" noChangeArrowheads="1"/>
          </p:cNvSpPr>
          <p:nvPr>
            <p:ph idx="1"/>
          </p:nvPr>
        </p:nvSpPr>
        <p:spPr/>
        <p:txBody>
          <a:bodyPr/>
          <a:lstStyle/>
          <a:p>
            <a:pPr eaLnBrk="1" hangingPunct="1">
              <a:defRPr/>
            </a:pPr>
            <a:r>
              <a:rPr lang="en-AU" sz="2800" b="1" smtClean="0"/>
              <a:t>polyalphabetic substitution ciphers</a:t>
            </a:r>
            <a:r>
              <a:rPr lang="en-AU" sz="2800" smtClean="0"/>
              <a:t> </a:t>
            </a:r>
          </a:p>
          <a:p>
            <a:pPr eaLnBrk="1" hangingPunct="1">
              <a:defRPr/>
            </a:pPr>
            <a:r>
              <a:rPr lang="en-AU" sz="2800" smtClean="0"/>
              <a:t>improve security using multiple cipher alphabets </a:t>
            </a:r>
          </a:p>
          <a:p>
            <a:pPr eaLnBrk="1" hangingPunct="1">
              <a:defRPr/>
            </a:pPr>
            <a:r>
              <a:rPr lang="en-AU" sz="2800" smtClean="0"/>
              <a:t>make cryptanalysis harder with more alphabets to guess and flatter frequency distribution </a:t>
            </a:r>
          </a:p>
          <a:p>
            <a:pPr eaLnBrk="1" hangingPunct="1">
              <a:defRPr/>
            </a:pPr>
            <a:r>
              <a:rPr lang="en-AU" sz="2800" smtClean="0"/>
              <a:t>use a key to select which alphabet is used for each letter of the message </a:t>
            </a:r>
          </a:p>
          <a:p>
            <a:pPr eaLnBrk="1" hangingPunct="1">
              <a:defRPr/>
            </a:pPr>
            <a:r>
              <a:rPr lang="en-AU" sz="2800" smtClean="0"/>
              <a:t>use each alphabet in turn </a:t>
            </a:r>
          </a:p>
          <a:p>
            <a:pPr eaLnBrk="1" hangingPunct="1">
              <a:defRPr/>
            </a:pPr>
            <a:r>
              <a:rPr lang="en-AU" sz="2800" smtClean="0"/>
              <a:t>repeat from start after end of key is reached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r>
              <a:rPr lang="en-AU" smtClean="0"/>
              <a:t>Rail Fence cipher</a:t>
            </a:r>
          </a:p>
        </p:txBody>
      </p:sp>
      <p:sp>
        <p:nvSpPr>
          <p:cNvPr id="102403" name="Rectangle 3"/>
          <p:cNvSpPr>
            <a:spLocks noGrp="1" noChangeArrowheads="1"/>
          </p:cNvSpPr>
          <p:nvPr>
            <p:ph idx="1"/>
          </p:nvPr>
        </p:nvSpPr>
        <p:spPr/>
        <p:txBody>
          <a:bodyPr/>
          <a:lstStyle/>
          <a:p>
            <a:pPr eaLnBrk="1" hangingPunct="1">
              <a:lnSpc>
                <a:spcPct val="90000"/>
              </a:lnSpc>
              <a:defRPr/>
            </a:pPr>
            <a:r>
              <a:rPr lang="en-AU" sz="2800" smtClean="0"/>
              <a:t>write message letters out diagonally over a number of rows </a:t>
            </a:r>
          </a:p>
          <a:p>
            <a:pPr eaLnBrk="1" hangingPunct="1">
              <a:lnSpc>
                <a:spcPct val="90000"/>
              </a:lnSpc>
              <a:defRPr/>
            </a:pPr>
            <a:r>
              <a:rPr lang="en-AU" sz="2800" smtClean="0"/>
              <a:t>then read off cipher row by row</a:t>
            </a:r>
          </a:p>
          <a:p>
            <a:pPr eaLnBrk="1" hangingPunct="1">
              <a:lnSpc>
                <a:spcPct val="90000"/>
              </a:lnSpc>
              <a:defRPr/>
            </a:pPr>
            <a:r>
              <a:rPr lang="en-US" sz="2800" smtClean="0"/>
              <a:t>eg. write message out as:</a:t>
            </a:r>
            <a:endParaRPr lang="en-AU" sz="2800" smtClean="0"/>
          </a:p>
          <a:p>
            <a:pPr lvl="1" eaLnBrk="1" hangingPunct="1">
              <a:lnSpc>
                <a:spcPct val="90000"/>
              </a:lnSpc>
              <a:buFont typeface="Wingdings" pitchFamily="2" charset="2"/>
              <a:buNone/>
              <a:defRPr/>
            </a:pPr>
            <a:r>
              <a:rPr lang="en-AU" sz="2000" smtClean="0">
                <a:latin typeface="Courier New" pitchFamily="49" charset="0"/>
              </a:rPr>
              <a:t>m e m a t r h t g p r y</a:t>
            </a:r>
          </a:p>
          <a:p>
            <a:pPr lvl="1" eaLnBrk="1" hangingPunct="1">
              <a:lnSpc>
                <a:spcPct val="90000"/>
              </a:lnSpc>
              <a:buFont typeface="Wingdings" pitchFamily="2" charset="2"/>
              <a:buNone/>
              <a:defRPr/>
            </a:pPr>
            <a:r>
              <a:rPr lang="en-AU" sz="2000" smtClean="0">
                <a:latin typeface="Courier New" pitchFamily="49" charset="0"/>
              </a:rPr>
              <a:t> e t e f e t e o a a t</a:t>
            </a:r>
          </a:p>
          <a:p>
            <a:pPr eaLnBrk="1" hangingPunct="1">
              <a:lnSpc>
                <a:spcPct val="90000"/>
              </a:lnSpc>
              <a:defRPr/>
            </a:pPr>
            <a:r>
              <a:rPr lang="en-US" sz="2800" smtClean="0"/>
              <a:t>giving ciphertext</a:t>
            </a:r>
          </a:p>
          <a:p>
            <a:pPr lvl="1" eaLnBrk="1" hangingPunct="1">
              <a:lnSpc>
                <a:spcPct val="90000"/>
              </a:lnSpc>
              <a:buFont typeface="Wingdings" pitchFamily="2" charset="2"/>
              <a:buNone/>
              <a:defRPr/>
            </a:pPr>
            <a:r>
              <a:rPr lang="en-AU" sz="2000" smtClean="0">
                <a:latin typeface="Courier New" pitchFamily="49" charset="0"/>
              </a:rPr>
              <a:t>MEMATRHTGPRYETEFETEOAAT</a:t>
            </a:r>
          </a:p>
          <a:p>
            <a:pPr lvl="1" eaLnBrk="1" hangingPunct="1">
              <a:lnSpc>
                <a:spcPct val="90000"/>
              </a:lnSpc>
              <a:buFont typeface="Wingdings" pitchFamily="2" charset="2"/>
              <a:buNone/>
              <a:defRPr/>
            </a:pPr>
            <a:endParaRPr lang="en-AU" sz="2400" smtClean="0"/>
          </a:p>
          <a:p>
            <a:pPr lvl="1" eaLnBrk="1" hangingPunct="1">
              <a:lnSpc>
                <a:spcPct val="90000"/>
              </a:lnSpc>
              <a:defRPr/>
            </a:pPr>
            <a:endParaRPr lang="en-AU" sz="24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defRPr/>
            </a:pPr>
            <a:r>
              <a:rPr lang="en-AU" smtClean="0"/>
              <a:t>Row Transposition Ciphers</a:t>
            </a:r>
          </a:p>
        </p:txBody>
      </p:sp>
      <p:sp>
        <p:nvSpPr>
          <p:cNvPr id="104451" name="Rectangle 3"/>
          <p:cNvSpPr>
            <a:spLocks noGrp="1" noChangeArrowheads="1"/>
          </p:cNvSpPr>
          <p:nvPr>
            <p:ph idx="1"/>
          </p:nvPr>
        </p:nvSpPr>
        <p:spPr/>
        <p:txBody>
          <a:bodyPr/>
          <a:lstStyle/>
          <a:p>
            <a:pPr eaLnBrk="1" hangingPunct="1">
              <a:lnSpc>
                <a:spcPct val="80000"/>
              </a:lnSpc>
              <a:defRPr/>
            </a:pPr>
            <a:r>
              <a:rPr lang="en-US" smtClean="0"/>
              <a:t>a more complex transposition</a:t>
            </a:r>
            <a:endParaRPr lang="en-AU" smtClean="0"/>
          </a:p>
          <a:p>
            <a:pPr eaLnBrk="1" hangingPunct="1">
              <a:lnSpc>
                <a:spcPct val="80000"/>
              </a:lnSpc>
              <a:defRPr/>
            </a:pPr>
            <a:r>
              <a:rPr lang="en-AU" smtClean="0"/>
              <a:t>write letters of message out in rows over a specified number of columns</a:t>
            </a:r>
          </a:p>
          <a:p>
            <a:pPr eaLnBrk="1" hangingPunct="1">
              <a:lnSpc>
                <a:spcPct val="80000"/>
              </a:lnSpc>
              <a:defRPr/>
            </a:pPr>
            <a:r>
              <a:rPr lang="en-AU" smtClean="0"/>
              <a:t>then reorder the columns according to some key before reading off the rows</a:t>
            </a:r>
            <a:endParaRPr lang="en-AU" sz="3600" smtClean="0">
              <a:latin typeface="Courier New" pitchFamily="49" charset="0"/>
            </a:endParaRPr>
          </a:p>
          <a:p>
            <a:pPr lvl="1" eaLnBrk="1" hangingPunct="1">
              <a:lnSpc>
                <a:spcPct val="80000"/>
              </a:lnSpc>
              <a:buFont typeface="Wingdings" pitchFamily="2" charset="2"/>
              <a:buNone/>
              <a:defRPr/>
            </a:pPr>
            <a:r>
              <a:rPr lang="en-AU" sz="2000" smtClean="0">
                <a:latin typeface="Courier" charset="0"/>
              </a:rPr>
              <a:t>Key:       3 4 2 1 5 6 7</a:t>
            </a:r>
          </a:p>
          <a:p>
            <a:pPr lvl="1" eaLnBrk="1" hangingPunct="1">
              <a:lnSpc>
                <a:spcPct val="80000"/>
              </a:lnSpc>
              <a:buFont typeface="Wingdings" pitchFamily="2" charset="2"/>
              <a:buNone/>
              <a:defRPr/>
            </a:pPr>
            <a:r>
              <a:rPr lang="en-AU" sz="2000" smtClean="0">
                <a:latin typeface="Courier" charset="0"/>
              </a:rPr>
              <a:t>Plaintext: a t t a c k p</a:t>
            </a:r>
          </a:p>
          <a:p>
            <a:pPr lvl="1" eaLnBrk="1" hangingPunct="1">
              <a:lnSpc>
                <a:spcPct val="80000"/>
              </a:lnSpc>
              <a:buFont typeface="Wingdings" pitchFamily="2" charset="2"/>
              <a:buNone/>
              <a:defRPr/>
            </a:pPr>
            <a:r>
              <a:rPr lang="en-AU" sz="2000" smtClean="0">
                <a:latin typeface="Courier" charset="0"/>
              </a:rPr>
              <a:t>           o s t p o n e</a:t>
            </a:r>
          </a:p>
          <a:p>
            <a:pPr lvl="1" eaLnBrk="1" hangingPunct="1">
              <a:lnSpc>
                <a:spcPct val="80000"/>
              </a:lnSpc>
              <a:buFont typeface="Wingdings" pitchFamily="2" charset="2"/>
              <a:buNone/>
              <a:defRPr/>
            </a:pPr>
            <a:r>
              <a:rPr lang="en-AU" sz="2000" smtClean="0">
                <a:latin typeface="Courier" charset="0"/>
              </a:rPr>
              <a:t>           d u n t i l t</a:t>
            </a:r>
          </a:p>
          <a:p>
            <a:pPr lvl="1" eaLnBrk="1" hangingPunct="1">
              <a:lnSpc>
                <a:spcPct val="80000"/>
              </a:lnSpc>
              <a:buFont typeface="Wingdings" pitchFamily="2" charset="2"/>
              <a:buNone/>
              <a:defRPr/>
            </a:pPr>
            <a:r>
              <a:rPr lang="en-AU" sz="2000" smtClean="0">
                <a:latin typeface="Courier" charset="0"/>
              </a:rPr>
              <a:t>           w o a m x y z</a:t>
            </a:r>
          </a:p>
          <a:p>
            <a:pPr lvl="1" eaLnBrk="1" hangingPunct="1">
              <a:lnSpc>
                <a:spcPct val="80000"/>
              </a:lnSpc>
              <a:buFont typeface="Wingdings" pitchFamily="2" charset="2"/>
              <a:buNone/>
              <a:defRPr/>
            </a:pPr>
            <a:r>
              <a:rPr lang="en-AU" sz="2000" smtClean="0">
                <a:latin typeface="Courier" charset="0"/>
              </a:rPr>
              <a:t>Ciphertext: TTNAAPTMTSUOAODWCOIXKNLYPETZ</a:t>
            </a:r>
          </a:p>
          <a:p>
            <a:pPr lvl="1" eaLnBrk="1" hangingPunct="1">
              <a:lnSpc>
                <a:spcPct val="80000"/>
              </a:lnSpc>
              <a:buFont typeface="Wingdings" pitchFamily="2" charset="2"/>
              <a:buNone/>
              <a:defRPr/>
            </a:pPr>
            <a:r>
              <a:rPr lang="en-AU" sz="2400" smtClean="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defRPr/>
            </a:pPr>
            <a:r>
              <a:rPr lang="en-US" smtClean="0"/>
              <a:t>Product Ciphers</a:t>
            </a:r>
            <a:endParaRPr lang="en-AU" smtClean="0"/>
          </a:p>
        </p:txBody>
      </p:sp>
      <p:sp>
        <p:nvSpPr>
          <p:cNvPr id="105475" name="Rectangle 3"/>
          <p:cNvSpPr>
            <a:spLocks noGrp="1" noChangeArrowheads="1"/>
          </p:cNvSpPr>
          <p:nvPr>
            <p:ph idx="1"/>
          </p:nvPr>
        </p:nvSpPr>
        <p:spPr/>
        <p:txBody>
          <a:bodyPr/>
          <a:lstStyle/>
          <a:p>
            <a:pPr eaLnBrk="1" hangingPunct="1">
              <a:lnSpc>
                <a:spcPct val="90000"/>
              </a:lnSpc>
              <a:defRPr/>
            </a:pPr>
            <a:r>
              <a:rPr lang="en-AU" sz="2800" smtClean="0"/>
              <a:t>ciphers using substitutions or transpositions are not secure because of language characteristics</a:t>
            </a:r>
          </a:p>
          <a:p>
            <a:pPr eaLnBrk="1" hangingPunct="1">
              <a:lnSpc>
                <a:spcPct val="90000"/>
              </a:lnSpc>
              <a:defRPr/>
            </a:pPr>
            <a:r>
              <a:rPr lang="en-AU" sz="2800" smtClean="0"/>
              <a:t>hence consider using several ciphers in succession to make harder, but: </a:t>
            </a:r>
          </a:p>
          <a:p>
            <a:pPr lvl="1" eaLnBrk="1" hangingPunct="1">
              <a:lnSpc>
                <a:spcPct val="90000"/>
              </a:lnSpc>
              <a:defRPr/>
            </a:pPr>
            <a:r>
              <a:rPr lang="en-AU" sz="2400" smtClean="0"/>
              <a:t>two substitutions make a more complex substitution </a:t>
            </a:r>
          </a:p>
          <a:p>
            <a:pPr lvl="1" eaLnBrk="1" hangingPunct="1">
              <a:lnSpc>
                <a:spcPct val="90000"/>
              </a:lnSpc>
              <a:defRPr/>
            </a:pPr>
            <a:r>
              <a:rPr lang="en-AU" sz="2400" smtClean="0"/>
              <a:t>two transpositions make more complex transposition </a:t>
            </a:r>
          </a:p>
          <a:p>
            <a:pPr lvl="1" eaLnBrk="1" hangingPunct="1">
              <a:lnSpc>
                <a:spcPct val="90000"/>
              </a:lnSpc>
              <a:defRPr/>
            </a:pPr>
            <a:r>
              <a:rPr lang="en-AU" sz="2400" smtClean="0"/>
              <a:t>but a substitution followed by a transposition makes a new much harder cipher </a:t>
            </a:r>
          </a:p>
          <a:p>
            <a:pPr eaLnBrk="1" hangingPunct="1">
              <a:lnSpc>
                <a:spcPct val="90000"/>
              </a:lnSpc>
              <a:defRPr/>
            </a:pPr>
            <a:r>
              <a:rPr lang="en-US" sz="2800" smtClean="0"/>
              <a:t>this is bridge from classical to modern ciphers</a:t>
            </a:r>
            <a:endParaRPr lang="en-AU" sz="2800" smtClean="0"/>
          </a:p>
          <a:p>
            <a:pPr eaLnBrk="1" hangingPunct="1">
              <a:lnSpc>
                <a:spcPct val="90000"/>
              </a:lnSpc>
              <a:defRPr/>
            </a:pPr>
            <a:endParaRPr lang="en-AU" sz="28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defRPr/>
            </a:pPr>
            <a:r>
              <a:rPr lang="en-US" smtClean="0"/>
              <a:t>Rotor Machines</a:t>
            </a:r>
            <a:endParaRPr lang="en-AU" smtClean="0"/>
          </a:p>
        </p:txBody>
      </p:sp>
      <p:sp>
        <p:nvSpPr>
          <p:cNvPr id="106499" name="Rectangle 3"/>
          <p:cNvSpPr>
            <a:spLocks noGrp="1" noChangeArrowheads="1"/>
          </p:cNvSpPr>
          <p:nvPr>
            <p:ph idx="1"/>
          </p:nvPr>
        </p:nvSpPr>
        <p:spPr/>
        <p:txBody>
          <a:bodyPr/>
          <a:lstStyle/>
          <a:p>
            <a:pPr eaLnBrk="1" hangingPunct="1">
              <a:lnSpc>
                <a:spcPct val="90000"/>
              </a:lnSpc>
              <a:defRPr/>
            </a:pPr>
            <a:r>
              <a:rPr lang="en-US" sz="2800" dirty="0" smtClean="0"/>
              <a:t>before modern ciphers, rotor machines were most common complex ciphers in use</a:t>
            </a:r>
          </a:p>
          <a:p>
            <a:pPr eaLnBrk="1" hangingPunct="1">
              <a:lnSpc>
                <a:spcPct val="90000"/>
              </a:lnSpc>
              <a:defRPr/>
            </a:pPr>
            <a:r>
              <a:rPr lang="en-US" sz="2800" dirty="0" smtClean="0"/>
              <a:t>widely used in WW2</a:t>
            </a:r>
          </a:p>
          <a:p>
            <a:pPr lvl="1" eaLnBrk="1" hangingPunct="1">
              <a:lnSpc>
                <a:spcPct val="90000"/>
              </a:lnSpc>
              <a:defRPr/>
            </a:pPr>
            <a:r>
              <a:rPr lang="en-US" sz="2400" dirty="0" smtClean="0"/>
              <a:t>German Enigma, Allied </a:t>
            </a:r>
            <a:r>
              <a:rPr lang="en-US" sz="2400" dirty="0" err="1" smtClean="0"/>
              <a:t>Hagelin</a:t>
            </a:r>
            <a:r>
              <a:rPr lang="en-US" sz="2400" dirty="0" smtClean="0"/>
              <a:t>, Japanese Purple</a:t>
            </a:r>
          </a:p>
          <a:p>
            <a:pPr eaLnBrk="1" hangingPunct="1">
              <a:lnSpc>
                <a:spcPct val="90000"/>
              </a:lnSpc>
              <a:defRPr/>
            </a:pPr>
            <a:r>
              <a:rPr lang="en-US" sz="2800" dirty="0" smtClean="0"/>
              <a:t>implemented a very complex, varying substitution cipher</a:t>
            </a:r>
          </a:p>
          <a:p>
            <a:pPr eaLnBrk="1" hangingPunct="1">
              <a:lnSpc>
                <a:spcPct val="90000"/>
              </a:lnSpc>
              <a:defRPr/>
            </a:pPr>
            <a:r>
              <a:rPr lang="en-US" sz="2800" dirty="0" smtClean="0"/>
              <a:t>used a series of cylinders, each giving one substitution, which rotated and changed after each letter was encrypted</a:t>
            </a:r>
          </a:p>
          <a:p>
            <a:pPr eaLnBrk="1" hangingPunct="1">
              <a:lnSpc>
                <a:spcPct val="90000"/>
              </a:lnSpc>
              <a:buNone/>
              <a:defRPr/>
            </a:pPr>
            <a:endParaRPr lang="en-AU" sz="28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Rotor Machines</a:t>
            </a:r>
            <a:endParaRPr lang="en-US" dirty="0"/>
          </a:p>
        </p:txBody>
      </p:sp>
      <p:pic>
        <p:nvPicPr>
          <p:cNvPr id="1026" name="Picture 2"/>
          <p:cNvPicPr>
            <a:picLocks noChangeAspect="1" noChangeArrowheads="1"/>
          </p:cNvPicPr>
          <p:nvPr/>
        </p:nvPicPr>
        <p:blipFill>
          <a:blip r:embed="rId2"/>
          <a:srcRect/>
          <a:stretch>
            <a:fillRect/>
          </a:stretch>
        </p:blipFill>
        <p:spPr bwMode="auto">
          <a:xfrm>
            <a:off x="304800" y="990600"/>
            <a:ext cx="8610600" cy="54102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defRPr/>
            </a:pPr>
            <a:r>
              <a:rPr lang="en-US" smtClean="0"/>
              <a:t>Hagelin Rotor Machine</a:t>
            </a:r>
            <a:endParaRPr lang="en-AU" smtClean="0"/>
          </a:p>
        </p:txBody>
      </p:sp>
      <p:pic>
        <p:nvPicPr>
          <p:cNvPr id="43011" name="Picture 7" descr="hagelin.jpg                                                    0009E660  Mnementh                      BEAE7A2F:"/>
          <p:cNvPicPr>
            <a:picLocks noChangeAspect="1" noChangeArrowheads="1"/>
          </p:cNvPicPr>
          <p:nvPr/>
        </p:nvPicPr>
        <p:blipFill>
          <a:blip r:embed="rId3"/>
          <a:srcRect/>
          <a:stretch>
            <a:fillRect/>
          </a:stretch>
        </p:blipFill>
        <p:spPr bwMode="auto">
          <a:xfrm>
            <a:off x="2743200" y="1828800"/>
            <a:ext cx="3552825" cy="4646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defRPr/>
            </a:pPr>
            <a:r>
              <a:rPr lang="en-AU" smtClean="0"/>
              <a:t>Steganography</a:t>
            </a:r>
          </a:p>
        </p:txBody>
      </p:sp>
      <p:sp>
        <p:nvSpPr>
          <p:cNvPr id="107523" name="Rectangle 3"/>
          <p:cNvSpPr>
            <a:spLocks noGrp="1" noChangeArrowheads="1"/>
          </p:cNvSpPr>
          <p:nvPr>
            <p:ph idx="1"/>
          </p:nvPr>
        </p:nvSpPr>
        <p:spPr/>
        <p:txBody>
          <a:bodyPr/>
          <a:lstStyle/>
          <a:p>
            <a:pPr eaLnBrk="1" hangingPunct="1">
              <a:lnSpc>
                <a:spcPct val="90000"/>
              </a:lnSpc>
              <a:defRPr/>
            </a:pPr>
            <a:r>
              <a:rPr lang="en-US" dirty="0" smtClean="0"/>
              <a:t>an alternative to encryption</a:t>
            </a:r>
          </a:p>
          <a:p>
            <a:pPr eaLnBrk="1" hangingPunct="1">
              <a:lnSpc>
                <a:spcPct val="90000"/>
              </a:lnSpc>
              <a:defRPr/>
            </a:pPr>
            <a:r>
              <a:rPr lang="en-US" dirty="0" smtClean="0"/>
              <a:t>hides existence of message</a:t>
            </a:r>
          </a:p>
          <a:p>
            <a:pPr lvl="1" eaLnBrk="1" hangingPunct="1">
              <a:lnSpc>
                <a:spcPct val="90000"/>
              </a:lnSpc>
              <a:defRPr/>
            </a:pPr>
            <a:r>
              <a:rPr lang="en-US" dirty="0" smtClean="0"/>
              <a:t>using only a subset of letters/words in a longer message marked in some way</a:t>
            </a:r>
          </a:p>
          <a:p>
            <a:pPr lvl="1" eaLnBrk="1" hangingPunct="1">
              <a:lnSpc>
                <a:spcPct val="90000"/>
              </a:lnSpc>
              <a:defRPr/>
            </a:pPr>
            <a:r>
              <a:rPr lang="en-US" dirty="0" smtClean="0"/>
              <a:t>using invisible ink</a:t>
            </a:r>
          </a:p>
          <a:p>
            <a:pPr lvl="1" eaLnBrk="1" hangingPunct="1">
              <a:lnSpc>
                <a:spcPct val="90000"/>
              </a:lnSpc>
              <a:defRPr/>
            </a:pPr>
            <a:r>
              <a:rPr lang="en-US" dirty="0" smtClean="0"/>
              <a:t>hiding in LSB in graphic image or sound file</a:t>
            </a:r>
          </a:p>
          <a:p>
            <a:pPr eaLnBrk="1" hangingPunct="1">
              <a:lnSpc>
                <a:spcPct val="90000"/>
              </a:lnSpc>
              <a:defRPr/>
            </a:pPr>
            <a:r>
              <a:rPr lang="en-US" dirty="0" smtClean="0"/>
              <a:t>has drawbacks</a:t>
            </a:r>
          </a:p>
          <a:p>
            <a:pPr lvl="1" eaLnBrk="1" hangingPunct="1">
              <a:lnSpc>
                <a:spcPct val="90000"/>
              </a:lnSpc>
              <a:defRPr/>
            </a:pPr>
            <a:r>
              <a:rPr lang="en-US" dirty="0" smtClean="0"/>
              <a:t>high overhead to hide relatively few info bits</a:t>
            </a:r>
          </a:p>
          <a:p>
            <a:pPr lvl="1" eaLnBrk="1" hangingPunct="1">
              <a:lnSpc>
                <a:spcPct val="90000"/>
              </a:lnSpc>
              <a:defRPr/>
            </a:pPr>
            <a:endParaRPr lang="en-AU"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Steganography</a:t>
            </a:r>
            <a:endParaRPr lang="en-US" dirty="0"/>
          </a:p>
        </p:txBody>
      </p:sp>
      <p:sp>
        <p:nvSpPr>
          <p:cNvPr id="3" name="Content Placeholder 2"/>
          <p:cNvSpPr>
            <a:spLocks noGrp="1"/>
          </p:cNvSpPr>
          <p:nvPr>
            <p:ph idx="1"/>
          </p:nvPr>
        </p:nvSpPr>
        <p:spPr/>
        <p:txBody>
          <a:bodyPr/>
          <a:lstStyle/>
          <a:p>
            <a:r>
              <a:rPr lang="en-US" dirty="0" smtClean="0"/>
              <a:t>Selecting first letter from each word of a sentence from a paragraph.</a:t>
            </a:r>
          </a:p>
          <a:p>
            <a:r>
              <a:rPr lang="en-US" dirty="0" smtClean="0"/>
              <a:t>Selecting letters from words of sentences of a paragraph in increasing order.</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Block Ciphers and Data Encryption Standards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Modern symmetric ciphers.</a:t>
            </a:r>
          </a:p>
          <a:p>
            <a:r>
              <a:rPr lang="en-US" dirty="0" smtClean="0"/>
              <a:t>Simplified DES algorithm:</a:t>
            </a:r>
          </a:p>
          <a:p>
            <a:pPr lvl="1"/>
            <a:r>
              <a:rPr lang="en-US" dirty="0" smtClean="0"/>
              <a:t>Provides user a facility to perform encryption and decryption by hand.</a:t>
            </a:r>
          </a:p>
          <a:p>
            <a:pPr lvl="1"/>
            <a:r>
              <a:rPr lang="en-US" dirty="0" smtClean="0"/>
              <a:t>To understand the DES (Data Encryption Standard) algorithm.</a:t>
            </a:r>
          </a:p>
          <a:p>
            <a:r>
              <a:rPr lang="en-US" dirty="0" smtClean="0"/>
              <a:t>S-DES has same properties as of DES with much smaller parameter.</a:t>
            </a:r>
          </a:p>
          <a:p>
            <a:r>
              <a:rPr lang="en-US" dirty="0" smtClean="0"/>
              <a:t>So it is helpful to understand the functionality of DES.</a:t>
            </a:r>
          </a:p>
          <a:p>
            <a:r>
              <a:rPr lang="en-US" dirty="0" smtClean="0"/>
              <a:t>Performs operations on bits of data. </a:t>
            </a:r>
          </a:p>
          <a:p>
            <a:r>
              <a:rPr lang="en-US" dirty="0" smtClean="0"/>
              <a:t>Plain text and key should be in form of bits.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S-DES algorithm structure</a:t>
            </a:r>
            <a:endParaRPr lang="en-US" dirty="0"/>
          </a:p>
        </p:txBody>
      </p:sp>
      <p:pic>
        <p:nvPicPr>
          <p:cNvPr id="2050" name="Picture 2"/>
          <p:cNvPicPr>
            <a:picLocks noChangeAspect="1" noChangeArrowheads="1"/>
          </p:cNvPicPr>
          <p:nvPr/>
        </p:nvPicPr>
        <p:blipFill>
          <a:blip r:embed="rId2"/>
          <a:srcRect/>
          <a:stretch>
            <a:fillRect/>
          </a:stretch>
        </p:blipFill>
        <p:spPr bwMode="auto">
          <a:xfrm>
            <a:off x="685800" y="1295400"/>
            <a:ext cx="7724775" cy="4953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defRPr/>
            </a:pPr>
            <a:r>
              <a:rPr lang="en-AU" dirty="0" smtClean="0"/>
              <a:t>Vigenère Cipher</a:t>
            </a:r>
          </a:p>
        </p:txBody>
      </p:sp>
      <p:sp>
        <p:nvSpPr>
          <p:cNvPr id="89091" name="Rectangle 3"/>
          <p:cNvSpPr>
            <a:spLocks noGrp="1" noChangeArrowheads="1"/>
          </p:cNvSpPr>
          <p:nvPr>
            <p:ph idx="1"/>
          </p:nvPr>
        </p:nvSpPr>
        <p:spPr/>
        <p:txBody>
          <a:bodyPr/>
          <a:lstStyle/>
          <a:p>
            <a:pPr eaLnBrk="1" hangingPunct="1">
              <a:defRPr/>
            </a:pPr>
            <a:r>
              <a:rPr lang="en-AU" smtClean="0"/>
              <a:t>simplest polyalphabetic substitution cipher</a:t>
            </a:r>
          </a:p>
          <a:p>
            <a:pPr eaLnBrk="1" hangingPunct="1">
              <a:defRPr/>
            </a:pPr>
            <a:r>
              <a:rPr lang="en-AU" smtClean="0"/>
              <a:t>effectively multiple caesar ciphers </a:t>
            </a:r>
          </a:p>
          <a:p>
            <a:pPr eaLnBrk="1" hangingPunct="1">
              <a:defRPr/>
            </a:pPr>
            <a:r>
              <a:rPr lang="en-AU" smtClean="0"/>
              <a:t>key is multiple letters long K = k</a:t>
            </a:r>
            <a:r>
              <a:rPr lang="en-AU" baseline="-25000" smtClean="0"/>
              <a:t>1</a:t>
            </a:r>
            <a:r>
              <a:rPr lang="en-AU" smtClean="0"/>
              <a:t> k</a:t>
            </a:r>
            <a:r>
              <a:rPr lang="en-AU" baseline="-25000" smtClean="0"/>
              <a:t>2</a:t>
            </a:r>
            <a:r>
              <a:rPr lang="en-AU" smtClean="0"/>
              <a:t> ... k</a:t>
            </a:r>
            <a:r>
              <a:rPr lang="en-AU" baseline="-25000" smtClean="0"/>
              <a:t>d</a:t>
            </a:r>
            <a:r>
              <a:rPr lang="en-AU" smtClean="0"/>
              <a:t> </a:t>
            </a:r>
          </a:p>
          <a:p>
            <a:pPr eaLnBrk="1" hangingPunct="1">
              <a:defRPr/>
            </a:pPr>
            <a:r>
              <a:rPr lang="en-AU" smtClean="0"/>
              <a:t>i</a:t>
            </a:r>
            <a:r>
              <a:rPr lang="en-AU" baseline="30000" smtClean="0"/>
              <a:t>th</a:t>
            </a:r>
            <a:r>
              <a:rPr lang="en-AU" smtClean="0"/>
              <a:t> letter specifies i</a:t>
            </a:r>
            <a:r>
              <a:rPr lang="en-AU" baseline="30000" smtClean="0"/>
              <a:t>th</a:t>
            </a:r>
            <a:r>
              <a:rPr lang="en-AU" smtClean="0"/>
              <a:t> alphabet to use </a:t>
            </a:r>
          </a:p>
          <a:p>
            <a:pPr eaLnBrk="1" hangingPunct="1">
              <a:defRPr/>
            </a:pPr>
            <a:r>
              <a:rPr lang="en-AU" smtClean="0"/>
              <a:t>use each alphabet in turn </a:t>
            </a:r>
          </a:p>
          <a:p>
            <a:pPr eaLnBrk="1" hangingPunct="1">
              <a:defRPr/>
            </a:pPr>
            <a:r>
              <a:rPr lang="en-AU" smtClean="0"/>
              <a:t>repeat from start after d letters in message</a:t>
            </a:r>
          </a:p>
          <a:p>
            <a:pPr eaLnBrk="1" hangingPunct="1">
              <a:defRPr/>
            </a:pPr>
            <a:r>
              <a:rPr lang="en-AU" smtClean="0"/>
              <a:t>decryption simply works in reverse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Key generation from S-DES</a:t>
            </a:r>
            <a:endParaRPr lang="en-US" dirty="0"/>
          </a:p>
        </p:txBody>
      </p:sp>
      <p:pic>
        <p:nvPicPr>
          <p:cNvPr id="3074" name="Picture 2"/>
          <p:cNvPicPr>
            <a:picLocks noChangeAspect="1" noChangeArrowheads="1"/>
          </p:cNvPicPr>
          <p:nvPr/>
        </p:nvPicPr>
        <p:blipFill>
          <a:blip r:embed="rId2"/>
          <a:srcRect/>
          <a:stretch>
            <a:fillRect/>
          </a:stretch>
        </p:blipFill>
        <p:spPr bwMode="auto">
          <a:xfrm>
            <a:off x="2133600" y="1066800"/>
            <a:ext cx="4495800" cy="52578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Function of P10</a:t>
            </a:r>
            <a:endParaRPr lang="en-US" dirty="0"/>
          </a:p>
        </p:txBody>
      </p:sp>
      <p:pic>
        <p:nvPicPr>
          <p:cNvPr id="4098" name="Picture 2"/>
          <p:cNvPicPr>
            <a:picLocks noChangeAspect="1" noChangeArrowheads="1"/>
          </p:cNvPicPr>
          <p:nvPr/>
        </p:nvPicPr>
        <p:blipFill>
          <a:blip r:embed="rId2"/>
          <a:srcRect/>
          <a:stretch>
            <a:fillRect/>
          </a:stretch>
        </p:blipFill>
        <p:spPr bwMode="auto">
          <a:xfrm>
            <a:off x="533400" y="1524000"/>
            <a:ext cx="8077200" cy="33528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Function of LS-1</a:t>
            </a:r>
            <a:endParaRPr lang="en-US" dirty="0"/>
          </a:p>
        </p:txBody>
      </p:sp>
      <p:sp>
        <p:nvSpPr>
          <p:cNvPr id="4" name="Rectangle 3"/>
          <p:cNvSpPr/>
          <p:nvPr/>
        </p:nvSpPr>
        <p:spPr>
          <a:xfrm>
            <a:off x="685800" y="1371600"/>
            <a:ext cx="7543800" cy="3416320"/>
          </a:xfrm>
          <a:prstGeom prst="rect">
            <a:avLst/>
          </a:prstGeom>
        </p:spPr>
        <p:txBody>
          <a:bodyPr wrap="square">
            <a:spAutoFit/>
          </a:bodyPr>
          <a:lstStyle/>
          <a:p>
            <a:r>
              <a:rPr lang="en-US" sz="3600" dirty="0" smtClean="0"/>
              <a:t>perform a circular left shift (LS-1), or rotation, separately on the first</a:t>
            </a:r>
          </a:p>
          <a:p>
            <a:r>
              <a:rPr lang="en-US" sz="3600" dirty="0" smtClean="0"/>
              <a:t>five bits and the second five bits. </a:t>
            </a:r>
          </a:p>
          <a:p>
            <a:endParaRPr lang="en-US" sz="3600" dirty="0" smtClean="0"/>
          </a:p>
          <a:p>
            <a:r>
              <a:rPr lang="en-US" sz="3600" dirty="0" smtClean="0"/>
              <a:t>In our example, the result is (00001 11000).</a:t>
            </a:r>
            <a:endParaRPr lang="en-US" sz="3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Function of P8</a:t>
            </a:r>
            <a:endParaRPr lang="en-US" dirty="0"/>
          </a:p>
        </p:txBody>
      </p:sp>
      <p:pic>
        <p:nvPicPr>
          <p:cNvPr id="5122" name="Picture 2"/>
          <p:cNvPicPr>
            <a:picLocks noChangeAspect="1" noChangeArrowheads="1"/>
          </p:cNvPicPr>
          <p:nvPr/>
        </p:nvPicPr>
        <p:blipFill>
          <a:blip r:embed="rId2"/>
          <a:srcRect/>
          <a:stretch>
            <a:fillRect/>
          </a:stretch>
        </p:blipFill>
        <p:spPr bwMode="auto">
          <a:xfrm>
            <a:off x="457200" y="1447800"/>
            <a:ext cx="8305800" cy="34290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Encryption details of S-DES</a:t>
            </a:r>
            <a:endParaRPr lang="en-US" dirty="0"/>
          </a:p>
        </p:txBody>
      </p:sp>
      <p:pic>
        <p:nvPicPr>
          <p:cNvPr id="6146" name="Picture 2"/>
          <p:cNvPicPr>
            <a:picLocks noChangeAspect="1" noChangeArrowheads="1"/>
          </p:cNvPicPr>
          <p:nvPr/>
        </p:nvPicPr>
        <p:blipFill>
          <a:blip r:embed="rId2"/>
          <a:srcRect/>
          <a:stretch>
            <a:fillRect/>
          </a:stretch>
        </p:blipFill>
        <p:spPr bwMode="auto">
          <a:xfrm>
            <a:off x="1676400" y="990600"/>
            <a:ext cx="5410200" cy="57150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Assignment # 1</a:t>
            </a:r>
            <a:endParaRPr lang="en-US" dirty="0"/>
          </a:p>
        </p:txBody>
      </p:sp>
      <p:sp>
        <p:nvSpPr>
          <p:cNvPr id="3" name="Content Placeholder 2"/>
          <p:cNvSpPr>
            <a:spLocks noGrp="1"/>
          </p:cNvSpPr>
          <p:nvPr>
            <p:ph idx="1"/>
          </p:nvPr>
        </p:nvSpPr>
        <p:spPr/>
        <p:txBody>
          <a:bodyPr/>
          <a:lstStyle/>
          <a:p>
            <a:r>
              <a:rPr lang="en-US" dirty="0" smtClean="0"/>
              <a:t>Study the document related to simplified DES algorithm available in lectures folder of course.</a:t>
            </a:r>
          </a:p>
          <a:p>
            <a:r>
              <a:rPr lang="en-US" dirty="0" smtClean="0"/>
              <a:t>How many key combinations will be required to perform Brute Force attack on S-DES algorithm?</a:t>
            </a:r>
          </a:p>
          <a:p>
            <a:r>
              <a:rPr lang="en-US" dirty="0" smtClean="0"/>
              <a:t>How we may perform crypt analysis of S-DES algorithm?</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000" dirty="0" smtClean="0"/>
              <a:t>Initial and Inverse Initial Permutations</a:t>
            </a:r>
            <a:endParaRPr lang="en-US" sz="4000" dirty="0"/>
          </a:p>
        </p:txBody>
      </p:sp>
      <p:pic>
        <p:nvPicPr>
          <p:cNvPr id="7170" name="Picture 2"/>
          <p:cNvPicPr>
            <a:picLocks noChangeAspect="1" noChangeArrowheads="1"/>
          </p:cNvPicPr>
          <p:nvPr/>
        </p:nvPicPr>
        <p:blipFill>
          <a:blip r:embed="rId2"/>
          <a:srcRect/>
          <a:stretch>
            <a:fillRect/>
          </a:stretch>
        </p:blipFill>
        <p:spPr bwMode="auto">
          <a:xfrm>
            <a:off x="457200" y="1447800"/>
            <a:ext cx="8229600" cy="16764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457200" y="3429000"/>
            <a:ext cx="8229600" cy="18288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Function </a:t>
            </a:r>
            <a:r>
              <a:rPr lang="en-US" dirty="0" err="1" smtClean="0"/>
              <a:t>f</a:t>
            </a:r>
            <a:r>
              <a:rPr lang="en-US" baseline="-25000" dirty="0" err="1" smtClean="0"/>
              <a:t>k</a:t>
            </a:r>
            <a:endParaRPr lang="en-US" dirty="0"/>
          </a:p>
        </p:txBody>
      </p:sp>
      <p:pic>
        <p:nvPicPr>
          <p:cNvPr id="8194" name="Picture 2"/>
          <p:cNvPicPr>
            <a:picLocks noChangeAspect="1" noChangeArrowheads="1"/>
          </p:cNvPicPr>
          <p:nvPr/>
        </p:nvPicPr>
        <p:blipFill>
          <a:blip r:embed="rId2"/>
          <a:srcRect/>
          <a:stretch>
            <a:fillRect/>
          </a:stretch>
        </p:blipFill>
        <p:spPr bwMode="auto">
          <a:xfrm>
            <a:off x="533400" y="1371600"/>
            <a:ext cx="8229600" cy="27432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 of </a:t>
            </a:r>
            <a:r>
              <a:rPr lang="en-US" dirty="0" err="1" smtClean="0"/>
              <a:t>f</a:t>
            </a:r>
            <a:r>
              <a:rPr lang="en-US" baseline="-25000" dirty="0" err="1" smtClean="0"/>
              <a:t>k</a:t>
            </a:r>
            <a:r>
              <a:rPr lang="en-US" dirty="0" smtClean="0"/>
              <a:t> (Expansion/Permutation)</a:t>
            </a:r>
            <a:endParaRPr lang="en-US" dirty="0"/>
          </a:p>
        </p:txBody>
      </p:sp>
      <p:sp>
        <p:nvSpPr>
          <p:cNvPr id="3" name="Content Placeholder 2"/>
          <p:cNvSpPr>
            <a:spLocks noGrp="1"/>
          </p:cNvSpPr>
          <p:nvPr>
            <p:ph idx="1"/>
          </p:nvPr>
        </p:nvSpPr>
        <p:spPr>
          <a:xfrm>
            <a:off x="457200" y="1935480"/>
            <a:ext cx="8229600" cy="1493520"/>
          </a:xfrm>
        </p:spPr>
        <p:txBody>
          <a:bodyPr/>
          <a:lstStyle/>
          <a:p>
            <a:r>
              <a:rPr lang="en-US" dirty="0" smtClean="0"/>
              <a:t>We now describe the mapping F. The input is a 4-bit number (</a:t>
            </a:r>
            <a:r>
              <a:rPr lang="en-US" i="1" dirty="0" smtClean="0"/>
              <a:t>n1n2n3n4). The first </a:t>
            </a:r>
            <a:r>
              <a:rPr lang="en-US" i="1" dirty="0" smtClean="0"/>
              <a:t>operation </a:t>
            </a:r>
            <a:r>
              <a:rPr lang="en-US" dirty="0" smtClean="0"/>
              <a:t>is </a:t>
            </a:r>
            <a:r>
              <a:rPr lang="en-US" dirty="0" smtClean="0"/>
              <a:t>an expansion/permutation operation</a:t>
            </a:r>
            <a:r>
              <a:rPr lang="en-US" dirty="0" smtClean="0"/>
              <a:t>:</a:t>
            </a:r>
          </a:p>
          <a:p>
            <a:endParaRPr lang="en-US" dirty="0" smtClean="0"/>
          </a:p>
          <a:p>
            <a:endParaRPr lang="en-US" dirty="0"/>
          </a:p>
        </p:txBody>
      </p:sp>
      <p:pic>
        <p:nvPicPr>
          <p:cNvPr id="1026" name="Picture 2"/>
          <p:cNvPicPr>
            <a:picLocks noChangeAspect="1" noChangeArrowheads="1"/>
          </p:cNvPicPr>
          <p:nvPr/>
        </p:nvPicPr>
        <p:blipFill>
          <a:blip r:embed="rId2"/>
          <a:srcRect/>
          <a:stretch>
            <a:fillRect/>
          </a:stretch>
        </p:blipFill>
        <p:spPr bwMode="auto">
          <a:xfrm>
            <a:off x="1905000" y="3505200"/>
            <a:ext cx="5638800" cy="11430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Function </a:t>
            </a:r>
            <a:r>
              <a:rPr lang="en-US" dirty="0" err="1" smtClean="0"/>
              <a:t>f</a:t>
            </a:r>
            <a:r>
              <a:rPr lang="en-US" baseline="-25000" dirty="0" err="1" smtClean="0"/>
              <a:t>k</a:t>
            </a:r>
            <a:r>
              <a:rPr lang="en-US" dirty="0" smtClean="0"/>
              <a:t> (XOR with key )</a:t>
            </a:r>
            <a:endParaRPr lang="en-US" dirty="0"/>
          </a:p>
        </p:txBody>
      </p:sp>
      <p:pic>
        <p:nvPicPr>
          <p:cNvPr id="2050" name="Picture 2"/>
          <p:cNvPicPr>
            <a:picLocks noChangeAspect="1" noChangeArrowheads="1"/>
          </p:cNvPicPr>
          <p:nvPr/>
        </p:nvPicPr>
        <p:blipFill>
          <a:blip r:embed="rId2"/>
          <a:srcRect/>
          <a:stretch>
            <a:fillRect/>
          </a:stretch>
        </p:blipFill>
        <p:spPr bwMode="auto">
          <a:xfrm>
            <a:off x="381000" y="1447800"/>
            <a:ext cx="8305800" cy="49530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0"/>
            <a:ext cx="8229600" cy="1143000"/>
          </a:xfrm>
        </p:spPr>
        <p:txBody>
          <a:bodyPr/>
          <a:lstStyle/>
          <a:p>
            <a:pPr eaLnBrk="1" hangingPunct="1">
              <a:defRPr/>
            </a:pPr>
            <a:r>
              <a:rPr lang="en-US" dirty="0" smtClean="0"/>
              <a:t>Example of </a:t>
            </a:r>
            <a:r>
              <a:rPr lang="en-AU" dirty="0" smtClean="0"/>
              <a:t>Vigenère Cipher</a:t>
            </a:r>
          </a:p>
        </p:txBody>
      </p:sp>
      <p:sp>
        <p:nvSpPr>
          <p:cNvPr id="91139" name="Rectangle 3"/>
          <p:cNvSpPr>
            <a:spLocks noGrp="1" noChangeArrowheads="1"/>
          </p:cNvSpPr>
          <p:nvPr>
            <p:ph idx="1"/>
          </p:nvPr>
        </p:nvSpPr>
        <p:spPr>
          <a:xfrm>
            <a:off x="457200" y="1295401"/>
            <a:ext cx="8229600" cy="4876800"/>
          </a:xfrm>
        </p:spPr>
        <p:txBody>
          <a:bodyPr>
            <a:normAutofit/>
          </a:bodyPr>
          <a:lstStyle/>
          <a:p>
            <a:pPr eaLnBrk="1" hangingPunct="1">
              <a:defRPr/>
            </a:pPr>
            <a:r>
              <a:rPr lang="en-AU" dirty="0" smtClean="0"/>
              <a:t>write the plaintext out </a:t>
            </a:r>
          </a:p>
          <a:p>
            <a:pPr eaLnBrk="1" hangingPunct="1">
              <a:defRPr/>
            </a:pPr>
            <a:r>
              <a:rPr lang="en-AU" dirty="0" smtClean="0"/>
              <a:t>write the keyword repeated above it</a:t>
            </a:r>
          </a:p>
          <a:p>
            <a:pPr eaLnBrk="1" hangingPunct="1">
              <a:defRPr/>
            </a:pPr>
            <a:r>
              <a:rPr lang="en-AU" dirty="0" smtClean="0"/>
              <a:t>use each plain text letter as row and key letter as   column from </a:t>
            </a:r>
            <a:r>
              <a:rPr lang="en-AU" dirty="0" err="1" smtClean="0"/>
              <a:t>Vigenere</a:t>
            </a:r>
            <a:r>
              <a:rPr lang="en-AU" dirty="0" smtClean="0"/>
              <a:t> table.</a:t>
            </a:r>
          </a:p>
          <a:p>
            <a:pPr eaLnBrk="1" hangingPunct="1">
              <a:defRPr/>
            </a:pPr>
            <a:r>
              <a:rPr lang="en-AU" dirty="0" smtClean="0"/>
              <a:t>encrypt the corresponding plaintext letter</a:t>
            </a:r>
          </a:p>
          <a:p>
            <a:pPr eaLnBrk="1" hangingPunct="1">
              <a:defRPr/>
            </a:pPr>
            <a:r>
              <a:rPr lang="en-US" dirty="0" err="1" smtClean="0"/>
              <a:t>eg</a:t>
            </a:r>
            <a:r>
              <a:rPr lang="en-US" dirty="0" smtClean="0"/>
              <a:t> using keyword deceptive</a:t>
            </a:r>
            <a:endParaRPr lang="en-AU" dirty="0" smtClean="0"/>
          </a:p>
          <a:p>
            <a:pPr lvl="1" eaLnBrk="1" hangingPunct="1">
              <a:defRPr/>
            </a:pPr>
            <a:r>
              <a:rPr lang="en-AU" dirty="0" smtClean="0"/>
              <a:t>key:       </a:t>
            </a:r>
            <a:r>
              <a:rPr lang="en-AU" dirty="0" err="1" smtClean="0"/>
              <a:t>deceptivedeceptivedeceptive</a:t>
            </a:r>
            <a:endParaRPr lang="en-AU" dirty="0" smtClean="0"/>
          </a:p>
          <a:p>
            <a:pPr lvl="1" eaLnBrk="1" hangingPunct="1">
              <a:defRPr/>
            </a:pPr>
            <a:r>
              <a:rPr lang="en-AU" dirty="0" smtClean="0"/>
              <a:t>plaintext: </a:t>
            </a:r>
            <a:r>
              <a:rPr lang="en-AU" dirty="0" err="1" smtClean="0"/>
              <a:t>wearediscoveredsaveyourself</a:t>
            </a:r>
            <a:endParaRPr lang="en-AU" dirty="0" smtClean="0"/>
          </a:p>
          <a:p>
            <a:pPr lvl="1" eaLnBrk="1" hangingPunct="1">
              <a:defRPr/>
            </a:pPr>
            <a:r>
              <a:rPr lang="en-AU" dirty="0" err="1" smtClean="0"/>
              <a:t>ciphertext:ZICVTWQNGRZGVTWAVZHCQYGLMGJ</a:t>
            </a:r>
            <a:endParaRPr lang="en-AU" dirty="0" smtClean="0"/>
          </a:p>
          <a:p>
            <a:pPr lvl="1" eaLnBrk="1" hangingPunct="1">
              <a:buNone/>
              <a:defRPr/>
            </a:pPr>
            <a:endParaRPr lang="en-AU"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Function </a:t>
            </a:r>
            <a:r>
              <a:rPr lang="en-US" dirty="0" err="1" smtClean="0"/>
              <a:t>f</a:t>
            </a:r>
            <a:r>
              <a:rPr lang="en-US" baseline="-25000" dirty="0" err="1" smtClean="0"/>
              <a:t>k</a:t>
            </a:r>
            <a:r>
              <a:rPr lang="en-US" baseline="-25000" dirty="0" smtClean="0"/>
              <a:t> </a:t>
            </a:r>
            <a:r>
              <a:rPr lang="en-US" dirty="0" smtClean="0"/>
              <a:t> (S boxes)</a:t>
            </a:r>
            <a:endParaRPr lang="en-US" dirty="0"/>
          </a:p>
        </p:txBody>
      </p:sp>
      <p:pic>
        <p:nvPicPr>
          <p:cNvPr id="3074" name="Picture 2"/>
          <p:cNvPicPr>
            <a:picLocks noChangeAspect="1" noChangeArrowheads="1"/>
          </p:cNvPicPr>
          <p:nvPr/>
        </p:nvPicPr>
        <p:blipFill>
          <a:blip r:embed="rId2"/>
          <a:srcRect/>
          <a:stretch>
            <a:fillRect/>
          </a:stretch>
        </p:blipFill>
        <p:spPr bwMode="auto">
          <a:xfrm>
            <a:off x="381000" y="1524000"/>
            <a:ext cx="8382000" cy="16764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057400" y="3048000"/>
            <a:ext cx="4657725" cy="14287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533400" y="4572000"/>
            <a:ext cx="8229600" cy="18288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 </a:t>
            </a:r>
            <a:r>
              <a:rPr lang="en-US" dirty="0" err="1" smtClean="0"/>
              <a:t>f</a:t>
            </a:r>
            <a:r>
              <a:rPr lang="en-US" baseline="-25000" dirty="0" err="1" smtClean="0"/>
              <a:t>k</a:t>
            </a:r>
            <a:r>
              <a:rPr lang="en-US" dirty="0" smtClean="0"/>
              <a:t> (Permutation P4 and Switch)</a:t>
            </a:r>
            <a:endParaRPr lang="en-US" dirty="0"/>
          </a:p>
        </p:txBody>
      </p:sp>
      <p:pic>
        <p:nvPicPr>
          <p:cNvPr id="4098" name="Picture 2"/>
          <p:cNvPicPr>
            <a:picLocks noChangeAspect="1" noChangeArrowheads="1"/>
          </p:cNvPicPr>
          <p:nvPr/>
        </p:nvPicPr>
        <p:blipFill>
          <a:blip r:embed="rId2"/>
          <a:srcRect/>
          <a:stretch>
            <a:fillRect/>
          </a:stretch>
        </p:blipFill>
        <p:spPr bwMode="auto">
          <a:xfrm>
            <a:off x="533400" y="2286000"/>
            <a:ext cx="8229600" cy="19812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33400" y="4343400"/>
            <a:ext cx="8229600" cy="18288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eaLnBrk="1" hangingPunct="1">
              <a:defRPr/>
            </a:pPr>
            <a:r>
              <a:rPr lang="en-AU" dirty="0" smtClean="0"/>
              <a:t>Vigenère Table</a:t>
            </a:r>
            <a:endParaRPr lang="en-US" dirty="0" smtClean="0"/>
          </a:p>
        </p:txBody>
      </p:sp>
      <p:pic>
        <p:nvPicPr>
          <p:cNvPr id="33795" name="Picture 2"/>
          <p:cNvPicPr>
            <a:picLocks noGrp="1" noChangeAspect="1" noChangeArrowheads="1"/>
          </p:cNvPicPr>
          <p:nvPr>
            <p:ph idx="1"/>
          </p:nvPr>
        </p:nvPicPr>
        <p:blipFill>
          <a:blip r:embed="rId2"/>
          <a:stretch>
            <a:fillRect/>
          </a:stretch>
        </p:blipFill>
        <p:spPr bwMode="auto">
          <a:xfrm>
            <a:off x="152400" y="1066800"/>
            <a:ext cx="8763000" cy="5562600"/>
          </a:xfr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57200" y="152400"/>
            <a:ext cx="8229600" cy="1143000"/>
          </a:xfrm>
        </p:spPr>
        <p:txBody>
          <a:bodyPr/>
          <a:lstStyle/>
          <a:p>
            <a:pPr eaLnBrk="1" hangingPunct="1">
              <a:defRPr/>
            </a:pPr>
            <a:r>
              <a:rPr lang="en-US" dirty="0" smtClean="0"/>
              <a:t>Security of </a:t>
            </a:r>
            <a:r>
              <a:rPr lang="en-AU" dirty="0" smtClean="0"/>
              <a:t>Vigenère Ciphers</a:t>
            </a:r>
          </a:p>
        </p:txBody>
      </p:sp>
      <p:sp>
        <p:nvSpPr>
          <p:cNvPr id="93187" name="Rectangle 3"/>
          <p:cNvSpPr>
            <a:spLocks noGrp="1" noChangeArrowheads="1"/>
          </p:cNvSpPr>
          <p:nvPr>
            <p:ph idx="1"/>
          </p:nvPr>
        </p:nvSpPr>
        <p:spPr>
          <a:xfrm>
            <a:off x="457200" y="1447800"/>
            <a:ext cx="8229600" cy="4876800"/>
          </a:xfrm>
        </p:spPr>
        <p:txBody>
          <a:bodyPr/>
          <a:lstStyle/>
          <a:p>
            <a:pPr eaLnBrk="1" hangingPunct="1">
              <a:defRPr/>
            </a:pPr>
            <a:r>
              <a:rPr lang="en-US" dirty="0" smtClean="0"/>
              <a:t>have multiple </a:t>
            </a:r>
            <a:r>
              <a:rPr lang="en-US" dirty="0" err="1" smtClean="0"/>
              <a:t>ciphertext</a:t>
            </a:r>
            <a:r>
              <a:rPr lang="en-US" dirty="0" smtClean="0"/>
              <a:t> letters for each plaintext letter</a:t>
            </a:r>
          </a:p>
          <a:p>
            <a:pPr eaLnBrk="1" hangingPunct="1">
              <a:defRPr/>
            </a:pPr>
            <a:r>
              <a:rPr lang="en-US" dirty="0" smtClean="0"/>
              <a:t>hence letter frequencies are obscured</a:t>
            </a:r>
          </a:p>
          <a:p>
            <a:pPr eaLnBrk="1" hangingPunct="1">
              <a:defRPr/>
            </a:pPr>
            <a:r>
              <a:rPr lang="en-US" dirty="0" smtClean="0"/>
              <a:t>but not totally lost</a:t>
            </a:r>
          </a:p>
          <a:p>
            <a:pPr eaLnBrk="1" hangingPunct="1">
              <a:defRPr/>
            </a:pPr>
            <a:r>
              <a:rPr lang="en-US" dirty="0" smtClean="0"/>
              <a:t>start with letter frequencies</a:t>
            </a:r>
          </a:p>
          <a:p>
            <a:pPr lvl="1" eaLnBrk="1" hangingPunct="1">
              <a:defRPr/>
            </a:pPr>
            <a:r>
              <a:rPr lang="en-US" dirty="0" smtClean="0"/>
              <a:t>see if look </a:t>
            </a:r>
            <a:r>
              <a:rPr lang="en-US" dirty="0" err="1" smtClean="0"/>
              <a:t>monoalphabetic</a:t>
            </a:r>
            <a:r>
              <a:rPr lang="en-US" dirty="0" smtClean="0"/>
              <a:t> or not</a:t>
            </a:r>
          </a:p>
          <a:p>
            <a:pPr eaLnBrk="1" hangingPunct="1">
              <a:defRPr/>
            </a:pPr>
            <a:r>
              <a:rPr lang="en-US" dirty="0" smtClean="0"/>
              <a:t>if not, then need to determine number of alphabets, since then can attach each</a:t>
            </a:r>
            <a:endParaRPr lang="en-AU"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57200" y="228600"/>
            <a:ext cx="8229600" cy="1143000"/>
          </a:xfrm>
        </p:spPr>
        <p:txBody>
          <a:bodyPr/>
          <a:lstStyle/>
          <a:p>
            <a:pPr eaLnBrk="1" hangingPunct="1">
              <a:defRPr/>
            </a:pPr>
            <a:r>
              <a:rPr lang="en-AU" dirty="0" smtClean="0"/>
              <a:t>Autokey Cipher</a:t>
            </a:r>
          </a:p>
        </p:txBody>
      </p:sp>
      <p:sp>
        <p:nvSpPr>
          <p:cNvPr id="96259" name="Rectangle 3"/>
          <p:cNvSpPr>
            <a:spLocks noGrp="1" noChangeArrowheads="1"/>
          </p:cNvSpPr>
          <p:nvPr>
            <p:ph idx="1"/>
          </p:nvPr>
        </p:nvSpPr>
        <p:spPr>
          <a:xfrm>
            <a:off x="457200" y="1600200"/>
            <a:ext cx="8229600" cy="4724400"/>
          </a:xfrm>
        </p:spPr>
        <p:txBody>
          <a:bodyPr>
            <a:normAutofit/>
          </a:bodyPr>
          <a:lstStyle/>
          <a:p>
            <a:pPr eaLnBrk="1" hangingPunct="1">
              <a:defRPr/>
            </a:pPr>
            <a:r>
              <a:rPr lang="en-US" sz="2400" dirty="0" smtClean="0"/>
              <a:t>ideally want a key as long as the message</a:t>
            </a:r>
            <a:endParaRPr lang="en-AU" sz="2400" dirty="0" smtClean="0"/>
          </a:p>
          <a:p>
            <a:pPr eaLnBrk="1" hangingPunct="1">
              <a:defRPr/>
            </a:pPr>
            <a:r>
              <a:rPr lang="en-AU" sz="2400" dirty="0" smtClean="0"/>
              <a:t>Vigenère proposed the </a:t>
            </a:r>
            <a:r>
              <a:rPr lang="en-AU" sz="2400" dirty="0" err="1" smtClean="0"/>
              <a:t>autokey</a:t>
            </a:r>
            <a:r>
              <a:rPr lang="en-AU" sz="2400" dirty="0" smtClean="0"/>
              <a:t> cipher </a:t>
            </a:r>
          </a:p>
          <a:p>
            <a:pPr eaLnBrk="1" hangingPunct="1">
              <a:defRPr/>
            </a:pPr>
            <a:r>
              <a:rPr lang="en-AU" sz="2400" dirty="0" smtClean="0"/>
              <a:t>with keyword is prefixed to message as key</a:t>
            </a:r>
          </a:p>
          <a:p>
            <a:pPr eaLnBrk="1" hangingPunct="1">
              <a:defRPr/>
            </a:pPr>
            <a:r>
              <a:rPr lang="en-AU" sz="2400" dirty="0" smtClean="0"/>
              <a:t>knowing keyword can recover the first few letters </a:t>
            </a:r>
          </a:p>
          <a:p>
            <a:pPr eaLnBrk="1" hangingPunct="1">
              <a:defRPr/>
            </a:pPr>
            <a:r>
              <a:rPr lang="en-AU" sz="2400" dirty="0" smtClean="0"/>
              <a:t>use these in turn on the rest of the message</a:t>
            </a:r>
          </a:p>
          <a:p>
            <a:pPr eaLnBrk="1" hangingPunct="1">
              <a:defRPr/>
            </a:pPr>
            <a:r>
              <a:rPr lang="en-AU" sz="2400" dirty="0" smtClean="0"/>
              <a:t>but still have frequency characteristics to attack </a:t>
            </a:r>
          </a:p>
          <a:p>
            <a:pPr eaLnBrk="1" hangingPunct="1">
              <a:defRPr/>
            </a:pPr>
            <a:r>
              <a:rPr lang="en-AU" sz="2400" dirty="0" err="1" smtClean="0"/>
              <a:t>eg</a:t>
            </a:r>
            <a:r>
              <a:rPr lang="en-AU" sz="2400" dirty="0" smtClean="0"/>
              <a:t>. given key deceptive</a:t>
            </a:r>
          </a:p>
          <a:p>
            <a:pPr lvl="1" eaLnBrk="1" hangingPunct="1">
              <a:defRPr/>
            </a:pPr>
            <a:r>
              <a:rPr lang="en-AU" sz="2400" dirty="0" smtClean="0"/>
              <a:t>key:          </a:t>
            </a:r>
            <a:r>
              <a:rPr lang="en-AU" sz="2400" dirty="0" err="1" smtClean="0"/>
              <a:t>deceptivewearediscoveredsav</a:t>
            </a:r>
            <a:endParaRPr lang="en-AU" sz="2400" dirty="0" smtClean="0"/>
          </a:p>
          <a:p>
            <a:pPr lvl="1" eaLnBrk="1" hangingPunct="1">
              <a:defRPr/>
            </a:pPr>
            <a:r>
              <a:rPr lang="en-AU" sz="2400" dirty="0" smtClean="0"/>
              <a:t>plaintext: </a:t>
            </a:r>
            <a:r>
              <a:rPr lang="en-AU" sz="2400" dirty="0" err="1" smtClean="0"/>
              <a:t>wearediscoveredsaveyourself</a:t>
            </a:r>
            <a:endParaRPr lang="en-AU" sz="2400" dirty="0" smtClean="0"/>
          </a:p>
          <a:p>
            <a:pPr lvl="1" eaLnBrk="1" hangingPunct="1">
              <a:defRPr/>
            </a:pPr>
            <a:r>
              <a:rPr lang="en-AU" sz="2400" dirty="0" err="1" smtClean="0"/>
              <a:t>ciphertext:ZICVTWQNGKZEIIGASXSTSLVVWLA</a:t>
            </a:r>
            <a:endParaRPr lang="en-AU" sz="2400" dirty="0" smtClean="0"/>
          </a:p>
          <a:p>
            <a:pPr lvl="1" eaLnBrk="1" hangingPunct="1">
              <a:defRPr/>
            </a:pPr>
            <a:endParaRPr lang="en-AU" sz="24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Vernam Cipher</a:t>
            </a:r>
            <a:endParaRPr lang="en-US" dirty="0"/>
          </a:p>
        </p:txBody>
      </p:sp>
      <p:sp>
        <p:nvSpPr>
          <p:cNvPr id="3" name="Content Placeholder 2"/>
          <p:cNvSpPr>
            <a:spLocks noGrp="1"/>
          </p:cNvSpPr>
          <p:nvPr>
            <p:ph idx="1"/>
          </p:nvPr>
        </p:nvSpPr>
        <p:spPr>
          <a:xfrm>
            <a:off x="457200" y="1935480"/>
            <a:ext cx="8229600" cy="2712720"/>
          </a:xfrm>
        </p:spPr>
        <p:txBody>
          <a:bodyPr/>
          <a:lstStyle/>
          <a:p>
            <a:r>
              <a:rPr lang="en-US" dirty="0" smtClean="0"/>
              <a:t>Consider plain text as stream of bits.</a:t>
            </a:r>
          </a:p>
          <a:p>
            <a:r>
              <a:rPr lang="en-US" dirty="0" smtClean="0"/>
              <a:t>Key will also be stream of bits.</a:t>
            </a:r>
          </a:p>
          <a:p>
            <a:r>
              <a:rPr lang="en-US" dirty="0" smtClean="0"/>
              <a:t>Perform XOR between plain text and key bits to get bits of cipher text.</a:t>
            </a:r>
          </a:p>
          <a:p>
            <a:r>
              <a:rPr lang="en-US" dirty="0" smtClean="0"/>
              <a:t>To decrypt perform XOR between bits of cipher text and key bits again.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Vernam Cipher</a:t>
            </a:r>
            <a:endParaRPr lang="en-US" dirty="0"/>
          </a:p>
        </p:txBody>
      </p:sp>
      <p:pic>
        <p:nvPicPr>
          <p:cNvPr id="1027" name="Picture 3"/>
          <p:cNvPicPr>
            <a:picLocks noChangeAspect="1" noChangeArrowheads="1"/>
          </p:cNvPicPr>
          <p:nvPr/>
        </p:nvPicPr>
        <p:blipFill>
          <a:blip r:embed="rId2"/>
          <a:srcRect/>
          <a:stretch>
            <a:fillRect/>
          </a:stretch>
        </p:blipFill>
        <p:spPr bwMode="auto">
          <a:xfrm>
            <a:off x="2362200" y="1371600"/>
            <a:ext cx="2438400" cy="6858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1600200" y="2362200"/>
            <a:ext cx="5562600" cy="23622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2667000" y="5257800"/>
            <a:ext cx="2133600" cy="6858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defRPr/>
            </a:pPr>
            <a:r>
              <a:rPr lang="en-AU" smtClean="0"/>
              <a:t>Transposition Ciphers</a:t>
            </a:r>
          </a:p>
        </p:txBody>
      </p:sp>
      <p:sp>
        <p:nvSpPr>
          <p:cNvPr id="100355" name="Rectangle 3"/>
          <p:cNvSpPr>
            <a:spLocks noGrp="1" noChangeArrowheads="1"/>
          </p:cNvSpPr>
          <p:nvPr>
            <p:ph idx="1"/>
          </p:nvPr>
        </p:nvSpPr>
        <p:spPr/>
        <p:txBody>
          <a:bodyPr/>
          <a:lstStyle/>
          <a:p>
            <a:pPr eaLnBrk="1" hangingPunct="1">
              <a:defRPr/>
            </a:pPr>
            <a:r>
              <a:rPr lang="en-AU" smtClean="0"/>
              <a:t>now consider classical </a:t>
            </a:r>
            <a:r>
              <a:rPr lang="en-AU" b="1" smtClean="0"/>
              <a:t>transposition</a:t>
            </a:r>
            <a:r>
              <a:rPr lang="en-AU" smtClean="0"/>
              <a:t> or </a:t>
            </a:r>
            <a:r>
              <a:rPr lang="en-AU" b="1" smtClean="0"/>
              <a:t>permutation</a:t>
            </a:r>
            <a:r>
              <a:rPr lang="en-AU" smtClean="0"/>
              <a:t> ciphers </a:t>
            </a:r>
          </a:p>
          <a:p>
            <a:pPr eaLnBrk="1" hangingPunct="1">
              <a:defRPr/>
            </a:pPr>
            <a:r>
              <a:rPr lang="en-AU" smtClean="0"/>
              <a:t>these hide the message by rearranging the letter order </a:t>
            </a:r>
          </a:p>
          <a:p>
            <a:pPr eaLnBrk="1" hangingPunct="1">
              <a:defRPr/>
            </a:pPr>
            <a:r>
              <a:rPr lang="en-AU" smtClean="0"/>
              <a:t>without altering the actual letters used</a:t>
            </a:r>
          </a:p>
          <a:p>
            <a:pPr eaLnBrk="1" hangingPunct="1">
              <a:defRPr/>
            </a:pPr>
            <a:r>
              <a:rPr lang="en-AU" smtClean="0"/>
              <a:t>can recognise these since have the same frequency distribution as the original text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90</TotalTime>
  <Words>1973</Words>
  <Application>Microsoft Office PowerPoint</Application>
  <PresentationFormat>On-screen Show (4:3)</PresentationFormat>
  <Paragraphs>167</Paragraphs>
  <Slides>31</Slides>
  <Notes>12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Flow</vt:lpstr>
      <vt:lpstr>Polyalphabetic Ciphers</vt:lpstr>
      <vt:lpstr>Vigenère Cipher</vt:lpstr>
      <vt:lpstr>Example of Vigenère Cipher</vt:lpstr>
      <vt:lpstr>Vigenère Table</vt:lpstr>
      <vt:lpstr>Security of Vigenère Ciphers</vt:lpstr>
      <vt:lpstr>Autokey Cipher</vt:lpstr>
      <vt:lpstr>Vernam Cipher</vt:lpstr>
      <vt:lpstr>Vernam Cipher</vt:lpstr>
      <vt:lpstr>Transposition Ciphers</vt:lpstr>
      <vt:lpstr>Rail Fence cipher</vt:lpstr>
      <vt:lpstr>Row Transposition Ciphers</vt:lpstr>
      <vt:lpstr>Product Ciphers</vt:lpstr>
      <vt:lpstr>Rotor Machines</vt:lpstr>
      <vt:lpstr>Rotor Machines</vt:lpstr>
      <vt:lpstr>Hagelin Rotor Machine</vt:lpstr>
      <vt:lpstr>Steganography</vt:lpstr>
      <vt:lpstr>Examples of Steganography</vt:lpstr>
      <vt:lpstr>Block Ciphers and Data Encryption Standards</vt:lpstr>
      <vt:lpstr>S-DES algorithm structure</vt:lpstr>
      <vt:lpstr>Key generation from S-DES</vt:lpstr>
      <vt:lpstr>Function of P10</vt:lpstr>
      <vt:lpstr>Function of LS-1</vt:lpstr>
      <vt:lpstr>Function of P8</vt:lpstr>
      <vt:lpstr>Encryption details of S-DES</vt:lpstr>
      <vt:lpstr>Reading Assignment # 1</vt:lpstr>
      <vt:lpstr>Initial and Inverse Initial Permutations</vt:lpstr>
      <vt:lpstr>Function fk</vt:lpstr>
      <vt:lpstr>Function of fk (Expansion/Permutation)</vt:lpstr>
      <vt:lpstr>Function fk (XOR with key )</vt:lpstr>
      <vt:lpstr>Function fk  (S boxes)</vt:lpstr>
      <vt:lpstr>Function fk (Permutation P4 and Switch)</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Polyalphabetic Ciphers</dc:title>
  <dc:creator/>
  <cp:lastModifiedBy>qamar</cp:lastModifiedBy>
  <cp:revision>33</cp:revision>
  <dcterms:created xsi:type="dcterms:W3CDTF">2006-08-16T00:00:00Z</dcterms:created>
  <dcterms:modified xsi:type="dcterms:W3CDTF">2013-03-07T07:23:41Z</dcterms:modified>
</cp:coreProperties>
</file>