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3"/>
    <p:sldId id="257" r:id="rId4"/>
    <p:sldId id="256" r:id="rId5"/>
    <p:sldId id="260" r:id="rId6"/>
    <p:sldId id="259" r:id="rId7"/>
    <p:sldId id="261" r:id="rId8"/>
    <p:sldId id="262" r:id="rId9"/>
    <p:sldId id="265" r:id="rId10"/>
    <p:sldId id="263" r:id="rId11"/>
    <p:sldId id="264" r:id="rId12"/>
    <p:sldId id="270" r:id="rId13"/>
    <p:sldId id="266" r:id="rId14"/>
    <p:sldId id="269" r:id="rId15"/>
    <p:sldId id="267" r:id="rId16"/>
    <p:sldId id="268"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304" r:id="rId38"/>
    <p:sldId id="306" r:id="rId39"/>
    <p:sldId id="295" r:id="rId40"/>
    <p:sldId id="296" r:id="rId41"/>
    <p:sldId id="297"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BE451C3-0FF4-47C4-B829-773ADF60F88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mperva.com/learn/application-security/cybercri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mperva.com/learn/application-security/cyber-attack/"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imperva.com/learn/application-security/insider-threats/" TargetMode="External"/><Relationship Id="rId3" Type="http://schemas.openxmlformats.org/officeDocument/2006/relationships/hyperlink" Target="https://www.imperva.com/learn/data-security/sensitive-data/" TargetMode="External"/><Relationship Id="rId2" Type="http://schemas.openxmlformats.org/officeDocument/2006/relationships/hyperlink" Target="https://www.imperva.com/learn/application-security/spear-phishing/" TargetMode="External"/><Relationship Id="rId1" Type="http://schemas.openxmlformats.org/officeDocument/2006/relationships/hyperlink" Target="https://www.imperva.com/learn/ddos/botnet-ddos/"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mperva.com/learn/ddos/denial-of-servi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117650"/>
            <a:ext cx="10482079" cy="2677648"/>
          </a:xfrm>
        </p:spPr>
        <p:txBody>
          <a:bodyPr/>
          <a:lstStyle/>
          <a:p>
            <a:br>
              <a:rPr lang="en-US" sz="3600" dirty="0"/>
            </a:br>
            <a:br>
              <a:rPr lang="en-US" sz="3600" dirty="0"/>
            </a:br>
            <a:br>
              <a:rPr lang="en-US" sz="3600" dirty="0"/>
            </a:br>
            <a:r>
              <a:rPr lang="en-US" sz="3600" b="1" dirty="0"/>
              <a:t>GROUP MEMBERS</a:t>
            </a:r>
            <a:r>
              <a:rPr lang="en-US" sz="3600" dirty="0"/>
              <a:t>:</a:t>
            </a:r>
            <a:br>
              <a:rPr lang="en-US" sz="3600" dirty="0"/>
            </a:br>
            <a:br>
              <a:rPr lang="en-US" sz="3600" dirty="0"/>
            </a:br>
            <a:r>
              <a:rPr lang="en-US" sz="3600" dirty="0"/>
              <a:t>Malaika Zafar </a:t>
            </a:r>
            <a:br>
              <a:rPr lang="en-US" sz="3600" dirty="0"/>
            </a:br>
            <a:r>
              <a:rPr lang="en-US" sz="3600" dirty="0" err="1"/>
              <a:t>Isma</a:t>
            </a:r>
            <a:r>
              <a:rPr lang="en-US" sz="3600" dirty="0"/>
              <a:t> </a:t>
            </a:r>
            <a:r>
              <a:rPr lang="en-US" sz="3600" dirty="0" err="1"/>
              <a:t>Abbasi</a:t>
            </a:r>
            <a:br>
              <a:rPr lang="en-US" sz="3600" dirty="0"/>
            </a:br>
            <a:r>
              <a:rPr lang="en-US" sz="3600" dirty="0" err="1"/>
              <a:t>Noshaba</a:t>
            </a:r>
            <a:r>
              <a:rPr lang="en-US" sz="3600" dirty="0"/>
              <a:t> Khan</a:t>
            </a:r>
            <a:br>
              <a:rPr lang="en-US" sz="3600" dirty="0"/>
            </a:br>
            <a:r>
              <a:rPr lang="en-US" sz="3600" dirty="0"/>
              <a:t>                                                        </a:t>
            </a:r>
            <a:r>
              <a:rPr lang="en-US" sz="1600" dirty="0"/>
              <a:t>SUBMITTED TO: MAM SADIA ZAR</a:t>
            </a:r>
            <a:endParaRPr lang="en-US" sz="3600" dirty="0"/>
          </a:p>
        </p:txBody>
      </p:sp>
      <p:sp>
        <p:nvSpPr>
          <p:cNvPr id="3" name="Subtitle 2"/>
          <p:cNvSpPr>
            <a:spLocks noGrp="1"/>
          </p:cNvSpPr>
          <p:nvPr>
            <p:ph type="subTitle" idx="1"/>
          </p:nvPr>
        </p:nvSpPr>
        <p:spPr>
          <a:xfrm>
            <a:off x="1154955" y="947252"/>
            <a:ext cx="8825658" cy="861420"/>
          </a:xfrm>
        </p:spPr>
        <p:txBody>
          <a:bodyPr>
            <a:normAutofit/>
          </a:bodyPr>
          <a:lstStyle/>
          <a:p>
            <a:r>
              <a:rPr lang="en-US" sz="2000" i="1" dirty="0"/>
              <a:t>In the name of Allah the most beneficent, the most merciful.</a:t>
            </a:r>
            <a:endParaRPr lang="en-US" sz="20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498" y="2260121"/>
            <a:ext cx="11119449" cy="4226943"/>
          </a:xfrm>
        </p:spPr>
        <p:txBody>
          <a:bodyPr/>
          <a:lstStyle/>
          <a:p>
            <a:r>
              <a:rPr lang="en-US" sz="2400" b="1" dirty="0"/>
              <a:t>Economic Disruption</a:t>
            </a:r>
            <a:endParaRPr lang="en-US" sz="2400" b="1" dirty="0"/>
          </a:p>
          <a:p>
            <a:pPr marL="0" indent="0" algn="just">
              <a:buNone/>
            </a:pPr>
            <a:r>
              <a:rPr lang="en-US" sz="2000" dirty="0"/>
              <a:t>Most modern economic systems operate using computers. Attackers can target computer networks of economic establishments such as stock markets, payment systems, and banks to steal money or block people from accessing the funds they need.</a:t>
            </a:r>
            <a:endParaRPr lang="en-US" sz="2000" dirty="0"/>
          </a:p>
          <a:p>
            <a:pPr marL="0" indent="0">
              <a:buNone/>
            </a:pPr>
            <a:endParaRPr lang="en-US" b="1" dirty="0"/>
          </a:p>
          <a:p>
            <a:r>
              <a:rPr lang="en-US" sz="2400" b="1" dirty="0"/>
              <a:t>Surprise Attacks</a:t>
            </a:r>
            <a:endParaRPr lang="en-US" sz="2400" b="1" dirty="0"/>
          </a:p>
          <a:p>
            <a:pPr marL="0" indent="0" algn="just">
              <a:buNone/>
            </a:pPr>
            <a:r>
              <a:rPr lang="en-US" sz="2000" dirty="0"/>
              <a:t>These are the cyber equivalent of attacks like Pearl Harbor and 9/11. The point is to carry out a massive attack that the enemy isn’t expecting, enabling the attacker to weaken their defenses. This can be done to prepare the ground for a physical attack in the context of hybrid warfare.</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26872"/>
            <a:ext cx="9705702" cy="2677648"/>
          </a:xfrm>
        </p:spPr>
        <p:txBody>
          <a:bodyPr/>
          <a:lstStyle/>
          <a:p>
            <a:pPr algn="ctr"/>
            <a:r>
              <a:rPr lang="en-US" b="1" dirty="0"/>
              <a:t>Examples of Cyber Warfare Operations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9645318" cy="717109"/>
          </a:xfrm>
        </p:spPr>
        <p:txBody>
          <a:bodyPr/>
          <a:lstStyle/>
          <a:p>
            <a:br>
              <a:rPr lang="en-US" b="1" dirty="0"/>
            </a:br>
            <a:r>
              <a:rPr lang="en-US" b="1" dirty="0"/>
              <a:t>Sony Pictures Hack</a:t>
            </a:r>
            <a:br>
              <a:rPr lang="en-US" b="1" dirty="0"/>
            </a:br>
            <a:endParaRPr lang="en-US" b="1" dirty="0"/>
          </a:p>
        </p:txBody>
      </p:sp>
      <p:sp>
        <p:nvSpPr>
          <p:cNvPr id="3" name="Content Placeholder 2"/>
          <p:cNvSpPr>
            <a:spLocks noGrp="1"/>
          </p:cNvSpPr>
          <p:nvPr>
            <p:ph idx="1"/>
          </p:nvPr>
        </p:nvSpPr>
        <p:spPr>
          <a:xfrm>
            <a:off x="698247" y="2251495"/>
            <a:ext cx="10558731" cy="4373592"/>
          </a:xfrm>
        </p:spPr>
        <p:txBody>
          <a:bodyPr>
            <a:normAutofit/>
          </a:bodyPr>
          <a:lstStyle/>
          <a:p>
            <a:pPr marL="0" indent="0" algn="just">
              <a:buNone/>
            </a:pPr>
            <a:endParaRPr lang="en-US" sz="2000" dirty="0"/>
          </a:p>
          <a:p>
            <a:pPr marL="0" indent="0" algn="just">
              <a:buNone/>
            </a:pPr>
            <a:r>
              <a:rPr lang="en-US" sz="2000" dirty="0"/>
              <a:t>An attack on Sony Pictures followed the release of the film “The Interview”, which presented a negative portrayal of Kim Jong Un. The attack is attributed to North Korean government hackers. The FBI found similarities to previous malware attacks by North Koreans, including code, encryption algorithms, and data deletion mechanisms.</a:t>
            </a:r>
            <a:endParaRPr lang="en-US" sz="2000" dirty="0"/>
          </a:p>
          <a:p>
            <a:pPr marL="0" indent="0" algn="just">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Bronze Soldier</a:t>
            </a:r>
            <a:endParaRPr lang="en-US" b="1" dirty="0"/>
          </a:p>
        </p:txBody>
      </p:sp>
      <p:sp>
        <p:nvSpPr>
          <p:cNvPr id="3" name="Content Placeholder 2"/>
          <p:cNvSpPr>
            <a:spLocks noGrp="1"/>
          </p:cNvSpPr>
          <p:nvPr>
            <p:ph idx="1"/>
          </p:nvPr>
        </p:nvSpPr>
        <p:spPr>
          <a:xfrm>
            <a:off x="534838" y="2398143"/>
            <a:ext cx="10964173" cy="3440502"/>
          </a:xfrm>
        </p:spPr>
        <p:txBody>
          <a:bodyPr/>
          <a:lstStyle/>
          <a:p>
            <a:pPr marL="0" indent="0" algn="just">
              <a:buNone/>
            </a:pPr>
            <a:endParaRPr lang="en-US" dirty="0"/>
          </a:p>
          <a:p>
            <a:pPr marL="0" indent="0" algn="just">
              <a:buNone/>
            </a:pPr>
            <a:r>
              <a:rPr lang="en-US" sz="2000" dirty="0"/>
              <a:t>In 2007, Estonia relocated a statue associated with the Soviet Union, the Bronze Soldier, from the center of its capital Tallinn to a military cemetery near the city. Estonia suffered a number of significant cyber attacks in the following months. Estonian government websites, media outlets, and banks were overloaded with traffic in massive denial of service (</a:t>
            </a:r>
            <a:r>
              <a:rPr lang="en-US" sz="2000" dirty="0" err="1"/>
              <a:t>DoS</a:t>
            </a:r>
            <a:r>
              <a:rPr lang="en-US" sz="2000" dirty="0"/>
              <a:t>) attacks and consequently were taken offline.</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b="1" dirty="0"/>
              <a:t>Fancy Bear</a:t>
            </a:r>
            <a:endParaRPr lang="en-US" b="1" dirty="0"/>
          </a:p>
        </p:txBody>
      </p:sp>
      <p:sp>
        <p:nvSpPr>
          <p:cNvPr id="3" name="Content Placeholder 2"/>
          <p:cNvSpPr>
            <a:spLocks noGrp="1"/>
          </p:cNvSpPr>
          <p:nvPr>
            <p:ph idx="1"/>
          </p:nvPr>
        </p:nvSpPr>
        <p:spPr>
          <a:xfrm>
            <a:off x="767750" y="2329133"/>
            <a:ext cx="11067691" cy="3690668"/>
          </a:xfrm>
        </p:spPr>
        <p:txBody>
          <a:bodyPr>
            <a:normAutofit/>
          </a:bodyPr>
          <a:lstStyle/>
          <a:p>
            <a:pPr marL="0" indent="0" algn="just">
              <a:buNone/>
            </a:pPr>
            <a:r>
              <a:rPr lang="en-US" sz="2000" dirty="0"/>
              <a:t>Crowd Strike claims that the Russian organized </a:t>
            </a:r>
            <a:r>
              <a:rPr lang="en-US" sz="2000" dirty="0">
                <a:hlinkClick r:id="rId1"/>
              </a:rPr>
              <a:t>cybercrime</a:t>
            </a:r>
            <a:r>
              <a:rPr lang="en-US" sz="2000" dirty="0"/>
              <a:t> group Fancy Bear targeted Ukrainian rocket forces and artillery between 2014 and 2016. The malware was spread via an infected Android application used by the D-30 Howitzer artillery unit to manage targeting data.</a:t>
            </a:r>
            <a:endParaRPr lang="en-US" sz="2000" dirty="0"/>
          </a:p>
          <a:p>
            <a:pPr marL="0" indent="0" algn="just">
              <a:buNone/>
            </a:pPr>
            <a:endParaRPr lang="en-US" sz="2000" dirty="0"/>
          </a:p>
          <a:p>
            <a:pPr marL="0" indent="0" algn="just">
              <a:buNone/>
            </a:pPr>
            <a:r>
              <a:rPr lang="en-US" sz="2000" dirty="0"/>
              <a:t>Ukrainian officers made wide use of the app, which contained the X-Agent spyware. This is considered to be a highly successful attack, resulting in the destruction of over 80% of Ukraine’s D-30 Howitzers.</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Enemies of Qatar</a:t>
            </a:r>
            <a:endParaRPr lang="en-US" b="1" dirty="0"/>
          </a:p>
        </p:txBody>
      </p:sp>
      <p:sp>
        <p:nvSpPr>
          <p:cNvPr id="3" name="Content Placeholder 2"/>
          <p:cNvSpPr>
            <a:spLocks noGrp="1"/>
          </p:cNvSpPr>
          <p:nvPr>
            <p:ph idx="1"/>
          </p:nvPr>
        </p:nvSpPr>
        <p:spPr>
          <a:xfrm>
            <a:off x="629729" y="2346385"/>
            <a:ext cx="11050438" cy="4192437"/>
          </a:xfrm>
        </p:spPr>
        <p:txBody>
          <a:bodyPr>
            <a:normAutofit/>
          </a:bodyPr>
          <a:lstStyle/>
          <a:p>
            <a:pPr marL="0" indent="0" algn="just">
              <a:buNone/>
            </a:pPr>
            <a:r>
              <a:rPr lang="en-US" sz="2000" dirty="0"/>
              <a:t>Elliott Broody, an American Republican fundraiser, sued the government of Qatar in 2018, accusing it of stealing and leaking his emails in an attempt to discredit him. The Qataris allegedly saw him as an obstacle to improving their standing in Washington.</a:t>
            </a:r>
            <a:endParaRPr lang="en-US" sz="2000" dirty="0"/>
          </a:p>
          <a:p>
            <a:pPr marL="0" indent="0" algn="just">
              <a:buNone/>
            </a:pPr>
            <a:endParaRPr lang="en-US" sz="2000" dirty="0"/>
          </a:p>
          <a:p>
            <a:pPr marL="0" indent="0" algn="just">
              <a:buNone/>
            </a:pPr>
            <a:r>
              <a:rPr lang="en-US" sz="2000" dirty="0"/>
              <a:t>According to the lawsuit, the brother of the Qatari Emir was alleged to have orchestrated a cyber warfare campaign, along with others in Qatari leadership. 1,200 people were targeted by the same attackers, with many of these being known “enemies of Qatar”, including senior officials from Egypt, Saudi Arabia, the United Arab Emirates, and Bahrain.</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Combat Cyber Warfare</a:t>
            </a:r>
            <a:endParaRPr lang="en-US" b="1" dirty="0"/>
          </a:p>
        </p:txBody>
      </p:sp>
      <p:sp>
        <p:nvSpPr>
          <p:cNvPr id="3" name="Content Placeholder 2"/>
          <p:cNvSpPr>
            <a:spLocks noGrp="1"/>
          </p:cNvSpPr>
          <p:nvPr>
            <p:ph idx="1"/>
          </p:nvPr>
        </p:nvSpPr>
        <p:spPr>
          <a:xfrm>
            <a:off x="1154954" y="2603500"/>
            <a:ext cx="9886857" cy="3416300"/>
          </a:xfrm>
        </p:spPr>
        <p:txBody>
          <a:bodyPr/>
          <a:lstStyle/>
          <a:p>
            <a:r>
              <a:rPr lang="en-US" sz="2400" b="1" dirty="0"/>
              <a:t>Conducting Risk Assessments with Cyber </a:t>
            </a:r>
            <a:r>
              <a:rPr lang="en-US" sz="2400" b="1" dirty="0" err="1"/>
              <a:t>Wargames</a:t>
            </a:r>
            <a:endParaRPr lang="en-US" sz="2400" b="1" dirty="0"/>
          </a:p>
          <a:p>
            <a:pPr>
              <a:buFont typeface="+mj-lt"/>
              <a:buAutoNum type="arabicPeriod"/>
            </a:pPr>
            <a:endParaRPr lang="en-US" sz="2400" b="1" dirty="0"/>
          </a:p>
          <a:p>
            <a:pPr>
              <a:buFont typeface="+mj-lt"/>
              <a:buAutoNum type="arabicPeriod"/>
            </a:pPr>
            <a:r>
              <a:rPr lang="en-US" sz="2000" b="1" dirty="0"/>
              <a:t>Testing different situations</a:t>
            </a:r>
            <a:endParaRPr lang="en-US" sz="2000" b="1" dirty="0"/>
          </a:p>
          <a:p>
            <a:pPr>
              <a:buFont typeface="+mj-lt"/>
              <a:buAutoNum type="arabicPeriod"/>
            </a:pPr>
            <a:r>
              <a:rPr lang="en-US" sz="2000" b="1" dirty="0"/>
              <a:t>Testing unusual scenarios</a:t>
            </a:r>
            <a:endParaRPr lang="en-US" sz="2000" b="1" dirty="0"/>
          </a:p>
          <a:p>
            <a:pPr>
              <a:buFont typeface="+mj-lt"/>
              <a:buAutoNum type="arabicPeriod"/>
            </a:pPr>
            <a:r>
              <a:rPr lang="en-US" sz="2000" b="1" dirty="0"/>
              <a:t>Division of labor and cooperation mechanisms</a:t>
            </a:r>
            <a:endParaRPr lang="en-US" sz="2000" b="1" dirty="0"/>
          </a:p>
          <a:p>
            <a:pPr>
              <a:buFont typeface="+mj-lt"/>
              <a:buAutoNum type="arabicPeriod"/>
            </a:pPr>
            <a:r>
              <a:rPr lang="en-US" sz="2000" b="1" dirty="0"/>
              <a:t>Improving policies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en-US" dirty="0"/>
          </a:p>
        </p:txBody>
      </p:sp>
      <p:sp>
        <p:nvSpPr>
          <p:cNvPr id="3" name="Content Placeholder 2"/>
          <p:cNvSpPr>
            <a:spLocks noGrp="1"/>
          </p:cNvSpPr>
          <p:nvPr>
            <p:ph idx="1"/>
          </p:nvPr>
        </p:nvSpPr>
        <p:spPr/>
        <p:txBody>
          <a:bodyPr>
            <a:normAutofit/>
          </a:bodyPr>
          <a:lstStyle/>
          <a:p>
            <a:r>
              <a:rPr lang="en-US" b="1" dirty="0"/>
              <a:t>The Importance of Layered Defense</a:t>
            </a:r>
            <a:endParaRPr lang="en-US" b="1" dirty="0"/>
          </a:p>
          <a:p>
            <a:r>
              <a:rPr lang="en-US" dirty="0"/>
              <a:t>Securing the cyber ecosystem</a:t>
            </a:r>
            <a:endParaRPr lang="en-US" dirty="0"/>
          </a:p>
          <a:p>
            <a:r>
              <a:rPr lang="en-US" dirty="0"/>
              <a:t>Raising awareness for cyber security</a:t>
            </a:r>
            <a:endParaRPr lang="en-US" dirty="0"/>
          </a:p>
          <a:p>
            <a:r>
              <a:rPr lang="en-US" b="1" dirty="0"/>
              <a:t>Promoting open standards </a:t>
            </a:r>
            <a:r>
              <a:rPr lang="en-US" dirty="0"/>
              <a:t>for combating cyber threats</a:t>
            </a:r>
            <a:endParaRPr lang="en-US" dirty="0"/>
          </a:p>
          <a:p>
            <a:r>
              <a:rPr lang="en-US" dirty="0"/>
              <a:t>Implementing a national cyber security assurance framework</a:t>
            </a:r>
            <a:endParaRPr lang="en-US" dirty="0"/>
          </a:p>
          <a:p>
            <a:r>
              <a:rPr lang="en-US" dirty="0"/>
              <a:t>Working with </a:t>
            </a:r>
            <a:r>
              <a:rPr lang="en-US" b="1" dirty="0"/>
              <a:t>private organizations </a:t>
            </a:r>
            <a:r>
              <a:rPr lang="en-US" dirty="0"/>
              <a:t>to improve their cyber security capabilities</a:t>
            </a:r>
            <a:endParaRPr lang="en-US" b="1" dirty="0"/>
          </a:p>
          <a:p>
            <a:r>
              <a:rPr lang="en-US" dirty="0"/>
              <a:t>Securing the </a:t>
            </a:r>
            <a:r>
              <a:rPr lang="en-US" b="1" dirty="0"/>
              <a:t>Private Sector</a:t>
            </a:r>
            <a:endParaRPr lang="en-US" b="1" dirty="0"/>
          </a:p>
          <a:p>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3363" y="2280888"/>
            <a:ext cx="8825658" cy="2677648"/>
          </a:xfrm>
        </p:spPr>
        <p:txBody>
          <a:bodyPr/>
          <a:lstStyle/>
          <a:p>
            <a:pPr algn="ctr"/>
            <a:r>
              <a:rPr lang="en-US" sz="4400" b="1" dirty="0"/>
              <a:t>DISTRIBUTED DEFENSE </a:t>
            </a:r>
            <a:br>
              <a:rPr lang="en-US" sz="4400" b="1" dirty="0"/>
            </a:br>
            <a:br>
              <a:rPr lang="en-US" sz="4400" b="1" dirty="0"/>
            </a:br>
            <a:endParaRPr lang="en-US" sz="4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14" y="1561380"/>
            <a:ext cx="8761413" cy="205515"/>
          </a:xfrm>
        </p:spPr>
        <p:txBody>
          <a:bodyPr/>
          <a:lstStyle/>
          <a:p>
            <a:r>
              <a:rPr lang="en-US" b="1" dirty="0"/>
              <a:t>Distributed Defense: New Operational Concepts for Air and Missile Defense</a:t>
            </a:r>
            <a:br>
              <a:rPr lang="en-US" b="1" dirty="0"/>
            </a:br>
            <a:endParaRPr lang="en-US" dirty="0"/>
          </a:p>
        </p:txBody>
      </p:sp>
      <p:sp>
        <p:nvSpPr>
          <p:cNvPr id="3" name="Content Placeholder 2"/>
          <p:cNvSpPr>
            <a:spLocks noGrp="1"/>
          </p:cNvSpPr>
          <p:nvPr>
            <p:ph idx="1"/>
          </p:nvPr>
        </p:nvSpPr>
        <p:spPr>
          <a:xfrm>
            <a:off x="1154954" y="2603500"/>
            <a:ext cx="10499333" cy="3416300"/>
          </a:xfrm>
        </p:spPr>
        <p:txBody>
          <a:bodyPr>
            <a:normAutofit/>
          </a:bodyPr>
          <a:lstStyle/>
          <a:p>
            <a:r>
              <a:rPr lang="en-US" sz="2000" dirty="0">
                <a:solidFill>
                  <a:schemeClr val="tx1"/>
                </a:solidFill>
              </a:rPr>
              <a:t>Despite the rising salience of missile threats, current air and missile defense forces are far too susceptible to suppression. Today’s U.S. air and missile defense (AMD) force lacks the depth, capacity, and operational flexibility to simultaneously perform both missions.</a:t>
            </a:r>
            <a:endParaRPr lang="en-US"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t>
            </a:r>
            <a:endParaRPr lang="en-US" dirty="0"/>
          </a:p>
        </p:txBody>
      </p:sp>
      <p:sp>
        <p:nvSpPr>
          <p:cNvPr id="3" name="Content Placeholder 2"/>
          <p:cNvSpPr>
            <a:spLocks noGrp="1"/>
          </p:cNvSpPr>
          <p:nvPr>
            <p:ph idx="1"/>
          </p:nvPr>
        </p:nvSpPr>
        <p:spPr/>
        <p:txBody>
          <a:bodyPr/>
          <a:lstStyle/>
          <a:p>
            <a:r>
              <a:rPr lang="en-US" dirty="0"/>
              <a:t>Cyber warfare </a:t>
            </a:r>
            <a:endParaRPr lang="en-US" dirty="0"/>
          </a:p>
          <a:p>
            <a:r>
              <a:rPr lang="en-US" dirty="0"/>
              <a:t>Distributed defense</a:t>
            </a:r>
            <a:endParaRPr lang="en-US" dirty="0"/>
          </a:p>
          <a:p>
            <a:r>
              <a:rPr lang="en-US" dirty="0"/>
              <a:t>Homeland security </a:t>
            </a:r>
            <a:endParaRPr lang="en-US" dirty="0"/>
          </a:p>
          <a:p>
            <a:r>
              <a:rPr lang="en-US" sz="1800" dirty="0"/>
              <a:t>Insecure Session Management</a:t>
            </a:r>
            <a:endParaRPr lang="en-US" sz="1800" dirty="0"/>
          </a:p>
          <a:p>
            <a:r>
              <a:rPr lang="en-US" dirty="0"/>
              <a:t>CSRF</a:t>
            </a:r>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Defense approach</a:t>
            </a:r>
            <a:endParaRPr lang="en-US" dirty="0"/>
          </a:p>
        </p:txBody>
      </p:sp>
      <p:sp>
        <p:nvSpPr>
          <p:cNvPr id="3" name="Content Placeholder 2"/>
          <p:cNvSpPr>
            <a:spLocks noGrp="1"/>
          </p:cNvSpPr>
          <p:nvPr>
            <p:ph idx="1"/>
          </p:nvPr>
        </p:nvSpPr>
        <p:spPr>
          <a:xfrm>
            <a:off x="629729" y="2337759"/>
            <a:ext cx="11102196" cy="4080293"/>
          </a:xfrm>
        </p:spPr>
        <p:txBody>
          <a:bodyPr>
            <a:normAutofit lnSpcReduction="10000"/>
          </a:bodyPr>
          <a:lstStyle/>
          <a:p>
            <a:r>
              <a:rPr lang="en-US" dirty="0">
                <a:solidFill>
                  <a:schemeClr val="tx1"/>
                </a:solidFill>
              </a:rPr>
              <a:t>The Distributed Defense approach includes seven notional concepts that build on one another in roughly sequential order:</a:t>
            </a:r>
            <a:endParaRPr lang="en-US" dirty="0">
              <a:solidFill>
                <a:schemeClr val="tx1"/>
              </a:solidFill>
            </a:endParaRPr>
          </a:p>
          <a:p>
            <a:pPr marL="0" indent="0">
              <a:buNone/>
            </a:pPr>
            <a:r>
              <a:rPr lang="en-US" dirty="0">
                <a:solidFill>
                  <a:schemeClr val="tx1"/>
                </a:solidFill>
              </a:rPr>
              <a:t>1. Network centrism: “any sensor, best shooter” </a:t>
            </a:r>
            <a:endParaRPr lang="en-US" dirty="0">
              <a:solidFill>
                <a:schemeClr val="tx1"/>
              </a:solidFill>
            </a:endParaRPr>
          </a:p>
          <a:p>
            <a:pPr marL="0" indent="0">
              <a:buNone/>
            </a:pPr>
            <a:r>
              <a:rPr lang="en-US" dirty="0">
                <a:solidFill>
                  <a:schemeClr val="tx1"/>
                </a:solidFill>
              </a:rPr>
              <a:t>2. Element dispersal: “redefine the firing unit” </a:t>
            </a:r>
            <a:endParaRPr lang="en-US" dirty="0">
              <a:solidFill>
                <a:schemeClr val="tx1"/>
              </a:solidFill>
            </a:endParaRPr>
          </a:p>
          <a:p>
            <a:pPr marL="0" indent="0">
              <a:buNone/>
            </a:pPr>
            <a:r>
              <a:rPr lang="en-US" dirty="0">
                <a:solidFill>
                  <a:schemeClr val="tx1"/>
                </a:solidFill>
              </a:rPr>
              <a:t>3. Mixed loads: “layered defense in a box” </a:t>
            </a:r>
            <a:endParaRPr lang="en-US" dirty="0">
              <a:solidFill>
                <a:schemeClr val="tx1"/>
              </a:solidFill>
            </a:endParaRPr>
          </a:p>
          <a:p>
            <a:pPr marL="0" indent="0">
              <a:buNone/>
            </a:pPr>
            <a:r>
              <a:rPr lang="en-US" dirty="0">
                <a:solidFill>
                  <a:schemeClr val="tx1"/>
                </a:solidFill>
              </a:rPr>
              <a:t>4. Offense-defense launchers: “any launcher, any mission”</a:t>
            </a:r>
            <a:endParaRPr lang="en-US" dirty="0">
              <a:solidFill>
                <a:schemeClr val="tx1"/>
              </a:solidFill>
            </a:endParaRPr>
          </a:p>
          <a:p>
            <a:pPr marL="0" indent="0">
              <a:buNone/>
            </a:pPr>
            <a:r>
              <a:rPr lang="en-US" dirty="0">
                <a:solidFill>
                  <a:schemeClr val="tx1"/>
                </a:solidFill>
              </a:rPr>
              <a:t>5. Multi-mission shooters: “any missile, any target” </a:t>
            </a:r>
            <a:endParaRPr lang="en-US" dirty="0">
              <a:solidFill>
                <a:schemeClr val="tx1"/>
              </a:solidFill>
            </a:endParaRPr>
          </a:p>
          <a:p>
            <a:pPr marL="0" indent="0">
              <a:buNone/>
            </a:pPr>
            <a:r>
              <a:rPr lang="en-US" dirty="0">
                <a:solidFill>
                  <a:schemeClr val="tx1"/>
                </a:solidFill>
              </a:rPr>
              <a:t>6. Containerized launchers: “any launcher, anywhere” </a:t>
            </a:r>
            <a:endParaRPr lang="en-US" dirty="0">
              <a:solidFill>
                <a:schemeClr val="tx1"/>
              </a:solidFill>
            </a:endParaRPr>
          </a:p>
          <a:p>
            <a:pPr marL="0" indent="0">
              <a:buNone/>
            </a:pPr>
            <a:r>
              <a:rPr lang="en-US" dirty="0">
                <a:solidFill>
                  <a:schemeClr val="tx1"/>
                </a:solidFill>
              </a:rPr>
              <a:t>7. Passive defense shell game: “some full, many empty“ </a:t>
            </a:r>
            <a:endParaRPr lang="en-US" dirty="0">
              <a:solidFill>
                <a:schemeClr val="tx1"/>
              </a:solidFill>
            </a:endParaRPr>
          </a:p>
          <a:p>
            <a:pPr marL="0" indent="0" algn="just">
              <a:buNone/>
            </a:pPr>
            <a:r>
              <a:rPr lang="en-US" dirty="0">
                <a:solidFill>
                  <a:schemeClr val="tx1"/>
                </a:solidFill>
              </a:rPr>
              <a:t>Distributed Defense proposes to create an AMD architecture that would be more flexible and resilient, bolster power projection, impose costs on potential adversaries, and complicate adversary planning.</a:t>
            </a:r>
            <a:endParaRPr lang="en-US"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dirty="0">
                <a:solidFill>
                  <a:schemeClr val="tx1"/>
                </a:solidFill>
              </a:rPr>
              <a:t>September 11, 2001 : Terrorist attack America.</a:t>
            </a:r>
            <a:endParaRPr lang="en-US" dirty="0">
              <a:solidFill>
                <a:schemeClr val="tx1"/>
              </a:solidFill>
            </a:endParaRPr>
          </a:p>
          <a:p>
            <a:pPr algn="just">
              <a:buFont typeface="Wingdings" panose="05000000000000000000" pitchFamily="2" charset="2"/>
              <a:buChar char="q"/>
            </a:pPr>
            <a:r>
              <a:rPr lang="en-US" dirty="0">
                <a:solidFill>
                  <a:schemeClr val="tx1"/>
                </a:solidFill>
              </a:rPr>
              <a:t>October 8, 2001: President George W. Bush creates White House Office of Homeland Security.</a:t>
            </a:r>
            <a:endParaRPr lang="en-US" dirty="0">
              <a:solidFill>
                <a:schemeClr val="tx1"/>
              </a:solidFill>
            </a:endParaRPr>
          </a:p>
          <a:p>
            <a:pPr algn="just">
              <a:buFont typeface="Wingdings" panose="05000000000000000000" pitchFamily="2" charset="2"/>
              <a:buChar char="q"/>
            </a:pPr>
            <a:r>
              <a:rPr lang="en-US" dirty="0">
                <a:solidFill>
                  <a:schemeClr val="tx1"/>
                </a:solidFill>
              </a:rPr>
              <a:t>June 2002: President George W. Bush introduce to congress his proposal for a new Department.</a:t>
            </a:r>
            <a:endParaRPr lang="en-US" dirty="0">
              <a:solidFill>
                <a:schemeClr val="tx1"/>
              </a:solidFill>
            </a:endParaRPr>
          </a:p>
          <a:p>
            <a:pPr algn="just">
              <a:buFont typeface="Wingdings" panose="05000000000000000000" pitchFamily="2" charset="2"/>
              <a:buChar char="q"/>
            </a:pPr>
            <a:r>
              <a:rPr lang="en-US" dirty="0">
                <a:solidFill>
                  <a:schemeClr val="tx1"/>
                </a:solidFill>
              </a:rPr>
              <a:t>November 2002: Congress passes the Homeland  Security  Bill.</a:t>
            </a:r>
            <a:endParaRPr lang="en-US" dirty="0">
              <a:solidFill>
                <a:schemeClr val="tx1"/>
              </a:solidFill>
            </a:endParaRPr>
          </a:p>
          <a:p>
            <a:pPr algn="just">
              <a:buFont typeface="Wingdings" panose="05000000000000000000" pitchFamily="2" charset="2"/>
              <a:buChar char="q"/>
            </a:pPr>
            <a:r>
              <a:rPr lang="en-US" dirty="0">
                <a:solidFill>
                  <a:schemeClr val="tx1"/>
                </a:solidFill>
              </a:rPr>
              <a:t>November 25, 2002: President Bush signs the Homeland Security act into Law.</a:t>
            </a:r>
            <a:endParaRPr lang="en-US" dirty="0">
              <a:solidFill>
                <a:schemeClr val="tx1"/>
              </a:solidFill>
            </a:endParaRPr>
          </a:p>
          <a:p>
            <a:pPr algn="just">
              <a:buFont typeface="Wingdings" panose="05000000000000000000" pitchFamily="2" charset="2"/>
              <a:buChar char="q"/>
            </a:pPr>
            <a:r>
              <a:rPr lang="en-US" dirty="0">
                <a:solidFill>
                  <a:schemeClr val="tx1"/>
                </a:solidFill>
              </a:rPr>
              <a:t>January 24, 2003: The Department of Homeland Security(DHS) is born.</a:t>
            </a:r>
            <a:endParaRPr lang="en-US" dirty="0">
              <a:solidFill>
                <a:schemeClr val="tx1"/>
              </a:solidFill>
            </a:endParaRPr>
          </a:p>
          <a:p>
            <a:pPr algn="just">
              <a:buFont typeface="Wingdings" panose="05000000000000000000" pitchFamily="2" charset="2"/>
              <a:buChar char="q"/>
            </a:pPr>
            <a:r>
              <a:rPr lang="en-US" dirty="0">
                <a:solidFill>
                  <a:schemeClr val="tx1"/>
                </a:solidFill>
              </a:rPr>
              <a:t>March 1, 2003: Majority of the affected agencies join the new Department of house Security.</a:t>
            </a:r>
            <a:endParaRPr lang="en-US" dirty="0">
              <a:solidFill>
                <a:schemeClr val="tx1"/>
              </a:solidFill>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Homeland Security</a:t>
            </a:r>
            <a:endParaRPr lang="en-US" dirty="0"/>
          </a:p>
        </p:txBody>
      </p:sp>
      <p:sp>
        <p:nvSpPr>
          <p:cNvPr id="3" name="Content Placeholder 2"/>
          <p:cNvSpPr>
            <a:spLocks noGrp="1"/>
          </p:cNvSpPr>
          <p:nvPr>
            <p:ph idx="1"/>
          </p:nvPr>
        </p:nvSpPr>
        <p:spPr/>
        <p:txBody>
          <a:bodyPr/>
          <a:lstStyle/>
          <a:p>
            <a:r>
              <a:rPr lang="en-US" b="1" dirty="0"/>
              <a:t>What is Homeland Security?</a:t>
            </a:r>
            <a:endParaRPr lang="en-US" b="1" dirty="0"/>
          </a:p>
          <a:p>
            <a:r>
              <a:rPr lang="en-US" b="0" i="0" dirty="0">
                <a:solidFill>
                  <a:schemeClr val="tx1"/>
                </a:solidFill>
                <a:effectLst/>
                <a:latin typeface="Arial" panose="020B0604020202020204" pitchFamily="34" charset="0"/>
              </a:rPr>
              <a:t>The United States Department of Homeland Security (DHS) is a federal agency designed to protect the United States</a:t>
            </a:r>
            <a:endParaRPr lang="en-US" dirty="0">
              <a:solidFill>
                <a:schemeClr val="tx1"/>
              </a:solidFill>
            </a:endParaRPr>
          </a:p>
          <a:p>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DHS?</a:t>
            </a:r>
            <a:endParaRPr lang="en-US" dirty="0"/>
          </a:p>
        </p:txBody>
      </p:sp>
      <p:sp>
        <p:nvSpPr>
          <p:cNvPr id="3" name="Content Placeholder 2"/>
          <p:cNvSpPr>
            <a:spLocks noGrp="1"/>
          </p:cNvSpPr>
          <p:nvPr>
            <p:ph idx="1"/>
          </p:nvPr>
        </p:nvSpPr>
        <p:spPr/>
        <p:txBody>
          <a:bodyPr/>
          <a:lstStyle/>
          <a:p>
            <a:r>
              <a:rPr lang="en-US" dirty="0">
                <a:solidFill>
                  <a:schemeClr val="tx1"/>
                </a:solidFill>
              </a:rPr>
              <a:t>Prevent terrorist attacks within the United States.</a:t>
            </a:r>
            <a:endParaRPr lang="en-US" dirty="0">
              <a:solidFill>
                <a:schemeClr val="tx1"/>
              </a:solidFill>
            </a:endParaRPr>
          </a:p>
          <a:p>
            <a:r>
              <a:rPr lang="en-US" dirty="0">
                <a:solidFill>
                  <a:schemeClr val="tx1"/>
                </a:solidFill>
              </a:rPr>
              <a:t>Reduce America‘s Vulnerability to terrorism.</a:t>
            </a:r>
            <a:endParaRPr lang="en-US" dirty="0">
              <a:solidFill>
                <a:schemeClr val="tx1"/>
              </a:solidFill>
            </a:endParaRPr>
          </a:p>
          <a:p>
            <a:r>
              <a:rPr lang="en-US" dirty="0">
                <a:solidFill>
                  <a:schemeClr val="tx1"/>
                </a:solidFill>
              </a:rPr>
              <a:t>The DHS is responsible for public security such as:</a:t>
            </a:r>
            <a:endParaRPr lang="en-US" dirty="0">
              <a:solidFill>
                <a:schemeClr val="tx1"/>
              </a:solidFill>
            </a:endParaRPr>
          </a:p>
          <a:p>
            <a:r>
              <a:rPr lang="en-US" dirty="0">
                <a:solidFill>
                  <a:schemeClr val="tx1"/>
                </a:solidFill>
              </a:rPr>
              <a:t>Border security, </a:t>
            </a:r>
            <a:endParaRPr lang="en-US" dirty="0">
              <a:solidFill>
                <a:schemeClr val="tx1"/>
              </a:solidFill>
            </a:endParaRPr>
          </a:p>
          <a:p>
            <a:r>
              <a:rPr lang="en-US" dirty="0">
                <a:solidFill>
                  <a:schemeClr val="tx1"/>
                </a:solidFill>
              </a:rPr>
              <a:t>Cyber security, </a:t>
            </a:r>
            <a:endParaRPr lang="en-US" dirty="0">
              <a:solidFill>
                <a:schemeClr val="tx1"/>
              </a:solidFill>
            </a:endParaRPr>
          </a:p>
          <a:p>
            <a:r>
              <a:rPr lang="en-US" dirty="0">
                <a:solidFill>
                  <a:schemeClr val="tx1"/>
                </a:solidFill>
              </a:rPr>
              <a:t>Disaster prevention</a:t>
            </a:r>
            <a:endParaRPr lang="en-US" dirty="0">
              <a:solidFill>
                <a:schemeClr val="tx1"/>
              </a:solidFill>
            </a:endParaRPr>
          </a:p>
          <a:p>
            <a:r>
              <a:rPr lang="en-US" dirty="0">
                <a:solidFill>
                  <a:schemeClr val="tx1"/>
                </a:solidFill>
              </a:rPr>
              <a:t>Economy security</a:t>
            </a:r>
            <a:endParaRPr lang="en-US" dirty="0">
              <a:solidFill>
                <a:schemeClr val="tx1"/>
              </a:solidFill>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Mission key Focus Area of DHS</a:t>
            </a:r>
            <a:endParaRPr lang="en-US" dirty="0"/>
          </a:p>
        </p:txBody>
      </p:sp>
      <p:sp>
        <p:nvSpPr>
          <p:cNvPr id="3" name="Content Placeholder 2"/>
          <p:cNvSpPr>
            <a:spLocks noGrp="1"/>
          </p:cNvSpPr>
          <p:nvPr>
            <p:ph idx="1"/>
          </p:nvPr>
        </p:nvSpPr>
        <p:spPr/>
        <p:txBody>
          <a:bodyPr/>
          <a:lstStyle/>
          <a:p>
            <a:r>
              <a:rPr lang="en-US" dirty="0">
                <a:solidFill>
                  <a:schemeClr val="tx1"/>
                </a:solidFill>
              </a:rPr>
              <a:t>Intelligence And Warming system</a:t>
            </a:r>
            <a:endParaRPr lang="en-US" dirty="0">
              <a:solidFill>
                <a:schemeClr val="tx1"/>
              </a:solidFill>
            </a:endParaRPr>
          </a:p>
          <a:p>
            <a:r>
              <a:rPr lang="en-US" dirty="0">
                <a:solidFill>
                  <a:schemeClr val="tx1"/>
                </a:solidFill>
              </a:rPr>
              <a:t>Protecting Border and Transport</a:t>
            </a:r>
            <a:endParaRPr lang="en-US" dirty="0">
              <a:solidFill>
                <a:schemeClr val="tx1"/>
              </a:solidFill>
            </a:endParaRPr>
          </a:p>
          <a:p>
            <a:r>
              <a:rPr lang="en-US" dirty="0">
                <a:solidFill>
                  <a:schemeClr val="tx1"/>
                </a:solidFill>
              </a:rPr>
              <a:t>Protect Critical Infrastructure</a:t>
            </a:r>
            <a:endParaRPr lang="en-US" dirty="0">
              <a:solidFill>
                <a:schemeClr val="tx1"/>
              </a:solidFill>
            </a:endParaRPr>
          </a:p>
          <a:p>
            <a:pPr algn="l"/>
            <a:r>
              <a:rPr lang="en-US" i="0" dirty="0">
                <a:solidFill>
                  <a:schemeClr val="tx1"/>
                </a:solidFill>
                <a:effectLst/>
              </a:rPr>
              <a:t>Secure</a:t>
            </a:r>
            <a:r>
              <a:rPr lang="en-US" b="1" i="0" dirty="0">
                <a:solidFill>
                  <a:schemeClr val="tx1"/>
                </a:solidFill>
                <a:effectLst/>
              </a:rPr>
              <a:t> </a:t>
            </a:r>
            <a:r>
              <a:rPr lang="en-US" i="0" dirty="0">
                <a:solidFill>
                  <a:schemeClr val="tx1"/>
                </a:solidFill>
                <a:effectLst/>
              </a:rPr>
              <a:t>Cyberspace</a:t>
            </a:r>
            <a:r>
              <a:rPr lang="en-US" b="1" i="0" dirty="0">
                <a:solidFill>
                  <a:schemeClr val="tx1"/>
                </a:solidFill>
                <a:effectLst/>
              </a:rPr>
              <a:t> </a:t>
            </a:r>
            <a:r>
              <a:rPr lang="en-US" i="0" dirty="0">
                <a:solidFill>
                  <a:schemeClr val="tx1"/>
                </a:solidFill>
                <a:effectLst/>
              </a:rPr>
              <a:t>and</a:t>
            </a:r>
            <a:r>
              <a:rPr lang="en-US" b="1" i="0" dirty="0">
                <a:solidFill>
                  <a:schemeClr val="tx1"/>
                </a:solidFill>
                <a:effectLst/>
              </a:rPr>
              <a:t> </a:t>
            </a:r>
            <a:r>
              <a:rPr lang="en-US" i="0" dirty="0">
                <a:solidFill>
                  <a:schemeClr val="tx1"/>
                </a:solidFill>
                <a:effectLst/>
              </a:rPr>
              <a:t>Critical</a:t>
            </a:r>
            <a:r>
              <a:rPr lang="en-US" b="1" i="0" dirty="0">
                <a:solidFill>
                  <a:schemeClr val="tx1"/>
                </a:solidFill>
                <a:effectLst/>
              </a:rPr>
              <a:t> </a:t>
            </a:r>
            <a:r>
              <a:rPr lang="en-US" i="0" dirty="0">
                <a:solidFill>
                  <a:schemeClr val="tx1"/>
                </a:solidFill>
                <a:effectLst/>
              </a:rPr>
              <a:t>Infrastructure</a:t>
            </a:r>
            <a:endParaRPr lang="en-US" i="0" dirty="0">
              <a:solidFill>
                <a:schemeClr val="tx1"/>
              </a:solidFill>
              <a:effectLst/>
            </a:endParaRPr>
          </a:p>
          <a:p>
            <a:pPr algn="l"/>
            <a:r>
              <a:rPr lang="en-US" dirty="0">
                <a:solidFill>
                  <a:schemeClr val="tx1"/>
                </a:solidFill>
              </a:rPr>
              <a:t>Emergency preparedness and Response</a:t>
            </a:r>
            <a:endParaRPr lang="en-US" i="0" dirty="0">
              <a:solidFill>
                <a:schemeClr val="tx1"/>
              </a:solidFill>
              <a:effectLst/>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 of Intelligence And warning</a:t>
            </a:r>
            <a:endParaRPr lang="en-US" dirty="0"/>
          </a:p>
        </p:txBody>
      </p:sp>
      <p:sp>
        <p:nvSpPr>
          <p:cNvPr id="3" name="Content Placeholder 2"/>
          <p:cNvSpPr>
            <a:spLocks noGrp="1"/>
          </p:cNvSpPr>
          <p:nvPr>
            <p:ph idx="1"/>
          </p:nvPr>
        </p:nvSpPr>
        <p:spPr>
          <a:xfrm>
            <a:off x="1154954" y="2603499"/>
            <a:ext cx="8761413" cy="3575627"/>
          </a:xfrm>
        </p:spPr>
        <p:txBody>
          <a:bodyPr/>
          <a:lstStyle/>
          <a:p>
            <a:pPr algn="just"/>
            <a:r>
              <a:rPr lang="en-US" dirty="0">
                <a:solidFill>
                  <a:schemeClr val="tx1"/>
                </a:solidFill>
              </a:rPr>
              <a:t>The DHS understand the Intelligence is an integral component of the overall effort to reduce the nation’s vulnerability to terrorism. And the Warning mission creates and intelligence and warning system that can detect the terrorist activity before it happens, is a sure way to minimize the risk of an attack. DHs has also a number of strategic initiatives to support their mission with intelligence and warning . These include working with the FBI to hire intelligence analysts with specialized expertise, such as : computer expert, foreign language capacity and science and engineering backgrounds, and also “red team” techniques to improve the department’s capability of detecting terrorism </a:t>
            </a:r>
            <a:endParaRPr lang="en-US" dirty="0">
              <a:solidFill>
                <a:schemeClr val="tx1"/>
              </a:solidFill>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9111264" cy="716587"/>
          </a:xfrm>
        </p:spPr>
        <p:txBody>
          <a:bodyPr/>
          <a:lstStyle/>
          <a:p>
            <a:r>
              <a:rPr lang="en-US" dirty="0"/>
              <a:t>Mission of Border and transport security</a:t>
            </a:r>
            <a:endParaRPr lang="en-US" dirty="0"/>
          </a:p>
        </p:txBody>
      </p:sp>
      <p:sp>
        <p:nvSpPr>
          <p:cNvPr id="3" name="Content Placeholder 2"/>
          <p:cNvSpPr>
            <a:spLocks noGrp="1"/>
          </p:cNvSpPr>
          <p:nvPr>
            <p:ph idx="1"/>
          </p:nvPr>
        </p:nvSpPr>
        <p:spPr/>
        <p:txBody>
          <a:bodyPr>
            <a:normAutofit lnSpcReduction="10000"/>
          </a:bodyPr>
          <a:lstStyle/>
          <a:p>
            <a:pPr algn="just"/>
            <a:r>
              <a:rPr lang="en-US" b="0" i="0" dirty="0">
                <a:solidFill>
                  <a:schemeClr val="tx1"/>
                </a:solidFill>
                <a:effectLst/>
                <a:latin typeface="Arial" panose="020B0604020202020204" pitchFamily="34" charset="0"/>
              </a:rPr>
              <a:t>America’s borders total 7000 miles of land with Canada and </a:t>
            </a:r>
            <a:r>
              <a:rPr lang="en-US" dirty="0">
                <a:solidFill>
                  <a:schemeClr val="tx1"/>
                </a:solidFill>
                <a:latin typeface="Arial" panose="020B0604020202020204" pitchFamily="34" charset="0"/>
              </a:rPr>
              <a:t>Mexico</a:t>
            </a:r>
            <a:r>
              <a:rPr lang="en-US" b="0" i="0" dirty="0">
                <a:solidFill>
                  <a:schemeClr val="tx1"/>
                </a:solidFill>
                <a:effectLst/>
                <a:latin typeface="Arial" panose="020B0604020202020204" pitchFamily="34" charset="0"/>
              </a:rPr>
              <a:t>, as wel</a:t>
            </a:r>
            <a:r>
              <a:rPr lang="en-US" dirty="0">
                <a:solidFill>
                  <a:schemeClr val="tx1"/>
                </a:solidFill>
                <a:latin typeface="Arial" panose="020B0604020202020204" pitchFamily="34" charset="0"/>
              </a:rPr>
              <a:t>l as coastlines, lakes, rivers which also fall under DHS. DHS main purpose monitoring these areas 24 hour a day, is essential to reduce the illegal movement of people, drugs, weapons. </a:t>
            </a:r>
            <a:endParaRPr lang="en-US" dirty="0">
              <a:solidFill>
                <a:schemeClr val="tx1"/>
              </a:solidFill>
              <a:latin typeface="Arial" panose="020B0604020202020204" pitchFamily="34" charset="0"/>
            </a:endParaRPr>
          </a:p>
          <a:p>
            <a:pPr algn="just"/>
            <a:r>
              <a:rPr lang="en-US" b="0" i="0" dirty="0">
                <a:solidFill>
                  <a:schemeClr val="tx1"/>
                </a:solidFill>
                <a:effectLst/>
                <a:latin typeface="Arial" panose="020B0604020202020204" pitchFamily="34" charset="0"/>
              </a:rPr>
              <a:t>DHS secu</a:t>
            </a:r>
            <a:r>
              <a:rPr lang="en-US" dirty="0">
                <a:solidFill>
                  <a:schemeClr val="tx1"/>
                </a:solidFill>
                <a:latin typeface="Arial" panose="020B0604020202020204" pitchFamily="34" charset="0"/>
              </a:rPr>
              <a:t>res the America’s borders through the  deployment of technology .</a:t>
            </a:r>
            <a:endParaRPr lang="en-US" dirty="0">
              <a:solidFill>
                <a:schemeClr val="tx1"/>
              </a:solidFill>
              <a:latin typeface="Arial" panose="020B0604020202020204" pitchFamily="34" charset="0"/>
            </a:endParaRPr>
          </a:p>
          <a:p>
            <a:pPr algn="just"/>
            <a:r>
              <a:rPr lang="en-US" b="0" i="0" dirty="0">
                <a:solidFill>
                  <a:schemeClr val="tx1"/>
                </a:solidFill>
                <a:effectLst/>
                <a:latin typeface="Arial" panose="020B0604020202020204" pitchFamily="34" charset="0"/>
              </a:rPr>
              <a:t>The Department of Homeland Security would be responsible for securing our nation’s borders and transportation systems. The Department would manage who and what enters our homeland, and work to prevent the entry of terrorists and the instruments </a:t>
            </a:r>
            <a:endParaRPr lang="en-US" b="0" i="0" dirty="0">
              <a:solidFill>
                <a:schemeClr val="tx1"/>
              </a:solidFill>
              <a:effectLst/>
              <a:latin typeface="Arial" panose="020B0604020202020204" pitchFamily="34" charset="0"/>
            </a:endParaRPr>
          </a:p>
          <a:p>
            <a:pPr algn="just"/>
            <a:r>
              <a:rPr lang="en-US" b="0" i="0" dirty="0">
                <a:solidFill>
                  <a:schemeClr val="tx1"/>
                </a:solidFill>
                <a:effectLst/>
                <a:latin typeface="Arial" panose="020B0604020202020204" pitchFamily="34" charset="0"/>
              </a:rPr>
              <a:t>Some achievements since the creation of DHS, include a 53% reduction in illegal immigration, 41% more drugs seized, 159% weapons seized.</a:t>
            </a:r>
            <a:endParaRPr lang="en-US" b="0" i="0" dirty="0">
              <a:solidFill>
                <a:schemeClr val="tx1"/>
              </a:solidFill>
              <a:effectLst/>
              <a:latin typeface="Arial" panose="020B0604020202020204" pitchFamily="34" charset="0"/>
            </a:endParaRP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 of protect critical infrastructure</a:t>
            </a:r>
            <a:endParaRPr lang="en-US" dirty="0"/>
          </a:p>
        </p:txBody>
      </p:sp>
      <p:sp>
        <p:nvSpPr>
          <p:cNvPr id="3" name="Content Placeholder 2"/>
          <p:cNvSpPr>
            <a:spLocks noGrp="1"/>
          </p:cNvSpPr>
          <p:nvPr>
            <p:ph idx="1"/>
          </p:nvPr>
        </p:nvSpPr>
        <p:spPr/>
        <p:txBody>
          <a:bodyPr/>
          <a:lstStyle/>
          <a:p>
            <a:r>
              <a:rPr lang="en-US" b="0" i="0" dirty="0">
                <a:solidFill>
                  <a:schemeClr val="tx1"/>
                </a:solidFill>
                <a:effectLst/>
              </a:rPr>
              <a:t>Critical</a:t>
            </a:r>
            <a:r>
              <a:rPr lang="en-US" b="0" i="0" dirty="0">
                <a:solidFill>
                  <a:schemeClr val="tx1"/>
                </a:solidFill>
                <a:effectLst/>
                <a:latin typeface="Source Sans Pro Web"/>
              </a:rPr>
              <a:t> infrastructure provides the services that are the backbone of our national and economic security and the health and well-being of all Americans. </a:t>
            </a:r>
            <a:endParaRPr lang="en-US" b="0" i="0" dirty="0">
              <a:solidFill>
                <a:schemeClr val="tx1"/>
              </a:solidFill>
              <a:effectLst/>
              <a:latin typeface="Source Sans Pro Web"/>
            </a:endParaRPr>
          </a:p>
          <a:p>
            <a:r>
              <a:rPr lang="en-US" dirty="0">
                <a:solidFill>
                  <a:schemeClr val="tx1"/>
                </a:solidFill>
              </a:rPr>
              <a:t>There are 16 critical infrastructure sectors that are considered important to the US, if they are compromised in any way, the result would have a debilitating effect on the nation security and public health safety. </a:t>
            </a:r>
            <a:endParaRPr lang="en-US" dirty="0">
              <a:solidFill>
                <a:schemeClr val="tx1"/>
              </a:solidFill>
            </a:endParaRP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infrastructure sectors</a:t>
            </a:r>
            <a:endParaRPr lang="en-US" dirty="0"/>
          </a:p>
        </p:txBody>
      </p:sp>
      <p:sp>
        <p:nvSpPr>
          <p:cNvPr id="4" name="Content Placeholder 2"/>
          <p:cNvSpPr>
            <a:spLocks noGrp="1"/>
          </p:cNvSpPr>
          <p:nvPr>
            <p:ph idx="1"/>
          </p:nvPr>
        </p:nvSpPr>
        <p:spPr>
          <a:xfrm>
            <a:off x="1155700" y="2603500"/>
            <a:ext cx="8825230" cy="3883660"/>
          </a:xfrm>
        </p:spPr>
        <p:txBody>
          <a:bodyPr numCol="2">
            <a:normAutofit fontScale="35000"/>
          </a:bodyPr>
          <a:lstStyle/>
          <a:p>
            <a:r>
              <a:rPr lang="en-US" b="0" i="0" dirty="0">
                <a:solidFill>
                  <a:schemeClr val="tx1"/>
                </a:solidFill>
                <a:effectLst/>
              </a:rPr>
              <a:t>energy, </a:t>
            </a:r>
            <a:endParaRPr lang="en-US" b="0" i="0" dirty="0">
              <a:solidFill>
                <a:schemeClr val="tx1"/>
              </a:solidFill>
              <a:effectLst/>
            </a:endParaRPr>
          </a:p>
          <a:p>
            <a:r>
              <a:rPr lang="en-US" b="0" i="0" dirty="0">
                <a:solidFill>
                  <a:schemeClr val="tx1"/>
                </a:solidFill>
                <a:effectLst/>
              </a:rPr>
              <a:t>communications, </a:t>
            </a:r>
            <a:endParaRPr lang="en-US" b="0" i="0" dirty="0">
              <a:solidFill>
                <a:schemeClr val="tx1"/>
              </a:solidFill>
              <a:effectLst/>
            </a:endParaRPr>
          </a:p>
          <a:p>
            <a:r>
              <a:rPr lang="en-US" b="0" i="0" dirty="0">
                <a:solidFill>
                  <a:schemeClr val="tx1"/>
                </a:solidFill>
                <a:effectLst/>
              </a:rPr>
              <a:t>transportation, </a:t>
            </a:r>
            <a:endParaRPr lang="en-US" b="0" i="0" dirty="0">
              <a:solidFill>
                <a:schemeClr val="tx1"/>
              </a:solidFill>
              <a:effectLst/>
            </a:endParaRPr>
          </a:p>
          <a:p>
            <a:r>
              <a:rPr lang="en-US" b="0" i="0" dirty="0">
                <a:solidFill>
                  <a:schemeClr val="tx1"/>
                </a:solidFill>
                <a:effectLst/>
              </a:rPr>
              <a:t>dams,</a:t>
            </a:r>
            <a:endParaRPr lang="en-US" b="0" i="0" dirty="0">
              <a:solidFill>
                <a:schemeClr val="tx1"/>
              </a:solidFill>
              <a:effectLst/>
            </a:endParaRPr>
          </a:p>
          <a:p>
            <a:r>
              <a:rPr lang="en-US" b="0" i="0" dirty="0">
                <a:solidFill>
                  <a:schemeClr val="tx1"/>
                </a:solidFill>
                <a:effectLst/>
              </a:rPr>
              <a:t>manufacturing, </a:t>
            </a:r>
            <a:endParaRPr lang="en-US" b="0" i="0" dirty="0">
              <a:solidFill>
                <a:schemeClr val="tx1"/>
              </a:solidFill>
              <a:effectLst/>
            </a:endParaRPr>
          </a:p>
          <a:p>
            <a:r>
              <a:rPr lang="en-US" b="0" i="0" dirty="0">
                <a:solidFill>
                  <a:schemeClr val="tx1"/>
                </a:solidFill>
                <a:effectLst/>
              </a:rPr>
              <a:t>financial services, </a:t>
            </a:r>
            <a:endParaRPr lang="en-US" b="0" i="0" dirty="0">
              <a:solidFill>
                <a:schemeClr val="tx1"/>
              </a:solidFill>
              <a:effectLst/>
            </a:endParaRPr>
          </a:p>
          <a:p>
            <a:r>
              <a:rPr lang="en-US" b="0" i="0" dirty="0">
                <a:solidFill>
                  <a:schemeClr val="tx1"/>
                </a:solidFill>
                <a:effectLst/>
              </a:rPr>
              <a:t>food, </a:t>
            </a:r>
            <a:endParaRPr lang="en-US" b="0" i="0" dirty="0">
              <a:solidFill>
                <a:schemeClr val="tx1"/>
              </a:solidFill>
              <a:effectLst/>
            </a:endParaRPr>
          </a:p>
          <a:p>
            <a:r>
              <a:rPr lang="en-US" b="0" i="0" dirty="0">
                <a:solidFill>
                  <a:schemeClr val="tx1"/>
                </a:solidFill>
                <a:effectLst/>
              </a:rPr>
              <a:t>agriculture, </a:t>
            </a:r>
            <a:endParaRPr lang="en-US" b="0" i="0" dirty="0">
              <a:solidFill>
                <a:schemeClr val="tx1"/>
              </a:solidFill>
              <a:effectLst/>
            </a:endParaRPr>
          </a:p>
          <a:p>
            <a:r>
              <a:rPr lang="en-US" dirty="0">
                <a:solidFill>
                  <a:schemeClr val="tx1"/>
                </a:solidFill>
              </a:rPr>
              <a:t>Transportation system</a:t>
            </a:r>
            <a:endParaRPr lang="en-US" b="0" i="0" dirty="0">
              <a:solidFill>
                <a:schemeClr val="tx1"/>
              </a:solidFill>
              <a:effectLst/>
            </a:endParaRPr>
          </a:p>
          <a:p>
            <a:r>
              <a:rPr lang="en-US" b="0" i="0" dirty="0">
                <a:solidFill>
                  <a:schemeClr val="tx1"/>
                </a:solidFill>
                <a:effectLst/>
              </a:rPr>
              <a:t>financial services, </a:t>
            </a:r>
            <a:endParaRPr lang="en-US" b="0" i="0" dirty="0">
              <a:solidFill>
                <a:schemeClr val="tx1"/>
              </a:solidFill>
              <a:effectLst/>
            </a:endParaRPr>
          </a:p>
          <a:p>
            <a:r>
              <a:rPr lang="en-US" b="0" i="0" dirty="0">
                <a:solidFill>
                  <a:schemeClr val="tx1"/>
                </a:solidFill>
                <a:effectLst/>
              </a:rPr>
              <a:t>emergency services, </a:t>
            </a:r>
            <a:endParaRPr lang="en-US" b="0" i="0" dirty="0">
              <a:solidFill>
                <a:schemeClr val="tx1"/>
              </a:solidFill>
              <a:effectLst/>
            </a:endParaRPr>
          </a:p>
          <a:p>
            <a:r>
              <a:rPr lang="en-US" b="0" i="0" dirty="0">
                <a:solidFill>
                  <a:schemeClr val="tx1"/>
                </a:solidFill>
                <a:effectLst/>
              </a:rPr>
              <a:t>government facilities, </a:t>
            </a:r>
            <a:endParaRPr lang="en-US" b="0" i="0" dirty="0">
              <a:solidFill>
                <a:schemeClr val="tx1"/>
              </a:solidFill>
              <a:effectLst/>
            </a:endParaRPr>
          </a:p>
          <a:p>
            <a:r>
              <a:rPr lang="en-US" b="0" i="0" dirty="0">
                <a:solidFill>
                  <a:schemeClr val="tx1"/>
                </a:solidFill>
                <a:effectLst/>
              </a:rPr>
              <a:t>information technolog</a:t>
            </a:r>
            <a:r>
              <a:rPr lang="en-US" dirty="0">
                <a:solidFill>
                  <a:schemeClr val="tx1"/>
                </a:solidFill>
              </a:rPr>
              <a:t>y,</a:t>
            </a:r>
            <a:r>
              <a:rPr lang="en-US" b="0" i="0" dirty="0">
                <a:solidFill>
                  <a:schemeClr val="tx1"/>
                </a:solidFill>
                <a:effectLst/>
              </a:rPr>
              <a:t> </a:t>
            </a:r>
            <a:endParaRPr lang="en-US" b="0" i="0" dirty="0">
              <a:solidFill>
                <a:schemeClr val="tx1"/>
              </a:solidFill>
              <a:effectLst/>
            </a:endParaRPr>
          </a:p>
          <a:p>
            <a:r>
              <a:rPr lang="en-US" b="0" i="0" dirty="0">
                <a:solidFill>
                  <a:schemeClr val="tx1"/>
                </a:solidFill>
                <a:effectLst/>
              </a:rPr>
              <a:t>healthcare,</a:t>
            </a:r>
            <a:endParaRPr lang="en-US" b="0" i="0" dirty="0">
              <a:solidFill>
                <a:schemeClr val="tx1"/>
              </a:solidFill>
              <a:effectLst/>
            </a:endParaRPr>
          </a:p>
          <a:p>
            <a:r>
              <a:rPr lang="en-US" dirty="0">
                <a:solidFill>
                  <a:schemeClr val="tx1"/>
                </a:solidFill>
              </a:rPr>
              <a:t>Chemical</a:t>
            </a:r>
            <a:endParaRPr lang="en-US" dirty="0">
              <a:solidFill>
                <a:schemeClr val="tx1"/>
              </a:solidFill>
            </a:endParaRPr>
          </a:p>
          <a:p>
            <a:r>
              <a:rPr lang="en-US" dirty="0">
                <a:solidFill>
                  <a:schemeClr val="tx1"/>
                </a:solidFill>
              </a:rPr>
              <a:t>Water</a:t>
            </a:r>
            <a:endParaRPr lang="en-US" dirty="0">
              <a:solidFill>
                <a:schemeClr val="tx1"/>
              </a:solidFill>
            </a:endParaRPr>
          </a:p>
          <a:p>
            <a:r>
              <a:rPr lang="en-US" dirty="0">
                <a:solidFill>
                  <a:schemeClr val="tx1"/>
                </a:solidFill>
              </a:rPr>
              <a:t>Nuclear reactors.</a:t>
            </a:r>
            <a:endParaRPr lang="en-US" dirty="0">
              <a:solidFill>
                <a:schemeClr val="tx1"/>
              </a:solidFill>
            </a:endParaRPr>
          </a:p>
          <a:p>
            <a:pPr marL="0" indent="0">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443773" cy="619605"/>
          </a:xfrm>
        </p:spPr>
        <p:txBody>
          <a:bodyPr/>
          <a:lstStyle/>
          <a:p>
            <a:r>
              <a:rPr lang="en-US" dirty="0">
                <a:solidFill>
                  <a:schemeClr val="bg1"/>
                </a:solidFill>
                <a:latin typeface="Merriweather Web"/>
              </a:rPr>
              <a:t>Mission of Emergency preparedness and Response</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tx1"/>
                </a:solidFill>
              </a:rPr>
              <a:t>DHS will also react to natural disasters that impact millions of American in a year.</a:t>
            </a:r>
            <a:endParaRPr lang="en-US" dirty="0">
              <a:solidFill>
                <a:schemeClr val="tx1"/>
              </a:solidFill>
            </a:endParaRPr>
          </a:p>
          <a:p>
            <a:r>
              <a:rPr lang="en-US" dirty="0">
                <a:solidFill>
                  <a:schemeClr val="tx1"/>
                </a:solidFill>
              </a:rPr>
              <a:t>The federal emergency of management agency (FEMA), is a team within the department that work for Emergency preparedness and response. </a:t>
            </a:r>
            <a:endParaRPr lang="en-US" dirty="0">
              <a:solidFill>
                <a:schemeClr val="tx1"/>
              </a:solidFill>
            </a:endParaRPr>
          </a:p>
          <a:p>
            <a:r>
              <a:rPr lang="en-US" b="1" dirty="0">
                <a:solidFill>
                  <a:schemeClr val="tx1"/>
                </a:solidFill>
              </a:rPr>
              <a:t>The FEMA efforts for</a:t>
            </a:r>
            <a:r>
              <a:rPr lang="en-US" dirty="0">
                <a:solidFill>
                  <a:schemeClr val="tx1"/>
                </a:solidFill>
              </a:rPr>
              <a:t>:</a:t>
            </a:r>
            <a:endParaRPr lang="en-US" dirty="0">
              <a:solidFill>
                <a:schemeClr val="tx1"/>
              </a:solidFill>
            </a:endParaRPr>
          </a:p>
          <a:p>
            <a:r>
              <a:rPr lang="en-US" dirty="0">
                <a:solidFill>
                  <a:schemeClr val="tx1"/>
                </a:solidFill>
              </a:rPr>
              <a:t>Helping communities reduce their risks.</a:t>
            </a:r>
            <a:endParaRPr lang="en-US" dirty="0">
              <a:solidFill>
                <a:schemeClr val="tx1"/>
              </a:solidFill>
            </a:endParaRPr>
          </a:p>
          <a:p>
            <a:r>
              <a:rPr lang="en-US" dirty="0">
                <a:solidFill>
                  <a:schemeClr val="tx1"/>
                </a:solidFill>
              </a:rPr>
              <a:t>Support emergency services prepare for accident and natural disasters </a:t>
            </a:r>
            <a:endParaRPr lang="en-US" dirty="0">
              <a:solidFill>
                <a:schemeClr val="tx1"/>
              </a:solidFill>
            </a:endParaRPr>
          </a:p>
          <a:p>
            <a:r>
              <a:rPr lang="en-US" dirty="0">
                <a:solidFill>
                  <a:schemeClr val="tx1"/>
                </a:solidFill>
              </a:rPr>
              <a:t>And helping people to get back to normal when their lives are turned by disaster.</a:t>
            </a:r>
            <a:endParaRPr lang="en-US" dirty="0">
              <a:solidFill>
                <a:schemeClr val="tx1"/>
              </a:solidFill>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               </a:t>
            </a:r>
            <a:r>
              <a:rPr lang="en-US" sz="4400" b="1" dirty="0"/>
              <a:t>CYBER WARFARE</a:t>
            </a:r>
            <a:br>
              <a:rPr lang="en-US" sz="4400" b="1" dirty="0"/>
            </a:br>
            <a:br>
              <a:rPr lang="en-US" sz="4400" b="1" dirty="0"/>
            </a:br>
            <a:endParaRPr lang="en-US" sz="4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effectLst>
                  <a:outerShdw blurRad="38100" dist="38100" dir="2700000" algn="tl">
                    <a:srgbClr val="000000">
                      <a:alpha val="43137"/>
                    </a:srgbClr>
                  </a:outerShdw>
                </a:effectLst>
              </a:rPr>
              <a:t>Insecure Session Management</a:t>
            </a:r>
            <a:endParaRPr lang="en-US" b="1" dirty="0"/>
          </a:p>
        </p:txBody>
      </p:sp>
      <p:sp>
        <p:nvSpPr>
          <p:cNvPr id="3" name="Content Placeholder 2"/>
          <p:cNvSpPr>
            <a:spLocks noGrp="1"/>
          </p:cNvSpPr>
          <p:nvPr>
            <p:ph idx="1"/>
          </p:nvPr>
        </p:nvSpPr>
        <p:spPr/>
        <p:txBody>
          <a:bodyPr>
            <a:normAutofit lnSpcReduction="10000"/>
          </a:bodyPr>
          <a:lstStyle/>
          <a:p>
            <a:r>
              <a:rPr lang="en-US" sz="2400" b="1" dirty="0">
                <a:sym typeface="+mn-ea"/>
              </a:rPr>
              <a:t>Insecure session cookies</a:t>
            </a:r>
            <a:r>
              <a:rPr lang="en-US" b="1" dirty="0">
                <a:sym typeface="+mn-ea"/>
              </a:rPr>
              <a:t>:</a:t>
            </a:r>
            <a:endParaRPr lang="en-US" b="1" dirty="0">
              <a:sym typeface="+mn-ea"/>
            </a:endParaRPr>
          </a:p>
          <a:p>
            <a:pPr algn="just"/>
            <a:r>
              <a:rPr lang="en-US" dirty="0">
                <a:solidFill>
                  <a:schemeClr val="tx1"/>
                </a:solidFill>
              </a:rPr>
              <a:t>Insecure session cookies are easy for hackers to predict or to use for brute-force attacks. If a hacker can spoof your users’ session IDs, they can impersonate users and take over their accounts. This is known as session hijacking, and it can lead to the loss of sensitive information connected to the account.</a:t>
            </a:r>
            <a:endParaRPr lang="en-US" dirty="0">
              <a:solidFill>
                <a:schemeClr val="tx1"/>
              </a:solidFill>
            </a:endParaRPr>
          </a:p>
          <a:p>
            <a:pPr algn="just"/>
            <a:r>
              <a:rPr lang="en-US" dirty="0">
                <a:solidFill>
                  <a:schemeClr val="tx1"/>
                </a:solidFill>
              </a:rPr>
              <a:t>If the Session is not maintained properly at server side then it’s insecure session management and attackers easily exploit it.</a:t>
            </a:r>
            <a:endParaRPr lang="en-US" dirty="0">
              <a:solidFill>
                <a:schemeClr val="tx1"/>
              </a:solidFill>
            </a:endParaRPr>
          </a:p>
          <a:p>
            <a:pPr algn="just"/>
            <a:r>
              <a:rPr lang="en-US" dirty="0">
                <a:solidFill>
                  <a:schemeClr val="tx1"/>
                </a:solidFill>
              </a:rPr>
              <a:t> if the session management is not properly done by the developers then an attacker may take the advantage of it and can compromise the user session which results in ATO(account take over).</a:t>
            </a:r>
            <a:endParaRPr lang="en-US" dirty="0">
              <a:solidFill>
                <a:schemeClr val="tx1"/>
              </a:solidFill>
            </a:endParaRPr>
          </a:p>
          <a:p>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sym typeface="+mn-ea"/>
              </a:rPr>
            </a:br>
            <a:r>
              <a:rPr lang="en-US" dirty="0">
                <a:sym typeface="+mn-ea"/>
              </a:rPr>
              <a:t>Insecure session cookies:</a:t>
            </a:r>
            <a:br>
              <a:rPr lang="en-US" dirty="0"/>
            </a:br>
            <a:endParaRPr lang="en-US" dirty="0"/>
          </a:p>
        </p:txBody>
      </p:sp>
      <p:sp>
        <p:nvSpPr>
          <p:cNvPr id="3" name="Content Placeholder 2"/>
          <p:cNvSpPr>
            <a:spLocks noGrp="1"/>
          </p:cNvSpPr>
          <p:nvPr>
            <p:ph idx="1"/>
          </p:nvPr>
        </p:nvSpPr>
        <p:spPr/>
        <p:txBody>
          <a:bodyPr/>
          <a:lstStyle/>
          <a:p>
            <a:pPr algn="just"/>
            <a:r>
              <a:rPr lang="en-US" dirty="0">
                <a:solidFill>
                  <a:schemeClr val="tx1"/>
                </a:solidFill>
              </a:rPr>
              <a:t>Weak session token with very low entropy has been assigned.</a:t>
            </a:r>
            <a:endParaRPr lang="en-US" dirty="0">
              <a:solidFill>
                <a:schemeClr val="tx1"/>
              </a:solidFill>
            </a:endParaRPr>
          </a:p>
          <a:p>
            <a:pPr algn="just"/>
            <a:r>
              <a:rPr lang="en-US" dirty="0">
                <a:solidFill>
                  <a:schemeClr val="tx1"/>
                </a:solidFill>
              </a:rPr>
              <a:t>Example: </a:t>
            </a:r>
            <a:endParaRPr lang="en-US" dirty="0">
              <a:solidFill>
                <a:schemeClr val="tx1"/>
              </a:solidFill>
            </a:endParaRPr>
          </a:p>
          <a:p>
            <a:pPr marL="0" indent="0" algn="just">
              <a:buNone/>
            </a:pPr>
            <a:r>
              <a:rPr lang="en-US" dirty="0">
                <a:solidFill>
                  <a:schemeClr val="tx1"/>
                </a:solidFill>
              </a:rPr>
              <a:t>Suppose an application is assigning the session key with very low                     entropy and that in the in numeric value, for example the session key assigned to the user 1 is 00001 and the session key assigned to the user 2 is 00002 so attacker can easily brute force the session ID and get the access to the legit user’s account.</a:t>
            </a:r>
            <a:endParaRPr lang="en-US"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441322" y="2603499"/>
            <a:ext cx="8977295" cy="371581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b="1" dirty="0">
                <a:effectLst>
                  <a:outerShdw blurRad="38100" dist="38100" dir="2700000" algn="tl">
                    <a:srgbClr val="000000">
                      <a:alpha val="43137"/>
                    </a:srgbClr>
                  </a:outerShdw>
                </a:effectLst>
                <a:sym typeface="+mn-ea"/>
              </a:rPr>
            </a:br>
            <a:r>
              <a:rPr lang="en-US" sz="3600" b="1" dirty="0">
                <a:effectLst>
                  <a:outerShdw blurRad="38100" dist="38100" dir="2700000" algn="tl">
                    <a:srgbClr val="000000">
                      <a:alpha val="43137"/>
                    </a:srgbClr>
                  </a:outerShdw>
                </a:effectLst>
                <a:sym typeface="+mn-ea"/>
              </a:rPr>
              <a:t>CSRF(Cross site request Forgery)</a:t>
            </a:r>
            <a:br>
              <a:rPr lang="en-US" sz="3600" b="1" dirty="0"/>
            </a:br>
            <a:endParaRPr lang="en-US" dirty="0"/>
          </a:p>
        </p:txBody>
      </p:sp>
      <p:sp>
        <p:nvSpPr>
          <p:cNvPr id="3" name="Content Placeholder 2"/>
          <p:cNvSpPr>
            <a:spLocks noGrp="1"/>
          </p:cNvSpPr>
          <p:nvPr>
            <p:ph sz="half" idx="1"/>
          </p:nvPr>
        </p:nvSpPr>
        <p:spPr/>
        <p:txBody>
          <a:bodyPr/>
          <a:lstStyle/>
          <a:p>
            <a:pPr marL="0" indent="0">
              <a:buNone/>
            </a:pPr>
            <a:r>
              <a:rPr lang="en-US" sz="2400" b="1" dirty="0"/>
              <a:t>What is CSRF(</a:t>
            </a:r>
            <a:r>
              <a:rPr lang="en-US" sz="2400" b="1" dirty="0">
                <a:sym typeface="+mn-ea"/>
              </a:rPr>
              <a:t>Cross site request Forgery)?</a:t>
            </a:r>
            <a:endParaRPr lang="en-US" sz="2400" b="1" dirty="0">
              <a:sym typeface="+mn-ea"/>
            </a:endParaRPr>
          </a:p>
          <a:p>
            <a:pPr algn="l"/>
            <a:r>
              <a:rPr lang="en-US" dirty="0"/>
              <a:t>A Cross-site request forgery hole is when a malicious site can cause a visitor’s browser to make a request to your server that causes a change on the server. </a:t>
            </a:r>
            <a:endParaRPr lang="en-US" dirty="0"/>
          </a:p>
          <a:p>
            <a:pPr algn="l"/>
            <a:r>
              <a:rPr lang="en-US" dirty="0"/>
              <a:t>The server thinks that because the request comes with the user   cookies, the user wanted to submit that form.</a:t>
            </a:r>
            <a:endParaRPr lang="en-US" dirty="0"/>
          </a:p>
          <a:p>
            <a:endParaRPr lang="en-US" sz="1800" b="1" dirty="0">
              <a:effectLst>
                <a:outerShdw blurRad="38100" dist="38100" dir="2700000" algn="tl">
                  <a:srgbClr val="000000">
                    <a:alpha val="43137"/>
                  </a:srgbClr>
                </a:outerShdw>
              </a:effectLst>
              <a:sym typeface="+mn-ea"/>
            </a:endParaRPr>
          </a:p>
          <a:p>
            <a:pPr marL="0" indent="0">
              <a:buNone/>
            </a:pPr>
            <a:endParaRPr lang="en-US" b="1" dirty="0">
              <a:effectLst>
                <a:outerShdw blurRad="38100" dist="38100" dir="2700000" algn="tl">
                  <a:srgbClr val="000000">
                    <a:alpha val="43137"/>
                  </a:srgbClr>
                </a:outerShdw>
              </a:effectLst>
              <a:sym typeface="+mn-ea"/>
            </a:endParaRPr>
          </a:p>
          <a:p>
            <a:pPr marL="0" indent="0" algn="ctr">
              <a:buNone/>
            </a:pPr>
            <a:endParaRPr lang="en-US" sz="1800" b="1" dirty="0">
              <a:effectLst>
                <a:outerShdw blurRad="38100" dist="38100" dir="2700000" algn="tl">
                  <a:srgbClr val="000000">
                    <a:alpha val="43137"/>
                  </a:srgbClr>
                </a:outerShdw>
              </a:effectLst>
              <a:sym typeface="+mn-ea"/>
            </a:endParaRPr>
          </a:p>
          <a:p>
            <a:endParaRPr lang="en-US" dirty="0"/>
          </a:p>
        </p:txBody>
      </p:sp>
      <p:pic>
        <p:nvPicPr>
          <p:cNvPr id="4" name="Content Placeholder 5"/>
          <p:cNvPicPr>
            <a:picLocks noGrp="1" noChangeAspect="1"/>
          </p:cNvPicPr>
          <p:nvPr>
            <p:ph sz="half" idx="2"/>
          </p:nvPr>
        </p:nvPicPr>
        <p:blipFill>
          <a:blip r:embed="rId1"/>
          <a:stretch>
            <a:fillRect/>
          </a:stretch>
        </p:blipFill>
        <p:spPr>
          <a:xfrm>
            <a:off x="6208395" y="2954020"/>
            <a:ext cx="4825365" cy="27139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What is the impact of a CSRF attack?</a:t>
            </a:r>
            <a:endParaRPr lang="en-US" dirty="0"/>
          </a:p>
        </p:txBody>
      </p:sp>
      <p:sp>
        <p:nvSpPr>
          <p:cNvPr id="3" name="Content Placeholder 2"/>
          <p:cNvSpPr>
            <a:spLocks noGrp="1"/>
          </p:cNvSpPr>
          <p:nvPr>
            <p:ph idx="1"/>
          </p:nvPr>
        </p:nvSpPr>
        <p:spPr>
          <a:xfrm>
            <a:off x="1154955" y="2603500"/>
            <a:ext cx="4941046" cy="4254500"/>
          </a:xfrm>
        </p:spPr>
        <p:txBody>
          <a:bodyPr>
            <a:normAutofit lnSpcReduction="20000"/>
          </a:bodyPr>
          <a:lstStyle/>
          <a:p>
            <a:pPr algn="just"/>
            <a:r>
              <a:rPr lang="en-US" dirty="0"/>
              <a:t>In a successful CSRF attack, the attacker causes the victim user to carry out an action unintentionally.</a:t>
            </a:r>
            <a:endParaRPr lang="en-US" dirty="0"/>
          </a:p>
          <a:p>
            <a:pPr algn="just"/>
            <a:r>
              <a:rPr lang="en-US" dirty="0">
                <a:sym typeface="+mn-ea"/>
              </a:rPr>
              <a:t>For example, this might be to change the email address on their account, to change their password, or to make a funds transfer. </a:t>
            </a:r>
            <a:r>
              <a:rPr lang="en-US" dirty="0"/>
              <a:t> </a:t>
            </a:r>
            <a:endParaRPr lang="en-US" dirty="0"/>
          </a:p>
          <a:p>
            <a:pPr algn="just"/>
            <a:r>
              <a:rPr lang="en-US" dirty="0">
                <a:sym typeface="+mn-ea"/>
              </a:rPr>
              <a:t>Depending on the nature of the action, the attacker might be able to gain full control over the user's account. If the compromised user has a privileged role within the application, then the attacker might be able to take full control of all the application's data and functionality.</a:t>
            </a:r>
            <a:endParaRPr lang="en-US" dirty="0"/>
          </a:p>
          <a:p>
            <a:pPr algn="just"/>
            <a:endParaRPr lang="en-US" dirty="0"/>
          </a:p>
          <a:p>
            <a:pPr algn="just">
              <a:buFont typeface="Arial" panose="020B0604020202020204" pitchFamily="34" charset="0"/>
              <a:buChar char="•"/>
            </a:pPr>
            <a:endParaRPr lang="en-US" dirty="0"/>
          </a:p>
          <a:p>
            <a:endParaRPr lang="en-US" dirty="0"/>
          </a:p>
        </p:txBody>
      </p:sp>
      <p:pic>
        <p:nvPicPr>
          <p:cNvPr id="4" name="Picture 3"/>
          <p:cNvPicPr>
            <a:picLocks noChangeAspect="1"/>
          </p:cNvPicPr>
          <p:nvPr/>
        </p:nvPicPr>
        <p:blipFill>
          <a:blip r:embed="rId1"/>
          <a:stretch>
            <a:fillRect/>
          </a:stretch>
        </p:blipFill>
        <p:spPr>
          <a:xfrm>
            <a:off x="6096000" y="2719237"/>
            <a:ext cx="5776050" cy="340447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CSRF attack on vulnerable website</a:t>
            </a:r>
            <a:endParaRPr lang="en-US" dirty="0"/>
          </a:p>
        </p:txBody>
      </p:sp>
      <p:pic>
        <p:nvPicPr>
          <p:cNvPr id="4" name="Content Placeholder 3"/>
          <p:cNvPicPr>
            <a:picLocks noGrp="1" noChangeAspect="1"/>
          </p:cNvPicPr>
          <p:nvPr>
            <p:ph sz="half" idx="1"/>
          </p:nvPr>
        </p:nvPicPr>
        <p:blipFill>
          <a:blip r:embed="rId1"/>
          <a:stretch>
            <a:fillRect/>
          </a:stretch>
        </p:blipFill>
        <p:spPr>
          <a:xfrm>
            <a:off x="297180" y="2830195"/>
            <a:ext cx="3879215" cy="2734945"/>
          </a:xfrm>
          <a:prstGeom prst="rect">
            <a:avLst/>
          </a:prstGeom>
        </p:spPr>
      </p:pic>
      <p:pic>
        <p:nvPicPr>
          <p:cNvPr id="5" name="Content Placeholder 3" descr="1"/>
          <p:cNvPicPr>
            <a:picLocks noChangeAspect="1"/>
          </p:cNvPicPr>
          <p:nvPr/>
        </p:nvPicPr>
        <p:blipFill>
          <a:blip r:embed="rId2"/>
          <a:stretch>
            <a:fillRect/>
          </a:stretch>
        </p:blipFill>
        <p:spPr>
          <a:xfrm>
            <a:off x="4653280" y="2762885"/>
            <a:ext cx="3361690" cy="3029585"/>
          </a:xfrm>
          <a:prstGeom prst="rect">
            <a:avLst/>
          </a:prstGeom>
        </p:spPr>
      </p:pic>
      <p:pic>
        <p:nvPicPr>
          <p:cNvPr id="3" name="Content Placeholder 4"/>
          <p:cNvPicPr>
            <a:picLocks noGrp="1" noChangeAspect="1"/>
          </p:cNvPicPr>
          <p:nvPr>
            <p:ph sz="half" idx="2"/>
          </p:nvPr>
        </p:nvPicPr>
        <p:blipFill>
          <a:blip r:embed="rId3"/>
          <a:stretch>
            <a:fillRect/>
          </a:stretch>
        </p:blipFill>
        <p:spPr>
          <a:xfrm>
            <a:off x="8303895" y="3437255"/>
            <a:ext cx="3587115" cy="12147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p:txBody>
          <a:bodyPr/>
          <a:p>
            <a:pPr algn="ctr"/>
            <a:r>
              <a:rPr lang="en-US" b="1"/>
              <a:t>Cont....</a:t>
            </a:r>
            <a:endParaRPr lang="en-US" b="1"/>
          </a:p>
        </p:txBody>
      </p:sp>
      <p:pic>
        <p:nvPicPr>
          <p:cNvPr id="11" name="Content Placeholder 3"/>
          <p:cNvPicPr>
            <a:picLocks noGrp="1" noChangeAspect="1"/>
          </p:cNvPicPr>
          <p:nvPr>
            <p:ph type="pic" idx="15"/>
          </p:nvPr>
        </p:nvPicPr>
        <p:blipFill>
          <a:blip r:embed="rId1"/>
          <a:stretch>
            <a:fillRect/>
          </a:stretch>
        </p:blipFill>
        <p:spPr>
          <a:xfrm>
            <a:off x="839470" y="3358515"/>
            <a:ext cx="3323590" cy="2044065"/>
          </a:xfrm>
          <a:prstGeom prst="rect">
            <a:avLst/>
          </a:prstGeom>
        </p:spPr>
      </p:pic>
      <p:pic>
        <p:nvPicPr>
          <p:cNvPr id="21" name="Picture Placeholder 20"/>
          <p:cNvPicPr>
            <a:picLocks noChangeAspect="1"/>
          </p:cNvPicPr>
          <p:nvPr>
            <p:ph type="pic" idx="21"/>
          </p:nvPr>
        </p:nvPicPr>
        <p:blipFill>
          <a:blip r:embed="rId2"/>
          <a:stretch>
            <a:fillRect/>
          </a:stretch>
        </p:blipFill>
        <p:spPr>
          <a:xfrm>
            <a:off x="4599940" y="3358515"/>
            <a:ext cx="2945765" cy="2042795"/>
          </a:xfrm>
          <a:prstGeom prst="rect">
            <a:avLst/>
          </a:prstGeom>
        </p:spPr>
      </p:pic>
      <p:pic>
        <p:nvPicPr>
          <p:cNvPr id="24" name="Content Placeholder 4" descr="55555"/>
          <p:cNvPicPr>
            <a:picLocks noChangeAspect="1"/>
          </p:cNvPicPr>
          <p:nvPr>
            <p:ph type="pic" idx="22"/>
          </p:nvPr>
        </p:nvPicPr>
        <p:blipFill>
          <a:blip r:embed="rId3"/>
          <a:stretch>
            <a:fillRect/>
          </a:stretch>
        </p:blipFill>
        <p:spPr>
          <a:xfrm>
            <a:off x="7982585" y="2603500"/>
            <a:ext cx="3890645" cy="1332230"/>
          </a:xfrm>
          <a:prstGeom prst="rect">
            <a:avLst/>
          </a:prstGeom>
          <a:effectLst>
            <a:outerShdw blurRad="50800" dist="50800" dir="5400000" algn="tl" rotWithShape="0">
              <a:srgbClr val="000000">
                <a:alpha val="43000"/>
              </a:srgbClr>
            </a:outerShdw>
          </a:effectLst>
        </p:spPr>
      </p:pic>
      <p:pic>
        <p:nvPicPr>
          <p:cNvPr id="25" name="Content Placeholder 6" descr="6666666"/>
          <p:cNvPicPr>
            <a:picLocks noChangeAspect="1"/>
          </p:cNvPicPr>
          <p:nvPr/>
        </p:nvPicPr>
        <p:blipFill>
          <a:blip r:embed="rId4"/>
          <a:stretch>
            <a:fillRect/>
          </a:stretch>
        </p:blipFill>
        <p:spPr>
          <a:xfrm>
            <a:off x="7982585" y="4194810"/>
            <a:ext cx="3891280" cy="133096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p:txBody>
          <a:bodyPr/>
          <a:p>
            <a:endParaRPr lang="en-US"/>
          </a:p>
        </p:txBody>
      </p:sp>
      <p:pic>
        <p:nvPicPr>
          <p:cNvPr id="11" name="Content Placeholder 4" descr="7777777"/>
          <p:cNvPicPr>
            <a:picLocks noGrp="1" noChangeAspect="1"/>
          </p:cNvPicPr>
          <p:nvPr>
            <p:ph type="pic" idx="15"/>
          </p:nvPr>
        </p:nvPicPr>
        <p:blipFill>
          <a:blip r:embed="rId1"/>
          <a:stretch>
            <a:fillRect/>
          </a:stretch>
        </p:blipFill>
        <p:spPr>
          <a:xfrm>
            <a:off x="1333500" y="3575685"/>
            <a:ext cx="2691130" cy="1306195"/>
          </a:xfrm>
          <a:prstGeom prst="rect">
            <a:avLst/>
          </a:prstGeom>
        </p:spPr>
      </p:pic>
      <p:pic>
        <p:nvPicPr>
          <p:cNvPr id="21" name="Picture Placeholder 20"/>
          <p:cNvPicPr>
            <a:picLocks noChangeAspect="1"/>
          </p:cNvPicPr>
          <p:nvPr>
            <p:ph type="pic" idx="21"/>
          </p:nvPr>
        </p:nvPicPr>
        <p:blipFill>
          <a:blip r:embed="rId2"/>
          <a:stretch>
            <a:fillRect/>
          </a:stretch>
        </p:blipFill>
        <p:spPr>
          <a:xfrm>
            <a:off x="4770120" y="3575685"/>
            <a:ext cx="2315845" cy="1591310"/>
          </a:xfrm>
          <a:prstGeom prst="rect">
            <a:avLst/>
          </a:prstGeom>
        </p:spPr>
      </p:pic>
      <p:pic>
        <p:nvPicPr>
          <p:cNvPr id="22" name="Content Placeholder 4" descr="99999"/>
          <p:cNvPicPr>
            <a:picLocks noChangeAspect="1"/>
          </p:cNvPicPr>
          <p:nvPr>
            <p:ph type="pic" idx="22"/>
          </p:nvPr>
        </p:nvPicPr>
        <p:blipFill>
          <a:blip r:embed="rId3"/>
          <a:stretch>
            <a:fillRect/>
          </a:stretch>
        </p:blipFill>
        <p:spPr>
          <a:xfrm>
            <a:off x="8117840" y="3575685"/>
            <a:ext cx="2691130" cy="152590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defenses against CSRF</a:t>
            </a:r>
            <a:endParaRPr lang="en-US" dirty="0"/>
          </a:p>
        </p:txBody>
      </p:sp>
      <p:sp>
        <p:nvSpPr>
          <p:cNvPr id="3" name="Content Placeholder 2"/>
          <p:cNvSpPr>
            <a:spLocks noGrp="1"/>
          </p:cNvSpPr>
          <p:nvPr>
            <p:ph idx="1"/>
          </p:nvPr>
        </p:nvSpPr>
        <p:spPr/>
        <p:txBody>
          <a:bodyPr/>
          <a:lstStyle/>
          <a:p>
            <a:pPr algn="just"/>
            <a:r>
              <a:rPr lang="en-US" dirty="0">
                <a:solidFill>
                  <a:schemeClr val="tx1"/>
                </a:solidFill>
              </a:rPr>
              <a:t>Nowadays, successfully finding and exploiting CSRF vulnerabilities often involves bypassing anti-CSRF measures deployed by the target website, the victim's browser, or both. The most common defenses you'll encounter are as follows:</a:t>
            </a:r>
            <a:endParaRPr lang="en-US" dirty="0">
              <a:solidFill>
                <a:schemeClr val="tx1"/>
              </a:solidFill>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CSRF tokens</a:t>
            </a:r>
            <a:endParaRPr lang="en-US" dirty="0"/>
          </a:p>
        </p:txBody>
      </p:sp>
      <p:sp>
        <p:nvSpPr>
          <p:cNvPr id="3" name="Content Placeholder 2"/>
          <p:cNvSpPr>
            <a:spLocks noGrp="1"/>
          </p:cNvSpPr>
          <p:nvPr>
            <p:ph idx="1"/>
          </p:nvPr>
        </p:nvSpPr>
        <p:spPr>
          <a:xfrm>
            <a:off x="1154955" y="2603500"/>
            <a:ext cx="4941046" cy="4254500"/>
          </a:xfrm>
        </p:spPr>
        <p:txBody>
          <a:bodyPr/>
          <a:lstStyle/>
          <a:p>
            <a:r>
              <a:rPr lang="en-US" dirty="0">
                <a:sym typeface="+mn-ea"/>
              </a:rPr>
              <a:t> A CSRF token is a unique, secret, and unpredictable value that is generated by the server-side application and shared with the client. When attempting to perform a sensitive action, such as submitting a form, the client must include the correct CSRF token in the request. This makes it very difficult for an attacker to construct a valid request on behalf of the victim, </a:t>
            </a:r>
            <a:r>
              <a:rPr lang="en-US" dirty="0"/>
              <a:t>and more Same Site cookies etc.</a:t>
            </a:r>
            <a:endParaRPr lang="en-US" dirty="0"/>
          </a:p>
          <a:p>
            <a:pPr marL="0" indent="0">
              <a:buNone/>
            </a:pPr>
            <a:r>
              <a:rPr lang="en-US" dirty="0">
                <a:solidFill>
                  <a:schemeClr val="tx1"/>
                </a:solidFill>
                <a:sym typeface="+mn-ea"/>
              </a:rPr>
              <a:t> </a:t>
            </a:r>
            <a:endParaRPr lang="en-US" dirty="0">
              <a:solidFill>
                <a:schemeClr val="tx1"/>
              </a:solidFill>
            </a:endParaRPr>
          </a:p>
        </p:txBody>
      </p:sp>
      <p:pic>
        <p:nvPicPr>
          <p:cNvPr id="4" name="Picture 3"/>
          <p:cNvPicPr>
            <a:picLocks noChangeAspect="1"/>
          </p:cNvPicPr>
          <p:nvPr/>
        </p:nvPicPr>
        <p:blipFill>
          <a:blip r:embed="rId1"/>
          <a:stretch>
            <a:fillRect/>
          </a:stretch>
        </p:blipFill>
        <p:spPr>
          <a:xfrm>
            <a:off x="6594539" y="2603500"/>
            <a:ext cx="5182049" cy="3767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CYBER WARFARE…. IS IT SERIOUS???</a:t>
            </a:r>
            <a:endParaRPr lang="en-US" dirty="0"/>
          </a:p>
        </p:txBody>
      </p:sp>
      <p:sp>
        <p:nvSpPr>
          <p:cNvPr id="8" name="Text Placeholder 7"/>
          <p:cNvSpPr>
            <a:spLocks noGrp="1"/>
          </p:cNvSpPr>
          <p:nvPr>
            <p:ph type="body" idx="1"/>
          </p:nvPr>
        </p:nvSpPr>
        <p:spPr>
          <a:xfrm>
            <a:off x="1120689" y="4636361"/>
            <a:ext cx="3050438" cy="576262"/>
          </a:xfrm>
        </p:spPr>
        <p:txBody>
          <a:bodyPr/>
          <a:lstStyle/>
          <a:p>
            <a:r>
              <a:rPr lang="en-US" dirty="0"/>
              <a:t>TACTICS</a:t>
            </a:r>
            <a:endParaRPr lang="en-US" dirty="0"/>
          </a:p>
        </p:txBody>
      </p:sp>
      <p:pic>
        <p:nvPicPr>
          <p:cNvPr id="17" name="Picture Placeholder 16"/>
          <p:cNvPicPr>
            <a:picLocks noGrp="1" noChangeAspect="1"/>
          </p:cNvPicPr>
          <p:nvPr>
            <p:ph type="pic" idx="15"/>
          </p:nvPr>
        </p:nvPicPr>
        <p:blipFill>
          <a:blip r:embed="rId1">
            <a:extLst>
              <a:ext uri="{28A0092B-C50C-407E-A947-70E740481C1C}">
                <a14:useLocalDpi xmlns:a14="http://schemas.microsoft.com/office/drawing/2010/main" val="0"/>
              </a:ext>
            </a:extLst>
          </a:blip>
          <a:srcRect l="11492" r="11492"/>
          <a:stretch>
            <a:fillRect/>
          </a:stretch>
        </p:blipFill>
        <p:spPr>
          <a:xfrm>
            <a:off x="905017" y="2473835"/>
            <a:ext cx="3462470" cy="2059009"/>
          </a:xfrm>
          <a:prstGeom prst="roundRect">
            <a:avLst>
              <a:gd name="adj" fmla="val 1858"/>
            </a:avLst>
          </a:prstGeom>
        </p:spPr>
      </p:pic>
      <p:sp>
        <p:nvSpPr>
          <p:cNvPr id="12" name="Text Placeholder 11"/>
          <p:cNvSpPr>
            <a:spLocks noGrp="1"/>
          </p:cNvSpPr>
          <p:nvPr>
            <p:ph type="body" sz="half" idx="18"/>
          </p:nvPr>
        </p:nvSpPr>
        <p:spPr>
          <a:xfrm>
            <a:off x="1104422" y="5227068"/>
            <a:ext cx="3066705" cy="903505"/>
          </a:xfrm>
        </p:spPr>
        <p:txBody>
          <a:bodyPr>
            <a:normAutofit lnSpcReduction="10000"/>
          </a:bodyPr>
          <a:lstStyle/>
          <a:p>
            <a:r>
              <a:rPr lang="en-US" dirty="0"/>
              <a:t>Means and tools to achieve success by inflicting maximum collateral damage your opponent. </a:t>
            </a:r>
            <a:endParaRPr lang="en-US" dirty="0"/>
          </a:p>
        </p:txBody>
      </p:sp>
      <p:sp>
        <p:nvSpPr>
          <p:cNvPr id="9" name="Text Placeholder 8"/>
          <p:cNvSpPr>
            <a:spLocks noGrp="1"/>
          </p:cNvSpPr>
          <p:nvPr>
            <p:ph type="body" sz="quarter" idx="3"/>
          </p:nvPr>
        </p:nvSpPr>
        <p:spPr>
          <a:xfrm>
            <a:off x="4568864" y="4650805"/>
            <a:ext cx="3050438" cy="576263"/>
          </a:xfrm>
        </p:spPr>
        <p:txBody>
          <a:bodyPr/>
          <a:lstStyle/>
          <a:p>
            <a:r>
              <a:rPr lang="en-US" dirty="0"/>
              <a:t>CYBERSPACE</a:t>
            </a:r>
            <a:endParaRPr lang="en-US" dirty="0"/>
          </a:p>
        </p:txBody>
      </p:sp>
      <p:pic>
        <p:nvPicPr>
          <p:cNvPr id="18" name="Picture Placeholder 17"/>
          <p:cNvPicPr>
            <a:picLocks noGrp="1" noChangeAspect="1"/>
          </p:cNvPicPr>
          <p:nvPr>
            <p:ph type="pic" idx="21"/>
          </p:nvPr>
        </p:nvPicPr>
        <p:blipFill>
          <a:blip r:embed="rId2">
            <a:extLst>
              <a:ext uri="{28A0092B-C50C-407E-A947-70E740481C1C}">
                <a14:useLocalDpi xmlns:a14="http://schemas.microsoft.com/office/drawing/2010/main" val="0"/>
              </a:ext>
            </a:extLst>
          </a:blip>
          <a:srcRect t="5619" b="5619"/>
          <a:stretch>
            <a:fillRect/>
          </a:stretch>
        </p:blipFill>
        <p:spPr>
          <a:xfrm>
            <a:off x="4595115" y="2473835"/>
            <a:ext cx="3160032" cy="2059009"/>
          </a:xfrm>
        </p:spPr>
      </p:pic>
      <p:sp>
        <p:nvSpPr>
          <p:cNvPr id="13" name="Text Placeholder 12"/>
          <p:cNvSpPr>
            <a:spLocks noGrp="1"/>
          </p:cNvSpPr>
          <p:nvPr>
            <p:ph type="body" sz="half" idx="19"/>
          </p:nvPr>
        </p:nvSpPr>
        <p:spPr>
          <a:xfrm>
            <a:off x="4581989" y="5227068"/>
            <a:ext cx="3050438" cy="917952"/>
          </a:xfrm>
        </p:spPr>
        <p:txBody>
          <a:bodyPr/>
          <a:lstStyle/>
          <a:p>
            <a:r>
              <a:rPr lang="en-US" dirty="0"/>
              <a:t>the complex environment resulting from the interaction of people, software </a:t>
            </a:r>
            <a:endParaRPr lang="en-US" dirty="0"/>
          </a:p>
        </p:txBody>
      </p:sp>
      <p:sp>
        <p:nvSpPr>
          <p:cNvPr id="10" name="Text Placeholder 9"/>
          <p:cNvSpPr>
            <a:spLocks noGrp="1"/>
          </p:cNvSpPr>
          <p:nvPr>
            <p:ph type="body" sz="quarter" idx="13"/>
          </p:nvPr>
        </p:nvSpPr>
        <p:spPr>
          <a:xfrm>
            <a:off x="8076872" y="4597204"/>
            <a:ext cx="3051095" cy="576262"/>
          </a:xfrm>
        </p:spPr>
        <p:txBody>
          <a:bodyPr/>
          <a:lstStyle/>
          <a:p>
            <a:r>
              <a:rPr lang="en-US" dirty="0"/>
              <a:t>HOSTILE FORCE</a:t>
            </a:r>
            <a:endParaRPr lang="en-US" dirty="0"/>
          </a:p>
        </p:txBody>
      </p:sp>
      <p:pic>
        <p:nvPicPr>
          <p:cNvPr id="19" name="Picture Placeholder 18"/>
          <p:cNvPicPr>
            <a:picLocks noGrp="1" noChangeAspect="1"/>
          </p:cNvPicPr>
          <p:nvPr>
            <p:ph type="pic" idx="22"/>
          </p:nvPr>
        </p:nvPicPr>
        <p:blipFill>
          <a:blip r:embed="rId3">
            <a:extLst>
              <a:ext uri="{28A0092B-C50C-407E-A947-70E740481C1C}">
                <a14:useLocalDpi xmlns:a14="http://schemas.microsoft.com/office/drawing/2010/main" val="0"/>
              </a:ext>
            </a:extLst>
          </a:blip>
          <a:srcRect t="10353" b="10353"/>
          <a:stretch>
            <a:fillRect/>
          </a:stretch>
        </p:blipFill>
        <p:spPr>
          <a:xfrm>
            <a:off x="8059513" y="2473835"/>
            <a:ext cx="3085815" cy="2059009"/>
          </a:xfrm>
        </p:spPr>
      </p:pic>
      <p:sp>
        <p:nvSpPr>
          <p:cNvPr id="14" name="Text Placeholder 13"/>
          <p:cNvSpPr>
            <a:spLocks noGrp="1"/>
          </p:cNvSpPr>
          <p:nvPr>
            <p:ph type="body" sz="half" idx="20"/>
          </p:nvPr>
        </p:nvSpPr>
        <p:spPr>
          <a:xfrm>
            <a:off x="8094232" y="5212621"/>
            <a:ext cx="3051096" cy="917952"/>
          </a:xfrm>
        </p:spPr>
        <p:txBody>
          <a:bodyPr>
            <a:normAutofit fontScale="92500"/>
          </a:bodyPr>
          <a:lstStyle/>
          <a:p>
            <a:r>
              <a:rPr lang="en-US" dirty="0"/>
              <a:t>The term “</a:t>
            </a:r>
            <a:r>
              <a:rPr lang="en-US" b="1" dirty="0"/>
              <a:t>hostile force or person</a:t>
            </a:r>
            <a:r>
              <a:rPr lang="en-US" dirty="0"/>
              <a:t>” means any nation, any subject of a foreign nation, or any other person serving a foreign nation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Same Site cookies</a:t>
            </a:r>
            <a:endParaRPr lang="en-US" dirty="0"/>
          </a:p>
        </p:txBody>
      </p:sp>
      <p:sp>
        <p:nvSpPr>
          <p:cNvPr id="3" name="Content Placeholder 2"/>
          <p:cNvSpPr>
            <a:spLocks noGrp="1"/>
          </p:cNvSpPr>
          <p:nvPr>
            <p:ph idx="1"/>
          </p:nvPr>
        </p:nvSpPr>
        <p:spPr>
          <a:xfrm>
            <a:off x="1154955" y="2603500"/>
            <a:ext cx="5204282" cy="4102100"/>
          </a:xfrm>
        </p:spPr>
        <p:txBody>
          <a:bodyPr/>
          <a:lstStyle/>
          <a:p>
            <a:pPr algn="just"/>
            <a:r>
              <a:rPr lang="en-US" dirty="0">
                <a:solidFill>
                  <a:schemeClr val="tx1"/>
                </a:solidFill>
                <a:sym typeface="+mn-ea"/>
              </a:rPr>
              <a:t>Same Site is a browser security mechanism that determines when a website's cookies are included in requests originating from other websites. As requests to perform sensitive actions typically require an authenticated session cookie, the appropriate Same Site restrictions may prevent an attacker from triggering these actions cross-site. Since 2021, Chrome enforces Lax Same Site restrictions by default. As this is the proposed standard, we expect other major browsers to adopt this behavior in future.</a:t>
            </a:r>
            <a:endParaRPr lang="en-US" dirty="0">
              <a:solidFill>
                <a:schemeClr val="tx1"/>
              </a:solidFill>
            </a:endParaRPr>
          </a:p>
          <a:p>
            <a:endParaRPr lang="en-US" dirty="0"/>
          </a:p>
        </p:txBody>
      </p:sp>
      <p:pic>
        <p:nvPicPr>
          <p:cNvPr id="7" name="Picture 6"/>
          <p:cNvPicPr>
            <a:picLocks noChangeAspect="1"/>
          </p:cNvPicPr>
          <p:nvPr/>
        </p:nvPicPr>
        <p:blipFill>
          <a:blip r:embed="rId1"/>
          <a:stretch>
            <a:fillRect/>
          </a:stretch>
        </p:blipFill>
        <p:spPr>
          <a:xfrm>
            <a:off x="6719229" y="2512952"/>
            <a:ext cx="5182049" cy="33713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365" y="1661795"/>
            <a:ext cx="8825865" cy="2411095"/>
          </a:xfrm>
        </p:spPr>
        <p:txBody>
          <a:bodyPr/>
          <a:lstStyle/>
          <a:p>
            <a:pPr algn="ctr"/>
            <a:r>
              <a:rPr lang="en-US" sz="4000" b="1" dirty="0"/>
              <a:t>Thanks For Your Concentration😎</a:t>
            </a:r>
            <a:endParaRPr lang="en-US" sz="4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Cyber Warfare?</a:t>
            </a:r>
            <a:endParaRPr lang="en-US" dirty="0"/>
          </a:p>
        </p:txBody>
      </p:sp>
      <p:sp>
        <p:nvSpPr>
          <p:cNvPr id="3" name="Content Placeholder 2"/>
          <p:cNvSpPr>
            <a:spLocks noGrp="1"/>
          </p:cNvSpPr>
          <p:nvPr>
            <p:ph idx="1"/>
          </p:nvPr>
        </p:nvSpPr>
        <p:spPr>
          <a:xfrm>
            <a:off x="1154954" y="2173857"/>
            <a:ext cx="9904110" cy="3845943"/>
          </a:xfrm>
        </p:spPr>
        <p:txBody>
          <a:bodyPr>
            <a:normAutofit/>
          </a:bodyPr>
          <a:lstStyle/>
          <a:p>
            <a:pPr marL="0" indent="0" algn="just">
              <a:buNone/>
            </a:pPr>
            <a:endParaRPr lang="en-US" sz="2400" dirty="0"/>
          </a:p>
          <a:p>
            <a:pPr marL="0" indent="0" algn="just">
              <a:buNone/>
            </a:pPr>
            <a:r>
              <a:rPr lang="en-US" sz="2400" dirty="0"/>
              <a:t>Cyber warfare is usually defined as a </a:t>
            </a:r>
            <a:r>
              <a:rPr lang="en-US" sz="2400" dirty="0">
                <a:hlinkClick r:id="rId1"/>
              </a:rPr>
              <a:t>cyber attack</a:t>
            </a:r>
            <a:r>
              <a:rPr lang="en-US" sz="2400" dirty="0"/>
              <a:t> or series of attacks that target a country. It has the potential to wreak havoc on government and civilian infrastructure and disrupt critical systems, resulting in damage to the state and even loss of life.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Types of Cyber Warfare Attacks</a:t>
            </a:r>
            <a:endParaRPr lang="en-US" b="1"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3902" y="2337258"/>
            <a:ext cx="11809561" cy="394771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476" y="2096218"/>
            <a:ext cx="11024558" cy="4244197"/>
          </a:xfrm>
        </p:spPr>
        <p:txBody>
          <a:bodyPr>
            <a:normAutofit/>
          </a:bodyPr>
          <a:lstStyle/>
          <a:p>
            <a:r>
              <a:rPr lang="en-US" sz="2400" b="1" dirty="0"/>
              <a:t>Espionage</a:t>
            </a:r>
            <a:endParaRPr lang="en-US" sz="2400" b="1" dirty="0"/>
          </a:p>
          <a:p>
            <a:pPr marL="0" indent="0" algn="just">
              <a:buNone/>
            </a:pPr>
            <a:r>
              <a:rPr lang="en-US" sz="2000" dirty="0"/>
              <a:t>Refers to monitoring other countries to steal secrets. In cyber warfare, this can involve using </a:t>
            </a:r>
            <a:r>
              <a:rPr lang="en-US" sz="2000" dirty="0">
                <a:hlinkClick r:id="rId1"/>
              </a:rPr>
              <a:t>botnets</a:t>
            </a:r>
            <a:r>
              <a:rPr lang="en-US" sz="2000" dirty="0"/>
              <a:t> or </a:t>
            </a:r>
            <a:r>
              <a:rPr lang="en-US" sz="2000" dirty="0">
                <a:hlinkClick r:id="rId2"/>
              </a:rPr>
              <a:t>spear phishing</a:t>
            </a:r>
            <a:r>
              <a:rPr lang="en-US" sz="2000" dirty="0"/>
              <a:t> attacks to compromise sensitive computer systems before </a:t>
            </a:r>
            <a:r>
              <a:rPr lang="en-US" sz="2000" dirty="0" err="1"/>
              <a:t>exfiltrating</a:t>
            </a:r>
            <a:r>
              <a:rPr lang="en-US" sz="2000" dirty="0"/>
              <a:t> </a:t>
            </a:r>
            <a:r>
              <a:rPr lang="en-US" sz="2000" dirty="0">
                <a:hlinkClick r:id="rId3"/>
              </a:rPr>
              <a:t>sensitive information</a:t>
            </a:r>
            <a:r>
              <a:rPr lang="en-US" sz="2000" dirty="0"/>
              <a:t>.</a:t>
            </a:r>
            <a:endParaRPr lang="en-US" sz="2000" dirty="0"/>
          </a:p>
          <a:p>
            <a:pPr marL="0" indent="0">
              <a:buNone/>
            </a:pPr>
            <a:endParaRPr lang="en-US" dirty="0"/>
          </a:p>
          <a:p>
            <a:r>
              <a:rPr lang="en-US" sz="2400" b="1" dirty="0"/>
              <a:t>Sabotage</a:t>
            </a:r>
            <a:endParaRPr lang="en-US" sz="2400" b="1" dirty="0"/>
          </a:p>
          <a:p>
            <a:pPr marL="0" indent="0" algn="just">
              <a:buNone/>
            </a:pPr>
            <a:r>
              <a:rPr lang="en-US" sz="2000" dirty="0"/>
              <a:t>Government organizations must determine sensitive information and the risks if it is compromised. Hostile governments or terrorists may steal information, destroy it, or leverage </a:t>
            </a:r>
            <a:r>
              <a:rPr lang="en-US" sz="2000" dirty="0">
                <a:hlinkClick r:id="rId4"/>
              </a:rPr>
              <a:t>insider threats</a:t>
            </a:r>
            <a:r>
              <a:rPr lang="en-US" sz="2000" dirty="0"/>
              <a:t> such as dissatisfied or careless employees, or government employees with affiliation to the attacking country.</a:t>
            </a:r>
            <a:endParaRPr lang="en-US" sz="2000" dirty="0"/>
          </a:p>
          <a:p>
            <a:pPr marL="0" indent="0">
              <a:buNone/>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594874"/>
            <a:ext cx="10723620" cy="3416300"/>
          </a:xfrm>
        </p:spPr>
        <p:txBody>
          <a:bodyPr/>
          <a:lstStyle/>
          <a:p>
            <a:r>
              <a:rPr lang="en-US" sz="2400" b="1" dirty="0"/>
              <a:t>Denial-of-service (</a:t>
            </a:r>
            <a:r>
              <a:rPr lang="en-US" sz="2400" b="1" dirty="0" err="1"/>
              <a:t>DoS</a:t>
            </a:r>
            <a:r>
              <a:rPr lang="en-US" sz="2400" b="1" dirty="0"/>
              <a:t>) Attacks</a:t>
            </a:r>
            <a:endParaRPr lang="en-US" sz="2400" b="1" dirty="0"/>
          </a:p>
          <a:p>
            <a:pPr marL="0" indent="0" algn="just">
              <a:buNone/>
            </a:pPr>
            <a:r>
              <a:rPr lang="en-US" sz="2000" b="1" dirty="0" err="1">
                <a:hlinkClick r:id="rId1"/>
              </a:rPr>
              <a:t>DoS</a:t>
            </a:r>
            <a:r>
              <a:rPr lang="en-US" sz="2000" b="1" dirty="0">
                <a:hlinkClick r:id="rId1"/>
              </a:rPr>
              <a:t> attacks</a:t>
            </a:r>
            <a:r>
              <a:rPr lang="en-US" sz="2000" dirty="0"/>
              <a:t> prevent legitimate users from accessing a website by flooding it with fake requests and forcing the website to handle these requests. This type of attack can be used to disrupt critical operations and systems and block access to sensitive websites by civilians, military and security personnel, or research bodies.</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156604"/>
            <a:ext cx="10395816" cy="4701396"/>
          </a:xfrm>
        </p:spPr>
        <p:txBody>
          <a:bodyPr>
            <a:normAutofit/>
          </a:bodyPr>
          <a:lstStyle/>
          <a:p>
            <a:r>
              <a:rPr lang="en-US" sz="2400" b="1" dirty="0"/>
              <a:t>Electrical Power Grid</a:t>
            </a:r>
            <a:endParaRPr lang="en-US" sz="2400" b="1" dirty="0"/>
          </a:p>
          <a:p>
            <a:pPr marL="0" indent="0" algn="just">
              <a:buNone/>
            </a:pPr>
            <a:r>
              <a:rPr lang="en-US" sz="2000" dirty="0"/>
              <a:t>Attacking the power grid allows attackers to disable critical systems, disrupt infrastructure, and potentially result in bodily harm. Attacks on the power grid can also disrupt communications and render services such as text messages and communications unusable.</a:t>
            </a:r>
            <a:endParaRPr lang="en-US" sz="2000" dirty="0"/>
          </a:p>
          <a:p>
            <a:pPr algn="just"/>
            <a:endParaRPr lang="en-US" sz="2000" b="1" dirty="0"/>
          </a:p>
          <a:p>
            <a:r>
              <a:rPr lang="en-US" sz="2400" b="1" dirty="0"/>
              <a:t>Propaganda Attacks</a:t>
            </a:r>
            <a:endParaRPr lang="en-US" sz="2400" b="1" dirty="0"/>
          </a:p>
          <a:p>
            <a:pPr marL="0" indent="0" algn="just">
              <a:buNone/>
            </a:pPr>
            <a:r>
              <a:rPr lang="en-US" sz="2000" dirty="0"/>
              <a:t>Attempts to control the minds and thoughts of people living in or fighting for a target country. Propaganda can be used to expose embarrassing truths, spread lies to make people lose trust in their country, or side with their enemies.</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0</TotalTime>
  <Words>13512</Words>
  <Application>WPS Presentation</Application>
  <PresentationFormat>Widescreen</PresentationFormat>
  <Paragraphs>259</Paragraphs>
  <Slides>41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SimSun</vt:lpstr>
      <vt:lpstr>Wingdings</vt:lpstr>
      <vt:lpstr>Wingdings 3</vt:lpstr>
      <vt:lpstr>Arial</vt:lpstr>
      <vt:lpstr>Century Gothic</vt:lpstr>
      <vt:lpstr>Microsoft YaHei</vt:lpstr>
      <vt:lpstr>Arial Unicode MS</vt:lpstr>
      <vt:lpstr>Calibri</vt:lpstr>
      <vt:lpstr>Source Sans Pro Web</vt:lpstr>
      <vt:lpstr>Segoe Print</vt:lpstr>
      <vt:lpstr>Merriweather Web</vt:lpstr>
      <vt:lpstr>Ion Boardroom</vt:lpstr>
      <vt:lpstr>   GROUP MEMBERS:  Malaika Zafar  Isma Abbasi Noshaba Khan                                                         SUBMITTED TO: MAM SADIA ZAR</vt:lpstr>
      <vt:lpstr>Topics: </vt:lpstr>
      <vt:lpstr>               CYBER WARFARE  </vt:lpstr>
      <vt:lpstr>CYBER WARFARE…. IS IT SERIOUS???</vt:lpstr>
      <vt:lpstr>What Is Cyber Warfare?</vt:lpstr>
      <vt:lpstr>7 Types of Cyber Warfare Attacks</vt:lpstr>
      <vt:lpstr>PowerPoint 演示文稿</vt:lpstr>
      <vt:lpstr>PowerPoint 演示文稿</vt:lpstr>
      <vt:lpstr>PowerPoint 演示文稿</vt:lpstr>
      <vt:lpstr>PowerPoint 演示文稿</vt:lpstr>
      <vt:lpstr>Examples of Cyber Warfare Operations</vt:lpstr>
      <vt:lpstr> Sony Pictures Hack </vt:lpstr>
      <vt:lpstr>Bronze Soldier</vt:lpstr>
      <vt:lpstr>Fancy Bear</vt:lpstr>
      <vt:lpstr>Enemies of Qatar</vt:lpstr>
      <vt:lpstr>How to Combat Cyber Warfare</vt:lpstr>
      <vt:lpstr>Cont…</vt:lpstr>
      <vt:lpstr>DISTRIBUTED DEFENSE   </vt:lpstr>
      <vt:lpstr>Distributed Defense: New Operational Concepts for Air and Missile Defense </vt:lpstr>
      <vt:lpstr>Distributed Defense approach</vt:lpstr>
      <vt:lpstr>History</vt:lpstr>
      <vt:lpstr>Homeland Security</vt:lpstr>
      <vt:lpstr>What Does DHS?</vt:lpstr>
      <vt:lpstr>5 Mission key Focus Area of DHS</vt:lpstr>
      <vt:lpstr>Mission of Intelligence And warning</vt:lpstr>
      <vt:lpstr>Mission of Border and transport security</vt:lpstr>
      <vt:lpstr>Mission of protect critical infrastructure</vt:lpstr>
      <vt:lpstr>Critical infrastructure sectors</vt:lpstr>
      <vt:lpstr>Mission of Emergency preparedness and Response</vt:lpstr>
      <vt:lpstr>Insecure Session Management</vt:lpstr>
      <vt:lpstr> Insecure session cookies: </vt:lpstr>
      <vt:lpstr>Example</vt:lpstr>
      <vt:lpstr> CSRF(Cross site request Forgery) </vt:lpstr>
      <vt:lpstr>What is the impact of a CSRF attack?</vt:lpstr>
      <vt:lpstr>Apply CSRF attack on vulnerable website</vt:lpstr>
      <vt:lpstr>PowerPoint 演示文稿</vt:lpstr>
      <vt:lpstr>PowerPoint 演示文稿</vt:lpstr>
      <vt:lpstr>Common defenses against CSRF</vt:lpstr>
      <vt:lpstr>CSRF tokens</vt:lpstr>
      <vt:lpstr>Same Site cookies</vt:lpstr>
      <vt:lpstr>Thanks For Your Concentration😎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 MEMBERS:  Malaika Zafar  Isma Abbasi Noshaba Khan                                                         SUBMITTED TO: MAM SADIA ZAR</dc:title>
  <dc:creator>Malaika</dc:creator>
  <cp:lastModifiedBy>ocs</cp:lastModifiedBy>
  <cp:revision>42</cp:revision>
  <dcterms:created xsi:type="dcterms:W3CDTF">2023-01-08T10:04:00Z</dcterms:created>
  <dcterms:modified xsi:type="dcterms:W3CDTF">2023-01-08T19:03:32Z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40E3D02631EC4471A6CCE0382310C3F8</vt:lpwstr>
  </property>
  <property fmtid="{D5CDD505-2E9C-101B-9397-08002B2CF9AE}" pid="3" name="KSOProductBuildVer">
    <vt:lpwstr>1033-11.2.0.11388</vt:lpwstr>
  </property>
</Properties>
</file>