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4"/>
  </p:notesMasterIdLst>
  <p:sldIdLst>
    <p:sldId id="256" r:id="rId2"/>
    <p:sldId id="259" r:id="rId3"/>
    <p:sldId id="257" r:id="rId4"/>
    <p:sldId id="261" r:id="rId5"/>
    <p:sldId id="262" r:id="rId6"/>
    <p:sldId id="263" r:id="rId7"/>
    <p:sldId id="264" r:id="rId8"/>
    <p:sldId id="265" r:id="rId9"/>
    <p:sldId id="278" r:id="rId10"/>
    <p:sldId id="279" r:id="rId11"/>
    <p:sldId id="267" r:id="rId12"/>
    <p:sldId id="266" r:id="rId13"/>
    <p:sldId id="275" r:id="rId14"/>
    <p:sldId id="276" r:id="rId15"/>
    <p:sldId id="277" r:id="rId16"/>
    <p:sldId id="268" r:id="rId17"/>
    <p:sldId id="269" r:id="rId18"/>
    <p:sldId id="270" r:id="rId19"/>
    <p:sldId id="271" r:id="rId20"/>
    <p:sldId id="272" r:id="rId21"/>
    <p:sldId id="273" r:id="rId22"/>
    <p:sldId id="274"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E56A"/>
    <a:srgbClr val="FBE197"/>
    <a:srgbClr val="C125FF"/>
    <a:srgbClr val="5EEC3C"/>
    <a:srgbClr val="FFA3FF"/>
    <a:srgbClr val="FA6AF3"/>
    <a:srgbClr val="D47A02"/>
    <a:srgbClr val="E6B254"/>
    <a:srgbClr val="BF7E37"/>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59785" y="3946094"/>
            <a:ext cx="7635249" cy="610821"/>
          </a:xfrm>
        </p:spPr>
        <p:txBody>
          <a:bodyPr>
            <a:normAutofit/>
          </a:bodyPr>
          <a:lstStyle>
            <a:lvl1pPr marL="0" indent="0" algn="r">
              <a:buNone/>
              <a:defRPr sz="2800" b="0" i="0">
                <a:solidFill>
                  <a:schemeClr val="accent5">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ctrTitle" hasCustomPrompt="1"/>
          </p:nvPr>
        </p:nvSpPr>
        <p:spPr>
          <a:xfrm>
            <a:off x="5335525" y="1808225"/>
            <a:ext cx="3359511" cy="2137869"/>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4" name="Date Placeholder 3"/>
          <p:cNvSpPr>
            <a:spLocks noGrp="1"/>
          </p:cNvSpPr>
          <p:nvPr>
            <p:ph type="dt" sz="half" idx="10"/>
          </p:nvPr>
        </p:nvSpPr>
        <p:spPr/>
        <p:txBody>
          <a:bodyPr/>
          <a:lstStyle/>
          <a:p>
            <a:fld id="{53074F12-AA26-4AC8-9962-C36BB8F32554}"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128470"/>
            <a:ext cx="7940659" cy="891995"/>
          </a:xfrm>
        </p:spPr>
        <p:txBody>
          <a:bodyPr>
            <a:normAutofit/>
          </a:bodyPr>
          <a:lstStyle>
            <a:lvl1pPr algn="r">
              <a:defRPr sz="3600" baseline="0">
                <a:solidFill>
                  <a:schemeClr val="accent5">
                    <a:lumMod val="20000"/>
                    <a:lumOff val="8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655519"/>
            <a:ext cx="7940660" cy="3206805"/>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433880"/>
            <a:ext cx="6413610" cy="916229"/>
          </a:xfrm>
          <a:noFill/>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350110"/>
            <a:ext cx="6413610" cy="3359510"/>
          </a:xfrm>
        </p:spPr>
        <p:txBody>
          <a:bodyPr/>
          <a:lstStyle>
            <a:lvl1pPr algn="l">
              <a:defRPr sz="2800">
                <a:solidFill>
                  <a:schemeClr val="accent5">
                    <a:lumMod val="40000"/>
                    <a:lumOff val="60000"/>
                  </a:schemeClr>
                </a:solidFill>
              </a:defRPr>
            </a:lvl1pPr>
            <a:lvl2pPr algn="l">
              <a:defRPr>
                <a:solidFill>
                  <a:schemeClr val="accent5">
                    <a:lumMod val="40000"/>
                    <a:lumOff val="60000"/>
                  </a:schemeClr>
                </a:solidFill>
              </a:defRPr>
            </a:lvl2pPr>
            <a:lvl3pPr algn="l">
              <a:defRPr>
                <a:solidFill>
                  <a:schemeClr val="accent5">
                    <a:lumMod val="40000"/>
                    <a:lumOff val="60000"/>
                  </a:schemeClr>
                </a:solidFill>
              </a:defRPr>
            </a:lvl3pPr>
            <a:lvl4pPr algn="l">
              <a:defRPr>
                <a:solidFill>
                  <a:schemeClr val="accent5">
                    <a:lumMod val="40000"/>
                    <a:lumOff val="60000"/>
                  </a:schemeClr>
                </a:solidFill>
              </a:defRPr>
            </a:lvl4pPr>
            <a:lvl5pPr algn="l">
              <a:defRPr>
                <a:solidFill>
                  <a:schemeClr val="accent5">
                    <a:lumMod val="40000"/>
                    <a:lumOff val="6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093365" cy="916230"/>
          </a:xfrm>
        </p:spPr>
        <p:txBody>
          <a:bodyPr>
            <a:normAutofit/>
          </a:bodyPr>
          <a:lstStyle>
            <a:lvl1pPr algn="r">
              <a:defRPr sz="3600" baseline="0">
                <a:solidFill>
                  <a:schemeClr val="accent5">
                    <a:lumMod val="20000"/>
                    <a:lumOff val="8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8082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280621"/>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t>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t>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t>1/8/2023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t>‹#›</a:t>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43880" y="1977390"/>
            <a:ext cx="3502660" cy="2409825"/>
          </a:xfrm>
        </p:spPr>
        <p:txBody>
          <a:bodyPr>
            <a:normAutofit fontScale="77500" lnSpcReduction="20000"/>
          </a:bodyPr>
          <a:lstStyle/>
          <a:p>
            <a:pPr algn="ctr"/>
            <a:r>
              <a:rPr lang="en-US" dirty="0">
                <a:latin typeface="Times New Roman" panose="02020603050405020304" charset="0"/>
                <a:cs typeface="Times New Roman" panose="02020603050405020304" charset="0"/>
              </a:rPr>
              <a:t>GROPU MEMBERS:</a:t>
            </a:r>
          </a:p>
          <a:p>
            <a:pPr marL="342900" indent="-342900" algn="just">
              <a:buFont typeface="Arial" panose="020B0604020202020204" pitchFamily="34" charset="0"/>
              <a:buChar char="•"/>
            </a:pPr>
            <a:r>
              <a:rPr lang="en-US" dirty="0">
                <a:latin typeface="Times New Roman" panose="02020603050405020304" charset="0"/>
                <a:cs typeface="Times New Roman" panose="02020603050405020304" charset="0"/>
                <a:sym typeface="+mn-ea"/>
              </a:rPr>
              <a:t>JAWAD AHMED</a:t>
            </a:r>
          </a:p>
          <a:p>
            <a:pPr marL="342900" indent="-342900" algn="just">
              <a:buFont typeface="Arial" panose="020B0604020202020204" pitchFamily="34" charset="0"/>
              <a:buChar char="•"/>
            </a:pPr>
            <a:r>
              <a:rPr lang="en-US" dirty="0">
                <a:latin typeface="Times New Roman" panose="02020603050405020304" charset="0"/>
                <a:cs typeface="Times New Roman" panose="02020603050405020304" charset="0"/>
                <a:sym typeface="+mn-ea"/>
              </a:rPr>
              <a:t>MUHAMMAD JAMAL</a:t>
            </a:r>
            <a:endParaRPr lang="en-US"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dirty="0">
                <a:latin typeface="Times New Roman" panose="02020603050405020304" charset="0"/>
                <a:cs typeface="Times New Roman" panose="02020603050405020304" charset="0"/>
                <a:sym typeface="+mn-ea"/>
              </a:rPr>
              <a:t>HAMZ SHAFIQUE</a:t>
            </a:r>
            <a:endParaRPr lang="en-US"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dirty="0">
                <a:latin typeface="Times New Roman" panose="02020603050405020304" charset="0"/>
                <a:cs typeface="Times New Roman" panose="02020603050405020304" charset="0"/>
              </a:rPr>
              <a:t>MUHAMMAD MATEEN</a:t>
            </a:r>
          </a:p>
          <a:p>
            <a:pPr marL="342900" indent="-342900"/>
            <a:r>
              <a:rPr lang="en-US" dirty="0"/>
              <a:t> </a:t>
            </a:r>
          </a:p>
        </p:txBody>
      </p:sp>
      <p:sp>
        <p:nvSpPr>
          <p:cNvPr id="2" name="Title 1"/>
          <p:cNvSpPr>
            <a:spLocks noGrp="1"/>
          </p:cNvSpPr>
          <p:nvPr>
            <p:ph type="ctrTitle"/>
          </p:nvPr>
        </p:nvSpPr>
        <p:spPr>
          <a:xfrm>
            <a:off x="5005070" y="1"/>
            <a:ext cx="3972560" cy="1957070"/>
          </a:xfrm>
        </p:spPr>
        <p:txBody>
          <a:bodyPr>
            <a:normAutofit/>
          </a:bodyPr>
          <a:lstStyle/>
          <a:p>
            <a:pPr algn="ctr"/>
            <a:r>
              <a:rPr lang="en-US" dirty="0">
                <a:latin typeface="Times New Roman" panose="02020603050405020304" charset="0"/>
                <a:cs typeface="Times New Roman" panose="02020603050405020304" charset="0"/>
              </a:rPr>
              <a:t>Presentation :</a:t>
            </a:r>
            <a:br>
              <a:rPr lang="en-US" dirty="0">
                <a:latin typeface="Times New Roman" panose="02020603050405020304" charset="0"/>
                <a:cs typeface="Times New Roman" panose="02020603050405020304" charset="0"/>
              </a:rPr>
            </a:br>
            <a:r>
              <a:rPr lang="en-US" sz="2800" dirty="0">
                <a:latin typeface="Times New Roman" panose="02020603050405020304" charset="0"/>
                <a:cs typeface="Times New Roman" panose="02020603050405020304" charset="0"/>
              </a:rPr>
              <a:t>CYBER SECURITY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1425" y="0"/>
            <a:ext cx="6413610" cy="916229"/>
          </a:xfrm>
        </p:spPr>
        <p:txBody>
          <a:bodyPr/>
          <a:lstStyle/>
          <a:p>
            <a:pPr algn="r"/>
            <a:r>
              <a:rPr lang="en-US" dirty="0" smtClean="0">
                <a:latin typeface="Times New Roman" panose="02020603050405020304" pitchFamily="18" charset="0"/>
                <a:cs typeface="Times New Roman" panose="02020603050405020304" pitchFamily="18" charset="0"/>
              </a:rPr>
              <a:t>Network security model :</a:t>
            </a:r>
            <a:endParaRPr lang="en-US" dirty="0">
              <a:latin typeface="Times New Roman" panose="02020603050405020304" pitchFamily="18" charset="0"/>
              <a:cs typeface="Times New Roman" panose="02020603050405020304" pitchFamily="18" charset="0"/>
            </a:endParaRPr>
          </a:p>
        </p:txBody>
      </p:sp>
      <p:sp>
        <p:nvSpPr>
          <p:cNvPr id="6" name="Oval 5"/>
          <p:cNvSpPr/>
          <p:nvPr/>
        </p:nvSpPr>
        <p:spPr>
          <a:xfrm>
            <a:off x="1976015" y="2485221"/>
            <a:ext cx="305410" cy="30541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Straight Connector 7"/>
          <p:cNvCxnSpPr>
            <a:stCxn id="6" idx="4"/>
          </p:cNvCxnSpPr>
          <p:nvPr/>
        </p:nvCxnSpPr>
        <p:spPr>
          <a:xfrm>
            <a:off x="2128720" y="2790631"/>
            <a:ext cx="0" cy="61082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128720" y="2981512"/>
            <a:ext cx="152705" cy="114529"/>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a:off x="1976015" y="2981512"/>
            <a:ext cx="152706" cy="114529"/>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2128720" y="3408913"/>
            <a:ext cx="152705" cy="11452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1976015" y="3394537"/>
            <a:ext cx="152706" cy="114529"/>
          </a:xfrm>
          <a:prstGeom prst="line">
            <a:avLst/>
          </a:prstGeom>
        </p:spPr>
        <p:style>
          <a:lnRef idx="1">
            <a:schemeClr val="dk1"/>
          </a:lnRef>
          <a:fillRef idx="0">
            <a:schemeClr val="dk1"/>
          </a:fillRef>
          <a:effectRef idx="0">
            <a:schemeClr val="dk1"/>
          </a:effectRef>
          <a:fontRef idx="minor">
            <a:schemeClr val="tx1"/>
          </a:fontRef>
        </p:style>
      </p:cxnSp>
      <p:sp>
        <p:nvSpPr>
          <p:cNvPr id="21" name="Oval 20"/>
          <p:cNvSpPr/>
          <p:nvPr/>
        </p:nvSpPr>
        <p:spPr>
          <a:xfrm>
            <a:off x="8273391" y="2497364"/>
            <a:ext cx="305410" cy="30541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2" name="Straight Connector 21"/>
          <p:cNvCxnSpPr>
            <a:stCxn id="21" idx="4"/>
          </p:cNvCxnSpPr>
          <p:nvPr/>
        </p:nvCxnSpPr>
        <p:spPr>
          <a:xfrm>
            <a:off x="8426096" y="2802774"/>
            <a:ext cx="0" cy="61082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8426096" y="2993655"/>
            <a:ext cx="152705" cy="114529"/>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8273391" y="2993655"/>
            <a:ext cx="152706" cy="114529"/>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8426096" y="3421056"/>
            <a:ext cx="152705" cy="114529"/>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8273391" y="3406680"/>
            <a:ext cx="152706" cy="114529"/>
          </a:xfrm>
          <a:prstGeom prst="line">
            <a:avLst/>
          </a:prstGeom>
        </p:spPr>
        <p:style>
          <a:lnRef idx="1">
            <a:schemeClr val="dk1"/>
          </a:lnRef>
          <a:fillRef idx="0">
            <a:schemeClr val="dk1"/>
          </a:fillRef>
          <a:effectRef idx="0">
            <a:schemeClr val="dk1"/>
          </a:effectRef>
          <a:fontRef idx="minor">
            <a:schemeClr val="tx1"/>
          </a:fontRef>
        </p:style>
      </p:cxnSp>
      <p:sp>
        <p:nvSpPr>
          <p:cNvPr id="39" name="Rectangle 38"/>
          <p:cNvSpPr/>
          <p:nvPr/>
        </p:nvSpPr>
        <p:spPr>
          <a:xfrm>
            <a:off x="3034441" y="2467751"/>
            <a:ext cx="1068935" cy="146087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Rectangle 39"/>
          <p:cNvSpPr/>
          <p:nvPr/>
        </p:nvSpPr>
        <p:spPr>
          <a:xfrm>
            <a:off x="6298736" y="2485221"/>
            <a:ext cx="1068935" cy="146087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Oval 40"/>
          <p:cNvSpPr/>
          <p:nvPr/>
        </p:nvSpPr>
        <p:spPr>
          <a:xfrm>
            <a:off x="3163685" y="2805693"/>
            <a:ext cx="315920" cy="30541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dirty="0"/>
          </a:p>
        </p:txBody>
      </p:sp>
      <p:sp>
        <p:nvSpPr>
          <p:cNvPr id="43" name="Oval 42"/>
          <p:cNvSpPr/>
          <p:nvPr/>
        </p:nvSpPr>
        <p:spPr>
          <a:xfrm>
            <a:off x="6951282" y="2724598"/>
            <a:ext cx="310665" cy="3784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dirty="0"/>
          </a:p>
        </p:txBody>
      </p:sp>
      <p:sp>
        <p:nvSpPr>
          <p:cNvPr id="44" name="Oval 43"/>
          <p:cNvSpPr/>
          <p:nvPr/>
        </p:nvSpPr>
        <p:spPr>
          <a:xfrm>
            <a:off x="6404460" y="2769581"/>
            <a:ext cx="310665" cy="3784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sp>
        <p:nvSpPr>
          <p:cNvPr id="45" name="Oval 44"/>
          <p:cNvSpPr/>
          <p:nvPr/>
        </p:nvSpPr>
        <p:spPr>
          <a:xfrm>
            <a:off x="3724240" y="2769165"/>
            <a:ext cx="310665" cy="3784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47" name="Straight Arrow Connector 46"/>
          <p:cNvCxnSpPr>
            <a:endCxn id="41" idx="2"/>
          </p:cNvCxnSpPr>
          <p:nvPr/>
        </p:nvCxnSpPr>
        <p:spPr>
          <a:xfrm flipV="1">
            <a:off x="2281425" y="2958398"/>
            <a:ext cx="882260" cy="1376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41" idx="6"/>
          </p:cNvCxnSpPr>
          <p:nvPr/>
        </p:nvCxnSpPr>
        <p:spPr>
          <a:xfrm>
            <a:off x="3479605" y="2958398"/>
            <a:ext cx="244635" cy="23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41" idx="4"/>
          </p:cNvCxnSpPr>
          <p:nvPr/>
        </p:nvCxnSpPr>
        <p:spPr>
          <a:xfrm>
            <a:off x="3321645" y="3111103"/>
            <a:ext cx="28715" cy="2834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flipV="1">
            <a:off x="5751914" y="2963432"/>
            <a:ext cx="669139" cy="65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4052023" y="2955136"/>
            <a:ext cx="608684" cy="11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a:off x="6696392" y="2943579"/>
            <a:ext cx="233662" cy="11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2128720" y="3252820"/>
            <a:ext cx="593835"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2722555" y="3252820"/>
            <a:ext cx="0" cy="145680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H="1">
            <a:off x="2722555" y="4709620"/>
            <a:ext cx="2002150" cy="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flipH="1">
            <a:off x="5832128" y="4709620"/>
            <a:ext cx="2002150" cy="0"/>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a:off x="7834278" y="3252820"/>
            <a:ext cx="0" cy="1456800"/>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a:off x="7832261" y="3252820"/>
            <a:ext cx="593835" cy="0"/>
          </a:xfrm>
          <a:prstGeom prst="line">
            <a:avLst/>
          </a:prstGeom>
        </p:spPr>
        <p:style>
          <a:lnRef idx="1">
            <a:schemeClr val="dk1"/>
          </a:lnRef>
          <a:fillRef idx="0">
            <a:schemeClr val="dk1"/>
          </a:fillRef>
          <a:effectRef idx="0">
            <a:schemeClr val="dk1"/>
          </a:effectRef>
          <a:fontRef idx="minor">
            <a:schemeClr val="tx1"/>
          </a:fontRef>
        </p:style>
      </p:cxnSp>
      <p:sp>
        <p:nvSpPr>
          <p:cNvPr id="81" name="Rectangle 80"/>
          <p:cNvSpPr/>
          <p:nvPr/>
        </p:nvSpPr>
        <p:spPr>
          <a:xfrm>
            <a:off x="4724705" y="4404210"/>
            <a:ext cx="1107423" cy="6108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THIRD PARTY </a:t>
            </a:r>
            <a:endParaRPr lang="en-US" dirty="0"/>
          </a:p>
        </p:txBody>
      </p:sp>
      <p:sp>
        <p:nvSpPr>
          <p:cNvPr id="82" name="Rectangle 81"/>
          <p:cNvSpPr/>
          <p:nvPr/>
        </p:nvSpPr>
        <p:spPr>
          <a:xfrm>
            <a:off x="4660707" y="2724598"/>
            <a:ext cx="1304641" cy="66993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Information channel</a:t>
            </a:r>
            <a:endParaRPr lang="en-US" dirty="0"/>
          </a:p>
        </p:txBody>
      </p:sp>
      <p:sp>
        <p:nvSpPr>
          <p:cNvPr id="83" name="Rectangle 82"/>
          <p:cNvSpPr/>
          <p:nvPr/>
        </p:nvSpPr>
        <p:spPr>
          <a:xfrm>
            <a:off x="3163685" y="3421056"/>
            <a:ext cx="560555" cy="21962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key</a:t>
            </a:r>
            <a:endParaRPr lang="en-US" dirty="0"/>
          </a:p>
        </p:txBody>
      </p:sp>
      <p:sp>
        <p:nvSpPr>
          <p:cNvPr id="84" name="Rectangle 83"/>
          <p:cNvSpPr/>
          <p:nvPr/>
        </p:nvSpPr>
        <p:spPr>
          <a:xfrm>
            <a:off x="6382590" y="3467203"/>
            <a:ext cx="560555" cy="21962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key</a:t>
            </a:r>
            <a:endParaRPr lang="en-US" dirty="0"/>
          </a:p>
        </p:txBody>
      </p:sp>
      <p:cxnSp>
        <p:nvCxnSpPr>
          <p:cNvPr id="85" name="Straight Arrow Connector 84"/>
          <p:cNvCxnSpPr/>
          <p:nvPr/>
        </p:nvCxnSpPr>
        <p:spPr>
          <a:xfrm>
            <a:off x="6557846" y="3137622"/>
            <a:ext cx="28715" cy="2834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TextBox 85"/>
          <p:cNvSpPr txBox="1"/>
          <p:nvPr/>
        </p:nvSpPr>
        <p:spPr>
          <a:xfrm>
            <a:off x="1891508" y="1942790"/>
            <a:ext cx="98456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SENDER </a:t>
            </a:r>
            <a:endParaRPr lang="en-US" dirty="0"/>
          </a:p>
        </p:txBody>
      </p:sp>
      <p:sp>
        <p:nvSpPr>
          <p:cNvPr id="87" name="TextBox 86"/>
          <p:cNvSpPr txBox="1"/>
          <p:nvPr/>
        </p:nvSpPr>
        <p:spPr>
          <a:xfrm>
            <a:off x="7801106" y="1904224"/>
            <a:ext cx="113415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RECEIVER </a:t>
            </a:r>
            <a:endParaRPr lang="en-US" dirty="0"/>
          </a:p>
        </p:txBody>
      </p:sp>
      <p:sp>
        <p:nvSpPr>
          <p:cNvPr id="88" name="Rectangle 87"/>
          <p:cNvSpPr/>
          <p:nvPr/>
        </p:nvSpPr>
        <p:spPr>
          <a:xfrm>
            <a:off x="4682963" y="1620492"/>
            <a:ext cx="1260128" cy="3054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ATTACKER</a:t>
            </a:r>
            <a:endParaRPr lang="en-US" dirty="0"/>
          </a:p>
        </p:txBody>
      </p:sp>
      <p:cxnSp>
        <p:nvCxnSpPr>
          <p:cNvPr id="89" name="Straight Arrow Connector 88"/>
          <p:cNvCxnSpPr>
            <a:stCxn id="88" idx="2"/>
            <a:endCxn id="82" idx="0"/>
          </p:cNvCxnSpPr>
          <p:nvPr/>
        </p:nvCxnSpPr>
        <p:spPr>
          <a:xfrm>
            <a:off x="5313027" y="1925902"/>
            <a:ext cx="1" cy="798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p:cNvCxnSpPr/>
          <p:nvPr/>
        </p:nvCxnSpPr>
        <p:spPr>
          <a:xfrm>
            <a:off x="7261947" y="2913831"/>
            <a:ext cx="1058425" cy="1822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9008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latin typeface="Times New Roman" panose="02020603050405020304" pitchFamily="18" charset="0"/>
                <a:cs typeface="Times New Roman" panose="02020603050405020304" pitchFamily="18" charset="0"/>
              </a:rPr>
              <a:t>Benefits of network security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76015" y="1655520"/>
            <a:ext cx="6413610" cy="3359510"/>
          </a:xfrm>
        </p:spPr>
        <p:txBody>
          <a:bodyPr/>
          <a:lstStyle/>
          <a:p>
            <a:pPr marL="0" indent="0">
              <a:buNone/>
            </a:pPr>
            <a:r>
              <a:rPr lang="en-US" sz="2000" b="1" dirty="0" smtClean="0">
                <a:latin typeface="Times New Roman" panose="02020603050405020304" pitchFamily="18" charset="0"/>
                <a:cs typeface="Times New Roman" panose="02020603050405020304" pitchFamily="18" charset="0"/>
              </a:rPr>
              <a:t>There Are Main 4 Benefits Of Network Security :</a:t>
            </a:r>
          </a:p>
          <a:p>
            <a:pPr marL="0" indent="0">
              <a:buNone/>
            </a:pPr>
            <a:endParaRPr lang="en-US" sz="2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Builds Trust</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Reduce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Risk</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Protects Proprietary Information</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Safety </a:t>
            </a:r>
            <a:r>
              <a:rPr lang="en-US" b="1" dirty="0" smtClean="0">
                <a:latin typeface="Times New Roman" panose="02020603050405020304" pitchFamily="18" charset="0"/>
                <a:cs typeface="Times New Roman" panose="02020603050405020304" pitchFamily="18" charset="0"/>
              </a:rPr>
              <a:t> </a:t>
            </a:r>
          </a:p>
          <a:p>
            <a:pPr marL="0" indent="0">
              <a:buNone/>
            </a:pPr>
            <a:endParaRPr lang="en-US" b="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1100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19AF-EE6A-8577-4BB9-FA3CC6AE7DC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Network </a:t>
            </a:r>
            <a:r>
              <a:rPr lang="en-US" dirty="0" smtClean="0">
                <a:latin typeface="Times New Roman" panose="02020603050405020304" pitchFamily="18" charset="0"/>
                <a:cs typeface="Times New Roman" panose="02020603050405020304" pitchFamily="18" charset="0"/>
              </a:rPr>
              <a:t>Security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C4586E-B318-29EE-DEBD-BAFC212A825B}"/>
              </a:ext>
            </a:extLst>
          </p:cNvPr>
          <p:cNvSpPr>
            <a:spLocks noGrp="1"/>
          </p:cNvSpPr>
          <p:nvPr>
            <p:ph idx="1"/>
          </p:nvPr>
        </p:nvSpPr>
        <p:spPr>
          <a:xfrm>
            <a:off x="1670605" y="1502815"/>
            <a:ext cx="7940660" cy="3206805"/>
          </a:xfrm>
        </p:spPr>
        <p:txBody>
          <a:bodyPr>
            <a:noAutofit/>
          </a:bodyPr>
          <a:lstStyle/>
          <a:p>
            <a:pPr marL="0" indent="0" algn="l">
              <a:buNone/>
            </a:pPr>
            <a:r>
              <a:rPr lang="en-GB" sz="1800" b="0" i="0" dirty="0" smtClean="0">
                <a:solidFill>
                  <a:schemeClr val="accent5">
                    <a:lumMod val="60000"/>
                    <a:lumOff val="40000"/>
                  </a:schemeClr>
                </a:solidFill>
                <a:effectLst/>
                <a:latin typeface="Times New Roman" panose="02020603050405020304" pitchFamily="18" charset="0"/>
                <a:cs typeface="Times New Roman" panose="02020603050405020304" pitchFamily="18" charset="0"/>
              </a:rPr>
              <a:t>There are some types of network security which are as follow :</a:t>
            </a:r>
          </a:p>
          <a:p>
            <a:pPr marL="0" indent="0" algn="l">
              <a:buNone/>
            </a:pPr>
            <a:r>
              <a:rPr lang="en-GB" sz="1800" b="0" i="0" dirty="0" smtClean="0">
                <a:solidFill>
                  <a:schemeClr val="accent5">
                    <a:lumMod val="60000"/>
                    <a:lumOff val="40000"/>
                  </a:schemeClr>
                </a:solidFill>
                <a:effectLst/>
                <a:latin typeface="Times New Roman" panose="02020603050405020304" pitchFamily="18" charset="0"/>
                <a:cs typeface="Times New Roman" panose="02020603050405020304" pitchFamily="18" charset="0"/>
              </a:rPr>
              <a:t> </a:t>
            </a:r>
          </a:p>
          <a:p>
            <a:pPr algn="l">
              <a:buFont typeface="Wingdings" panose="05000000000000000000" pitchFamily="2" charset="2"/>
              <a:buChar char="Ø"/>
            </a:pPr>
            <a:r>
              <a:rPr lang="en-GB" sz="1800" b="0" i="0" dirty="0" smtClean="0">
                <a:solidFill>
                  <a:schemeClr val="accent5">
                    <a:lumMod val="60000"/>
                    <a:lumOff val="40000"/>
                  </a:schemeClr>
                </a:solidFill>
                <a:effectLst/>
                <a:latin typeface="Times New Roman" panose="02020603050405020304" pitchFamily="18" charset="0"/>
                <a:cs typeface="Times New Roman" panose="02020603050405020304" pitchFamily="18" charset="0"/>
              </a:rPr>
              <a:t>Access </a:t>
            </a:r>
            <a:r>
              <a:rPr lang="en-GB" sz="1800" b="0" i="0" dirty="0" smtClean="0">
                <a:solidFill>
                  <a:schemeClr val="accent5">
                    <a:lumMod val="60000"/>
                    <a:lumOff val="40000"/>
                  </a:schemeClr>
                </a:solidFill>
                <a:effectLst/>
                <a:latin typeface="Times New Roman" panose="02020603050405020304" pitchFamily="18" charset="0"/>
                <a:cs typeface="Times New Roman" panose="02020603050405020304" pitchFamily="18" charset="0"/>
              </a:rPr>
              <a:t>Control</a:t>
            </a:r>
          </a:p>
          <a:p>
            <a:pPr>
              <a:buFont typeface="Wingdings" panose="05000000000000000000" pitchFamily="2" charset="2"/>
              <a:buChar char="Ø"/>
            </a:pPr>
            <a:r>
              <a:rPr lang="en-US" sz="1800"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Antivirus And Anti-malware Software</a:t>
            </a:r>
          </a:p>
          <a:p>
            <a:pPr>
              <a:buFont typeface="Wingdings" panose="05000000000000000000" pitchFamily="2" charset="2"/>
              <a:buChar char="Ø"/>
            </a:pPr>
            <a:r>
              <a:rPr lang="en-US" sz="1800"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 </a:t>
            </a:r>
            <a:r>
              <a:rPr lang="en-US" sz="1800" dirty="0" smtClean="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Security</a:t>
            </a:r>
            <a:endParaRPr lang="en-US" sz="1800"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Loss Prevention (DLP</a:t>
            </a:r>
            <a:r>
              <a:rPr lang="en-US" sz="1800" dirty="0" smtClean="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800"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Email Security</a:t>
            </a:r>
          </a:p>
          <a:p>
            <a:pPr>
              <a:buFont typeface="Wingdings" panose="05000000000000000000" pitchFamily="2" charset="2"/>
              <a:buChar char="Ø"/>
            </a:pPr>
            <a:r>
              <a:rPr lang="en-US" sz="1800"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Mobile Device Security</a:t>
            </a:r>
          </a:p>
          <a:p>
            <a:pPr marL="0" indent="0" algn="l">
              <a:buNone/>
            </a:pPr>
            <a:endParaRPr lang="en-GB" sz="1400" b="0" i="0" dirty="0" smtClean="0">
              <a:solidFill>
                <a:schemeClr val="accent5">
                  <a:lumMod val="60000"/>
                  <a:lumOff val="4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541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latin typeface="Times New Roman" panose="02020603050405020304" pitchFamily="18" charset="0"/>
                <a:cs typeface="Times New Roman" panose="02020603050405020304" pitchFamily="18" charset="0"/>
              </a:rPr>
              <a:t>Cont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3309" y="1350110"/>
            <a:ext cx="7177135" cy="3664920"/>
          </a:xfrm>
        </p:spPr>
        <p:txBody>
          <a:bodyPr>
            <a:normAutofit fontScale="62500" lnSpcReduction="20000"/>
          </a:bodyPr>
          <a:lstStyle/>
          <a:p>
            <a:r>
              <a:rPr lang="en-US" b="1" dirty="0">
                <a:latin typeface="Times New Roman" panose="02020603050405020304" pitchFamily="18" charset="0"/>
                <a:cs typeface="Times New Roman" panose="02020603050405020304" pitchFamily="18" charset="0"/>
              </a:rPr>
              <a:t>Access </a:t>
            </a:r>
            <a:r>
              <a:rPr lang="en-US" b="1" dirty="0" smtClean="0">
                <a:latin typeface="Times New Roman" panose="02020603050405020304" pitchFamily="18" charset="0"/>
                <a:cs typeface="Times New Roman" panose="02020603050405020304" pitchFamily="18" charset="0"/>
              </a:rPr>
              <a:t>control :</a:t>
            </a:r>
          </a:p>
          <a:p>
            <a:pPr marL="0" indent="0">
              <a:buNone/>
            </a:pP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refers to controlling which users have access to the network or especially sensitive sections of the network. Using security policies, you can restrict network access to only recognized users and devices or grant limited access to noncompliant devices or guest users.</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Antivirus </a:t>
            </a:r>
            <a:r>
              <a:rPr lang="en-US" b="1" dirty="0">
                <a:latin typeface="Times New Roman" panose="02020603050405020304" pitchFamily="18" charset="0"/>
                <a:cs typeface="Times New Roman" panose="02020603050405020304" pitchFamily="18" charset="0"/>
              </a:rPr>
              <a:t>and anti-malware </a:t>
            </a:r>
            <a:r>
              <a:rPr lang="en-US" b="1" dirty="0" smtClean="0">
                <a:latin typeface="Times New Roman" panose="02020603050405020304" pitchFamily="18" charset="0"/>
                <a:cs typeface="Times New Roman" panose="02020603050405020304" pitchFamily="18" charset="0"/>
              </a:rPr>
              <a:t>software :</a:t>
            </a: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Malware, or “malicious software,” is a common form of cyberattack that comes in many different shapes and sizes. Some variations work quickly to delete files or corrupt data, while others can lie dormant for long periods of time and quietly allow hackers a back door into your systems. The best antivirus software will </a:t>
            </a:r>
            <a:r>
              <a:rPr lang="en-US" dirty="0" smtClean="0">
                <a:latin typeface="Times New Roman" panose="02020603050405020304" pitchFamily="18" charset="0"/>
                <a:cs typeface="Times New Roman" panose="02020603050405020304" pitchFamily="18" charset="0"/>
              </a:rPr>
              <a:t>monitor network security</a:t>
            </a:r>
            <a:r>
              <a:rPr lang="en-US" dirty="0">
                <a:latin typeface="Times New Roman" panose="02020603050405020304" pitchFamily="18" charset="0"/>
                <a:cs typeface="Times New Roman" panose="02020603050405020304" pitchFamily="18" charset="0"/>
              </a:rPr>
              <a:t> in real time for malware, scan activity log files for signs of suspicious behavior or long-term patterns, and offer threat remediation capabilities.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8430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latin typeface="Times New Roman" panose="02020603050405020304" pitchFamily="18" charset="0"/>
                <a:cs typeface="Times New Roman" panose="02020603050405020304" pitchFamily="18" charset="0"/>
              </a:rPr>
              <a:t>Cont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3310" y="1197405"/>
            <a:ext cx="7320690" cy="3054100"/>
          </a:xfrm>
        </p:spPr>
        <p:txBody>
          <a:bodyPr>
            <a:noAutofit/>
          </a:bodyPr>
          <a:lstStyle/>
          <a:p>
            <a:r>
              <a:rPr lang="en-US" sz="1600" b="1" dirty="0">
                <a:latin typeface="Times New Roman" panose="02020603050405020304" pitchFamily="18" charset="0"/>
                <a:cs typeface="Times New Roman" panose="02020603050405020304" pitchFamily="18" charset="0"/>
              </a:rPr>
              <a:t>Application </a:t>
            </a:r>
            <a:r>
              <a:rPr lang="en-US" sz="1600" b="1" dirty="0" smtClean="0">
                <a:latin typeface="Times New Roman" panose="02020603050405020304" pitchFamily="18" charset="0"/>
                <a:cs typeface="Times New Roman" panose="02020603050405020304" pitchFamily="18" charset="0"/>
              </a:rPr>
              <a:t>security :</a:t>
            </a:r>
          </a:p>
          <a:p>
            <a:pPr marL="0" indent="0">
              <a:buNone/>
            </a:pP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Each </a:t>
            </a:r>
            <a:r>
              <a:rPr lang="en-US" sz="1600" dirty="0">
                <a:latin typeface="Times New Roman" panose="02020603050405020304" pitchFamily="18" charset="0"/>
                <a:cs typeface="Times New Roman" panose="02020603050405020304" pitchFamily="18" charset="0"/>
              </a:rPr>
              <a:t>device and software product used within your networking environment offers a potential way in for hackers. For this reason, it is important that all programs be kept up-to-date and patched to prevent </a:t>
            </a:r>
            <a:r>
              <a:rPr lang="en-US" sz="1600" dirty="0" smtClean="0">
                <a:latin typeface="Times New Roman" panose="02020603050405020304" pitchFamily="18" charset="0"/>
                <a:cs typeface="Times New Roman" panose="02020603050405020304" pitchFamily="18" charset="0"/>
              </a:rPr>
              <a:t>cyber attackers </a:t>
            </a:r>
            <a:r>
              <a:rPr lang="en-US" sz="1600" dirty="0">
                <a:latin typeface="Times New Roman" panose="02020603050405020304" pitchFamily="18" charset="0"/>
                <a:cs typeface="Times New Roman" panose="02020603050405020304" pitchFamily="18" charset="0"/>
              </a:rPr>
              <a:t>from exploiting vulnerabilities to access sensitive data. Application security refers to the combination of hardware, software, and best practices you use to monitor issues and close gaps in your security coverage.</a:t>
            </a:r>
          </a:p>
          <a:p>
            <a:endParaRPr lang="en-US" sz="1600" b="1" dirty="0" smtClean="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Data loss </a:t>
            </a:r>
            <a:r>
              <a:rPr lang="en-US" sz="1600" b="1" dirty="0" smtClean="0">
                <a:latin typeface="Times New Roman" panose="02020603050405020304" pitchFamily="18" charset="0"/>
                <a:cs typeface="Times New Roman" panose="02020603050405020304" pitchFamily="18" charset="0"/>
              </a:rPr>
              <a:t>prevention</a:t>
            </a: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Data </a:t>
            </a:r>
            <a:r>
              <a:rPr lang="en-US" sz="1600" dirty="0">
                <a:latin typeface="Times New Roman" panose="02020603050405020304" pitchFamily="18" charset="0"/>
                <a:cs typeface="Times New Roman" panose="02020603050405020304" pitchFamily="18" charset="0"/>
              </a:rPr>
              <a:t>loss prevention (DLP) technologies are those that prevent an organization’s employees from sharing valuable company information or sensitive data—whether unwittingly or with ill intent—outside the network. DLP technologies can prevent actions that could potentially expose data to bad actors outside the networking environment, such as uploading and downloading files, forwarding messages, or printing</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480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Cont</a:t>
            </a:r>
            <a:r>
              <a:rPr lang="en-US" dirty="0" smtClean="0"/>
              <a:t>….</a:t>
            </a:r>
            <a:endParaRPr lang="en-US" dirty="0"/>
          </a:p>
        </p:txBody>
      </p:sp>
      <p:sp>
        <p:nvSpPr>
          <p:cNvPr id="3" name="Content Placeholder 2"/>
          <p:cNvSpPr>
            <a:spLocks noGrp="1"/>
          </p:cNvSpPr>
          <p:nvPr>
            <p:ph idx="1"/>
          </p:nvPr>
        </p:nvSpPr>
        <p:spPr>
          <a:xfrm>
            <a:off x="1598828" y="948722"/>
            <a:ext cx="7401617" cy="4194777"/>
          </a:xfrm>
        </p:spPr>
        <p:txBody>
          <a:bodyPr>
            <a:noAutofit/>
          </a:bodyPr>
          <a:lstStyle/>
          <a:p>
            <a:r>
              <a:rPr lang="en-US" sz="1600" b="1" dirty="0">
                <a:latin typeface="Times New Roman" panose="02020603050405020304" pitchFamily="18" charset="0"/>
                <a:cs typeface="Times New Roman" panose="02020603050405020304" pitchFamily="18" charset="0"/>
              </a:rPr>
              <a:t>Email </a:t>
            </a:r>
            <a:r>
              <a:rPr lang="en-US" sz="1600" b="1" dirty="0" smtClean="0">
                <a:latin typeface="Times New Roman" panose="02020603050405020304" pitchFamily="18" charset="0"/>
                <a:cs typeface="Times New Roman" panose="02020603050405020304" pitchFamily="18" charset="0"/>
              </a:rPr>
              <a:t>security :</a:t>
            </a:r>
          </a:p>
          <a:p>
            <a:pPr marL="0" indent="0">
              <a:buNone/>
            </a:pP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Email is an especially important factor to consider when implementing networking security tools. Numerous threat vectors, like scams, phishing, malware, and suspicious links, can be attached to or incorporated into emails. Because so many of these threats will often use elements of personal information in order to appear more convincing, it is important to ensure an organization’s employees undergo sufficient security awareness training to detect when an email is suspicious. Email security software works to filter out incoming threats and can also be configured to prevent outgoing messages from sharing certain forms of data.</a:t>
            </a:r>
          </a:p>
          <a:p>
            <a:endParaRPr lang="en-US" sz="1600" b="1" dirty="0" smtClean="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Mobile </a:t>
            </a:r>
            <a:r>
              <a:rPr lang="en-US" sz="1600" b="1" dirty="0">
                <a:latin typeface="Times New Roman" panose="02020603050405020304" pitchFamily="18" charset="0"/>
                <a:cs typeface="Times New Roman" panose="02020603050405020304" pitchFamily="18" charset="0"/>
              </a:rPr>
              <a:t>device </a:t>
            </a:r>
            <a:r>
              <a:rPr lang="en-US" sz="1600" b="1" dirty="0" smtClean="0">
                <a:latin typeface="Times New Roman" panose="02020603050405020304" pitchFamily="18" charset="0"/>
                <a:cs typeface="Times New Roman" panose="02020603050405020304" pitchFamily="18" charset="0"/>
              </a:rPr>
              <a:t>security :</a:t>
            </a:r>
          </a:p>
          <a:p>
            <a:pPr marL="0" indent="0">
              <a:buNone/>
            </a:pPr>
            <a:r>
              <a:rPr lang="en-US" sz="1600" b="1"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The vast majority of us have mobile devices that carry some form of personal or sensitive data we would like to keep protected. This is a fact that hackers are aware of and can easily take advantage of. Implementing mobile device security measures can limit device access to a network, which is a necessary step to ensuring network traffic stays private and doesn’t leak out through vulnerable mobile connections.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23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Attacks In Network Security :</a:t>
            </a:r>
            <a:endParaRPr lang="en-US" dirty="0"/>
          </a:p>
        </p:txBody>
      </p:sp>
      <p:sp>
        <p:nvSpPr>
          <p:cNvPr id="3" name="Content Placeholder 2"/>
          <p:cNvSpPr>
            <a:spLocks noGrp="1"/>
          </p:cNvSpPr>
          <p:nvPr>
            <p:ph idx="1"/>
          </p:nvPr>
        </p:nvSpPr>
        <p:spPr>
          <a:xfrm>
            <a:off x="1670605" y="1822137"/>
            <a:ext cx="6413610" cy="3359510"/>
          </a:xfrm>
        </p:spPr>
        <p:txBody>
          <a:bodyPr/>
          <a:lstStyle/>
          <a:p>
            <a:pPr marL="0" indent="0">
              <a:buNone/>
            </a:pPr>
            <a:r>
              <a:rPr lang="en-US" sz="2000" dirty="0" smtClean="0"/>
              <a:t>There are two types of attacks in network security which are as follow :</a:t>
            </a:r>
          </a:p>
          <a:p>
            <a:pPr marL="0" indent="0">
              <a:buNone/>
            </a:pPr>
            <a:endParaRPr lang="en-US" sz="2000" dirty="0" smtClean="0"/>
          </a:p>
          <a:p>
            <a:pPr>
              <a:buFont typeface="Wingdings" panose="05000000000000000000" pitchFamily="2" charset="2"/>
              <a:buChar char="Ø"/>
            </a:pPr>
            <a:r>
              <a:rPr lang="en-US" sz="2000" dirty="0" smtClean="0"/>
              <a:t>Passive Attack </a:t>
            </a:r>
          </a:p>
          <a:p>
            <a:pPr>
              <a:buFont typeface="Wingdings" panose="05000000000000000000" pitchFamily="2" charset="2"/>
              <a:buChar char="Ø"/>
            </a:pPr>
            <a:r>
              <a:rPr lang="en-US" sz="2000" dirty="0" smtClean="0"/>
              <a:t>Active Attack</a:t>
            </a:r>
            <a:endParaRPr lang="en-US" sz="2000" dirty="0"/>
          </a:p>
        </p:txBody>
      </p:sp>
    </p:spTree>
    <p:extLst>
      <p:ext uri="{BB962C8B-B14F-4D97-AF65-F5344CB8AC3E}">
        <p14:creationId xmlns:p14="http://schemas.microsoft.com/office/powerpoint/2010/main" val="305503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solidFill>
                  <a:schemeClr val="bg1"/>
                </a:solidFill>
                <a:latin typeface="Times New Roman" panose="02020603050405020304" pitchFamily="18" charset="0"/>
                <a:cs typeface="Times New Roman" panose="02020603050405020304" pitchFamily="18" charset="0"/>
              </a:rPr>
              <a:t>Active and passive attack</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18796" y="1749028"/>
            <a:ext cx="4038600" cy="3394472"/>
          </a:xfrm>
        </p:spPr>
        <p:txBody>
          <a:bodyPr>
            <a:normAutofit/>
          </a:bodyPr>
          <a:lstStyle/>
          <a:p>
            <a:pPr marL="0" indent="0">
              <a:buNone/>
            </a:pPr>
            <a:r>
              <a:rPr lang="en-US" b="1" u="sng" dirty="0" smtClean="0">
                <a:solidFill>
                  <a:schemeClr val="accent5">
                    <a:lumMod val="60000"/>
                    <a:lumOff val="40000"/>
                  </a:schemeClr>
                </a:solidFill>
                <a:latin typeface="Times New Roman" panose="02020603050405020304" pitchFamily="18" charset="0"/>
                <a:cs typeface="Times New Roman" panose="02020603050405020304" pitchFamily="18" charset="0"/>
              </a:rPr>
              <a:t>Active attack ::</a:t>
            </a:r>
          </a:p>
          <a:p>
            <a:pPr marL="0" indent="0">
              <a:buNone/>
            </a:pPr>
            <a:endParaRPr lang="en-US" b="1" u="sng" dirty="0" smtClean="0">
              <a:solidFill>
                <a:schemeClr val="accent5">
                  <a:lumMod val="60000"/>
                  <a:lumOff val="4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solidFill>
                  <a:schemeClr val="accent5">
                    <a:lumMod val="60000"/>
                    <a:lumOff val="40000"/>
                  </a:schemeClr>
                </a:solidFill>
                <a:latin typeface="Times New Roman" panose="02020603050405020304" pitchFamily="18" charset="0"/>
                <a:cs typeface="Times New Roman" panose="02020603050405020304" pitchFamily="18" charset="0"/>
              </a:rPr>
              <a:t>Modifies the data</a:t>
            </a:r>
          </a:p>
          <a:p>
            <a:pPr>
              <a:buFont typeface="Wingdings" panose="05000000000000000000" pitchFamily="2" charset="2"/>
              <a:buChar char="Ø"/>
            </a:pPr>
            <a:r>
              <a:rPr lang="en-US" sz="1800" dirty="0" smtClean="0">
                <a:solidFill>
                  <a:schemeClr val="accent5">
                    <a:lumMod val="60000"/>
                    <a:lumOff val="40000"/>
                  </a:schemeClr>
                </a:solidFill>
                <a:latin typeface="Times New Roman" panose="02020603050405020304" pitchFamily="18" charset="0"/>
                <a:cs typeface="Times New Roman" panose="02020603050405020304" pitchFamily="18" charset="0"/>
              </a:rPr>
              <a:t>Affect the system</a:t>
            </a:r>
          </a:p>
          <a:p>
            <a:pPr>
              <a:buFont typeface="Wingdings" panose="05000000000000000000" pitchFamily="2" charset="2"/>
              <a:buChar char="Ø"/>
            </a:pPr>
            <a:r>
              <a:rPr lang="en-US" sz="1800" dirty="0" smtClean="0">
                <a:solidFill>
                  <a:schemeClr val="accent5">
                    <a:lumMod val="60000"/>
                    <a:lumOff val="40000"/>
                  </a:schemeClr>
                </a:solidFill>
                <a:latin typeface="Times New Roman" panose="02020603050405020304" pitchFamily="18" charset="0"/>
                <a:cs typeface="Times New Roman" panose="02020603050405020304" pitchFamily="18" charset="0"/>
              </a:rPr>
              <a:t>Can be easily detected</a:t>
            </a:r>
          </a:p>
          <a:p>
            <a:pPr>
              <a:buFont typeface="Wingdings" panose="05000000000000000000" pitchFamily="2" charset="2"/>
              <a:buChar char="Ø"/>
            </a:pPr>
            <a:r>
              <a:rPr lang="en-US" sz="1800" dirty="0" smtClean="0">
                <a:solidFill>
                  <a:schemeClr val="accent5">
                    <a:lumMod val="60000"/>
                    <a:lumOff val="40000"/>
                  </a:schemeClr>
                </a:solidFill>
                <a:latin typeface="Times New Roman" panose="02020603050405020304" pitchFamily="18" charset="0"/>
                <a:cs typeface="Times New Roman" panose="02020603050405020304" pitchFamily="18" charset="0"/>
              </a:rPr>
              <a:t>Threat to integrity and availability</a:t>
            </a:r>
          </a:p>
          <a:p>
            <a:pPr>
              <a:buFont typeface="Wingdings" panose="05000000000000000000" pitchFamily="2" charset="2"/>
              <a:buChar char="Ø"/>
            </a:pPr>
            <a:r>
              <a:rPr lang="en-US" sz="1800" dirty="0" smtClean="0">
                <a:solidFill>
                  <a:schemeClr val="accent5">
                    <a:lumMod val="60000"/>
                    <a:lumOff val="40000"/>
                  </a:schemeClr>
                </a:solidFill>
                <a:latin typeface="Times New Roman" panose="02020603050405020304" pitchFamily="18" charset="0"/>
                <a:cs typeface="Times New Roman" panose="02020603050405020304" pitchFamily="18" charset="0"/>
              </a:rPr>
              <a:t>Capture physical control over the link</a:t>
            </a:r>
          </a:p>
          <a:p>
            <a:pPr>
              <a:buFont typeface="Wingdings" panose="05000000000000000000" pitchFamily="2" charset="2"/>
              <a:buChar char="Ø"/>
            </a:pPr>
            <a:r>
              <a:rPr lang="en-US" sz="1800" dirty="0" smtClean="0">
                <a:solidFill>
                  <a:schemeClr val="accent5">
                    <a:lumMod val="60000"/>
                    <a:lumOff val="40000"/>
                  </a:schemeClr>
                </a:solidFill>
                <a:latin typeface="Times New Roman" panose="02020603050405020304" pitchFamily="18" charset="0"/>
                <a:cs typeface="Times New Roman" panose="02020603050405020304" pitchFamily="18" charset="0"/>
              </a:rPr>
              <a:t>detection</a:t>
            </a:r>
          </a:p>
        </p:txBody>
      </p:sp>
      <p:sp>
        <p:nvSpPr>
          <p:cNvPr id="4" name="Content Placeholder 3"/>
          <p:cNvSpPr>
            <a:spLocks noGrp="1"/>
          </p:cNvSpPr>
          <p:nvPr>
            <p:ph sz="half" idx="2"/>
          </p:nvPr>
        </p:nvSpPr>
        <p:spPr>
          <a:xfrm>
            <a:off x="4610921" y="1655520"/>
            <a:ext cx="4038600" cy="3394472"/>
          </a:xfrm>
        </p:spPr>
        <p:txBody>
          <a:bodyPr>
            <a:normAutofit/>
          </a:bodyPr>
          <a:lstStyle/>
          <a:p>
            <a:pPr marL="0" indent="0">
              <a:buNone/>
            </a:pPr>
            <a:r>
              <a:rPr lang="en-US" b="1" u="sng" dirty="0" smtClean="0">
                <a:solidFill>
                  <a:schemeClr val="accent5">
                    <a:lumMod val="60000"/>
                    <a:lumOff val="40000"/>
                  </a:schemeClr>
                </a:solidFill>
                <a:latin typeface="Times New Roman" panose="02020603050405020304" pitchFamily="18" charset="0"/>
                <a:cs typeface="Times New Roman" panose="02020603050405020304" pitchFamily="18" charset="0"/>
              </a:rPr>
              <a:t>Passive  </a:t>
            </a:r>
            <a:r>
              <a:rPr lang="en-US" b="1" u="sng" dirty="0">
                <a:solidFill>
                  <a:schemeClr val="accent5">
                    <a:lumMod val="60000"/>
                    <a:lumOff val="40000"/>
                  </a:schemeClr>
                </a:solidFill>
                <a:latin typeface="Times New Roman" panose="02020603050405020304" pitchFamily="18" charset="0"/>
                <a:cs typeface="Times New Roman" panose="02020603050405020304" pitchFamily="18" charset="0"/>
              </a:rPr>
              <a:t>attack </a:t>
            </a:r>
            <a:r>
              <a:rPr lang="en-US" b="1" u="sng" dirty="0" smtClean="0">
                <a:solidFill>
                  <a:schemeClr val="accent5">
                    <a:lumMod val="60000"/>
                    <a:lumOff val="40000"/>
                  </a:schemeClr>
                </a:solidFill>
                <a:latin typeface="Times New Roman" panose="02020603050405020304" pitchFamily="18" charset="0"/>
                <a:cs typeface="Times New Roman" panose="02020603050405020304" pitchFamily="18" charset="0"/>
              </a:rPr>
              <a:t>::</a:t>
            </a:r>
          </a:p>
          <a:p>
            <a:pPr marL="0" indent="0">
              <a:buNone/>
            </a:pPr>
            <a:endParaRPr lang="en-US" b="1" u="sng" dirty="0">
              <a:solidFill>
                <a:schemeClr val="accent5">
                  <a:lumMod val="60000"/>
                  <a:lumOff val="4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solidFill>
                  <a:schemeClr val="accent5">
                    <a:lumMod val="60000"/>
                    <a:lumOff val="40000"/>
                  </a:schemeClr>
                </a:solidFill>
                <a:latin typeface="Times New Roman" panose="02020603050405020304" pitchFamily="18" charset="0"/>
                <a:cs typeface="Times New Roman" panose="02020603050405020304" pitchFamily="18" charset="0"/>
              </a:rPr>
              <a:t>Monitors </a:t>
            </a:r>
            <a:r>
              <a:rPr lang="en-US" sz="1800" dirty="0">
                <a:solidFill>
                  <a:schemeClr val="accent5">
                    <a:lumMod val="60000"/>
                    <a:lumOff val="40000"/>
                  </a:schemeClr>
                </a:solidFill>
                <a:latin typeface="Times New Roman" panose="02020603050405020304" pitchFamily="18" charset="0"/>
                <a:cs typeface="Times New Roman" panose="02020603050405020304" pitchFamily="18" charset="0"/>
              </a:rPr>
              <a:t>the data</a:t>
            </a:r>
          </a:p>
          <a:p>
            <a:pPr>
              <a:buFont typeface="Wingdings" panose="05000000000000000000" pitchFamily="2" charset="2"/>
              <a:buChar char="Ø"/>
            </a:pPr>
            <a:r>
              <a:rPr lang="en-US" sz="1800" dirty="0" smtClean="0">
                <a:solidFill>
                  <a:schemeClr val="accent5">
                    <a:lumMod val="60000"/>
                    <a:lumOff val="40000"/>
                  </a:schemeClr>
                </a:solidFill>
                <a:latin typeface="Times New Roman" panose="02020603050405020304" pitchFamily="18" charset="0"/>
                <a:cs typeface="Times New Roman" panose="02020603050405020304" pitchFamily="18" charset="0"/>
              </a:rPr>
              <a:t>Does not Affect </a:t>
            </a:r>
            <a:r>
              <a:rPr lang="en-US" sz="1800" dirty="0">
                <a:solidFill>
                  <a:schemeClr val="accent5">
                    <a:lumMod val="60000"/>
                    <a:lumOff val="40000"/>
                  </a:schemeClr>
                </a:solidFill>
                <a:latin typeface="Times New Roman" panose="02020603050405020304" pitchFamily="18" charset="0"/>
                <a:cs typeface="Times New Roman" panose="02020603050405020304" pitchFamily="18" charset="0"/>
              </a:rPr>
              <a:t>the system</a:t>
            </a:r>
          </a:p>
          <a:p>
            <a:pPr>
              <a:buFont typeface="Wingdings" panose="05000000000000000000" pitchFamily="2" charset="2"/>
              <a:buChar char="Ø"/>
            </a:pPr>
            <a:r>
              <a:rPr lang="en-US" sz="1800" dirty="0" smtClean="0">
                <a:solidFill>
                  <a:schemeClr val="accent5">
                    <a:lumMod val="60000"/>
                    <a:lumOff val="40000"/>
                  </a:schemeClr>
                </a:solidFill>
                <a:latin typeface="Times New Roman" panose="02020603050405020304" pitchFamily="18" charset="0"/>
                <a:cs typeface="Times New Roman" panose="02020603050405020304" pitchFamily="18" charset="0"/>
              </a:rPr>
              <a:t>Cannot  </a:t>
            </a:r>
            <a:r>
              <a:rPr lang="en-US" sz="1800" dirty="0">
                <a:solidFill>
                  <a:schemeClr val="accent5">
                    <a:lumMod val="60000"/>
                    <a:lumOff val="40000"/>
                  </a:schemeClr>
                </a:solidFill>
                <a:latin typeface="Times New Roman" panose="02020603050405020304" pitchFamily="18" charset="0"/>
                <a:cs typeface="Times New Roman" panose="02020603050405020304" pitchFamily="18" charset="0"/>
              </a:rPr>
              <a:t>be easily detected</a:t>
            </a:r>
          </a:p>
          <a:p>
            <a:pPr>
              <a:buFont typeface="Wingdings" panose="05000000000000000000" pitchFamily="2" charset="2"/>
              <a:buChar char="Ø"/>
            </a:pPr>
            <a:r>
              <a:rPr lang="en-US" sz="1800" dirty="0">
                <a:solidFill>
                  <a:schemeClr val="accent5">
                    <a:lumMod val="60000"/>
                    <a:lumOff val="40000"/>
                  </a:schemeClr>
                </a:solidFill>
                <a:latin typeface="Times New Roman" panose="02020603050405020304" pitchFamily="18" charset="0"/>
                <a:cs typeface="Times New Roman" panose="02020603050405020304" pitchFamily="18" charset="0"/>
              </a:rPr>
              <a:t>Threat to </a:t>
            </a:r>
            <a:r>
              <a:rPr lang="en-US" sz="1800" dirty="0" smtClean="0">
                <a:solidFill>
                  <a:schemeClr val="accent5">
                    <a:lumMod val="60000"/>
                    <a:lumOff val="40000"/>
                  </a:schemeClr>
                </a:solidFill>
                <a:latin typeface="Times New Roman" panose="02020603050405020304" pitchFamily="18" charset="0"/>
                <a:cs typeface="Times New Roman" panose="02020603050405020304" pitchFamily="18" charset="0"/>
              </a:rPr>
              <a:t>confidentiality</a:t>
            </a:r>
          </a:p>
          <a:p>
            <a:pPr>
              <a:buFont typeface="Wingdings" panose="05000000000000000000" pitchFamily="2" charset="2"/>
              <a:buChar char="Ø"/>
            </a:pPr>
            <a:r>
              <a:rPr lang="en-US" sz="1800" dirty="0" smtClean="0">
                <a:solidFill>
                  <a:schemeClr val="accent5">
                    <a:lumMod val="60000"/>
                    <a:lumOff val="40000"/>
                  </a:schemeClr>
                </a:solidFill>
                <a:latin typeface="Times New Roman" panose="02020603050405020304" pitchFamily="18" charset="0"/>
                <a:cs typeface="Times New Roman" panose="02020603050405020304" pitchFamily="18" charset="0"/>
              </a:rPr>
              <a:t>Just observe the transmission</a:t>
            </a:r>
            <a:endParaRPr lang="en-US" sz="1800" dirty="0">
              <a:solidFill>
                <a:schemeClr val="accent5">
                  <a:lumMod val="60000"/>
                  <a:lumOff val="4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solidFill>
                  <a:schemeClr val="accent5">
                    <a:lumMod val="60000"/>
                    <a:lumOff val="40000"/>
                  </a:schemeClr>
                </a:solidFill>
                <a:latin typeface="Times New Roman" panose="02020603050405020304" pitchFamily="18" charset="0"/>
                <a:cs typeface="Times New Roman" panose="02020603050405020304" pitchFamily="18" charset="0"/>
              </a:rPr>
              <a:t>Prevention </a:t>
            </a:r>
            <a:endParaRPr lang="en-US" sz="1800" dirty="0">
              <a:solidFill>
                <a:schemeClr val="accent5">
                  <a:lumMod val="60000"/>
                  <a:lumOff val="40000"/>
                </a:schemeClr>
              </a:solidFill>
              <a:latin typeface="Times New Roman" panose="02020603050405020304" pitchFamily="18" charset="0"/>
              <a:cs typeface="Times New Roman" panose="02020603050405020304" pitchFamily="18" charset="0"/>
            </a:endParaRPr>
          </a:p>
          <a:p>
            <a:endParaRPr lang="en-US"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4419295" y="1513402"/>
            <a:ext cx="0" cy="3531394"/>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flipV="1">
            <a:off x="203028" y="1518598"/>
            <a:ext cx="4123035" cy="1"/>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a:off x="4251646" y="5001692"/>
            <a:ext cx="4420210" cy="3770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flipV="1">
            <a:off x="4249229" y="1511150"/>
            <a:ext cx="4427599" cy="18854"/>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H="1" flipV="1">
            <a:off x="8694191" y="1518598"/>
            <a:ext cx="15506" cy="350194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a:off x="264260" y="5044796"/>
            <a:ext cx="4100700" cy="5196"/>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258090" y="1503875"/>
            <a:ext cx="0" cy="353139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8116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6015" y="586585"/>
            <a:ext cx="6413610" cy="916229"/>
          </a:xfrm>
        </p:spPr>
        <p:txBody>
          <a:bodyPr>
            <a:normAutofit/>
          </a:bodyPr>
          <a:lstStyle/>
          <a:p>
            <a:r>
              <a:rPr lang="en-US" b="1" dirty="0">
                <a:effectLst/>
                <a:latin typeface="Times New Roman" panose="02020603050405020304" pitchFamily="18" charset="0"/>
                <a:cs typeface="Times New Roman" panose="02020603050405020304" pitchFamily="18" charset="0"/>
              </a:rPr>
              <a:t>VIRUS </a:t>
            </a:r>
            <a:r>
              <a:rPr lang="en-US" b="1" dirty="0" smtClean="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3310" y="1960930"/>
            <a:ext cx="6413610" cy="3359510"/>
          </a:xfrm>
        </p:spPr>
        <p:txBody>
          <a:bodyPr>
            <a:normAutofit/>
          </a:bodyPr>
          <a:lstStyle/>
          <a:p>
            <a:r>
              <a:rPr lang="en-US" sz="2000" dirty="0">
                <a:latin typeface="Times New Roman" panose="02020603050405020304" pitchFamily="18" charset="0"/>
                <a:cs typeface="Times New Roman" panose="02020603050405020304" pitchFamily="18" charset="0"/>
              </a:rPr>
              <a:t>A program that is able to infect other programs by modifying them to include a possibly evolved copy of itself</a:t>
            </a:r>
          </a:p>
        </p:txBody>
      </p:sp>
    </p:spTree>
    <p:extLst>
      <p:ext uri="{BB962C8B-B14F-4D97-AF65-F5344CB8AC3E}">
        <p14:creationId xmlns:p14="http://schemas.microsoft.com/office/powerpoint/2010/main" val="966816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latin typeface="Times New Roman" panose="02020603050405020304" pitchFamily="18" charset="0"/>
                <a:cs typeface="Times New Roman" panose="02020603050405020304" pitchFamily="18" charset="0"/>
              </a:rPr>
              <a:t>Encrypting </a:t>
            </a:r>
            <a:r>
              <a:rPr lang="en-US" sz="3200" b="1" dirty="0" smtClean="0">
                <a:effectLst/>
                <a:latin typeface="Times New Roman" panose="02020603050405020304" pitchFamily="18" charset="0"/>
                <a:cs typeface="Times New Roman" panose="02020603050405020304" pitchFamily="18" charset="0"/>
              </a:rPr>
              <a:t>Viruses :</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3310" y="1783990"/>
            <a:ext cx="7024430" cy="3359510"/>
          </a:xfrm>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Encrypting Viruses is a type of computer virus, if such types of viruses are detected it can lead to serious problems. As the entire world is dependent on computer systems for their day-to-day life.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is said that the Encrypting Viruses is one of the most dangerous viruses as once your device gets encountered with the encrypting virus it may start encrypting all the important and confidential documents and the files which are stored in your computer or laptop later on, make the files useless and unreadable or may get deleted which may cause the loss of data or lead to automatic factory reset which may include the deleting of all account and all the important information, information passwords and  important payment details from your device if it not removed it may transfer to the other devices as well.</a:t>
            </a:r>
          </a:p>
          <a:p>
            <a:endParaRPr lang="en-US" dirty="0"/>
          </a:p>
        </p:txBody>
      </p:sp>
    </p:spTree>
    <p:extLst>
      <p:ext uri="{BB962C8B-B14F-4D97-AF65-F5344CB8AC3E}">
        <p14:creationId xmlns:p14="http://schemas.microsoft.com/office/powerpoint/2010/main" val="400263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61180" y="433881"/>
            <a:ext cx="1527050" cy="916229"/>
          </a:xfrm>
        </p:spPr>
        <p:txBody>
          <a:bodyPr>
            <a:normAutofit/>
          </a:bodyPr>
          <a:lstStyle/>
          <a:p>
            <a:r>
              <a:rPr lang="en-US" dirty="0"/>
              <a:t>Topic:</a:t>
            </a:r>
          </a:p>
        </p:txBody>
      </p:sp>
      <p:sp>
        <p:nvSpPr>
          <p:cNvPr id="5" name="Content Placeholder 4"/>
          <p:cNvSpPr>
            <a:spLocks noGrp="1"/>
          </p:cNvSpPr>
          <p:nvPr>
            <p:ph idx="1"/>
          </p:nvPr>
        </p:nvSpPr>
        <p:spPr>
          <a:xfrm>
            <a:off x="2128720" y="1350109"/>
            <a:ext cx="6413610" cy="2290575"/>
          </a:xfrm>
        </p:spPr>
        <p:txBody>
          <a:bodyPr>
            <a:normAutofit/>
          </a:bodyPr>
          <a:lstStyle/>
          <a:p>
            <a:pPr marL="0" indent="0">
              <a:buNone/>
            </a:pPr>
            <a:r>
              <a:rPr lang="en-GB" sz="4000" dirty="0">
                <a:latin typeface="Times New Roman" panose="02020603050405020304" pitchFamily="18" charset="0"/>
                <a:cs typeface="Times New Roman" panose="02020603050405020304" pitchFamily="18" charset="0"/>
              </a:rPr>
              <a:t>Ethical Hacking, Network Security, Encryption Viruses and How Does It Works</a:t>
            </a:r>
            <a:endParaRPr lang="en-US"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latin typeface="Times New Roman" panose="02020603050405020304" pitchFamily="18" charset="0"/>
                <a:cs typeface="Times New Roman" panose="02020603050405020304" pitchFamily="18" charset="0"/>
              </a:rPr>
              <a:t>How do they work </a:t>
            </a:r>
            <a:r>
              <a:rPr lang="en-US" b="1" dirty="0" smtClean="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Encrypted Virus Threats can be identified as files, data or system settings which have been altered by an infectious program or computer virus. These viruses make their entry into a computer system either by loading up on the programs installed on the desktop, or by crawling up from beneath the surface of the operating system. They will then either delete or change system settings, replacing these with counterfeit settings which are designed to steal personal and financial data. </a:t>
            </a:r>
          </a:p>
          <a:p>
            <a:endParaRPr lang="en-US" dirty="0"/>
          </a:p>
        </p:txBody>
      </p:sp>
    </p:spTree>
    <p:extLst>
      <p:ext uri="{BB962C8B-B14F-4D97-AF65-F5344CB8AC3E}">
        <p14:creationId xmlns:p14="http://schemas.microsoft.com/office/powerpoint/2010/main" val="3900236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latin typeface="Times New Roman" panose="02020603050405020304" pitchFamily="18" charset="0"/>
                <a:cs typeface="Times New Roman" panose="02020603050405020304" pitchFamily="18" charset="0"/>
              </a:rPr>
              <a:t>Example of encrypting viruses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Ransomware and </a:t>
            </a:r>
            <a:r>
              <a:rPr lang="en-US" dirty="0" smtClean="0">
                <a:latin typeface="Times New Roman" panose="02020603050405020304" pitchFamily="18" charset="0"/>
                <a:cs typeface="Times New Roman" panose="02020603050405020304" pitchFamily="18" charset="0"/>
              </a:rPr>
              <a:t>Crippen </a:t>
            </a:r>
            <a:r>
              <a:rPr lang="en-US" dirty="0">
                <a:latin typeface="Times New Roman" panose="02020603050405020304" pitchFamily="18" charset="0"/>
                <a:cs typeface="Times New Roman" panose="02020603050405020304" pitchFamily="18" charset="0"/>
              </a:rPr>
              <a:t>are said to be examples of the encrypted virus that encrypts the victims' files. Ransomware is a type of malware that was first invented and implemented by Young and Yung at Columbia University in 1996, which are used by the cybercriminals, by chance if the computer gets infected with the ransomware it will help in blocking the access to the system or its data. </a:t>
            </a:r>
            <a:r>
              <a:rPr lang="en-US" dirty="0" smtClean="0">
                <a:latin typeface="Times New Roman" panose="02020603050405020304" pitchFamily="18" charset="0"/>
                <a:cs typeface="Times New Roman" panose="02020603050405020304" pitchFamily="18" charset="0"/>
              </a:rPr>
              <a:t>Cipher </a:t>
            </a:r>
            <a:r>
              <a:rPr lang="en-US" dirty="0">
                <a:latin typeface="Times New Roman" panose="02020603050405020304" pitchFamily="18" charset="0"/>
                <a:cs typeface="Times New Roman" panose="02020603050405020304" pitchFamily="18" charset="0"/>
              </a:rPr>
              <a:t>is a ransomware-type of the virus which is venomous software that may silently enter into your computer system.  </a:t>
            </a:r>
          </a:p>
          <a:p>
            <a:pPr marL="0" indent="0">
              <a:buNone/>
            </a:pP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These encrypting viruses enter into the computer networks via email spam, attachments, etc. As compared to the various other viruses the encrypted virus is difficult to be detected.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343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latin typeface="Times New Roman" panose="02020603050405020304" pitchFamily="18" charset="0"/>
                <a:cs typeface="Times New Roman" panose="02020603050405020304" pitchFamily="18" charset="0"/>
              </a:rPr>
              <a:t>Counter Measures of Encrypted </a:t>
            </a:r>
            <a:r>
              <a:rPr lang="en-US" dirty="0" smtClean="0">
                <a:effectLst/>
                <a:latin typeface="Times New Roman" panose="02020603050405020304" pitchFamily="18" charset="0"/>
                <a:cs typeface="Times New Roman" panose="02020603050405020304" pitchFamily="18" charset="0"/>
              </a:rPr>
              <a:t>Viruses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70604" y="1655520"/>
            <a:ext cx="7473395" cy="3359510"/>
          </a:xfrm>
        </p:spPr>
        <p:txBody>
          <a:bodyPr>
            <a:normAutofit fontScale="55000" lnSpcReduction="20000"/>
          </a:bodyPr>
          <a:lstStyle/>
          <a:p>
            <a:r>
              <a:rPr lang="en-US" b="1" dirty="0">
                <a:latin typeface="Times New Roman" panose="02020603050405020304" pitchFamily="18" charset="0"/>
                <a:cs typeface="Times New Roman" panose="02020603050405020304" pitchFamily="18" charset="0"/>
              </a:rPr>
              <a:t>Mobile devices</a:t>
            </a:r>
            <a:r>
              <a:rPr lang="en-US"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Users </a:t>
            </a:r>
            <a:r>
              <a:rPr lang="en-US" dirty="0">
                <a:latin typeface="Times New Roman" panose="02020603050405020304" pitchFamily="18" charset="0"/>
                <a:cs typeface="Times New Roman" panose="02020603050405020304" pitchFamily="18" charset="0"/>
              </a:rPr>
              <a:t>need to run anti spyware applications to remove these fake apps.</a:t>
            </a:r>
          </a:p>
          <a:p>
            <a:pPr marL="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Incident Response Teams:  </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It </a:t>
            </a:r>
            <a:r>
              <a:rPr lang="en-US" dirty="0">
                <a:latin typeface="Times New Roman" panose="02020603050405020304" pitchFamily="18" charset="0"/>
                <a:cs typeface="Times New Roman" panose="02020603050405020304" pitchFamily="18" charset="0"/>
              </a:rPr>
              <a:t>is  important that the incident response team has the </a:t>
            </a:r>
            <a:r>
              <a:rPr lang="en-US" dirty="0" smtClean="0">
                <a:latin typeface="Times New Roman" panose="02020603050405020304" pitchFamily="18" charset="0"/>
                <a:cs typeface="Times New Roman" panose="02020603050405020304" pitchFamily="18" charset="0"/>
              </a:rPr>
              <a:t>capability </a:t>
            </a:r>
            <a:r>
              <a:rPr lang="en-US" dirty="0">
                <a:latin typeface="Times New Roman" panose="02020603050405020304" pitchFamily="18" charset="0"/>
                <a:cs typeface="Times New Roman" panose="02020603050405020304" pitchFamily="18" charset="0"/>
              </a:rPr>
              <a:t>to handle the situation as quickly as possible once the infection has been detected. </a:t>
            </a:r>
            <a:r>
              <a:rPr lang="en-US" dirty="0" smtClean="0">
                <a:latin typeface="Times New Roman" panose="02020603050405020304" pitchFamily="18" charset="0"/>
                <a:cs typeface="Times New Roman" panose="02020603050405020304" pitchFamily="18" charset="0"/>
              </a:rPr>
              <a:t> Depending </a:t>
            </a:r>
            <a:r>
              <a:rPr lang="en-US" dirty="0">
                <a:latin typeface="Times New Roman" panose="02020603050405020304" pitchFamily="18" charset="0"/>
                <a:cs typeface="Times New Roman" panose="02020603050405020304" pitchFamily="18" charset="0"/>
              </a:rPr>
              <a:t>on the nature of the infection, some companies may have hours to respond while </a:t>
            </a:r>
            <a:r>
              <a:rPr lang="en-US" dirty="0" smtClean="0">
                <a:latin typeface="Times New Roman" panose="02020603050405020304" pitchFamily="18" charset="0"/>
                <a:cs typeface="Times New Roman" panose="02020603050405020304" pitchFamily="18" charset="0"/>
              </a:rPr>
              <a:t>    others </a:t>
            </a:r>
            <a:r>
              <a:rPr lang="en-US" dirty="0">
                <a:latin typeface="Times New Roman" panose="02020603050405020304" pitchFamily="18" charset="0"/>
                <a:cs typeface="Times New Roman" panose="02020603050405020304" pitchFamily="18" charset="0"/>
              </a:rPr>
              <a:t>may have minutes to spare.</a:t>
            </a:r>
          </a:p>
          <a:p>
            <a:pPr marL="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Over the counter Antivirus programs</a:t>
            </a:r>
            <a:r>
              <a:rPr lang="en-US" b="1"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wide range of over the counter (OTC) antivirus programs can be used to counteract encrypted virus attacks. Many of these OTC products have free trials that enable IT administrators to try their product before investing money in them. </a:t>
            </a:r>
          </a:p>
        </p:txBody>
      </p:sp>
    </p:spTree>
    <p:extLst>
      <p:ext uri="{BB962C8B-B14F-4D97-AF65-F5344CB8AC3E}">
        <p14:creationId xmlns:p14="http://schemas.microsoft.com/office/powerpoint/2010/main" val="400565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3310" y="128470"/>
            <a:ext cx="5497379" cy="891995"/>
          </a:xfrm>
        </p:spPr>
        <p:txBody>
          <a:bodyPr/>
          <a:lstStyle/>
          <a:p>
            <a:r>
              <a:rPr lang="en-US" dirty="0"/>
              <a:t>What is Ethical Hacking:</a:t>
            </a:r>
          </a:p>
        </p:txBody>
      </p:sp>
      <p:pic>
        <p:nvPicPr>
          <p:cNvPr id="7" name="Content Placeholder 6">
            <a:extLst>
              <a:ext uri="{FF2B5EF4-FFF2-40B4-BE49-F238E27FC236}">
                <a16:creationId xmlns:a16="http://schemas.microsoft.com/office/drawing/2014/main" id="{3FA9B03E-E3FC-8B84-F5BB-D3F479887201}"/>
              </a:ext>
            </a:extLst>
          </p:cNvPr>
          <p:cNvPicPr>
            <a:picLocks noGrp="1" noChangeAspect="1"/>
          </p:cNvPicPr>
          <p:nvPr>
            <p:ph idx="1"/>
          </p:nvPr>
        </p:nvPicPr>
        <p:blipFill>
          <a:blip r:embed="rId2"/>
          <a:stretch>
            <a:fillRect/>
          </a:stretch>
        </p:blipFill>
        <p:spPr>
          <a:xfrm>
            <a:off x="603189" y="1739747"/>
            <a:ext cx="7937620" cy="3206750"/>
          </a:xfrm>
          <a:prstGeom prst="rect">
            <a:avLst/>
          </a:prstGeom>
        </p:spPr>
      </p:pic>
      <p:sp>
        <p:nvSpPr>
          <p:cNvPr id="9" name="TextBox 8">
            <a:extLst>
              <a:ext uri="{FF2B5EF4-FFF2-40B4-BE49-F238E27FC236}">
                <a16:creationId xmlns:a16="http://schemas.microsoft.com/office/drawing/2014/main" id="{9DEEDEC4-B44C-919E-DD87-6E2D023DEDB3}"/>
              </a:ext>
            </a:extLst>
          </p:cNvPr>
          <p:cNvSpPr txBox="1"/>
          <p:nvPr/>
        </p:nvSpPr>
        <p:spPr>
          <a:xfrm>
            <a:off x="907080" y="1739747"/>
            <a:ext cx="7786434" cy="3046988"/>
          </a:xfrm>
          <a:prstGeom prst="rect">
            <a:avLst/>
          </a:prstGeom>
          <a:noFill/>
        </p:spPr>
        <p:txBody>
          <a:bodyPr wrap="square">
            <a:spAutoFit/>
          </a:bodyPr>
          <a:lstStyle/>
          <a:p>
            <a:r>
              <a:rPr lang="en-GB" sz="3200" b="0" i="0" dirty="0">
                <a:solidFill>
                  <a:schemeClr val="accent5">
                    <a:lumMod val="40000"/>
                    <a:lumOff val="60000"/>
                  </a:schemeClr>
                </a:solidFill>
                <a:effectLst/>
                <a:latin typeface="Times New Roman" panose="02020603050405020304" pitchFamily="18" charset="0"/>
                <a:cs typeface="Times New Roman" panose="02020603050405020304" pitchFamily="18" charset="0"/>
              </a:rPr>
              <a:t>Ethical hacking involves an authorized attempt to gain unauthorized access to a computer system, application, or data. Carrying out an ethical hack involves duplicating strategies and actions of malicious attackers.</a:t>
            </a:r>
            <a:endParaRPr lang="en-US" sz="3200"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A21F-824B-3385-9333-C94DA4E19A64}"/>
              </a:ext>
            </a:extLst>
          </p:cNvPr>
          <p:cNvSpPr>
            <a:spLocks noGrp="1"/>
          </p:cNvSpPr>
          <p:nvPr>
            <p:ph type="title"/>
          </p:nvPr>
        </p:nvSpPr>
        <p:spPr>
          <a:xfrm>
            <a:off x="1059786" y="128470"/>
            <a:ext cx="7635249" cy="763525"/>
          </a:xfrm>
        </p:spPr>
        <p:txBody>
          <a:bodyPr>
            <a:normAutofit/>
          </a:bodyPr>
          <a:lstStyle/>
          <a:p>
            <a:r>
              <a:rPr lang="en-US" sz="2800" dirty="0">
                <a:latin typeface="Times New Roman" panose="02020603050405020304" pitchFamily="18" charset="0"/>
                <a:cs typeface="Times New Roman" panose="02020603050405020304" pitchFamily="18" charset="0"/>
              </a:rPr>
              <a:t>KEY CONCEPT OF ETHICAL HACKING:</a:t>
            </a:r>
          </a:p>
        </p:txBody>
      </p:sp>
      <p:sp>
        <p:nvSpPr>
          <p:cNvPr id="3" name="Content Placeholder 2">
            <a:extLst>
              <a:ext uri="{FF2B5EF4-FFF2-40B4-BE49-F238E27FC236}">
                <a16:creationId xmlns:a16="http://schemas.microsoft.com/office/drawing/2014/main" id="{C548B5B0-116E-9AB0-613F-9ABFD34AE96E}"/>
              </a:ext>
            </a:extLst>
          </p:cNvPr>
          <p:cNvSpPr>
            <a:spLocks noGrp="1"/>
          </p:cNvSpPr>
          <p:nvPr>
            <p:ph idx="1"/>
          </p:nvPr>
        </p:nvSpPr>
        <p:spPr/>
        <p:txBody>
          <a:bodyPr/>
          <a:lstStyle/>
          <a:p>
            <a:pPr marL="0" indent="0">
              <a:buNone/>
            </a:pPr>
            <a:r>
              <a:rPr lang="en-US" sz="1600" dirty="0">
                <a:latin typeface="Times New Roman" panose="02020603050405020304" pitchFamily="18" charset="0"/>
                <a:cs typeface="Times New Roman" panose="02020603050405020304" pitchFamily="18" charset="0"/>
              </a:rPr>
              <a:t>HACKING EXPERTS FOLLOW FOUR KEY PROTOCOL CONCEPTS. THERE ARE: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STAY LEGAL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DEFINE THE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REPORT VULNERABILITIES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RESPECT DATA SENSITIVE </a:t>
            </a:r>
          </a:p>
        </p:txBody>
      </p:sp>
    </p:spTree>
    <p:extLst>
      <p:ext uri="{BB962C8B-B14F-4D97-AF65-F5344CB8AC3E}">
        <p14:creationId xmlns:p14="http://schemas.microsoft.com/office/powerpoint/2010/main" val="2235812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59598-AFBB-4BAA-1B3D-EB09F5617993}"/>
              </a:ext>
            </a:extLst>
          </p:cNvPr>
          <p:cNvSpPr>
            <a:spLocks noGrp="1"/>
          </p:cNvSpPr>
          <p:nvPr>
            <p:ph type="title"/>
          </p:nvPr>
        </p:nvSpPr>
        <p:spPr/>
        <p:txBody>
          <a:bodyPr/>
          <a:lstStyle/>
          <a:p>
            <a:r>
              <a:rPr lang="en-US" dirty="0"/>
              <a:t>Count….</a:t>
            </a:r>
          </a:p>
        </p:txBody>
      </p:sp>
      <p:sp>
        <p:nvSpPr>
          <p:cNvPr id="3" name="Content Placeholder 2">
            <a:extLst>
              <a:ext uri="{FF2B5EF4-FFF2-40B4-BE49-F238E27FC236}">
                <a16:creationId xmlns:a16="http://schemas.microsoft.com/office/drawing/2014/main" id="{089C7886-6E70-8E16-DF2A-6BB8F9751AD9}"/>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STAY LEGAL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GB" sz="2000" b="0" i="0" dirty="0">
                <a:solidFill>
                  <a:schemeClr val="accent5">
                    <a:lumMod val="40000"/>
                    <a:lumOff val="60000"/>
                  </a:schemeClr>
                </a:solidFill>
                <a:effectLst/>
                <a:latin typeface="Times New Roman" panose="02020603050405020304" pitchFamily="18" charset="0"/>
                <a:cs typeface="Times New Roman" panose="02020603050405020304" pitchFamily="18" charset="0"/>
              </a:rPr>
              <a:t>Obtain proper approval before accessing and performing a security </a:t>
            </a:r>
            <a:r>
              <a:rPr lang="en-US" sz="2000" b="0" i="0" dirty="0">
                <a:solidFill>
                  <a:schemeClr val="accent5">
                    <a:lumMod val="40000"/>
                    <a:lumOff val="60000"/>
                  </a:schemeClr>
                </a:solidFill>
                <a:effectLst/>
                <a:latin typeface="Times New Roman" panose="02020603050405020304" pitchFamily="18" charset="0"/>
                <a:cs typeface="Times New Roman" panose="02020603050405020304" pitchFamily="18" charset="0"/>
              </a:rPr>
              <a:t>assessment</a:t>
            </a:r>
            <a:r>
              <a:rPr lang="en-GB" sz="2000" b="0" i="0" dirty="0">
                <a:solidFill>
                  <a:schemeClr val="accent5">
                    <a:lumMod val="40000"/>
                    <a:lumOff val="60000"/>
                  </a:schemeClr>
                </a:solidFill>
                <a:effectLst/>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DEFINE THE SCOPE:</a:t>
            </a:r>
          </a:p>
          <a:p>
            <a:pPr>
              <a:buFont typeface="Wingdings" panose="05000000000000000000" pitchFamily="2" charset="2"/>
              <a:buChar char="Ø"/>
            </a:pPr>
            <a:r>
              <a:rPr lang="en-US" sz="2000" b="0" i="0" dirty="0">
                <a:solidFill>
                  <a:schemeClr val="accent5">
                    <a:lumMod val="40000"/>
                    <a:lumOff val="60000"/>
                  </a:schemeClr>
                </a:solidFill>
                <a:effectLst/>
                <a:latin typeface="Times New Roman" panose="02020603050405020304" pitchFamily="18" charset="0"/>
                <a:cs typeface="Times New Roman" panose="02020603050405020304" pitchFamily="18" charset="0"/>
              </a:rPr>
              <a:t>                             </a:t>
            </a:r>
            <a:r>
              <a:rPr lang="en-US" sz="2000" b="0" i="0" dirty="0" smtClean="0">
                <a:solidFill>
                  <a:schemeClr val="accent5">
                    <a:lumMod val="40000"/>
                    <a:lumOff val="60000"/>
                  </a:schemeClr>
                </a:solidFill>
                <a:effectLst/>
                <a:latin typeface="Times New Roman" panose="02020603050405020304" pitchFamily="18" charset="0"/>
                <a:cs typeface="Times New Roman" panose="02020603050405020304" pitchFamily="18" charset="0"/>
              </a:rPr>
              <a:t>  </a:t>
            </a:r>
            <a:r>
              <a:rPr lang="en-GB" sz="2000" b="0" i="0" dirty="0">
                <a:solidFill>
                  <a:schemeClr val="accent5">
                    <a:lumMod val="40000"/>
                    <a:lumOff val="60000"/>
                  </a:schemeClr>
                </a:solidFill>
                <a:effectLst/>
                <a:latin typeface="Times New Roman" panose="02020603050405020304" pitchFamily="18" charset="0"/>
                <a:cs typeface="Times New Roman" panose="02020603050405020304" pitchFamily="18" charset="0"/>
              </a:rPr>
              <a:t>Determine the scope of the assessment so that the ethical hacker’s work remains legal and within the organization’s approved boundaries.</a:t>
            </a:r>
            <a:endParaRPr lang="en-US"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83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33D3-4D13-DA1E-3213-99881C3138E1}"/>
              </a:ext>
            </a:extLst>
          </p:cNvPr>
          <p:cNvSpPr>
            <a:spLocks noGrp="1"/>
          </p:cNvSpPr>
          <p:nvPr>
            <p:ph type="title"/>
          </p:nvPr>
        </p:nvSpPr>
        <p:spPr/>
        <p:txBody>
          <a:bodyPr/>
          <a:lstStyle/>
          <a:p>
            <a:r>
              <a:rPr lang="en-US" dirty="0"/>
              <a:t>Count…</a:t>
            </a:r>
          </a:p>
        </p:txBody>
      </p:sp>
      <p:sp>
        <p:nvSpPr>
          <p:cNvPr id="3" name="Content Placeholder 2">
            <a:extLst>
              <a:ext uri="{FF2B5EF4-FFF2-40B4-BE49-F238E27FC236}">
                <a16:creationId xmlns:a16="http://schemas.microsoft.com/office/drawing/2014/main" id="{9279127B-124C-F4D0-B93E-C8A9712EFDDE}"/>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REPORT VULNERABILITIES:</a:t>
            </a:r>
          </a:p>
          <a:p>
            <a:pPr>
              <a:buFont typeface="Wingdings" panose="05000000000000000000" pitchFamily="2" charset="2"/>
              <a:buChar char="Ø"/>
            </a:pPr>
            <a:r>
              <a:rPr lang="en-GB" sz="1400" b="0" i="0" dirty="0">
                <a:solidFill>
                  <a:schemeClr val="accent5">
                    <a:lumMod val="40000"/>
                    <a:lumOff val="60000"/>
                  </a:schemeClr>
                </a:solidFill>
                <a:effectLst/>
                <a:latin typeface="Times New Roman" panose="02020603050405020304" pitchFamily="18" charset="0"/>
                <a:cs typeface="Times New Roman" panose="02020603050405020304" pitchFamily="18" charset="0"/>
              </a:rPr>
              <a:t>                                                                                             </a:t>
            </a:r>
            <a:r>
              <a:rPr lang="en-GB" sz="2000" b="0" i="0" dirty="0">
                <a:solidFill>
                  <a:schemeClr val="accent5">
                    <a:lumMod val="40000"/>
                    <a:lumOff val="60000"/>
                  </a:schemeClr>
                </a:solidFill>
                <a:effectLst/>
                <a:latin typeface="Times New Roman" panose="02020603050405020304" pitchFamily="18" charset="0"/>
                <a:cs typeface="Times New Roman" panose="02020603050405020304" pitchFamily="18" charset="0"/>
              </a:rPr>
              <a:t>Notify the organization of all vulnerabilities discovered during the assessment. Provide remediation advice for resolving these vulnerabilities.</a:t>
            </a:r>
            <a:endParaRPr lang="en-US" sz="3200" dirty="0">
              <a:solidFill>
                <a:schemeClr val="accent5">
                  <a:lumMod val="40000"/>
                  <a:lumOff val="60000"/>
                </a:schemeClr>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RESPECT DATA SENSITIVE:</a:t>
            </a:r>
          </a:p>
          <a:p>
            <a:pPr>
              <a:buFont typeface="Wingdings" panose="05000000000000000000" pitchFamily="2" charset="2"/>
              <a:buChar char="Ø"/>
            </a:pPr>
            <a:r>
              <a:rPr lang="en-GB" sz="2000" b="0" i="0" dirty="0">
                <a:solidFill>
                  <a:schemeClr val="accent5">
                    <a:lumMod val="40000"/>
                    <a:lumOff val="60000"/>
                  </a:schemeClr>
                </a:solidFill>
                <a:effectLst/>
                <a:latin typeface="Times New Roman" panose="02020603050405020304" pitchFamily="18" charset="0"/>
                <a:cs typeface="Times New Roman" panose="02020603050405020304" pitchFamily="18" charset="0"/>
              </a:rPr>
              <a:t>                                                                 Depending on the data sensitivity, ethical hackers may have to agree to a non-disclosure agreement, in addition to other terms and conditions required by the assessed organization. </a:t>
            </a:r>
            <a:endParaRPr lang="en-US" sz="3200"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349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9413-DDA4-68F5-D505-FA5A3844C5E7}"/>
              </a:ext>
            </a:extLst>
          </p:cNvPr>
          <p:cNvSpPr>
            <a:spLocks noGrp="1"/>
          </p:cNvSpPr>
          <p:nvPr>
            <p:ph type="title"/>
          </p:nvPr>
        </p:nvSpPr>
        <p:spPr>
          <a:xfrm>
            <a:off x="1823310" y="281176"/>
            <a:ext cx="6413609" cy="89199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Difference Between Ethical And Malicious Hacker:</a:t>
            </a:r>
          </a:p>
        </p:txBody>
      </p:sp>
      <p:graphicFrame>
        <p:nvGraphicFramePr>
          <p:cNvPr id="5" name="Table 5">
            <a:extLst>
              <a:ext uri="{FF2B5EF4-FFF2-40B4-BE49-F238E27FC236}">
                <a16:creationId xmlns:a16="http://schemas.microsoft.com/office/drawing/2014/main" id="{4C947830-553F-0C49-7818-36C59013C3FF}"/>
              </a:ext>
            </a:extLst>
          </p:cNvPr>
          <p:cNvGraphicFramePr>
            <a:graphicFrameLocks noGrp="1"/>
          </p:cNvGraphicFramePr>
          <p:nvPr>
            <p:ph idx="1"/>
            <p:extLst>
              <p:ext uri="{D42A27DB-BD31-4B8C-83A1-F6EECF244321}">
                <p14:modId xmlns:p14="http://schemas.microsoft.com/office/powerpoint/2010/main" val="1133893788"/>
              </p:ext>
            </p:extLst>
          </p:nvPr>
        </p:nvGraphicFramePr>
        <p:xfrm>
          <a:off x="601670" y="1808225"/>
          <a:ext cx="8093378" cy="2570224"/>
        </p:xfrm>
        <a:graphic>
          <a:graphicData uri="http://schemas.openxmlformats.org/drawingml/2006/table">
            <a:tbl>
              <a:tblPr firstRow="1" bandRow="1">
                <a:tableStyleId>{5C22544A-7EE6-4342-B048-85BDC9FD1C3A}</a:tableStyleId>
              </a:tblPr>
              <a:tblGrid>
                <a:gridCol w="4046689">
                  <a:extLst>
                    <a:ext uri="{9D8B030D-6E8A-4147-A177-3AD203B41FA5}">
                      <a16:colId xmlns:a16="http://schemas.microsoft.com/office/drawing/2014/main" val="2026759860"/>
                    </a:ext>
                  </a:extLst>
                </a:gridCol>
                <a:gridCol w="4046689">
                  <a:extLst>
                    <a:ext uri="{9D8B030D-6E8A-4147-A177-3AD203B41FA5}">
                      <a16:colId xmlns:a16="http://schemas.microsoft.com/office/drawing/2014/main" val="1307918488"/>
                    </a:ext>
                  </a:extLst>
                </a:gridCol>
              </a:tblGrid>
              <a:tr h="393730">
                <a:tc>
                  <a:txBody>
                    <a:bodyPr/>
                    <a:lstStyle/>
                    <a:p>
                      <a:r>
                        <a:rPr lang="en-US" dirty="0">
                          <a:latin typeface="Times New Roman" panose="02020603050405020304" pitchFamily="18" charset="0"/>
                          <a:cs typeface="Times New Roman" panose="02020603050405020304" pitchFamily="18" charset="0"/>
                        </a:rPr>
                        <a:t>Ethical Hacker</a:t>
                      </a:r>
                    </a:p>
                  </a:txBody>
                  <a:tcPr>
                    <a:solidFill>
                      <a:schemeClr val="accent5">
                        <a:lumMod val="50000"/>
                      </a:schemeClr>
                    </a:solidFill>
                  </a:tcPr>
                </a:tc>
                <a:tc>
                  <a:txBody>
                    <a:bodyPr/>
                    <a:lstStyle/>
                    <a:p>
                      <a:r>
                        <a:rPr lang="en-US" dirty="0">
                          <a:latin typeface="Times New Roman" panose="02020603050405020304" pitchFamily="18" charset="0"/>
                          <a:cs typeface="Times New Roman" panose="02020603050405020304" pitchFamily="18" charset="0"/>
                        </a:rPr>
                        <a:t>Malicious Hacker</a:t>
                      </a:r>
                    </a:p>
                  </a:txBody>
                  <a:tcPr>
                    <a:solidFill>
                      <a:schemeClr val="accent5">
                        <a:lumMod val="50000"/>
                      </a:schemeClr>
                    </a:solidFill>
                  </a:tcPr>
                </a:tc>
                <a:extLst>
                  <a:ext uri="{0D108BD9-81ED-4DB2-BD59-A6C34878D82A}">
                    <a16:rowId xmlns:a16="http://schemas.microsoft.com/office/drawing/2014/main" val="1546830966"/>
                  </a:ext>
                </a:extLst>
              </a:tr>
              <a:tr h="827910">
                <a:tc>
                  <a:txBody>
                    <a:bodyPr/>
                    <a:lstStyle/>
                    <a:p>
                      <a:pPr marL="285750" indent="-285750">
                        <a:buFont typeface="Arial" panose="020B0604020202020204" pitchFamily="34" charset="0"/>
                        <a:buChar char="•"/>
                      </a:pPr>
                      <a:r>
                        <a:rPr lang="en-US" dirty="0">
                          <a:solidFill>
                            <a:schemeClr val="accent5">
                              <a:lumMod val="40000"/>
                              <a:lumOff val="60000"/>
                            </a:schemeClr>
                          </a:solidFill>
                          <a:latin typeface="Times New Roman" panose="02020603050405020304" pitchFamily="18" charset="0"/>
                          <a:cs typeface="Times New Roman" panose="02020603050405020304" pitchFamily="18" charset="0"/>
                        </a:rPr>
                        <a:t>Hack System To Reduce Vulnerabilities Of Company’s System.</a:t>
                      </a:r>
                    </a:p>
                  </a:txBody>
                  <a:tcPr>
                    <a:solidFill>
                      <a:schemeClr val="accent5">
                        <a:lumMod val="50000"/>
                      </a:schemeClr>
                    </a:solidFill>
                  </a:tcPr>
                </a:tc>
                <a:tc>
                  <a:txBody>
                    <a:bodyPr/>
                    <a:lstStyle/>
                    <a:p>
                      <a:pPr marL="285750" indent="-285750">
                        <a:buFont typeface="Arial" panose="020B0604020202020204" pitchFamily="34" charset="0"/>
                        <a:buChar char="•"/>
                      </a:pPr>
                      <a:r>
                        <a:rPr lang="en-GB" dirty="0">
                          <a:solidFill>
                            <a:schemeClr val="accent5">
                              <a:lumMod val="40000"/>
                              <a:lumOff val="60000"/>
                            </a:schemeClr>
                          </a:solidFill>
                          <a:latin typeface="Times New Roman" panose="02020603050405020304" pitchFamily="18" charset="0"/>
                          <a:cs typeface="Times New Roman" panose="02020603050405020304" pitchFamily="18" charset="0"/>
                        </a:rPr>
                        <a:t>Steal Valuable Information Of Company And Individual For Illegal Activity</a:t>
                      </a:r>
                      <a:endParaRPr lang="en-US" dirty="0">
                        <a:solidFill>
                          <a:schemeClr val="accent5">
                            <a:lumMod val="40000"/>
                            <a:lumOff val="60000"/>
                          </a:schemeClr>
                        </a:solidFill>
                        <a:latin typeface="Times New Roman" panose="02020603050405020304" pitchFamily="18" charset="0"/>
                        <a:cs typeface="Times New Roman" panose="02020603050405020304" pitchFamily="18" charset="0"/>
                      </a:endParaRPr>
                    </a:p>
                  </a:txBody>
                  <a:tcPr>
                    <a:solidFill>
                      <a:schemeClr val="accent5">
                        <a:lumMod val="50000"/>
                      </a:schemeClr>
                    </a:solidFill>
                  </a:tcPr>
                </a:tc>
                <a:extLst>
                  <a:ext uri="{0D108BD9-81ED-4DB2-BD59-A6C34878D82A}">
                    <a16:rowId xmlns:a16="http://schemas.microsoft.com/office/drawing/2014/main" val="1534001115"/>
                  </a:ext>
                </a:extLst>
              </a:tr>
              <a:tr h="1262094">
                <a:tc>
                  <a:txBody>
                    <a:bodyPr/>
                    <a:lstStyle/>
                    <a:p>
                      <a:pPr marL="285750" indent="-285750">
                        <a:buFont typeface="Arial" panose="020B0604020202020204" pitchFamily="34" charset="0"/>
                        <a:buChar char="•"/>
                      </a:pPr>
                      <a:r>
                        <a:rPr lang="en-US" dirty="0">
                          <a:solidFill>
                            <a:schemeClr val="accent5">
                              <a:lumMod val="40000"/>
                              <a:lumOff val="60000"/>
                            </a:schemeClr>
                          </a:solidFill>
                          <a:latin typeface="Times New Roman" panose="02020603050405020304" pitchFamily="18" charset="0"/>
                          <a:cs typeface="Times New Roman" panose="02020603050405020304" pitchFamily="18" charset="0"/>
                        </a:rPr>
                        <a:t>Legal Practice, Authorized By The Company Or Individual.</a:t>
                      </a:r>
                    </a:p>
                    <a:p>
                      <a:pPr marL="285750" indent="-285750">
                        <a:buFont typeface="Arial" panose="020B0604020202020204" pitchFamily="34" charset="0"/>
                        <a:buChar char="•"/>
                      </a:pPr>
                      <a:r>
                        <a:rPr lang="en-GB" sz="1800" b="0" i="0" kern="1200" dirty="0">
                          <a:solidFill>
                            <a:schemeClr val="accent5">
                              <a:lumMod val="40000"/>
                              <a:lumOff val="60000"/>
                            </a:schemeClr>
                          </a:solidFill>
                          <a:effectLst/>
                          <a:latin typeface="Times New Roman" panose="02020603050405020304" pitchFamily="18" charset="0"/>
                          <a:ea typeface="+mn-ea"/>
                          <a:cs typeface="Times New Roman" panose="02020603050405020304" pitchFamily="18" charset="0"/>
                        </a:rPr>
                        <a:t>Such Types Of Hackers Are Called White-hat Hackers</a:t>
                      </a:r>
                      <a:endParaRPr lang="en-US" dirty="0">
                        <a:solidFill>
                          <a:schemeClr val="accent5">
                            <a:lumMod val="40000"/>
                            <a:lumOff val="60000"/>
                          </a:schemeClr>
                        </a:solidFill>
                        <a:latin typeface="Times New Roman" panose="02020603050405020304" pitchFamily="18" charset="0"/>
                        <a:cs typeface="Times New Roman" panose="02020603050405020304" pitchFamily="18" charset="0"/>
                      </a:endParaRPr>
                    </a:p>
                  </a:txBody>
                  <a:tcPr>
                    <a:solidFill>
                      <a:schemeClr val="accent5">
                        <a:lumMod val="50000"/>
                      </a:schemeClr>
                    </a:solidFill>
                  </a:tcPr>
                </a:tc>
                <a:tc>
                  <a:txBody>
                    <a:bodyPr/>
                    <a:lstStyle/>
                    <a:p>
                      <a:pPr marL="285750" indent="-285750">
                        <a:buFont typeface="Arial" panose="020B0604020202020204" pitchFamily="34" charset="0"/>
                        <a:buChar char="•"/>
                      </a:pPr>
                      <a:r>
                        <a:rPr lang="en-GB" sz="1800" b="0" i="0" kern="1200" dirty="0">
                          <a:solidFill>
                            <a:schemeClr val="accent5">
                              <a:lumMod val="40000"/>
                              <a:lumOff val="60000"/>
                            </a:schemeClr>
                          </a:solidFill>
                          <a:effectLst/>
                          <a:latin typeface="Times New Roman" panose="02020603050405020304" pitchFamily="18" charset="0"/>
                          <a:ea typeface="+mn-ea"/>
                          <a:cs typeface="Times New Roman" panose="02020603050405020304" pitchFamily="18" charset="0"/>
                        </a:rPr>
                        <a:t>Illegal Practice And Considered A Crime.</a:t>
                      </a:r>
                    </a:p>
                    <a:p>
                      <a:pPr marL="285750" indent="-285750">
                        <a:buFont typeface="Arial" panose="020B0604020202020204" pitchFamily="34" charset="0"/>
                        <a:buChar char="•"/>
                      </a:pPr>
                      <a:r>
                        <a:rPr lang="en-GB" sz="1800" b="0" i="0" kern="1200" dirty="0">
                          <a:solidFill>
                            <a:schemeClr val="accent5">
                              <a:lumMod val="40000"/>
                              <a:lumOff val="60000"/>
                            </a:schemeClr>
                          </a:solidFill>
                          <a:effectLst/>
                          <a:latin typeface="Times New Roman" panose="02020603050405020304" pitchFamily="18" charset="0"/>
                          <a:ea typeface="+mn-ea"/>
                          <a:cs typeface="Times New Roman" panose="02020603050405020304" pitchFamily="18" charset="0"/>
                        </a:rPr>
                        <a:t>Such Types Of Hackers Are Called Black-hat Hackers</a:t>
                      </a:r>
                      <a:endParaRPr lang="en-US" dirty="0">
                        <a:solidFill>
                          <a:schemeClr val="accent5">
                            <a:lumMod val="40000"/>
                            <a:lumOff val="60000"/>
                          </a:schemeClr>
                        </a:solidFill>
                        <a:latin typeface="Times New Roman" panose="02020603050405020304" pitchFamily="18" charset="0"/>
                        <a:cs typeface="Times New Roman" panose="02020603050405020304" pitchFamily="18" charset="0"/>
                      </a:endParaRPr>
                    </a:p>
                  </a:txBody>
                  <a:tcPr>
                    <a:solidFill>
                      <a:schemeClr val="accent5">
                        <a:lumMod val="50000"/>
                      </a:schemeClr>
                    </a:solidFill>
                  </a:tcPr>
                </a:tc>
                <a:extLst>
                  <a:ext uri="{0D108BD9-81ED-4DB2-BD59-A6C34878D82A}">
                    <a16:rowId xmlns:a16="http://schemas.microsoft.com/office/drawing/2014/main" val="3178369855"/>
                  </a:ext>
                </a:extLst>
              </a:tr>
            </a:tbl>
          </a:graphicData>
        </a:graphic>
      </p:graphicFrame>
    </p:spTree>
    <p:extLst>
      <p:ext uri="{BB962C8B-B14F-4D97-AF65-F5344CB8AC3E}">
        <p14:creationId xmlns:p14="http://schemas.microsoft.com/office/powerpoint/2010/main" val="3948635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A834-8DF4-A7E9-DBFD-CE9764DEBB4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Network Security</a:t>
            </a:r>
          </a:p>
        </p:txBody>
      </p:sp>
      <p:sp>
        <p:nvSpPr>
          <p:cNvPr id="3" name="Content Placeholder 2">
            <a:extLst>
              <a:ext uri="{FF2B5EF4-FFF2-40B4-BE49-F238E27FC236}">
                <a16:creationId xmlns:a16="http://schemas.microsoft.com/office/drawing/2014/main" id="{E37A435B-0BCB-757A-5F97-4A0DCD82F881}"/>
              </a:ext>
            </a:extLst>
          </p:cNvPr>
          <p:cNvSpPr>
            <a:spLocks noGrp="1"/>
          </p:cNvSpPr>
          <p:nvPr>
            <p:ph idx="1"/>
          </p:nvPr>
        </p:nvSpPr>
        <p:spPr>
          <a:xfrm>
            <a:off x="754375" y="1808225"/>
            <a:ext cx="7940660" cy="3206805"/>
          </a:xfrm>
        </p:spPr>
        <p:txBody>
          <a:bodyPr>
            <a:normAutofit/>
          </a:bodyPr>
          <a:lstStyle/>
          <a:p>
            <a:r>
              <a:rPr lang="en-GB" sz="2400" dirty="0">
                <a:solidFill>
                  <a:schemeClr val="accent5">
                    <a:lumMod val="40000"/>
                    <a:lumOff val="60000"/>
                  </a:schemeClr>
                </a:solidFill>
                <a:latin typeface="Times New Roman" panose="02020603050405020304" pitchFamily="18" charset="0"/>
                <a:cs typeface="Times New Roman" panose="02020603050405020304" pitchFamily="18" charset="0"/>
              </a:rPr>
              <a:t>Network Security Protects Your Network And Data From Breaches, Intrusions And Other Threats. </a:t>
            </a:r>
          </a:p>
          <a:p>
            <a:r>
              <a:rPr lang="en-GB" sz="2400" dirty="0">
                <a:solidFill>
                  <a:schemeClr val="accent5">
                    <a:lumMod val="40000"/>
                    <a:lumOff val="60000"/>
                  </a:schemeClr>
                </a:solidFill>
                <a:latin typeface="Times New Roman" panose="02020603050405020304" pitchFamily="18" charset="0"/>
                <a:cs typeface="Times New Roman" panose="02020603050405020304" pitchFamily="18" charset="0"/>
              </a:rPr>
              <a:t>This Is A Vast And Overarching Term That Describes Hardware And Software Solutions As Well As Processes Or Rules And Configurations Relating To Network Use, Accessibility, And Overall Threat Protection.</a:t>
            </a:r>
            <a:endParaRPr lang="en-US" sz="2400"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9712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latin typeface="Times New Roman" panose="02020603050405020304" pitchFamily="18" charset="0"/>
                <a:cs typeface="Times New Roman" panose="02020603050405020304" pitchFamily="18" charset="0"/>
              </a:rPr>
              <a:t>Basic of network security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28720" y="1350110"/>
            <a:ext cx="6719020" cy="3359510"/>
          </a:xfrm>
        </p:spPr>
        <p:txBody>
          <a:bodyPr>
            <a:normAutofit/>
          </a:bodyPr>
          <a:lstStyle/>
          <a:p>
            <a:r>
              <a:rPr lang="en-US" sz="2000" dirty="0" smtClean="0">
                <a:latin typeface="Times New Roman" panose="02020603050405020304" pitchFamily="18" charset="0"/>
                <a:cs typeface="Times New Roman" panose="02020603050405020304" pitchFamily="18" charset="0"/>
              </a:rPr>
              <a:t>There are some basic of network security which are as follow :</a:t>
            </a:r>
          </a:p>
          <a:p>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t>Plain text </a:t>
            </a:r>
          </a:p>
          <a:p>
            <a:pPr>
              <a:buFont typeface="Wingdings" panose="05000000000000000000" pitchFamily="2" charset="2"/>
              <a:buChar char="Ø"/>
            </a:pPr>
            <a:r>
              <a:rPr lang="en-US" sz="2000" dirty="0" smtClean="0"/>
              <a:t>Cipher text</a:t>
            </a:r>
          </a:p>
          <a:p>
            <a:pPr>
              <a:buFont typeface="Wingdings" panose="05000000000000000000" pitchFamily="2" charset="2"/>
              <a:buChar char="Ø"/>
            </a:pPr>
            <a:r>
              <a:rPr lang="en-US" sz="2000" dirty="0" smtClean="0"/>
              <a:t>Encryption</a:t>
            </a:r>
          </a:p>
          <a:p>
            <a:pPr>
              <a:buFont typeface="Wingdings" panose="05000000000000000000" pitchFamily="2" charset="2"/>
              <a:buChar char="Ø"/>
            </a:pPr>
            <a:r>
              <a:rPr lang="en-US" sz="2000" dirty="0" smtClean="0"/>
              <a:t>Decryption </a:t>
            </a:r>
          </a:p>
          <a:p>
            <a:pPr>
              <a:buFont typeface="Wingdings" panose="05000000000000000000" pitchFamily="2" charset="2"/>
              <a:buChar char="Ø"/>
            </a:pPr>
            <a:r>
              <a:rPr lang="en-US" sz="2000" dirty="0" smtClean="0"/>
              <a:t>key</a:t>
            </a:r>
            <a:endParaRPr lang="en-US" sz="2000" dirty="0"/>
          </a:p>
        </p:txBody>
      </p:sp>
    </p:spTree>
    <p:extLst>
      <p:ext uri="{BB962C8B-B14F-4D97-AF65-F5344CB8AC3E}">
        <p14:creationId xmlns:p14="http://schemas.microsoft.com/office/powerpoint/2010/main" val="597584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1499</Words>
  <Application>Microsoft Office PowerPoint</Application>
  <PresentationFormat>On-screen Show (16:9)</PresentationFormat>
  <Paragraphs>136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Wingdings</vt:lpstr>
      <vt:lpstr>Office Theme</vt:lpstr>
      <vt:lpstr>Presentation : CYBER SECURITY</vt:lpstr>
      <vt:lpstr>Topic:</vt:lpstr>
      <vt:lpstr>What is Ethical Hacking:</vt:lpstr>
      <vt:lpstr>KEY CONCEPT OF ETHICAL HACKING:</vt:lpstr>
      <vt:lpstr>Count….</vt:lpstr>
      <vt:lpstr>Count…</vt:lpstr>
      <vt:lpstr>Difference Between Ethical And Malicious Hacker:</vt:lpstr>
      <vt:lpstr>What Is Network Security</vt:lpstr>
      <vt:lpstr>Basic of network security :</vt:lpstr>
      <vt:lpstr>Network security model :</vt:lpstr>
      <vt:lpstr>Benefits of network security :</vt:lpstr>
      <vt:lpstr>Types Of Network Security :</vt:lpstr>
      <vt:lpstr>Cont….</vt:lpstr>
      <vt:lpstr>Cont….</vt:lpstr>
      <vt:lpstr>Cont….</vt:lpstr>
      <vt:lpstr>Attacks In Network Security :</vt:lpstr>
      <vt:lpstr>Active and passive attack</vt:lpstr>
      <vt:lpstr>VIRUS :</vt:lpstr>
      <vt:lpstr>Encrypting Viruses :</vt:lpstr>
      <vt:lpstr>How do they work :</vt:lpstr>
      <vt:lpstr>Example of encrypting viruses </vt:lpstr>
      <vt:lpstr>Counter Measures of Encrypted Viruses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cp:revision>
  <dcterms:created xsi:type="dcterms:W3CDTF">2017-08-01T15:40:00Z</dcterms:created>
  <dcterms:modified xsi:type="dcterms:W3CDTF">2023-01-08T19:04:06Z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2E384FB71B5D4E8E8F41093BD8DDCE68</vt:lpwstr>
  </property>
  <property fmtid="{D5CDD505-2E9C-101B-9397-08002B2CF9AE}" pid="3" name="KSOProductBuildVer">
    <vt:lpwstr>1033-11.2.0.11440</vt:lpwstr>
  </property>
</Properties>
</file>