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 id="266" r:id="rId9"/>
    <p:sldId id="263" r:id="rId10"/>
    <p:sldId id="267" r:id="rId11"/>
    <p:sldId id="281" r:id="rId12"/>
    <p:sldId id="283" r:id="rId13"/>
    <p:sldId id="282" r:id="rId14"/>
    <p:sldId id="260" r:id="rId15"/>
    <p:sldId id="270" r:id="rId16"/>
    <p:sldId id="274" r:id="rId17"/>
    <p:sldId id="271" r:id="rId18"/>
    <p:sldId id="272" r:id="rId19"/>
    <p:sldId id="273"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8" d="100"/>
          <a:sy n="88" d="100"/>
        </p:scale>
        <p:origin x="52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hyperlink" Target="https://www.dawn.com/news/1512784" TargetMode="External"/><Relationship Id="rId1" Type="http://schemas.openxmlformats.org/officeDocument/2006/relationships/hyperlink" Target="https://www.dawn.com/news/127901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lstStyle/>
          <a:p>
            <a:pPr algn="ctr"/>
            <a:r>
              <a:rPr lang="en-US" sz="4000" b="1" i="1" dirty="0"/>
              <a:t>Cyber Presentation</a:t>
            </a:r>
            <a:endParaRPr lang="en-US" sz="4000" b="1" i="1" dirty="0"/>
          </a:p>
        </p:txBody>
      </p:sp>
      <p:sp>
        <p:nvSpPr>
          <p:cNvPr id="3" name="Subtitle 2"/>
          <p:cNvSpPr>
            <a:spLocks noGrp="1"/>
          </p:cNvSpPr>
          <p:nvPr>
            <p:ph type="subTitle" idx="1"/>
          </p:nvPr>
        </p:nvSpPr>
        <p:spPr>
          <a:xfrm>
            <a:off x="1524000" y="2942590"/>
            <a:ext cx="9218295" cy="2381250"/>
          </a:xfrm>
        </p:spPr>
        <p:txBody>
          <a:bodyPr>
            <a:normAutofit fontScale="42500" lnSpcReduction="10000"/>
          </a:bodyPr>
          <a:lstStyle/>
          <a:p>
            <a:pPr algn="ctr"/>
            <a:r>
              <a:rPr lang="en-US" sz="10665" b="1">
                <a:solidFill>
                  <a:schemeClr val="tx1"/>
                </a:solidFill>
              </a:rPr>
              <a:t>Group Members :</a:t>
            </a:r>
            <a:endParaRPr lang="en-US" sz="10665" b="1">
              <a:solidFill>
                <a:schemeClr val="tx1"/>
              </a:solidFill>
            </a:endParaRPr>
          </a:p>
          <a:p>
            <a:pPr algn="ctr"/>
            <a:r>
              <a:rPr lang="en-US" b="1">
                <a:solidFill>
                  <a:schemeClr val="tx1"/>
                </a:solidFill>
                <a:highlight>
                  <a:srgbClr val="FFFF00"/>
                </a:highlight>
              </a:rPr>
              <a:t> </a:t>
            </a:r>
            <a:endParaRPr lang="en-US" b="1">
              <a:solidFill>
                <a:schemeClr val="tx1"/>
              </a:solidFill>
              <a:highlight>
                <a:srgbClr val="FFFF00"/>
              </a:highlight>
            </a:endParaRPr>
          </a:p>
          <a:p>
            <a:pPr algn="ctr"/>
            <a:r>
              <a:rPr lang="en-US" sz="6400" b="1"/>
              <a:t>Muhammad Talha Ilyas</a:t>
            </a:r>
            <a:endParaRPr lang="en-US" sz="6400" b="1"/>
          </a:p>
          <a:p>
            <a:pPr algn="ctr"/>
            <a:r>
              <a:rPr lang="en-US" sz="6400" b="1"/>
              <a:t>Ali Jarar Haider</a:t>
            </a:r>
            <a:endParaRPr lang="en-US" sz="6400" b="1"/>
          </a:p>
          <a:p>
            <a:pPr algn="ctr"/>
            <a:r>
              <a:rPr lang="en-US" sz="6400" b="1"/>
              <a:t>Shahzaib Ali</a:t>
            </a:r>
            <a:endParaRPr lang="en-US" sz="6400" b="1"/>
          </a:p>
        </p:txBody>
      </p:sp>
      <p:pic>
        <p:nvPicPr>
          <p:cNvPr id="8" name="Picture 7" descr="logowithBIMS"/>
          <p:cNvPicPr>
            <a:picLocks noChangeAspect="1"/>
          </p:cNvPicPr>
          <p:nvPr/>
        </p:nvPicPr>
        <p:blipFill>
          <a:blip r:embed="rId1"/>
          <a:stretch>
            <a:fillRect/>
          </a:stretch>
        </p:blipFill>
        <p:spPr>
          <a:xfrm>
            <a:off x="4258310" y="205105"/>
            <a:ext cx="4055745" cy="159004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Distributed firewall</a:t>
            </a:r>
            <a:endParaRPr lang="en-US" b="1"/>
          </a:p>
        </p:txBody>
      </p:sp>
      <p:sp>
        <p:nvSpPr>
          <p:cNvPr id="3" name="Content Placeholder 2"/>
          <p:cNvSpPr>
            <a:spLocks noGrp="1"/>
          </p:cNvSpPr>
          <p:nvPr>
            <p:ph sz="half" idx="1"/>
          </p:nvPr>
        </p:nvSpPr>
        <p:spPr>
          <a:xfrm>
            <a:off x="609600" y="1174750"/>
            <a:ext cx="10972800" cy="4953000"/>
          </a:xfrm>
        </p:spPr>
        <p:txBody>
          <a:bodyPr/>
          <a:p>
            <a:r>
              <a:rPr lang="en-US" sz="2400"/>
              <a:t>A distributed firewall is a host-resident security software application, which protects the network as a whole against unwanted intrusion. Deployed alongside more traditional firewalls, distributed firewalls can add another layer of protection to a network while still maintaining high throughput for legitimate network traffic.</a:t>
            </a:r>
            <a:endParaRPr lang="en-US" sz="2400"/>
          </a:p>
          <a:p>
            <a:r>
              <a:rPr lang="en-US" sz="2400"/>
              <a:t>This model fails, however, if an attack comes from inside the network — an all-too-common occurrence given the huge variety of ways that users can connect to an internal network, including wireless access and VPN tunnels. Traditional firewalls typically can’t effectively guard against attacks coming from sources like these, but a distributed firewall can add another layer of defense against this type of attack.</a:t>
            </a:r>
            <a:endParaRPr lang="en-US" sz="2400"/>
          </a:p>
          <a:p>
            <a:endParaRPr lang="en-US" sz="2400"/>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b="1"/>
            </a:br>
            <a:br>
              <a:rPr lang="en-US" b="1"/>
            </a:br>
            <a:r>
              <a:rPr lang="en-US" b="1"/>
              <a:t>Distributed firewalls have a standard set of</a:t>
            </a:r>
            <a:br>
              <a:rPr lang="en-US" b="1"/>
            </a:br>
            <a:r>
              <a:rPr lang="en-US" b="1"/>
              <a:t>capabilities:</a:t>
            </a:r>
            <a:br>
              <a:rPr lang="en-US"/>
            </a:br>
            <a:endParaRPr lang="en-US"/>
          </a:p>
        </p:txBody>
      </p:sp>
      <p:sp>
        <p:nvSpPr>
          <p:cNvPr id="3" name="Content Placeholder 2"/>
          <p:cNvSpPr>
            <a:spLocks noGrp="1"/>
          </p:cNvSpPr>
          <p:nvPr>
            <p:ph sz="half" idx="1"/>
          </p:nvPr>
        </p:nvSpPr>
        <p:spPr>
          <a:xfrm>
            <a:off x="609600" y="1473835"/>
            <a:ext cx="10972165" cy="4953000"/>
          </a:xfrm>
        </p:spPr>
        <p:txBody>
          <a:bodyPr/>
          <a:p>
            <a:r>
              <a:rPr lang="en-US" sz="2400" b="1"/>
              <a:t>Centralized Management:</a:t>
            </a:r>
            <a:r>
              <a:rPr lang="en-US" sz="2400"/>
              <a:t>Though distributed firewalls don’t exist in just one place, they do typically offer the ability to configure and "push out" consistent security policies.</a:t>
            </a:r>
            <a:endParaRPr lang="en-US" sz="2400"/>
          </a:p>
          <a:p>
            <a:r>
              <a:rPr lang="en-US" sz="2400" b="1"/>
              <a:t>Fine-Grained Access Control:</a:t>
            </a:r>
            <a:r>
              <a:rPr lang="en-US" sz="2400"/>
              <a:t>Distributed Firewalls allow for fine grained access control, which standard firewalls cannot readily accommodate without greatly increasing their complexity and processing requirements</a:t>
            </a:r>
            <a:r>
              <a:rPr lang="en-US" sz="2400" b="1"/>
              <a:t>.</a:t>
            </a:r>
            <a:endParaRPr lang="en-US" sz="2400" b="1"/>
          </a:p>
          <a:p>
            <a:r>
              <a:rPr lang="en-US" sz="2400" b="1"/>
              <a:t>Pull and Push Distribution:</a:t>
            </a:r>
            <a:r>
              <a:rPr lang="en-US" sz="2400"/>
              <a:t>Distributed firewalls typically support both “pull” and “push” methods of distribution – the former involving pinging the central management server to check whether it’s up and active, then requesting its policies, and the latter ensuring that the hosts always have their updated policies at all times.</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Why a distributed firewall is important ?</a:t>
            </a:r>
            <a:endParaRPr lang="en-US" b="1"/>
          </a:p>
        </p:txBody>
      </p:sp>
      <p:sp>
        <p:nvSpPr>
          <p:cNvPr id="3" name="Content Placeholder 2"/>
          <p:cNvSpPr>
            <a:spLocks noGrp="1"/>
          </p:cNvSpPr>
          <p:nvPr>
            <p:ph sz="half" idx="1"/>
          </p:nvPr>
        </p:nvSpPr>
        <p:spPr>
          <a:xfrm>
            <a:off x="609600" y="1174750"/>
            <a:ext cx="10972165" cy="4953000"/>
          </a:xfrm>
        </p:spPr>
        <p:txBody>
          <a:bodyPr/>
          <a:p>
            <a:r>
              <a:rPr lang="en-US" sz="2400"/>
              <a:t>Traditional physical and virtual firewalls have started to hinder assurances of modular protection in modern network environments. Distributed firewalls can work as a additional fix for some new problems that arise when dealing with the challenges of maintaining a secure network in a business environment. The ability for distributed firewalls to maintain internal and external security, along with the theoretically limitless expansion properties, make them a useful tool for IT security.</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Benefits of using Fire Wall</a:t>
            </a:r>
            <a:endParaRPr lang="en-US" b="1"/>
          </a:p>
        </p:txBody>
      </p:sp>
      <p:sp>
        <p:nvSpPr>
          <p:cNvPr id="3" name="Content Placeholder 2"/>
          <p:cNvSpPr>
            <a:spLocks noGrp="1"/>
          </p:cNvSpPr>
          <p:nvPr>
            <p:ph sz="half" idx="1"/>
          </p:nvPr>
        </p:nvSpPr>
        <p:spPr>
          <a:xfrm>
            <a:off x="609600" y="1174750"/>
            <a:ext cx="10972165" cy="4953000"/>
          </a:xfrm>
        </p:spPr>
        <p:txBody>
          <a:bodyPr/>
          <a:lstStyle/>
          <a:p>
            <a:pPr>
              <a:buFont typeface="Wingdings" panose="05000000000000000000" charset="0"/>
              <a:buChar char="v"/>
            </a:pPr>
            <a:r>
              <a:rPr lang="en-US" sz="2400"/>
              <a:t>It stops attacks on your network from external networks and agents.</a:t>
            </a:r>
            <a:endParaRPr lang="en-US" sz="2400"/>
          </a:p>
          <a:p>
            <a:pPr>
              <a:buFont typeface="Wingdings" panose="05000000000000000000" charset="0"/>
              <a:buChar char="v"/>
            </a:pPr>
            <a:endParaRPr lang="en-US" sz="2400"/>
          </a:p>
          <a:p>
            <a:pPr>
              <a:buFont typeface="Wingdings" panose="05000000000000000000" charset="0"/>
              <a:buChar char="v"/>
            </a:pPr>
            <a:r>
              <a:rPr lang="en-US" sz="2400"/>
              <a:t>It acts as a filter and keeps away the non-authoritative users.</a:t>
            </a:r>
            <a:endParaRPr lang="en-US" sz="2400"/>
          </a:p>
          <a:p>
            <a:pPr>
              <a:buFont typeface="Wingdings" panose="05000000000000000000" charset="0"/>
              <a:buChar char="v"/>
            </a:pPr>
            <a:endParaRPr lang="en-US" sz="2400"/>
          </a:p>
          <a:p>
            <a:pPr>
              <a:buFont typeface="Wingdings" panose="05000000000000000000" charset="0"/>
              <a:buChar char="v"/>
            </a:pPr>
            <a:r>
              <a:rPr lang="en-US" sz="2400"/>
              <a:t>It permits monitoring the network security and alarms its users when any malicious activity is detected.</a:t>
            </a:r>
            <a:endParaRPr lang="en-US" sz="2400"/>
          </a:p>
          <a:p>
            <a:pPr>
              <a:buFont typeface="Wingdings" panose="05000000000000000000" charset="0"/>
              <a:buChar char="v"/>
            </a:pPr>
            <a:endParaRPr lang="en-US" sz="2400"/>
          </a:p>
          <a:p>
            <a:pPr>
              <a:buFont typeface="Wingdings" panose="05000000000000000000" charset="0"/>
              <a:buChar char="v"/>
            </a:pPr>
            <a:r>
              <a:rPr lang="en-US" sz="2400"/>
              <a:t>IT also observes and records services used by WWW (World Wide Web), FTP (File Transfer Protocol), and some other commonly used protocols.</a:t>
            </a:r>
            <a:endParaRPr lang="en-US" sz="2400"/>
          </a:p>
          <a:p>
            <a:pPr>
              <a:buFont typeface="Wingdings" panose="05000000000000000000" charset="0"/>
              <a:buChar char="v"/>
            </a:pPr>
            <a:endParaRPr lang="en-US" sz="2400"/>
          </a:p>
          <a:p>
            <a:pPr>
              <a:buFont typeface="Wingdings" panose="05000000000000000000" charset="0"/>
              <a:buChar char="v"/>
            </a:pPr>
            <a:r>
              <a:rPr lang="en-US" sz="2400"/>
              <a:t>It also blocks or un-block those inbound and outbound packets.</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Virtual Protection Network</a:t>
            </a:r>
            <a:endParaRPr lang="en-US" dirty="0"/>
          </a:p>
        </p:txBody>
      </p:sp>
      <p:sp>
        <p:nvSpPr>
          <p:cNvPr id="3" name="Content Placeholder 2"/>
          <p:cNvSpPr>
            <a:spLocks noGrp="1"/>
          </p:cNvSpPr>
          <p:nvPr>
            <p:ph sz="half" idx="1"/>
          </p:nvPr>
        </p:nvSpPr>
        <p:spPr>
          <a:xfrm>
            <a:off x="609599" y="1174750"/>
            <a:ext cx="11473543" cy="4953000"/>
          </a:xfrm>
        </p:spPr>
        <p:txBody>
          <a:bodyPr/>
          <a:lstStyle/>
          <a:p>
            <a:r>
              <a:rPr lang="en-US" sz="2400" dirty="0">
                <a:latin typeface="Calibri" panose="020F0502020204030204" pitchFamily="34" charset="0"/>
                <a:cs typeface="Calibri" panose="020F0502020204030204" pitchFamily="34" charset="0"/>
              </a:rPr>
              <a:t>A virtual private network, better known as a VPN, protects your online activity and privacy by hiding your true IP address and creating a secure, encrypted tunnel to access the internet. No snoops, trackers, or other interested third parties will be able to trace your online activity back to you</a:t>
            </a:r>
            <a:r>
              <a:rPr lang="en-US" sz="2400" dirty="0" smtClean="0">
                <a:latin typeface="Calibri" panose="020F0502020204030204" pitchFamily="34" charset="0"/>
                <a:cs typeface="Calibri" panose="020F0502020204030204" pitchFamily="34" charset="0"/>
              </a:rPr>
              <a:t>.</a:t>
            </a: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You can reach </a:t>
            </a:r>
            <a:r>
              <a:rPr lang="en-US" sz="2400" dirty="0">
                <a:latin typeface="Calibri" panose="020F0502020204030204" pitchFamily="34" charset="0"/>
                <a:cs typeface="Calibri" panose="020F0502020204030204" pitchFamily="34" charset="0"/>
              </a:rPr>
              <a:t>a new level of internet freedom by using servers across different countries to unblock restricted content. While you could use this ability to open unlimited libraries of Netflix content, it also allows you to access international news or media that might be censored under oppressive regimes</a:t>
            </a:r>
            <a:r>
              <a:rPr lang="en-US" sz="2400" dirty="0" smtClean="0">
                <a:latin typeface="Calibri" panose="020F0502020204030204" pitchFamily="34" charset="0"/>
                <a:cs typeface="Calibri" panose="020F0502020204030204" pitchFamily="34" charset="0"/>
              </a:rPr>
              <a:t>.</a:t>
            </a: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Some famous VPN are </a:t>
            </a:r>
            <a:r>
              <a:rPr lang="en-US" sz="2400" dirty="0">
                <a:latin typeface="Calibri" panose="020F0502020204030204" pitchFamily="34" charset="0"/>
                <a:cs typeface="Calibri" panose="020F0502020204030204" pitchFamily="34" charset="0"/>
              </a:rPr>
              <a:t>N</a:t>
            </a:r>
            <a:r>
              <a:rPr lang="en-US" sz="2400" dirty="0" smtClean="0">
                <a:latin typeface="Calibri" panose="020F0502020204030204" pitchFamily="34" charset="0"/>
                <a:cs typeface="Calibri" panose="020F0502020204030204" pitchFamily="34" charset="0"/>
              </a:rPr>
              <a:t>ord </a:t>
            </a:r>
            <a:r>
              <a:rPr lang="en-US" sz="2400" dirty="0" err="1" smtClean="0">
                <a:latin typeface="Calibri" panose="020F0502020204030204" pitchFamily="34" charset="0"/>
                <a:cs typeface="Calibri" panose="020F0502020204030204" pitchFamily="34" charset="0"/>
              </a:rPr>
              <a:t>vpn</a:t>
            </a:r>
            <a:r>
              <a:rPr lang="en-US" sz="2400" dirty="0" smtClean="0">
                <a:latin typeface="Calibri" panose="020F0502020204030204" pitchFamily="34" charset="0"/>
                <a:cs typeface="Calibri" panose="020F0502020204030204" pitchFamily="34" charset="0"/>
              </a:rPr>
              <a:t>, Hotspot shield , Express </a:t>
            </a:r>
            <a:r>
              <a:rPr lang="en-US" sz="2400" dirty="0" err="1" smtClean="0">
                <a:latin typeface="Calibri" panose="020F0502020204030204" pitchFamily="34" charset="0"/>
                <a:cs typeface="Calibri" panose="020F0502020204030204" pitchFamily="34" charset="0"/>
              </a:rPr>
              <a:t>vpn</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Types Of VPN</a:t>
            </a:r>
            <a:endParaRPr lang="en-US" dirty="0"/>
          </a:p>
        </p:txBody>
      </p:sp>
      <p:sp>
        <p:nvSpPr>
          <p:cNvPr id="3" name="Content Placeholder 2"/>
          <p:cNvSpPr>
            <a:spLocks noGrp="1"/>
          </p:cNvSpPr>
          <p:nvPr>
            <p:ph sz="half" idx="1"/>
          </p:nvPr>
        </p:nvSpPr>
        <p:spPr>
          <a:xfrm>
            <a:off x="609600" y="1174750"/>
            <a:ext cx="11277600" cy="4953000"/>
          </a:xfrm>
        </p:spPr>
        <p:txBody>
          <a:bodyPr/>
          <a:lstStyle/>
          <a:p>
            <a:r>
              <a:rPr lang="en-US" sz="2400" b="1" dirty="0">
                <a:latin typeface="Calibri" panose="020F0502020204030204" pitchFamily="34" charset="0"/>
                <a:cs typeface="Calibri" panose="020F0502020204030204" pitchFamily="34" charset="0"/>
              </a:rPr>
              <a:t>Remote Access VPN:</a:t>
            </a: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Remote Access VPN permits a user to connect to a private network and access all its services and resources remotely. The connection between the user and the private network occurs through the Internet and the connection is secure and private. Remote Access VPN is useful for home users and business users both</a:t>
            </a:r>
            <a:r>
              <a:rPr lang="en-US" sz="2400" dirty="0" smtClean="0">
                <a:latin typeface="Calibri" panose="020F0502020204030204" pitchFamily="34" charset="0"/>
                <a:cs typeface="Calibri" panose="020F0502020204030204" pitchFamily="34" charset="0"/>
              </a:rPr>
              <a:t>.</a:t>
            </a:r>
            <a:endParaRPr lang="en-US" sz="2400" dirty="0" smtClean="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Site to Site VPN:</a:t>
            </a: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A Site-to-Site VPN is also called as Router-to-Router VPN and is commonly used in the large companies. Companies or organizations, with branch offices in different locations, use Site-to-site VPN to connect the network of one office location to the network at another office location.</a:t>
            </a:r>
            <a:br>
              <a:rPr lang="en-US" sz="2000" dirty="0"/>
            </a:br>
            <a:endParaRPr lang="en-US" sz="2000" dirty="0"/>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VPN Works?</a:t>
            </a:r>
            <a:endParaRPr lang="en-US" dirty="0"/>
          </a:p>
        </p:txBody>
      </p:sp>
      <p:sp>
        <p:nvSpPr>
          <p:cNvPr id="3" name="Content Placeholder 2"/>
          <p:cNvSpPr>
            <a:spLocks noGrp="1"/>
          </p:cNvSpPr>
          <p:nvPr>
            <p:ph sz="half" idx="1"/>
          </p:nvPr>
        </p:nvSpPr>
        <p:spPr>
          <a:xfrm>
            <a:off x="609599" y="1174750"/>
            <a:ext cx="11408229" cy="4953000"/>
          </a:xfrm>
        </p:spPr>
        <p:txBody>
          <a:bodyPr/>
          <a:lstStyle/>
          <a:p>
            <a:r>
              <a:rPr lang="en-US" sz="2000" dirty="0">
                <a:latin typeface="Calibri" panose="020F0502020204030204" pitchFamily="34" charset="0"/>
                <a:cs typeface="Calibri" panose="020F0502020204030204" pitchFamily="34" charset="0"/>
              </a:rPr>
              <a:t>The VPN client software on your computer encrypts your data traffic and sends it to the VPN server through a secure connection. The data goes through your ISP, but it’s become so scrambled due to the encryption they can no longer decipher it on their end.</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The encrypted data from your computer is decrypted by the VPN server.</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Your data is then sent to the internet and receives a reply that’s meant for you, the user.</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The traffic is then encrypted again by the VPN server and is sent back to you.</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The VPN client on your device will decrypt the data so you can actually understand and use it.</a:t>
            </a:r>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29618" y="3469822"/>
            <a:ext cx="5048250" cy="2857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Advantages</a:t>
            </a:r>
            <a:endParaRPr lang="en-US" dirty="0"/>
          </a:p>
        </p:txBody>
      </p:sp>
      <p:sp>
        <p:nvSpPr>
          <p:cNvPr id="6" name="Content Placeholder 3"/>
          <p:cNvSpPr>
            <a:spLocks noGrp="1"/>
          </p:cNvSpPr>
          <p:nvPr>
            <p:ph sz="half" idx="1"/>
          </p:nvPr>
        </p:nvSpPr>
        <p:spPr>
          <a:xfrm>
            <a:off x="609600" y="1174750"/>
            <a:ext cx="11582400" cy="4953000"/>
          </a:xfrm>
        </p:spPr>
        <p:txBody>
          <a:bodyPr/>
          <a:lstStyle/>
          <a:p>
            <a:pPr>
              <a:lnSpc>
                <a:spcPct val="150000"/>
              </a:lnSpc>
            </a:pPr>
            <a:r>
              <a:rPr lang="en-US" sz="2800" dirty="0" smtClean="0">
                <a:latin typeface="Calibri" panose="020F0502020204030204" pitchFamily="34" charset="0"/>
                <a:cs typeface="Calibri" panose="020F0502020204030204" pitchFamily="34" charset="0"/>
              </a:rPr>
              <a:t>VPNs </a:t>
            </a:r>
            <a:r>
              <a:rPr lang="en-US" sz="2800" dirty="0">
                <a:latin typeface="Calibri" panose="020F0502020204030204" pitchFamily="34" charset="0"/>
                <a:cs typeface="Calibri" panose="020F0502020204030204" pitchFamily="34" charset="0"/>
              </a:rPr>
              <a:t>Get Rid of </a:t>
            </a:r>
            <a:r>
              <a:rPr lang="en-US" sz="2800" dirty="0" smtClean="0">
                <a:latin typeface="Calibri" panose="020F0502020204030204" pitchFamily="34" charset="0"/>
                <a:cs typeface="Calibri" panose="020F0502020204030204" pitchFamily="34" charset="0"/>
              </a:rPr>
              <a:t>Geo-Restrictions</a:t>
            </a:r>
            <a:endParaRPr lang="en-US" sz="2800" dirty="0" smtClean="0">
              <a:latin typeface="Calibri" panose="020F0502020204030204" pitchFamily="34" charset="0"/>
              <a:cs typeface="Calibri" panose="020F0502020204030204" pitchFamily="34" charset="0"/>
            </a:endParaRPr>
          </a:p>
          <a:p>
            <a:pPr>
              <a:lnSpc>
                <a:spcPct val="150000"/>
              </a:lnSpc>
            </a:pPr>
            <a:r>
              <a:rPr lang="en-US" sz="2800" dirty="0" smtClean="0">
                <a:latin typeface="Calibri" panose="020F0502020204030204" pitchFamily="34" charset="0"/>
                <a:cs typeface="Calibri" panose="020F0502020204030204" pitchFamily="34" charset="0"/>
              </a:rPr>
              <a:t>With </a:t>
            </a:r>
            <a:r>
              <a:rPr lang="en-US" sz="2800" dirty="0">
                <a:latin typeface="Calibri" panose="020F0502020204030204" pitchFamily="34" charset="0"/>
                <a:cs typeface="Calibri" panose="020F0502020204030204" pitchFamily="34" charset="0"/>
              </a:rPr>
              <a:t>a VPN, Your Online Privacy Is No Longer at Risk</a:t>
            </a:r>
            <a:endParaRPr lang="en-US" sz="2800" dirty="0">
              <a:latin typeface="Calibri" panose="020F0502020204030204" pitchFamily="34" charset="0"/>
              <a:cs typeface="Calibri" panose="020F0502020204030204" pitchFamily="34" charset="0"/>
            </a:endParaRPr>
          </a:p>
          <a:p>
            <a:pPr>
              <a:lnSpc>
                <a:spcPct val="150000"/>
              </a:lnSpc>
            </a:pPr>
            <a:r>
              <a:rPr lang="en-US" sz="2800" dirty="0">
                <a:latin typeface="Calibri" panose="020F0502020204030204" pitchFamily="34" charset="0"/>
                <a:cs typeface="Calibri" panose="020F0502020204030204" pitchFamily="34" charset="0"/>
              </a:rPr>
              <a:t>VPNs Keep You Safe from Online Censorship</a:t>
            </a:r>
            <a:endParaRPr lang="en-US" sz="2800" dirty="0">
              <a:latin typeface="Calibri" panose="020F0502020204030204" pitchFamily="34" charset="0"/>
              <a:cs typeface="Calibri" panose="020F0502020204030204" pitchFamily="34" charset="0"/>
            </a:endParaRPr>
          </a:p>
          <a:p>
            <a:pPr>
              <a:lnSpc>
                <a:spcPct val="150000"/>
              </a:lnSpc>
            </a:pPr>
            <a:r>
              <a:rPr lang="en-US" sz="2800" dirty="0">
                <a:latin typeface="Calibri" panose="020F0502020204030204" pitchFamily="34" charset="0"/>
                <a:cs typeface="Calibri" panose="020F0502020204030204" pitchFamily="34" charset="0"/>
              </a:rPr>
              <a:t>Downloading Torrents Is No Longer Risky With a VPN</a:t>
            </a:r>
            <a:endParaRPr lang="en-US" sz="2800" dirty="0">
              <a:latin typeface="Calibri" panose="020F0502020204030204" pitchFamily="34" charset="0"/>
              <a:cs typeface="Calibri" panose="020F0502020204030204" pitchFamily="34" charset="0"/>
            </a:endParaRPr>
          </a:p>
          <a:p>
            <a:pPr>
              <a:lnSpc>
                <a:spcPct val="150000"/>
              </a:lnSpc>
            </a:pPr>
            <a:r>
              <a:rPr lang="en-US" sz="2800" dirty="0" smtClean="0">
                <a:latin typeface="Calibri" panose="020F0502020204030204" pitchFamily="34" charset="0"/>
                <a:cs typeface="Calibri" panose="020F0502020204030204" pitchFamily="34" charset="0"/>
              </a:rPr>
              <a:t>VPNs </a:t>
            </a:r>
            <a:r>
              <a:rPr lang="en-US" sz="2800" dirty="0">
                <a:latin typeface="Calibri" panose="020F0502020204030204" pitchFamily="34" charset="0"/>
                <a:cs typeface="Calibri" panose="020F0502020204030204" pitchFamily="34" charset="0"/>
              </a:rPr>
              <a:t>Protect You from </a:t>
            </a:r>
            <a:r>
              <a:rPr lang="en-US" sz="2800" dirty="0" smtClean="0">
                <a:latin typeface="Calibri" panose="020F0502020204030204" pitchFamily="34" charset="0"/>
                <a:cs typeface="Calibri" panose="020F0502020204030204" pitchFamily="34" charset="0"/>
              </a:rPr>
              <a:t>Cybercriminals</a:t>
            </a:r>
            <a:endParaRPr lang="en-US" sz="2800" dirty="0" smtClean="0">
              <a:latin typeface="Calibri" panose="020F0502020204030204" pitchFamily="34" charset="0"/>
              <a:cs typeface="Calibri" panose="020F0502020204030204" pitchFamily="34" charset="0"/>
            </a:endParaRPr>
          </a:p>
          <a:p>
            <a:pPr>
              <a:lnSpc>
                <a:spcPct val="150000"/>
              </a:lnSpc>
            </a:pPr>
            <a:r>
              <a:rPr lang="en-US" sz="2800" dirty="0">
                <a:latin typeface="Calibri" panose="020F0502020204030204" pitchFamily="34" charset="0"/>
                <a:cs typeface="Calibri" panose="020F0502020204030204" pitchFamily="34" charset="0"/>
              </a:rPr>
              <a:t>A VPN Can Prevent Bandwidth Throttling</a:t>
            </a:r>
            <a:endParaRPr lang="en-US" sz="2800" dirty="0">
              <a:latin typeface="Calibri" panose="020F0502020204030204" pitchFamily="34" charset="0"/>
              <a:cs typeface="Calibri" panose="020F0502020204030204" pitchFamily="34" charset="0"/>
            </a:endParaRPr>
          </a:p>
          <a:p>
            <a:r>
              <a:rPr lang="en-US" sz="2800" dirty="0" smtClean="0">
                <a:latin typeface="Calibri" panose="020F0502020204030204" pitchFamily="34" charset="0"/>
                <a:cs typeface="Calibri" panose="020F0502020204030204" pitchFamily="34" charset="0"/>
              </a:rPr>
              <a:t>VPN Can </a:t>
            </a:r>
            <a:r>
              <a:rPr lang="en-US" sz="2800" dirty="0">
                <a:latin typeface="Calibri" panose="020F0502020204030204" pitchFamily="34" charset="0"/>
                <a:cs typeface="Calibri" panose="020F0502020204030204" pitchFamily="34" charset="0"/>
              </a:rPr>
              <a:t>Bypass Firewalls</a:t>
            </a:r>
            <a:endParaRPr lang="en-US" sz="2800" dirty="0">
              <a:latin typeface="Calibri" panose="020F0502020204030204" pitchFamily="34" charset="0"/>
              <a:cs typeface="Calibri" panose="020F0502020204030204" pitchFamily="34" charset="0"/>
            </a:endParaRPr>
          </a:p>
          <a:p>
            <a:endParaRPr lang="en-US" b="1" dirty="0"/>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Disadvantages </a:t>
            </a:r>
            <a:endParaRPr lang="en-US" dirty="0"/>
          </a:p>
        </p:txBody>
      </p:sp>
      <p:sp>
        <p:nvSpPr>
          <p:cNvPr id="5" name="Content Placeholder 3"/>
          <p:cNvSpPr>
            <a:spLocks noGrp="1"/>
          </p:cNvSpPr>
          <p:nvPr>
            <p:ph sz="half" idx="1"/>
          </p:nvPr>
        </p:nvSpPr>
        <p:spPr>
          <a:xfrm>
            <a:off x="609600" y="1174750"/>
            <a:ext cx="11331575" cy="4953000"/>
          </a:xfrm>
        </p:spPr>
        <p:txBody>
          <a:bodyPr/>
          <a:lstStyle/>
          <a:p>
            <a:r>
              <a:rPr lang="en-US" sz="2800" dirty="0">
                <a:latin typeface="Calibri" panose="020F0502020204030204" pitchFamily="34" charset="0"/>
                <a:cs typeface="Calibri" panose="020F0502020204030204" pitchFamily="34" charset="0"/>
              </a:rPr>
              <a:t>A VPN won’t give you complete </a:t>
            </a:r>
            <a:r>
              <a:rPr lang="en-US" sz="2800" dirty="0" smtClean="0">
                <a:latin typeface="Calibri" panose="020F0502020204030204" pitchFamily="34" charset="0"/>
                <a:cs typeface="Calibri" panose="020F0502020204030204" pitchFamily="34" charset="0"/>
              </a:rPr>
              <a:t>anonymity</a:t>
            </a:r>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Your privacy isn’t always </a:t>
            </a:r>
            <a:r>
              <a:rPr lang="en-US" sz="2800" dirty="0" smtClean="0">
                <a:latin typeface="Calibri" panose="020F0502020204030204" pitchFamily="34" charset="0"/>
                <a:cs typeface="Calibri" panose="020F0502020204030204" pitchFamily="34" charset="0"/>
              </a:rPr>
              <a:t>guaranteed</a:t>
            </a:r>
            <a:endParaRPr lang="en-US" sz="2800" dirty="0" smtClean="0">
              <a:latin typeface="Calibri" panose="020F0502020204030204" pitchFamily="34" charset="0"/>
              <a:cs typeface="Calibri" panose="020F0502020204030204" pitchFamily="34" charset="0"/>
            </a:endParaRPr>
          </a:p>
          <a:p>
            <a:r>
              <a:rPr lang="en-US" sz="2800" dirty="0" smtClean="0">
                <a:latin typeface="Calibri" panose="020F0502020204030204" pitchFamily="34" charset="0"/>
                <a:cs typeface="Calibri" panose="020F0502020204030204" pitchFamily="34" charset="0"/>
              </a:rPr>
              <a:t>Using </a:t>
            </a:r>
            <a:r>
              <a:rPr lang="en-US" sz="2800" dirty="0">
                <a:latin typeface="Calibri" panose="020F0502020204030204" pitchFamily="34" charset="0"/>
                <a:cs typeface="Calibri" panose="020F0502020204030204" pitchFamily="34" charset="0"/>
              </a:rPr>
              <a:t>a VPN is illegal in some </a:t>
            </a:r>
            <a:r>
              <a:rPr lang="en-US" sz="2800" dirty="0" smtClean="0">
                <a:latin typeface="Calibri" panose="020F0502020204030204" pitchFamily="34" charset="0"/>
                <a:cs typeface="Calibri" panose="020F0502020204030204" pitchFamily="34" charset="0"/>
              </a:rPr>
              <a:t>countries</a:t>
            </a:r>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A safe, top-quality VPN will cost you </a:t>
            </a:r>
            <a:r>
              <a:rPr lang="en-US" sz="2800" dirty="0" smtClean="0">
                <a:latin typeface="Calibri" panose="020F0502020204030204" pitchFamily="34" charset="0"/>
                <a:cs typeface="Calibri" panose="020F0502020204030204" pitchFamily="34" charset="0"/>
              </a:rPr>
              <a:t>money</a:t>
            </a:r>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VPNs almost always slow your connection </a:t>
            </a:r>
            <a:r>
              <a:rPr lang="en-US" sz="2800" dirty="0" smtClean="0">
                <a:latin typeface="Calibri" panose="020F0502020204030204" pitchFamily="34" charset="0"/>
                <a:cs typeface="Calibri" panose="020F0502020204030204" pitchFamily="34" charset="0"/>
              </a:rPr>
              <a:t>speed</a:t>
            </a:r>
            <a:endParaRPr lang="en-US" sz="2800" dirty="0" smtClean="0">
              <a:latin typeface="Calibri" panose="020F0502020204030204" pitchFamily="34" charset="0"/>
              <a:cs typeface="Calibri" panose="020F0502020204030204" pitchFamily="34" charset="0"/>
            </a:endParaRPr>
          </a:p>
          <a:p>
            <a:r>
              <a:rPr lang="en-US" sz="2800" dirty="0" smtClean="0">
                <a:latin typeface="Calibri" panose="020F0502020204030204" pitchFamily="34" charset="0"/>
                <a:cs typeface="Calibri" panose="020F0502020204030204" pitchFamily="34" charset="0"/>
              </a:rPr>
              <a:t>Using </a:t>
            </a:r>
            <a:r>
              <a:rPr lang="en-US" sz="2800" dirty="0">
                <a:latin typeface="Calibri" panose="020F0502020204030204" pitchFamily="34" charset="0"/>
                <a:cs typeface="Calibri" panose="020F0502020204030204" pitchFamily="34" charset="0"/>
              </a:rPr>
              <a:t>a VPN on mobile increases data </a:t>
            </a:r>
            <a:r>
              <a:rPr lang="en-US" sz="2800" dirty="0" smtClean="0">
                <a:latin typeface="Calibri" panose="020F0502020204030204" pitchFamily="34" charset="0"/>
                <a:cs typeface="Calibri" panose="020F0502020204030204" pitchFamily="34" charset="0"/>
              </a:rPr>
              <a:t>usage</a:t>
            </a:r>
            <a:endParaRPr lang="en-US" sz="2800" dirty="0" smtClean="0">
              <a:latin typeface="Calibri" panose="020F0502020204030204" pitchFamily="34" charset="0"/>
              <a:cs typeface="Calibri" panose="020F0502020204030204" pitchFamily="34" charset="0"/>
            </a:endParaRPr>
          </a:p>
          <a:p>
            <a:r>
              <a:rPr lang="en-US" sz="2800" dirty="0" smtClean="0">
                <a:latin typeface="Calibri" panose="020F0502020204030204" pitchFamily="34" charset="0"/>
                <a:cs typeface="Calibri" panose="020F0502020204030204" pitchFamily="34" charset="0"/>
              </a:rPr>
              <a:t>Some </a:t>
            </a:r>
            <a:r>
              <a:rPr lang="en-US" sz="2800" dirty="0">
                <a:latin typeface="Calibri" panose="020F0502020204030204" pitchFamily="34" charset="0"/>
                <a:cs typeface="Calibri" panose="020F0502020204030204" pitchFamily="34" charset="0"/>
              </a:rPr>
              <a:t>online services try to ban VPN </a:t>
            </a:r>
            <a:r>
              <a:rPr lang="en-US" sz="2800" dirty="0" smtClean="0">
                <a:latin typeface="Calibri" panose="020F0502020204030204" pitchFamily="34" charset="0"/>
                <a:cs typeface="Calibri" panose="020F0502020204030204" pitchFamily="34" charset="0"/>
              </a:rPr>
              <a:t>users:</a:t>
            </a:r>
            <a:endParaRPr lang="en-US" sz="2800" dirty="0" smtClean="0">
              <a:latin typeface="Calibri" panose="020F0502020204030204" pitchFamily="34" charset="0"/>
              <a:cs typeface="Calibri" panose="020F0502020204030204" pitchFamily="34" charset="0"/>
            </a:endParaRPr>
          </a:p>
          <a:p>
            <a:r>
              <a:rPr lang="en-US" sz="2800" dirty="0" smtClean="0">
                <a:latin typeface="Calibri" panose="020F0502020204030204" pitchFamily="34" charset="0"/>
                <a:cs typeface="Calibri" panose="020F0502020204030204" pitchFamily="34" charset="0"/>
              </a:rPr>
              <a:t>It </a:t>
            </a:r>
            <a:r>
              <a:rPr lang="en-US" sz="2800" dirty="0">
                <a:latin typeface="Calibri" panose="020F0502020204030204" pitchFamily="34" charset="0"/>
                <a:cs typeface="Calibri" panose="020F0502020204030204" pitchFamily="34" charset="0"/>
              </a:rPr>
              <a:t>won’t protect you from malware or phishing attacks</a:t>
            </a:r>
            <a:endParaRPr lang="en-US" sz="2800" dirty="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VPN in Pakistan</a:t>
            </a:r>
            <a:endParaRPr lang="en-US" dirty="0"/>
          </a:p>
        </p:txBody>
      </p:sp>
      <p:sp>
        <p:nvSpPr>
          <p:cNvPr id="5" name="Content Placeholder 3"/>
          <p:cNvSpPr>
            <a:spLocks noGrp="1"/>
          </p:cNvSpPr>
          <p:nvPr>
            <p:ph sz="half" idx="1"/>
          </p:nvPr>
        </p:nvSpPr>
        <p:spPr>
          <a:xfrm>
            <a:off x="609600" y="1174750"/>
            <a:ext cx="11387138" cy="4953000"/>
          </a:xfrm>
        </p:spPr>
        <p:txBody>
          <a:bodyPr/>
          <a:lstStyle/>
          <a:p>
            <a:r>
              <a:rPr lang="en-US" sz="2400" dirty="0">
                <a:latin typeface="Calibri" panose="020F0502020204030204" pitchFamily="34" charset="0"/>
                <a:cs typeface="Calibri" panose="020F0502020204030204" pitchFamily="34" charset="0"/>
              </a:rPr>
              <a:t>As per the </a:t>
            </a:r>
            <a:r>
              <a:rPr lang="en-US" sz="2400" dirty="0">
                <a:latin typeface="Calibri" panose="020F0502020204030204" pitchFamily="34" charset="0"/>
                <a:cs typeface="Calibri" panose="020F0502020204030204" pitchFamily="34" charset="0"/>
                <a:hlinkClick r:id="rId1"/>
              </a:rPr>
              <a:t>National Security Agency (NSA) leaks</a:t>
            </a:r>
            <a:r>
              <a:rPr lang="en-US" sz="2400" dirty="0">
                <a:latin typeface="Calibri" panose="020F0502020204030204" pitchFamily="34" charset="0"/>
                <a:cs typeface="Calibri" panose="020F0502020204030204" pitchFamily="34" charset="0"/>
              </a:rPr>
              <a:t> by Edward Snowden, the United States spied the most on Iranian citizens using surveillance technology, followed by Pakistani citizens.</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The Pakistani </a:t>
            </a:r>
            <a:r>
              <a:rPr lang="en-US" sz="2400" dirty="0" smtClean="0">
                <a:latin typeface="Calibri" panose="020F0502020204030204" pitchFamily="34" charset="0"/>
                <a:cs typeface="Calibri" panose="020F0502020204030204" pitchFamily="34" charset="0"/>
              </a:rPr>
              <a:t>state agencies </a:t>
            </a:r>
            <a:r>
              <a:rPr lang="en-US" sz="2400" dirty="0">
                <a:latin typeface="Calibri" panose="020F0502020204030204" pitchFamily="34" charset="0"/>
                <a:cs typeface="Calibri" panose="020F0502020204030204" pitchFamily="34" charset="0"/>
              </a:rPr>
              <a:t>itself has the </a:t>
            </a:r>
            <a:r>
              <a:rPr lang="en-US" sz="2400" dirty="0">
                <a:latin typeface="Calibri" panose="020F0502020204030204" pitchFamily="34" charset="0"/>
                <a:cs typeface="Calibri" panose="020F0502020204030204" pitchFamily="34" charset="0"/>
                <a:hlinkClick r:id="rId2"/>
              </a:rPr>
              <a:t>capacity for surveillance</a:t>
            </a:r>
            <a:r>
              <a:rPr lang="en-US" sz="2400" dirty="0">
                <a:latin typeface="Calibri" panose="020F0502020204030204" pitchFamily="34" charset="0"/>
                <a:cs typeface="Calibri" panose="020F0502020204030204" pitchFamily="34" charset="0"/>
              </a:rPr>
              <a:t> of unencrypted internet traffic, using the Web Monitoring System (WMS) which was purchased for a whopping $18 million form Canadian </a:t>
            </a:r>
            <a:r>
              <a:rPr lang="en-US" sz="2400" dirty="0" smtClean="0">
                <a:latin typeface="Calibri" panose="020F0502020204030204" pitchFamily="34" charset="0"/>
                <a:cs typeface="Calibri" panose="020F0502020204030204" pitchFamily="34" charset="0"/>
              </a:rPr>
              <a:t>agencies in </a:t>
            </a:r>
            <a:r>
              <a:rPr lang="en-US" sz="2400" dirty="0">
                <a:latin typeface="Calibri" panose="020F0502020204030204" pitchFamily="34" charset="0"/>
                <a:cs typeface="Calibri" panose="020F0502020204030204" pitchFamily="34" charset="0"/>
              </a:rPr>
              <a:t>December 2018.</a:t>
            </a:r>
            <a:endParaRPr lang="en-US" sz="2400" dirty="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ban is aimed at curbing illegal VoIP  traffic, also known as grey traffic. VoIP is a technology that allows users to make a call, including on a landline or mobile number, from a computer software.</a:t>
            </a:r>
            <a:endParaRPr lang="en-US" sz="2400" dirty="0">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p:pull/>
      </p:transition>
    </mc:Choice>
    <mc:Fallback>
      <p:transition>
        <p:pull/>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a:gsLst>
            <a:gs pos="0">
              <a:srgbClr val="FECF40"/>
            </a:gs>
            <a:gs pos="100000">
              <a:srgbClr val="846C21"/>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Introduction to Fire Wall</a:t>
            </a:r>
            <a:endParaRPr lang="en-US" b="1"/>
          </a:p>
        </p:txBody>
      </p:sp>
      <p:sp>
        <p:nvSpPr>
          <p:cNvPr id="3" name="Content Placeholder 2"/>
          <p:cNvSpPr>
            <a:spLocks noGrp="1"/>
          </p:cNvSpPr>
          <p:nvPr>
            <p:ph idx="1"/>
          </p:nvPr>
        </p:nvSpPr>
        <p:spPr/>
        <p:txBody>
          <a:bodyPr/>
          <a:lstStyle/>
          <a:p>
            <a:pPr fontAlgn="t">
              <a:lnSpc>
                <a:spcPct val="100000"/>
              </a:lnSpc>
              <a:buFont typeface="Wingdings" panose="05000000000000000000" charset="0"/>
              <a:buChar char="v"/>
            </a:pPr>
            <a:r>
              <a:rPr lang="en-US" sz="2400"/>
              <a:t>Firewalls are both software programs and hardware components that preserve our security and maintain safety from unauthorized access to or from the external network.</a:t>
            </a:r>
            <a:endParaRPr lang="en-US" sz="2400"/>
          </a:p>
          <a:p>
            <a:pPr fontAlgn="t">
              <a:lnSpc>
                <a:spcPct val="100000"/>
              </a:lnSpc>
              <a:buFont typeface="Wingdings" panose="05000000000000000000" charset="0"/>
              <a:buChar char="v"/>
            </a:pPr>
            <a:r>
              <a:rPr lang="en-US" sz="2400"/>
              <a:t>They act as a vital part of a comprehensive security framework for any network.</a:t>
            </a:r>
            <a:endParaRPr lang="en-US" sz="2400"/>
          </a:p>
          <a:p>
            <a:pPr fontAlgn="t">
              <a:lnSpc>
                <a:spcPct val="100000"/>
              </a:lnSpc>
              <a:buFont typeface="Wingdings" panose="05000000000000000000" charset="0"/>
              <a:buChar char="v"/>
            </a:pPr>
            <a:r>
              <a:rPr lang="en-US" sz="2400"/>
              <a:t>It inspects every packet that comes (inbound) and goes out (outbound) of it and used for your purpose, and it determines whether it needs to be passed or blocked. </a:t>
            </a:r>
            <a:endParaRPr lang="en-US" sz="2400"/>
          </a:p>
          <a:p>
            <a:pPr fontAlgn="t">
              <a:lnSpc>
                <a:spcPct val="100000"/>
              </a:lnSpc>
              <a:buFont typeface="Wingdings" panose="05000000000000000000" charset="0"/>
              <a:buChar char="v"/>
            </a:pPr>
            <a:r>
              <a:rPr lang="en-US" sz="2400"/>
              <a:t>In short, firewalls defend our resources by validating access, managing and organizing legitimate network traffic, acting as an intermediary, and records and reports different events.</a:t>
            </a:r>
            <a:endParaRPr lang="en-US" sz="2400"/>
          </a:p>
          <a:p>
            <a:endParaRPr lang="en-US" sz="2400"/>
          </a:p>
          <a:p>
            <a:pPr marL="0" indent="0">
              <a:buNone/>
            </a:pPr>
            <a:endParaRPr lang="en-US" sz="2400"/>
          </a:p>
          <a:p>
            <a:endParaRPr lang="en-US" sz="2400"/>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538480"/>
            <a:ext cx="10972165" cy="5232400"/>
          </a:xfrm>
        </p:spPr>
        <p:txBody>
          <a:bodyPr/>
          <a:lstStyle/>
          <a:p>
            <a:r>
              <a:rPr lang="en-US" sz="2400"/>
              <a:t>Security analysts get specialized training to set policies and access norms for firewalls to filter and monitor and restrict unintended data packets to pass through them.</a:t>
            </a:r>
            <a:endParaRPr lang="en-US" sz="2400"/>
          </a:p>
          <a:p>
            <a:endParaRPr lang="en-US" sz="2400"/>
          </a:p>
          <a:p>
            <a:endParaRPr lang="en-US" sz="2400"/>
          </a:p>
        </p:txBody>
      </p:sp>
      <p:pic>
        <p:nvPicPr>
          <p:cNvPr id="4" name="Content Placeholder 3" descr="depositphotos_4925500-stock-photo-worker-drawing-computer-network-digital"/>
          <p:cNvPicPr>
            <a:picLocks noGrp="1" noChangeAspect="1"/>
          </p:cNvPicPr>
          <p:nvPr>
            <p:ph sz="half" idx="2"/>
          </p:nvPr>
        </p:nvPicPr>
        <p:blipFill>
          <a:blip r:embed="rId1"/>
          <a:stretch>
            <a:fillRect/>
          </a:stretch>
        </p:blipFill>
        <p:spPr>
          <a:xfrm>
            <a:off x="3076575" y="2211070"/>
            <a:ext cx="6518910" cy="39325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Types Of Fire Wall</a:t>
            </a:r>
            <a:endParaRPr lang="en-US" b="1"/>
          </a:p>
        </p:txBody>
      </p:sp>
      <p:sp>
        <p:nvSpPr>
          <p:cNvPr id="3" name="Content Placeholder 2"/>
          <p:cNvSpPr>
            <a:spLocks noGrp="1"/>
          </p:cNvSpPr>
          <p:nvPr>
            <p:ph sz="half" idx="1"/>
          </p:nvPr>
        </p:nvSpPr>
        <p:spPr>
          <a:xfrm>
            <a:off x="609600" y="1174750"/>
            <a:ext cx="10972165" cy="4953000"/>
          </a:xfrm>
        </p:spPr>
        <p:txBody>
          <a:bodyPr/>
          <a:lstStyle/>
          <a:p>
            <a:pPr>
              <a:buFont typeface="Wingdings" panose="05000000000000000000" charset="0"/>
              <a:buChar char="Ø"/>
            </a:pPr>
            <a:r>
              <a:rPr lang="en-US" sz="2400" b="1"/>
              <a:t>Packet Filtering Firewall:</a:t>
            </a:r>
            <a:r>
              <a:rPr lang="en-US" b="1"/>
              <a:t> </a:t>
            </a:r>
            <a:r>
              <a:rPr lang="en-US" sz="2400"/>
              <a:t>It is the first of its kind used for network security and is accountable for filtering and checking incoming data packets, allowing data from specific IP addresses, types of packets, specific port numbers, etc</a:t>
            </a:r>
            <a:endParaRPr lang="en-US" sz="2400"/>
          </a:p>
          <a:p>
            <a:pPr>
              <a:buFont typeface="Wingdings" panose="05000000000000000000" charset="0"/>
              <a:buChar char="Ø"/>
            </a:pPr>
            <a:endParaRPr lang="en-US" sz="2400"/>
          </a:p>
          <a:p>
            <a:pPr marL="0" indent="0">
              <a:buFont typeface="Wingdings" panose="05000000000000000000" charset="0"/>
              <a:buNone/>
            </a:pPr>
            <a:endParaRPr lang="en-US" sz="2400"/>
          </a:p>
          <a:p>
            <a:pPr>
              <a:buFont typeface="Wingdings" panose="05000000000000000000" charset="0"/>
              <a:buChar char="Ø"/>
            </a:pPr>
            <a:endParaRPr lang="en-US" sz="2400"/>
          </a:p>
        </p:txBody>
      </p:sp>
      <p:pic>
        <p:nvPicPr>
          <p:cNvPr id="5" name="Picture 4" descr="packetfirewall (1)"/>
          <p:cNvPicPr>
            <a:picLocks noChangeAspect="1"/>
          </p:cNvPicPr>
          <p:nvPr/>
        </p:nvPicPr>
        <p:blipFill>
          <a:blip r:embed="rId1"/>
          <a:stretch>
            <a:fillRect/>
          </a:stretch>
        </p:blipFill>
        <p:spPr>
          <a:xfrm>
            <a:off x="2630170" y="2632075"/>
            <a:ext cx="6372225" cy="32213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
            <a:br>
              <a:rPr lang="en-US" b="1">
                <a:sym typeface="+mn-ea"/>
              </a:rPr>
            </a:br>
            <a:r>
              <a:rPr lang="en-US" b="1">
                <a:sym typeface="+mn-ea"/>
              </a:rPr>
              <a:t>Circuit Level Firewall:</a:t>
            </a:r>
            <a:r>
              <a:rPr lang="en-US">
                <a:sym typeface="+mn-ea"/>
              </a:rPr>
              <a:t> </a:t>
            </a:r>
            <a:br>
              <a:rPr lang="en-US">
                <a:sym typeface="+mn-ea"/>
              </a:rPr>
            </a:br>
            <a:endParaRPr lang="en-US"/>
          </a:p>
        </p:txBody>
      </p:sp>
      <p:sp>
        <p:nvSpPr>
          <p:cNvPr id="3" name="Content Placeholder 2"/>
          <p:cNvSpPr>
            <a:spLocks noGrp="1"/>
          </p:cNvSpPr>
          <p:nvPr>
            <p:ph sz="half" idx="1"/>
          </p:nvPr>
        </p:nvSpPr>
        <p:spPr>
          <a:xfrm>
            <a:off x="609600" y="1174750"/>
            <a:ext cx="10972800" cy="4953000"/>
          </a:xfrm>
        </p:spPr>
        <p:txBody>
          <a:bodyPr/>
          <a:lstStyle/>
          <a:p>
            <a:r>
              <a:rPr lang="en-US">
                <a:sym typeface="+mn-ea"/>
              </a:rPr>
              <a:t> A circuit-level gateway firewall helps in providing the security between UDP and TCP using the connection. It also acts as a handshaking device between trusted clients or servers to untrusted hosts and vice versa.</a:t>
            </a:r>
            <a:endParaRPr lang="en-US">
              <a:sym typeface="+mn-ea"/>
            </a:endParaRPr>
          </a:p>
          <a:p>
            <a:pPr>
              <a:buNone/>
            </a:pPr>
            <a:endParaRPr lang="en-US"/>
          </a:p>
          <a:p>
            <a:endParaRPr lang="en-US"/>
          </a:p>
        </p:txBody>
      </p:sp>
      <p:pic>
        <p:nvPicPr>
          <p:cNvPr id="5" name="Content Placeholder 4" descr="download (1)"/>
          <p:cNvPicPr>
            <a:picLocks noChangeAspect="1"/>
          </p:cNvPicPr>
          <p:nvPr>
            <p:ph sz="half" idx="2"/>
          </p:nvPr>
        </p:nvPicPr>
        <p:blipFill>
          <a:blip r:embed="rId1"/>
          <a:stretch>
            <a:fillRect/>
          </a:stretch>
        </p:blipFill>
        <p:spPr>
          <a:xfrm>
            <a:off x="3128010" y="3420745"/>
            <a:ext cx="5645150" cy="24771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0390" y="487680"/>
            <a:ext cx="10736580" cy="4953000"/>
          </a:xfrm>
        </p:spPr>
        <p:txBody>
          <a:bodyPr/>
          <a:lstStyle/>
          <a:p>
            <a:pPr marL="0" indent="0">
              <a:buNone/>
            </a:pPr>
            <a:r>
              <a:rPr lang="en-US" b="1">
                <a:sym typeface="+mn-ea"/>
              </a:rPr>
              <a:t>Stateful Inspection Firewall:</a:t>
            </a:r>
            <a:r>
              <a:rPr lang="en-US">
                <a:sym typeface="+mn-ea"/>
              </a:rPr>
              <a:t> </a:t>
            </a:r>
            <a:endParaRPr lang="en-US">
              <a:sym typeface="+mn-ea"/>
            </a:endParaRPr>
          </a:p>
          <a:p>
            <a:endParaRPr lang="en-US">
              <a:sym typeface="+mn-ea"/>
            </a:endParaRPr>
          </a:p>
          <a:p>
            <a:r>
              <a:rPr lang="en-US">
                <a:sym typeface="+mn-ea"/>
              </a:rPr>
              <a:t>It is used for filtering both data packet as well as session filtering. It checks for active sessions and network packets, whether they are legitimate or not.</a:t>
            </a:r>
            <a:endParaRPr lang="en-US">
              <a:sym typeface="+mn-ea"/>
            </a:endParaRPr>
          </a:p>
          <a:p>
            <a:r>
              <a:rPr lang="en-US"/>
              <a:t>Stateful inspection is the kind of network firewall technology that filters data packets supported by state and context. Check Point Software Technologies (CPST) developed the technique within the early 1990s to overcome the restrictions of stateless inspection.</a:t>
            </a:r>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Working Methodlogy of statefull inspection firewall</a:t>
            </a:r>
            <a:endParaRPr lang="en-US"/>
          </a:p>
        </p:txBody>
      </p:sp>
      <p:sp>
        <p:nvSpPr>
          <p:cNvPr id="3" name="Content Placeholder 2"/>
          <p:cNvSpPr>
            <a:spLocks noGrp="1"/>
          </p:cNvSpPr>
          <p:nvPr>
            <p:ph sz="half" idx="1"/>
          </p:nvPr>
        </p:nvSpPr>
        <p:spPr>
          <a:xfrm>
            <a:off x="609600" y="1174750"/>
            <a:ext cx="10194925" cy="4953000"/>
          </a:xfrm>
        </p:spPr>
        <p:txBody>
          <a:bodyPr/>
          <a:lstStyle/>
          <a:p>
            <a:pPr marL="0" indent="0">
              <a:buNone/>
            </a:pPr>
            <a:r>
              <a:rPr lang="en-US"/>
              <a:t>.</a:t>
            </a:r>
            <a:endParaRPr lang="en-US"/>
          </a:p>
        </p:txBody>
      </p:sp>
      <p:pic>
        <p:nvPicPr>
          <p:cNvPr id="5" name="Picture 4" descr="StatefulInspectionFirewall"/>
          <p:cNvPicPr>
            <a:picLocks noChangeAspect="1"/>
          </p:cNvPicPr>
          <p:nvPr/>
        </p:nvPicPr>
        <p:blipFill>
          <a:blip r:embed="rId1"/>
          <a:stretch>
            <a:fillRect/>
          </a:stretch>
        </p:blipFill>
        <p:spPr>
          <a:xfrm>
            <a:off x="1239520" y="1637665"/>
            <a:ext cx="8336915" cy="37934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298450"/>
            <a:ext cx="10972800" cy="5829300"/>
          </a:xfrm>
        </p:spPr>
        <p:txBody>
          <a:bodyPr/>
          <a:lstStyle/>
          <a:p>
            <a:pPr marL="0" indent="0">
              <a:buNone/>
            </a:pPr>
            <a:r>
              <a:rPr lang="en-US" b="1">
                <a:sym typeface="+mn-ea"/>
              </a:rPr>
              <a:t>Application Level Firewall:</a:t>
            </a:r>
            <a:r>
              <a:rPr lang="en-US">
                <a:sym typeface="+mn-ea"/>
              </a:rPr>
              <a:t> </a:t>
            </a:r>
            <a:endParaRPr lang="en-US">
              <a:sym typeface="+mn-ea"/>
            </a:endParaRPr>
          </a:p>
          <a:p>
            <a:endParaRPr lang="en-US">
              <a:sym typeface="+mn-ea"/>
            </a:endParaRPr>
          </a:p>
          <a:p>
            <a:r>
              <a:rPr lang="en-US">
                <a:sym typeface="+mn-ea"/>
              </a:rPr>
              <a:t>Application-level gateway is also called a bastion host. It operates at the application level. Multiple application gateways can run on the same host but each gateway is a separate server with its own processes.</a:t>
            </a:r>
            <a:endParaRPr lang="en-US">
              <a:sym typeface="+mn-ea"/>
            </a:endParaRPr>
          </a:p>
          <a:p>
            <a:r>
              <a:rPr lang="en-US">
                <a:sym typeface="+mn-ea"/>
              </a:rPr>
              <a:t>It functions at the application layer. Filtering of traffic is done concerning the application (or service) for which they are planned.</a:t>
            </a:r>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Working methodology of Application firewall</a:t>
            </a:r>
            <a:endParaRPr lang="en-US"/>
          </a:p>
        </p:txBody>
      </p:sp>
      <p:sp>
        <p:nvSpPr>
          <p:cNvPr id="3" name="Content Placeholder 2"/>
          <p:cNvSpPr>
            <a:spLocks noGrp="1"/>
          </p:cNvSpPr>
          <p:nvPr>
            <p:ph sz="half" idx="1"/>
          </p:nvPr>
        </p:nvSpPr>
        <p:spPr>
          <a:xfrm>
            <a:off x="609600" y="1203960"/>
            <a:ext cx="10972800" cy="4953000"/>
          </a:xfrm>
        </p:spPr>
        <p:txBody>
          <a:bodyPr/>
          <a:lstStyle/>
          <a:p>
            <a:pPr marL="0" indent="0">
              <a:buNone/>
            </a:pPr>
            <a:r>
              <a:rPr lang="en-US"/>
              <a:t>.</a:t>
            </a:r>
            <a:endParaRPr lang="en-US"/>
          </a:p>
        </p:txBody>
      </p:sp>
      <p:pic>
        <p:nvPicPr>
          <p:cNvPr id="5" name="Picture 4" descr="ALG"/>
          <p:cNvPicPr>
            <a:picLocks noChangeAspect="1"/>
          </p:cNvPicPr>
          <p:nvPr/>
        </p:nvPicPr>
        <p:blipFill>
          <a:blip r:embed="rId1"/>
          <a:stretch>
            <a:fillRect/>
          </a:stretch>
        </p:blipFill>
        <p:spPr>
          <a:xfrm>
            <a:off x="1332865" y="1713230"/>
            <a:ext cx="9029700" cy="4152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8010</Words>
  <Application>WPS Presentation</Application>
  <PresentationFormat>Widescreen</PresentationFormat>
  <Paragraphs>132</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Arial</vt:lpstr>
      <vt:lpstr>SimSun</vt:lpstr>
      <vt:lpstr>Wingdings</vt:lpstr>
      <vt:lpstr>Wingdings</vt:lpstr>
      <vt:lpstr>Calibri</vt:lpstr>
      <vt:lpstr>Microsoft YaHei</vt:lpstr>
      <vt:lpstr>Arial Unicode MS</vt:lpstr>
      <vt:lpstr>Orange Waves</vt:lpstr>
      <vt:lpstr>Cyber Presentation</vt:lpstr>
      <vt:lpstr>Introduction to Fire Wall</vt:lpstr>
      <vt:lpstr>PowerPoint 演示文稿</vt:lpstr>
      <vt:lpstr>Types Of Fire Wall</vt:lpstr>
      <vt:lpstr>PowerPoint 演示文稿</vt:lpstr>
      <vt:lpstr>PowerPoint 演示文稿</vt:lpstr>
      <vt:lpstr>Working Methodlogy of statefull inspection firewall</vt:lpstr>
      <vt:lpstr>PowerPoint 演示文稿</vt:lpstr>
      <vt:lpstr>Working methodology of Application firewall</vt:lpstr>
      <vt:lpstr>PowerPoint 演示文稿</vt:lpstr>
      <vt:lpstr>PowerPoint 演示文稿</vt:lpstr>
      <vt:lpstr>PowerPoint 演示文稿</vt:lpstr>
      <vt:lpstr>Benefits of using Fire Wall</vt:lpstr>
      <vt:lpstr>Virtual Protection Network</vt:lpstr>
      <vt:lpstr>Types Of VPN</vt:lpstr>
      <vt:lpstr>How VPN Works?</vt:lpstr>
      <vt:lpstr>Advantages</vt:lpstr>
      <vt:lpstr>Disadvantages </vt:lpstr>
      <vt:lpstr>VPN in Pakistan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Presentation</dc:title>
  <dc:creator/>
  <cp:lastModifiedBy>talha</cp:lastModifiedBy>
  <cp:revision>11</cp:revision>
  <dcterms:created xsi:type="dcterms:W3CDTF">2023-01-02T12:58:00Z</dcterms:created>
  <dcterms:modified xsi:type="dcterms:W3CDTF">2023-01-03T10:54:49Z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0CD00566ED92445E8D95AF4A99F3A3AE</vt:lpwstr>
  </property>
  <property fmtid="{D5CDD505-2E9C-101B-9397-08002B2CF9AE}" pid="3" name="KSOProductBuildVer">
    <vt:lpwstr>1033-11.2.0.11440</vt:lpwstr>
  </property>
</Properties>
</file>