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E84EBB-3151-44BE-9E6B-F402E4D3A5D9}"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07CCD-0125-40AE-9103-A79B34751DA6}" type="slidenum">
              <a:rPr lang="en-US" smtClean="0"/>
              <a:t>‹#›</a:t>
            </a:fld>
            <a:endParaRPr lang="en-US"/>
          </a:p>
        </p:txBody>
      </p:sp>
    </p:spTree>
    <p:extLst>
      <p:ext uri="{BB962C8B-B14F-4D97-AF65-F5344CB8AC3E}">
        <p14:creationId xmlns:p14="http://schemas.microsoft.com/office/powerpoint/2010/main" val="132368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84EBB-3151-44BE-9E6B-F402E4D3A5D9}"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07CCD-0125-40AE-9103-A79B34751DA6}" type="slidenum">
              <a:rPr lang="en-US" smtClean="0"/>
              <a:t>‹#›</a:t>
            </a:fld>
            <a:endParaRPr lang="en-US"/>
          </a:p>
        </p:txBody>
      </p:sp>
    </p:spTree>
    <p:extLst>
      <p:ext uri="{BB962C8B-B14F-4D97-AF65-F5344CB8AC3E}">
        <p14:creationId xmlns:p14="http://schemas.microsoft.com/office/powerpoint/2010/main" val="167180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84EBB-3151-44BE-9E6B-F402E4D3A5D9}"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07CCD-0125-40AE-9103-A79B34751DA6}" type="slidenum">
              <a:rPr lang="en-US" smtClean="0"/>
              <a:t>‹#›</a:t>
            </a:fld>
            <a:endParaRPr lang="en-US"/>
          </a:p>
        </p:txBody>
      </p:sp>
    </p:spTree>
    <p:extLst>
      <p:ext uri="{BB962C8B-B14F-4D97-AF65-F5344CB8AC3E}">
        <p14:creationId xmlns:p14="http://schemas.microsoft.com/office/powerpoint/2010/main" val="81720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84EBB-3151-44BE-9E6B-F402E4D3A5D9}"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07CCD-0125-40AE-9103-A79B34751DA6}" type="slidenum">
              <a:rPr lang="en-US" smtClean="0"/>
              <a:t>‹#›</a:t>
            </a:fld>
            <a:endParaRPr lang="en-US"/>
          </a:p>
        </p:txBody>
      </p:sp>
    </p:spTree>
    <p:extLst>
      <p:ext uri="{BB962C8B-B14F-4D97-AF65-F5344CB8AC3E}">
        <p14:creationId xmlns:p14="http://schemas.microsoft.com/office/powerpoint/2010/main" val="348747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E84EBB-3151-44BE-9E6B-F402E4D3A5D9}"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07CCD-0125-40AE-9103-A79B34751DA6}" type="slidenum">
              <a:rPr lang="en-US" smtClean="0"/>
              <a:t>‹#›</a:t>
            </a:fld>
            <a:endParaRPr lang="en-US"/>
          </a:p>
        </p:txBody>
      </p:sp>
    </p:spTree>
    <p:extLst>
      <p:ext uri="{BB962C8B-B14F-4D97-AF65-F5344CB8AC3E}">
        <p14:creationId xmlns:p14="http://schemas.microsoft.com/office/powerpoint/2010/main" val="276034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E84EBB-3151-44BE-9E6B-F402E4D3A5D9}"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07CCD-0125-40AE-9103-A79B34751DA6}" type="slidenum">
              <a:rPr lang="en-US" smtClean="0"/>
              <a:t>‹#›</a:t>
            </a:fld>
            <a:endParaRPr lang="en-US"/>
          </a:p>
        </p:txBody>
      </p:sp>
    </p:spTree>
    <p:extLst>
      <p:ext uri="{BB962C8B-B14F-4D97-AF65-F5344CB8AC3E}">
        <p14:creationId xmlns:p14="http://schemas.microsoft.com/office/powerpoint/2010/main" val="334066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E84EBB-3151-44BE-9E6B-F402E4D3A5D9}"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07CCD-0125-40AE-9103-A79B34751DA6}" type="slidenum">
              <a:rPr lang="en-US" smtClean="0"/>
              <a:t>‹#›</a:t>
            </a:fld>
            <a:endParaRPr lang="en-US"/>
          </a:p>
        </p:txBody>
      </p:sp>
    </p:spTree>
    <p:extLst>
      <p:ext uri="{BB962C8B-B14F-4D97-AF65-F5344CB8AC3E}">
        <p14:creationId xmlns:p14="http://schemas.microsoft.com/office/powerpoint/2010/main" val="1732364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E84EBB-3151-44BE-9E6B-F402E4D3A5D9}"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307CCD-0125-40AE-9103-A79B34751DA6}" type="slidenum">
              <a:rPr lang="en-US" smtClean="0"/>
              <a:t>‹#›</a:t>
            </a:fld>
            <a:endParaRPr lang="en-US"/>
          </a:p>
        </p:txBody>
      </p:sp>
    </p:spTree>
    <p:extLst>
      <p:ext uri="{BB962C8B-B14F-4D97-AF65-F5344CB8AC3E}">
        <p14:creationId xmlns:p14="http://schemas.microsoft.com/office/powerpoint/2010/main" val="407442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84EBB-3151-44BE-9E6B-F402E4D3A5D9}"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307CCD-0125-40AE-9103-A79B34751DA6}" type="slidenum">
              <a:rPr lang="en-US" smtClean="0"/>
              <a:t>‹#›</a:t>
            </a:fld>
            <a:endParaRPr lang="en-US"/>
          </a:p>
        </p:txBody>
      </p:sp>
    </p:spTree>
    <p:extLst>
      <p:ext uri="{BB962C8B-B14F-4D97-AF65-F5344CB8AC3E}">
        <p14:creationId xmlns:p14="http://schemas.microsoft.com/office/powerpoint/2010/main" val="105692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84EBB-3151-44BE-9E6B-F402E4D3A5D9}"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07CCD-0125-40AE-9103-A79B34751DA6}" type="slidenum">
              <a:rPr lang="en-US" smtClean="0"/>
              <a:t>‹#›</a:t>
            </a:fld>
            <a:endParaRPr lang="en-US"/>
          </a:p>
        </p:txBody>
      </p:sp>
    </p:spTree>
    <p:extLst>
      <p:ext uri="{BB962C8B-B14F-4D97-AF65-F5344CB8AC3E}">
        <p14:creationId xmlns:p14="http://schemas.microsoft.com/office/powerpoint/2010/main" val="240583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84EBB-3151-44BE-9E6B-F402E4D3A5D9}"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07CCD-0125-40AE-9103-A79B34751DA6}" type="slidenum">
              <a:rPr lang="en-US" smtClean="0"/>
              <a:t>‹#›</a:t>
            </a:fld>
            <a:endParaRPr lang="en-US"/>
          </a:p>
        </p:txBody>
      </p:sp>
    </p:spTree>
    <p:extLst>
      <p:ext uri="{BB962C8B-B14F-4D97-AF65-F5344CB8AC3E}">
        <p14:creationId xmlns:p14="http://schemas.microsoft.com/office/powerpoint/2010/main" val="201502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84EBB-3151-44BE-9E6B-F402E4D3A5D9}" type="datetimeFigureOut">
              <a:rPr lang="en-US" smtClean="0"/>
              <a:t>10/27/2022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07CCD-0125-40AE-9103-A79B34751DA6}" type="slidenum">
              <a:rPr lang="en-US" smtClean="0"/>
              <a:t>‹#›</a:t>
            </a:fld>
            <a:endParaRPr lang="en-US"/>
          </a:p>
        </p:txBody>
      </p:sp>
    </p:spTree>
    <p:extLst>
      <p:ext uri="{BB962C8B-B14F-4D97-AF65-F5344CB8AC3E}">
        <p14:creationId xmlns:p14="http://schemas.microsoft.com/office/powerpoint/2010/main" val="159621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Declaring a Class with a Method and Instantiating an Object of a Class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Each class declaration that begins with the access modifier (p. 72) public must be stored in a file that has exactly the same name as the class and ends with the .java file-name extension.</a:t>
            </a:r>
          </a:p>
          <a:p>
            <a:pPr marL="0" indent="0">
              <a:buNone/>
            </a:pPr>
            <a:r>
              <a:rPr lang="en-US" dirty="0" smtClean="0"/>
              <a:t>• Every class declaration contains keyword class followed immediately by the class’s name.</a:t>
            </a:r>
          </a:p>
          <a:p>
            <a:pPr marL="0" indent="0">
              <a:buNone/>
            </a:pPr>
            <a:r>
              <a:rPr lang="en-US" dirty="0" smtClean="0"/>
              <a:t>• A method declaration that begins with keyword public indicates that the method can be called</a:t>
            </a:r>
          </a:p>
          <a:p>
            <a:pPr marL="0" indent="0">
              <a:buNone/>
            </a:pPr>
            <a:r>
              <a:rPr lang="en-US" dirty="0" smtClean="0"/>
              <a:t>by other classes declared outside the class declaration.</a:t>
            </a:r>
          </a:p>
          <a:p>
            <a:pPr marL="0" indent="0">
              <a:buNone/>
            </a:pPr>
            <a:r>
              <a:rPr lang="en-US" dirty="0" smtClean="0"/>
              <a:t>• Keyword void indicates that a method will perform a task but will not return any information.</a:t>
            </a:r>
          </a:p>
          <a:p>
            <a:pPr marL="0" indent="0">
              <a:buNone/>
            </a:pPr>
            <a:r>
              <a:rPr lang="en-US" dirty="0" smtClean="0"/>
              <a:t>• By convention, method names begin with a lowercase first letter and all subsequent words in the name begin with a capital first letter.</a:t>
            </a:r>
          </a:p>
        </p:txBody>
      </p:sp>
    </p:spTree>
    <p:extLst>
      <p:ext uri="{BB962C8B-B14F-4D97-AF65-F5344CB8AC3E}">
        <p14:creationId xmlns:p14="http://schemas.microsoft.com/office/powerpoint/2010/main" val="273499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Empty parentheses following a method name indicate that the method does not require any parameters to perform its task.</a:t>
            </a:r>
          </a:p>
          <a:p>
            <a:pPr marL="0" indent="0">
              <a:buNone/>
            </a:pPr>
            <a:r>
              <a:rPr lang="en-US" dirty="0" smtClean="0"/>
              <a:t>• Every method’s body is delimited by left and right braces ({ and }).</a:t>
            </a:r>
          </a:p>
          <a:p>
            <a:pPr marL="0" indent="0">
              <a:buNone/>
            </a:pPr>
            <a:r>
              <a:rPr lang="en-US" dirty="0" smtClean="0"/>
              <a:t>• The method’s body contains statements that perform the method’s task. After the statements execute, the method has completed its task.</a:t>
            </a:r>
          </a:p>
          <a:p>
            <a:pPr marL="0" indent="0">
              <a:buNone/>
            </a:pPr>
            <a:r>
              <a:rPr lang="en-US" dirty="0" smtClean="0"/>
              <a:t>• When you attempt to execute a class, Java looks for the class’s main method to begin execution.</a:t>
            </a:r>
          </a:p>
          <a:p>
            <a:pPr marL="0" indent="0">
              <a:buNone/>
            </a:pPr>
            <a:r>
              <a:rPr lang="en-US" dirty="0" smtClean="0"/>
              <a:t>• Typically, you cannot call a method of another class until you create an object of that class.</a:t>
            </a:r>
          </a:p>
          <a:p>
            <a:pPr marL="0" indent="0">
              <a:buNone/>
            </a:pPr>
            <a:r>
              <a:rPr lang="en-US" dirty="0" smtClean="0"/>
              <a:t>• A class instance creation expression (p. 74) begins with keyword new and creates a new object.</a:t>
            </a:r>
          </a:p>
          <a:p>
            <a:pPr marL="0" indent="0">
              <a:buNone/>
            </a:pPr>
            <a:r>
              <a:rPr lang="en-US" dirty="0" smtClean="0"/>
              <a:t>• To call a method of an object, follow the variable name with a dot separator (.; p. 75), the method name and a set of parentheses containing the method’s arguments.</a:t>
            </a:r>
          </a:p>
          <a:p>
            <a:endParaRPr lang="en-US" dirty="0"/>
          </a:p>
        </p:txBody>
      </p:sp>
    </p:spTree>
    <p:extLst>
      <p:ext uri="{BB962C8B-B14F-4D97-AF65-F5344CB8AC3E}">
        <p14:creationId xmlns:p14="http://schemas.microsoft.com/office/powerpoint/2010/main" val="57606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 Method with a Parameter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Methods often require parameters (p. 76) to perform their tasks. Such additional information is provided to methods via arguments in method calls.</a:t>
            </a:r>
          </a:p>
          <a:p>
            <a:pPr marL="0" indent="0">
              <a:buNone/>
            </a:pPr>
            <a:r>
              <a:rPr lang="en-US" dirty="0" smtClean="0"/>
              <a:t>• Scanner method nextLine (p. 76) reads characters until a newline character is encountered, then returns the characters as a String.</a:t>
            </a:r>
          </a:p>
          <a:p>
            <a:pPr marL="0" indent="0">
              <a:buNone/>
            </a:pPr>
            <a:r>
              <a:rPr lang="en-US" dirty="0" smtClean="0"/>
              <a:t>• Scanner method next (p. 77) reads characters until any white-space character is encountered, then returns the characters as a String.</a:t>
            </a:r>
          </a:p>
          <a:p>
            <a:pPr marL="0" indent="0">
              <a:buNone/>
            </a:pPr>
            <a:r>
              <a:rPr lang="en-US" dirty="0" smtClean="0"/>
              <a:t>• A method that requires data to perform its task must specify this in its declaration by placing additional information in the method’s parameter list (p. 76).</a:t>
            </a:r>
          </a:p>
          <a:p>
            <a:pPr marL="0" indent="0">
              <a:buNone/>
            </a:pPr>
            <a:r>
              <a:rPr lang="en-US" dirty="0" smtClean="0"/>
              <a:t>• Each parameter must specify both a type and a variable name.</a:t>
            </a:r>
            <a:endParaRPr lang="en-US" dirty="0"/>
          </a:p>
        </p:txBody>
      </p:sp>
    </p:spTree>
    <p:extLst>
      <p:ext uri="{BB962C8B-B14F-4D97-AF65-F5344CB8AC3E}">
        <p14:creationId xmlns:p14="http://schemas.microsoft.com/office/powerpoint/2010/main" val="118497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At the time a method is called, its arguments are assigned to its parameters. Then the method body uses the parameter variables to access the argument values.</a:t>
            </a:r>
          </a:p>
          <a:p>
            <a:pPr marL="0" indent="0">
              <a:buNone/>
            </a:pPr>
            <a:r>
              <a:rPr lang="en-US" dirty="0" smtClean="0"/>
              <a:t>• A method specifies multiple parameters in a comma-separated list.</a:t>
            </a:r>
          </a:p>
          <a:p>
            <a:pPr marL="0" indent="0">
              <a:buNone/>
            </a:pPr>
            <a:r>
              <a:rPr lang="en-US" dirty="0" smtClean="0"/>
              <a:t>• The number of arguments in the method call must match the number of parameters in the method declaration’s parameter list. Also, the argument types in the method call must be consistent with the types of the corresponding parameters in the method’s declaration.</a:t>
            </a:r>
          </a:p>
          <a:p>
            <a:pPr marL="0" indent="0">
              <a:buNone/>
            </a:pPr>
            <a:r>
              <a:rPr lang="en-US" dirty="0" smtClean="0"/>
              <a:t>• Class String is in package </a:t>
            </a:r>
            <a:r>
              <a:rPr lang="en-US" dirty="0" err="1" smtClean="0"/>
              <a:t>java.lang</a:t>
            </a:r>
            <a:r>
              <a:rPr lang="en-US" dirty="0" smtClean="0"/>
              <a:t>, which is imported implicitly into all source-code files.</a:t>
            </a:r>
          </a:p>
          <a:p>
            <a:pPr marL="0" indent="0">
              <a:buNone/>
            </a:pPr>
            <a:r>
              <a:rPr lang="en-US" dirty="0" smtClean="0"/>
              <a:t>• By default, classes compiled into the same directory are in the same package. Classes in the same package are implicitly imported into the source-code files of other classes in the same package.</a:t>
            </a:r>
          </a:p>
          <a:p>
            <a:pPr marL="0" indent="0">
              <a:buNone/>
            </a:pPr>
            <a:r>
              <a:rPr lang="en-US" dirty="0" smtClean="0"/>
              <a:t>• import declarations are not required if you always use fully qualified class names (p. 79).</a:t>
            </a:r>
            <a:endParaRPr lang="en-US" dirty="0"/>
          </a:p>
        </p:txBody>
      </p:sp>
    </p:spTree>
    <p:extLst>
      <p:ext uri="{BB962C8B-B14F-4D97-AF65-F5344CB8AC3E}">
        <p14:creationId xmlns:p14="http://schemas.microsoft.com/office/powerpoint/2010/main" val="380012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Instance Variables, set Methods and get Methods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 Variables declared in a method’s body are local variables and can be used only in that method.</a:t>
            </a:r>
          </a:p>
          <a:p>
            <a:pPr marL="0" indent="0">
              <a:buNone/>
            </a:pPr>
            <a:r>
              <a:rPr lang="en-US" dirty="0" smtClean="0"/>
              <a:t>• A class normally consists of one or more methods that manipulate the attributes (data) that belong to a particular object of the class. Such variables are called fields and are declared inside a</a:t>
            </a:r>
          </a:p>
          <a:p>
            <a:pPr marL="0" indent="0">
              <a:buNone/>
            </a:pPr>
            <a:r>
              <a:rPr lang="en-US" dirty="0" smtClean="0"/>
              <a:t>class declaration but outside the bodies of the class’s method declarations.</a:t>
            </a:r>
          </a:p>
          <a:p>
            <a:pPr marL="0" indent="0">
              <a:buNone/>
            </a:pPr>
            <a:r>
              <a:rPr lang="en-US" dirty="0" smtClean="0"/>
              <a:t>• When each object of a class maintains its own copy of an attribute, the corresponding field is</a:t>
            </a:r>
          </a:p>
          <a:p>
            <a:pPr marL="0" indent="0">
              <a:buNone/>
            </a:pPr>
            <a:r>
              <a:rPr lang="en-US" dirty="0" smtClean="0"/>
              <a:t>known as an instance variable.</a:t>
            </a:r>
          </a:p>
          <a:p>
            <a:pPr marL="0" indent="0">
              <a:buNone/>
            </a:pPr>
            <a:r>
              <a:rPr lang="en-US" dirty="0" smtClean="0"/>
              <a:t>• Variables or methods declared with access modifier private are accessible only to methods of the</a:t>
            </a:r>
          </a:p>
          <a:p>
            <a:pPr marL="0" indent="0">
              <a:buNone/>
            </a:pPr>
            <a:r>
              <a:rPr lang="en-US" dirty="0" smtClean="0"/>
              <a:t>class in which they’re declared.</a:t>
            </a:r>
          </a:p>
          <a:p>
            <a:pPr marL="0" indent="0">
              <a:buNone/>
            </a:pPr>
            <a:r>
              <a:rPr lang="en-US" dirty="0" smtClean="0"/>
              <a:t>• Declaring instance variables with access modifier private (p. 80) is known as data hiding.</a:t>
            </a:r>
          </a:p>
          <a:p>
            <a:pPr marL="0" indent="0">
              <a:buNone/>
            </a:pPr>
            <a:r>
              <a:rPr lang="en-US" dirty="0" smtClean="0"/>
              <a:t>• A benefit of fields is that all the methods of the class can use the fields. Another distinction between a field and a local variable is that a field has a default initial value (p. 82) provided by Java</a:t>
            </a:r>
          </a:p>
          <a:p>
            <a:pPr marL="0" indent="0">
              <a:buNone/>
            </a:pPr>
            <a:r>
              <a:rPr lang="en-US" dirty="0" smtClean="0"/>
              <a:t>when you do not specify the field’s initial value, but a local variable does not.</a:t>
            </a:r>
          </a:p>
          <a:p>
            <a:pPr marL="0" indent="0">
              <a:buNone/>
            </a:pPr>
            <a:endParaRPr lang="en-US" dirty="0"/>
          </a:p>
        </p:txBody>
      </p:sp>
    </p:spTree>
    <p:extLst>
      <p:ext uri="{BB962C8B-B14F-4D97-AF65-F5344CB8AC3E}">
        <p14:creationId xmlns:p14="http://schemas.microsoft.com/office/powerpoint/2010/main" val="2792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default value for a field of type String (or any other reference type) is null.</a:t>
            </a:r>
          </a:p>
          <a:p>
            <a:pPr marL="0" indent="0">
              <a:buNone/>
            </a:pPr>
            <a:r>
              <a:rPr lang="en-US" dirty="0" smtClean="0"/>
              <a:t>• When a method that specifies a return type (p. 73) is called and completes its task, the method returns a result to its calling method (p. 73).</a:t>
            </a:r>
          </a:p>
          <a:p>
            <a:pPr marL="0" indent="0">
              <a:buNone/>
            </a:pPr>
            <a:r>
              <a:rPr lang="en-US" dirty="0" smtClean="0"/>
              <a:t>• Classes often provide public methods to allow the class’s clients to set or get private instance variables (p. 83). </a:t>
            </a:r>
          </a:p>
          <a:p>
            <a:r>
              <a:rPr lang="en-US" dirty="0" smtClean="0"/>
              <a:t>The names of these methods need not begin with set or get, but this naming convention is recommended and is required for special Java software components called JavaBeans.</a:t>
            </a:r>
          </a:p>
          <a:p>
            <a:endParaRPr lang="en-US" dirty="0"/>
          </a:p>
        </p:txBody>
      </p:sp>
    </p:spTree>
    <p:extLst>
      <p:ext uri="{BB962C8B-B14F-4D97-AF65-F5344CB8AC3E}">
        <p14:creationId xmlns:p14="http://schemas.microsoft.com/office/powerpoint/2010/main" val="3941878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 vs. Reference Types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Types in Java are divided into two categories—primitive types and reference types. The primitive types are </a:t>
            </a:r>
            <a:r>
              <a:rPr lang="en-US" dirty="0" err="1" smtClean="0"/>
              <a:t>boolean</a:t>
            </a:r>
            <a:r>
              <a:rPr lang="en-US" dirty="0" smtClean="0"/>
              <a:t>, byte, char, short, </a:t>
            </a:r>
            <a:r>
              <a:rPr lang="en-US" dirty="0" err="1" smtClean="0"/>
              <a:t>int</a:t>
            </a:r>
            <a:r>
              <a:rPr lang="en-US" dirty="0" smtClean="0"/>
              <a:t>, long, float and double. All other types are reference types, so classes, which specify the types of objects, are reference types.</a:t>
            </a:r>
          </a:p>
          <a:p>
            <a:r>
              <a:rPr lang="en-US" dirty="0" smtClean="0"/>
              <a:t>A primitive-type variable can store exactly one value of its declared type at a time.</a:t>
            </a:r>
          </a:p>
          <a:p>
            <a:pPr marL="0" indent="0">
              <a:buNone/>
            </a:pPr>
            <a:r>
              <a:rPr lang="en-US" dirty="0" smtClean="0"/>
              <a:t>• Primitive-type instance variables are initialized by default. Variables of types byte, char, short, </a:t>
            </a:r>
            <a:r>
              <a:rPr lang="en-US" dirty="0" err="1" smtClean="0"/>
              <a:t>int</a:t>
            </a:r>
            <a:r>
              <a:rPr lang="en-US" dirty="0" smtClean="0"/>
              <a:t>, long, float and double are initialized to 0. Variables of type </a:t>
            </a:r>
            <a:r>
              <a:rPr lang="en-US" dirty="0" err="1" smtClean="0"/>
              <a:t>boolean</a:t>
            </a:r>
            <a:r>
              <a:rPr lang="en-US" dirty="0" smtClean="0"/>
              <a:t> are initialized to false.</a:t>
            </a:r>
          </a:p>
          <a:p>
            <a:pPr marL="0" indent="0">
              <a:buNone/>
            </a:pPr>
            <a:r>
              <a:rPr lang="en-US" dirty="0" smtClean="0"/>
              <a:t>• Reference-type variables (called references; p. 84) store the location of an object in the computer’s memory. Such variables refer to objects in the program. The object that’s referenced may contain many instance variables and methods.</a:t>
            </a:r>
          </a:p>
          <a:p>
            <a:pPr marL="0" indent="0">
              <a:buNone/>
            </a:pPr>
            <a:r>
              <a:rPr lang="en-US" dirty="0" smtClean="0"/>
              <a:t>• Reference-type fields are initialized by default to the value null.</a:t>
            </a:r>
          </a:p>
          <a:p>
            <a:pPr marL="0" indent="0">
              <a:buNone/>
            </a:pPr>
            <a:r>
              <a:rPr lang="en-US" dirty="0" smtClean="0"/>
              <a:t>• A reference to an object (p. 84) is required to invoke an object’s instance methods. A </a:t>
            </a:r>
            <a:r>
              <a:rPr lang="en-US" dirty="0" err="1" smtClean="0"/>
              <a:t>primitivetype</a:t>
            </a:r>
            <a:r>
              <a:rPr lang="en-US" dirty="0" smtClean="0"/>
              <a:t> variable does not refer to an object and therefore cannot be used to invoke a method.</a:t>
            </a:r>
            <a:endParaRPr lang="en-US" dirty="0"/>
          </a:p>
        </p:txBody>
      </p:sp>
    </p:spTree>
    <p:extLst>
      <p:ext uri="{BB962C8B-B14F-4D97-AF65-F5344CB8AC3E}">
        <p14:creationId xmlns:p14="http://schemas.microsoft.com/office/powerpoint/2010/main" val="313878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Objects with Constructors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Keyword new requests memory from the system to store an object, then calls the corresponding class’s constructor (p. 74) to initialize the object.</a:t>
            </a:r>
          </a:p>
          <a:p>
            <a:pPr marL="0" indent="0">
              <a:buNone/>
            </a:pPr>
            <a:r>
              <a:rPr lang="en-US" dirty="0" smtClean="0"/>
              <a:t>• A constructor can be used to initialize an object of a class when the object is created.</a:t>
            </a:r>
          </a:p>
          <a:p>
            <a:pPr marL="0" indent="0">
              <a:buNone/>
            </a:pPr>
            <a:r>
              <a:rPr lang="en-US" dirty="0" smtClean="0"/>
              <a:t>• Constructors can specify parameters but cannot specify return types.</a:t>
            </a:r>
          </a:p>
          <a:p>
            <a:pPr marL="0" indent="0">
              <a:buNone/>
            </a:pPr>
            <a:r>
              <a:rPr lang="en-US" dirty="0" smtClean="0"/>
              <a:t>• If a class does not define constructors, the compiler provides a default constructor (p. 85</a:t>
            </a:r>
            <a:r>
              <a:rPr lang="en-US" smtClean="0"/>
              <a:t>) with no </a:t>
            </a:r>
            <a:r>
              <a:rPr lang="en-US" dirty="0" smtClean="0"/>
              <a:t>parameters, and the class’s instance variables are initialized to their default values.</a:t>
            </a:r>
            <a:endParaRPr lang="en-US" dirty="0"/>
          </a:p>
        </p:txBody>
      </p:sp>
    </p:spTree>
    <p:extLst>
      <p:ext uri="{BB962C8B-B14F-4D97-AF65-F5344CB8AC3E}">
        <p14:creationId xmlns:p14="http://schemas.microsoft.com/office/powerpoint/2010/main" val="1161056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1198</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Declaring a Class with a Method and Instantiating an Object of a Class </vt:lpstr>
      <vt:lpstr>PowerPoint Presentation</vt:lpstr>
      <vt:lpstr>Declaring a Method with a Parameter</vt:lpstr>
      <vt:lpstr>PowerPoint Presentation</vt:lpstr>
      <vt:lpstr>Instance Variables, set Methods and get Methods</vt:lpstr>
      <vt:lpstr>PowerPoint Presentation</vt:lpstr>
      <vt:lpstr>Primitive Types vs. Reference Types</vt:lpstr>
      <vt:lpstr>Initializing Objects with Constructors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2022-10-27T16:12:15Z</dcterms:created>
  <dcterms:modified xsi:type="dcterms:W3CDTF">2022-10-27T16:23:42Z</dcterms:modified>
</cp:coreProperties>
</file>