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 id="262" r:id="rId8"/>
    <p:sldId id="274" r:id="rId9"/>
    <p:sldId id="275" r:id="rId10"/>
    <p:sldId id="273" r:id="rId11"/>
    <p:sldId id="263" r:id="rId12"/>
    <p:sldId id="264" r:id="rId13"/>
    <p:sldId id="265" r:id="rId14"/>
    <p:sldId id="266"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1" r:id="rId29"/>
    <p:sldId id="267" r:id="rId30"/>
    <p:sldId id="352" r:id="rId31"/>
    <p:sldId id="353" r:id="rId32"/>
    <p:sldId id="354" r:id="rId33"/>
    <p:sldId id="355" r:id="rId34"/>
    <p:sldId id="356" r:id="rId35"/>
    <p:sldId id="357" r:id="rId36"/>
    <p:sldId id="358" r:id="rId37"/>
    <p:sldId id="268" r:id="rId38"/>
    <p:sldId id="270" r:id="rId39"/>
    <p:sldId id="276" r:id="rId40"/>
    <p:sldId id="295" r:id="rId41"/>
    <p:sldId id="271" r:id="rId42"/>
    <p:sldId id="301" r:id="rId43"/>
    <p:sldId id="300" r:id="rId44"/>
    <p:sldId id="302" r:id="rId45"/>
    <p:sldId id="297" r:id="rId46"/>
    <p:sldId id="303" r:id="rId47"/>
    <p:sldId id="304" r:id="rId48"/>
    <p:sldId id="305" r:id="rId49"/>
    <p:sldId id="306" r:id="rId50"/>
    <p:sldId id="307" r:id="rId51"/>
    <p:sldId id="308" r:id="rId52"/>
    <p:sldId id="309" r:id="rId53"/>
    <p:sldId id="310" r:id="rId54"/>
    <p:sldId id="311" r:id="rId55"/>
    <p:sldId id="312" r:id="rId56"/>
    <p:sldId id="313" r:id="rId57"/>
    <p:sldId id="296" r:id="rId58"/>
    <p:sldId id="316" r:id="rId59"/>
    <p:sldId id="314" r:id="rId60"/>
    <p:sldId id="285" r:id="rId61"/>
    <p:sldId id="286" r:id="rId62"/>
    <p:sldId id="287" r:id="rId63"/>
    <p:sldId id="291" r:id="rId64"/>
    <p:sldId id="26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7F1A70-CF7C-4FEE-A74A-F72A810F0028}"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7473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F1A70-CF7C-4FEE-A74A-F72A810F0028}"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534141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F1A70-CF7C-4FEE-A74A-F72A810F0028}"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89676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F1A70-CF7C-4FEE-A74A-F72A810F0028}"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382166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7F1A70-CF7C-4FEE-A74A-F72A810F0028}"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82630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7F1A70-CF7C-4FEE-A74A-F72A810F0028}"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59302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7F1A70-CF7C-4FEE-A74A-F72A810F0028}"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42596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7F1A70-CF7C-4FEE-A74A-F72A810F0028}"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4162050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F1A70-CF7C-4FEE-A74A-F72A810F0028}" type="datetimeFigureOut">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39988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7F1A70-CF7C-4FEE-A74A-F72A810F0028}"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417893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7F1A70-CF7C-4FEE-A74A-F72A810F0028}"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DCDFB-15B0-4C62-949E-E8B12FDEE483}" type="slidenum">
              <a:rPr lang="en-US" smtClean="0"/>
              <a:t>‹#›</a:t>
            </a:fld>
            <a:endParaRPr lang="en-US"/>
          </a:p>
        </p:txBody>
      </p:sp>
    </p:spTree>
    <p:extLst>
      <p:ext uri="{BB962C8B-B14F-4D97-AF65-F5344CB8AC3E}">
        <p14:creationId xmlns:p14="http://schemas.microsoft.com/office/powerpoint/2010/main" val="186101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F1A70-CF7C-4FEE-A74A-F72A810F0028}" type="datetimeFigureOut">
              <a:rPr lang="en-US" smtClean="0"/>
              <a:t>11/29/2022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DCDFB-15B0-4C62-949E-E8B12FDEE483}" type="slidenum">
              <a:rPr lang="en-US" smtClean="0"/>
              <a:t>‹#›</a:t>
            </a:fld>
            <a:endParaRPr lang="en-US"/>
          </a:p>
        </p:txBody>
      </p:sp>
    </p:spTree>
    <p:extLst>
      <p:ext uri="{BB962C8B-B14F-4D97-AF65-F5344CB8AC3E}">
        <p14:creationId xmlns:p14="http://schemas.microsoft.com/office/powerpoint/2010/main" val="906778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eg"/></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Parallel and Distributed Computing</a:t>
            </a:r>
          </a:p>
        </p:txBody>
      </p:sp>
      <p:sp>
        <p:nvSpPr>
          <p:cNvPr id="3" name="Subtitle 2"/>
          <p:cNvSpPr>
            <a:spLocks noGrp="1"/>
          </p:cNvSpPr>
          <p:nvPr>
            <p:ph type="subTitle" idx="1"/>
          </p:nvPr>
        </p:nvSpPr>
        <p:spPr>
          <a:xfrm>
            <a:off x="1524000" y="3667353"/>
            <a:ext cx="9144000" cy="1655762"/>
          </a:xfrm>
        </p:spPr>
        <p:txBody>
          <a:bodyPr>
            <a:normAutofit/>
          </a:bodyPr>
          <a:lstStyle/>
          <a:p>
            <a:r>
              <a:rPr lang="en-US" sz="3200" b="1" dirty="0"/>
              <a:t>Lecture – 01 Introduction</a:t>
            </a:r>
          </a:p>
        </p:txBody>
      </p:sp>
    </p:spTree>
    <p:extLst>
      <p:ext uri="{BB962C8B-B14F-4D97-AF65-F5344CB8AC3E}">
        <p14:creationId xmlns:p14="http://schemas.microsoft.com/office/powerpoint/2010/main" val="828546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r>
              <a:rPr lang="en-US" dirty="0"/>
              <a:t>Kind of computing architecture where the </a:t>
            </a:r>
            <a:r>
              <a:rPr lang="en-US" b="1" u="sng" dirty="0"/>
              <a:t>large problems break into independent, smaller, usually similar parts </a:t>
            </a:r>
            <a:r>
              <a:rPr lang="en-US" dirty="0"/>
              <a:t>that can be processed in one go. </a:t>
            </a:r>
          </a:p>
          <a:p>
            <a:pPr algn="just" fontAlgn="base">
              <a:lnSpc>
                <a:spcPct val="130000"/>
              </a:lnSpc>
            </a:pPr>
            <a:r>
              <a:rPr lang="en-US" dirty="0"/>
              <a:t>It is done by multiple CPUs communicating via shared memory, which combines results upon completion. </a:t>
            </a:r>
          </a:p>
          <a:p>
            <a:pPr algn="just" fontAlgn="base">
              <a:lnSpc>
                <a:spcPct val="130000"/>
              </a:lnSpc>
            </a:pPr>
            <a:r>
              <a:rPr lang="en-US" dirty="0"/>
              <a:t>It helps in performing large computations as it divides the large problem between more than one processor.</a:t>
            </a:r>
            <a:endParaRPr lang="en-US" sz="32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a:t>
            </a:r>
          </a:p>
        </p:txBody>
      </p:sp>
    </p:spTree>
    <p:extLst>
      <p:ext uri="{BB962C8B-B14F-4D97-AF65-F5344CB8AC3E}">
        <p14:creationId xmlns:p14="http://schemas.microsoft.com/office/powerpoint/2010/main" val="3559874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a:t>
            </a:r>
          </a:p>
        </p:txBody>
      </p:sp>
      <p:pic>
        <p:nvPicPr>
          <p:cNvPr id="4" name="Picture 3"/>
          <p:cNvPicPr>
            <a:picLocks noChangeAspect="1"/>
          </p:cNvPicPr>
          <p:nvPr/>
        </p:nvPicPr>
        <p:blipFill>
          <a:blip r:embed="rId2"/>
          <a:stretch>
            <a:fillRect/>
          </a:stretch>
        </p:blipFill>
        <p:spPr>
          <a:xfrm>
            <a:off x="2194560" y="1471612"/>
            <a:ext cx="7363777" cy="3914775"/>
          </a:xfrm>
          <a:prstGeom prst="rect">
            <a:avLst/>
          </a:prstGeom>
        </p:spPr>
      </p:pic>
    </p:spTree>
    <p:extLst>
      <p:ext uri="{BB962C8B-B14F-4D97-AF65-F5344CB8AC3E}">
        <p14:creationId xmlns:p14="http://schemas.microsoft.com/office/powerpoint/2010/main" val="3018706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a:t>
            </a:r>
          </a:p>
        </p:txBody>
      </p:sp>
      <p:pic>
        <p:nvPicPr>
          <p:cNvPr id="2" name="Picture 1"/>
          <p:cNvPicPr>
            <a:picLocks noChangeAspect="1"/>
          </p:cNvPicPr>
          <p:nvPr/>
        </p:nvPicPr>
        <p:blipFill>
          <a:blip r:embed="rId2"/>
          <a:stretch>
            <a:fillRect/>
          </a:stretch>
        </p:blipFill>
        <p:spPr>
          <a:xfrm>
            <a:off x="2390504" y="1397727"/>
            <a:ext cx="7990794" cy="4455386"/>
          </a:xfrm>
          <a:prstGeom prst="rect">
            <a:avLst/>
          </a:prstGeom>
        </p:spPr>
      </p:pic>
    </p:spTree>
    <p:extLst>
      <p:ext uri="{BB962C8B-B14F-4D97-AF65-F5344CB8AC3E}">
        <p14:creationId xmlns:p14="http://schemas.microsoft.com/office/powerpoint/2010/main" val="3866292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r>
              <a:rPr lang="en-US" dirty="0"/>
              <a:t>Parallel computing also helps in </a:t>
            </a:r>
            <a:r>
              <a:rPr lang="en-US" b="1" dirty="0"/>
              <a:t>faster application processing </a:t>
            </a:r>
            <a:r>
              <a:rPr lang="en-US" dirty="0"/>
              <a:t>and task resolution </a:t>
            </a:r>
            <a:r>
              <a:rPr lang="en-US" b="1" dirty="0"/>
              <a:t>by increasing the available computation power </a:t>
            </a:r>
            <a:r>
              <a:rPr lang="en-US" dirty="0"/>
              <a:t>of systems. </a:t>
            </a:r>
          </a:p>
          <a:p>
            <a:pPr algn="just" fontAlgn="base">
              <a:lnSpc>
                <a:spcPct val="130000"/>
              </a:lnSpc>
            </a:pPr>
            <a:r>
              <a:rPr lang="en-US" dirty="0"/>
              <a:t>The parallel computing principles are used by most supercomputers employ to operate. </a:t>
            </a:r>
          </a:p>
          <a:p>
            <a:pPr algn="just" fontAlgn="base">
              <a:lnSpc>
                <a:spcPct val="130000"/>
              </a:lnSpc>
            </a:pPr>
            <a:r>
              <a:rPr lang="en-US" dirty="0"/>
              <a:t>The operational scenarios that need massive processing power or computation, generally, parallel processing is commonly used there.</a:t>
            </a:r>
          </a:p>
          <a:p>
            <a:pPr algn="just" fontAlgn="base">
              <a:lnSpc>
                <a:spcPct val="130000"/>
              </a:lnSpc>
            </a:pPr>
            <a:endParaRPr lang="en-US" sz="32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a:t>
            </a:r>
          </a:p>
        </p:txBody>
      </p:sp>
      <p:pic>
        <p:nvPicPr>
          <p:cNvPr id="6" name="Picture 5"/>
          <p:cNvPicPr>
            <a:picLocks noChangeAspect="1"/>
          </p:cNvPicPr>
          <p:nvPr/>
        </p:nvPicPr>
        <p:blipFill>
          <a:blip r:embed="rId2"/>
          <a:stretch>
            <a:fillRect/>
          </a:stretch>
        </p:blipFill>
        <p:spPr>
          <a:xfrm>
            <a:off x="3030583" y="4519749"/>
            <a:ext cx="5512525" cy="2322017"/>
          </a:xfrm>
          <a:prstGeom prst="rect">
            <a:avLst/>
          </a:prstGeom>
        </p:spPr>
      </p:pic>
    </p:spTree>
    <p:extLst>
      <p:ext uri="{BB962C8B-B14F-4D97-AF65-F5344CB8AC3E}">
        <p14:creationId xmlns:p14="http://schemas.microsoft.com/office/powerpoint/2010/main" val="868877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r>
              <a:rPr lang="en-US" dirty="0"/>
              <a:t>Typically, this infrastructure is housed where various processors are installed in a </a:t>
            </a:r>
            <a:r>
              <a:rPr lang="en-US" b="1" dirty="0"/>
              <a:t>server rack</a:t>
            </a:r>
            <a:r>
              <a:rPr lang="en-US" dirty="0"/>
              <a:t>; </a:t>
            </a:r>
            <a:r>
              <a:rPr lang="en-US" b="1" dirty="0"/>
              <a:t>application server distributes the computational requests into small chunks</a:t>
            </a:r>
            <a:r>
              <a:rPr lang="en-US" dirty="0"/>
              <a:t> then requests are </a:t>
            </a:r>
            <a:r>
              <a:rPr lang="en-US" b="1" dirty="0"/>
              <a:t>processed simultaneously </a:t>
            </a:r>
            <a:r>
              <a:rPr lang="en-US" dirty="0"/>
              <a:t>on each server. </a:t>
            </a:r>
          </a:p>
          <a:p>
            <a:pPr algn="just" fontAlgn="base">
              <a:lnSpc>
                <a:spcPct val="130000"/>
              </a:lnSpc>
            </a:pPr>
            <a:r>
              <a:rPr lang="en-US" dirty="0"/>
              <a:t>The earliest computer software is written for serial computation as they are able to execute a single instruction at one time, but parallel computing is different where it executes several processors an application or computation in one time.</a:t>
            </a:r>
            <a:endParaRPr lang="en-US" sz="32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a:t>
            </a:r>
          </a:p>
        </p:txBody>
      </p:sp>
      <p:pic>
        <p:nvPicPr>
          <p:cNvPr id="2050" name="Picture 2" descr="Sealing the Rack: How and Why You Need to Do It - Upsite Technologies - Data  Center Cooling Optim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9279" y="5081980"/>
            <a:ext cx="3919040" cy="1759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107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885099"/>
            <a:ext cx="11652068" cy="5646327"/>
          </a:xfrm>
        </p:spPr>
        <p:txBody>
          <a:bodyPr>
            <a:noAutofit/>
          </a:bodyPr>
          <a:lstStyle/>
          <a:p>
            <a:pPr algn="just" fontAlgn="base">
              <a:lnSpc>
                <a:spcPct val="130000"/>
              </a:lnSpc>
            </a:pPr>
            <a:r>
              <a:rPr lang="en-US" dirty="0"/>
              <a:t>Best known classification scheme for parallel computers.</a:t>
            </a:r>
          </a:p>
          <a:p>
            <a:pPr algn="just" fontAlgn="base">
              <a:lnSpc>
                <a:spcPct val="130000"/>
              </a:lnSpc>
            </a:pPr>
            <a:r>
              <a:rPr lang="en-US" dirty="0"/>
              <a:t>Depends on parallelism it exhibits with its </a:t>
            </a:r>
          </a:p>
          <a:p>
            <a:pPr marL="0" indent="0" algn="just" fontAlgn="base">
              <a:lnSpc>
                <a:spcPct val="130000"/>
              </a:lnSpc>
              <a:buNone/>
            </a:pPr>
            <a:r>
              <a:rPr lang="en-US" dirty="0"/>
              <a:t>	</a:t>
            </a:r>
            <a:r>
              <a:rPr lang="en-US" b="1" dirty="0"/>
              <a:t>- Instruction stream </a:t>
            </a:r>
          </a:p>
          <a:p>
            <a:pPr marL="0" indent="0" algn="just" fontAlgn="base">
              <a:lnSpc>
                <a:spcPct val="130000"/>
              </a:lnSpc>
              <a:buNone/>
            </a:pPr>
            <a:r>
              <a:rPr lang="en-US" b="1" dirty="0"/>
              <a:t>	- Data stream</a:t>
            </a:r>
          </a:p>
          <a:p>
            <a:pPr algn="just" fontAlgn="base">
              <a:lnSpc>
                <a:spcPct val="130000"/>
              </a:lnSpc>
            </a:pPr>
            <a:r>
              <a:rPr lang="en-US" dirty="0"/>
              <a:t>A sequence of instructions (the instruction stream) manipulates a sequence of operands (the data stream)</a:t>
            </a:r>
          </a:p>
          <a:p>
            <a:pPr algn="just" fontAlgn="base">
              <a:lnSpc>
                <a:spcPct val="130000"/>
              </a:lnSpc>
            </a:pPr>
            <a:r>
              <a:rPr lang="en-US" dirty="0"/>
              <a:t>The instruction stream (I) and the data stream (D) can be either </a:t>
            </a:r>
            <a:r>
              <a:rPr lang="en-US" b="1" dirty="0"/>
              <a:t>single (S) or multiple (M)</a:t>
            </a:r>
          </a:p>
          <a:p>
            <a:pPr algn="just" fontAlgn="base">
              <a:lnSpc>
                <a:spcPct val="130000"/>
              </a:lnSpc>
            </a:pPr>
            <a:endParaRPr lang="en-US"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Flynn’s Taxonomy</a:t>
            </a:r>
          </a:p>
        </p:txBody>
      </p:sp>
    </p:spTree>
    <p:extLst>
      <p:ext uri="{BB962C8B-B14F-4D97-AF65-F5344CB8AC3E}">
        <p14:creationId xmlns:p14="http://schemas.microsoft.com/office/powerpoint/2010/main" val="3655387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885099"/>
            <a:ext cx="11652068" cy="5646327"/>
          </a:xfrm>
        </p:spPr>
        <p:txBody>
          <a:bodyPr>
            <a:noAutofit/>
          </a:bodyPr>
          <a:lstStyle/>
          <a:p>
            <a:pPr algn="just" fontAlgn="base">
              <a:lnSpc>
                <a:spcPct val="130000"/>
              </a:lnSpc>
            </a:pPr>
            <a:r>
              <a:rPr lang="en-US" dirty="0"/>
              <a:t>Four combinations: SISD, SIMD, MISD, MIMD</a:t>
            </a:r>
          </a:p>
          <a:p>
            <a:pPr algn="just" fontAlgn="base">
              <a:lnSpc>
                <a:spcPct val="130000"/>
              </a:lnSpc>
            </a:pPr>
            <a:endParaRPr lang="en-US"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Flynn’s Taxonomy</a:t>
            </a:r>
          </a:p>
        </p:txBody>
      </p:sp>
      <p:pic>
        <p:nvPicPr>
          <p:cNvPr id="2" name="Picture 1"/>
          <p:cNvPicPr>
            <a:picLocks noChangeAspect="1"/>
          </p:cNvPicPr>
          <p:nvPr/>
        </p:nvPicPr>
        <p:blipFill>
          <a:blip r:embed="rId2"/>
          <a:stretch>
            <a:fillRect/>
          </a:stretch>
        </p:blipFill>
        <p:spPr>
          <a:xfrm>
            <a:off x="1594757" y="2131559"/>
            <a:ext cx="8228511" cy="2936830"/>
          </a:xfrm>
          <a:prstGeom prst="rect">
            <a:avLst/>
          </a:prstGeom>
        </p:spPr>
      </p:pic>
    </p:spTree>
    <p:extLst>
      <p:ext uri="{BB962C8B-B14F-4D97-AF65-F5344CB8AC3E}">
        <p14:creationId xmlns:p14="http://schemas.microsoft.com/office/powerpoint/2010/main" val="97507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885099"/>
            <a:ext cx="11652068" cy="5646327"/>
          </a:xfrm>
        </p:spPr>
        <p:txBody>
          <a:bodyPr>
            <a:noAutofit/>
          </a:bodyPr>
          <a:lstStyle/>
          <a:p>
            <a:pPr>
              <a:lnSpc>
                <a:spcPct val="80000"/>
              </a:lnSpc>
            </a:pPr>
            <a:endParaRPr lang="en-US" altLang="en-US" dirty="0"/>
          </a:p>
          <a:p>
            <a:pPr>
              <a:lnSpc>
                <a:spcPct val="80000"/>
              </a:lnSpc>
            </a:pPr>
            <a:endParaRPr lang="en-US" altLang="en-US" dirty="0"/>
          </a:p>
          <a:p>
            <a:pPr>
              <a:lnSpc>
                <a:spcPct val="80000"/>
              </a:lnSpc>
            </a:pPr>
            <a:endParaRPr lang="en-US" altLang="en-US" dirty="0"/>
          </a:p>
          <a:p>
            <a:pPr>
              <a:lnSpc>
                <a:spcPct val="80000"/>
              </a:lnSpc>
            </a:pPr>
            <a:r>
              <a:rPr lang="en-US" altLang="en-US" sz="3200" b="1" dirty="0"/>
              <a:t>Serial Computer</a:t>
            </a:r>
          </a:p>
          <a:p>
            <a:pPr>
              <a:lnSpc>
                <a:spcPct val="80000"/>
              </a:lnSpc>
            </a:pPr>
            <a:r>
              <a:rPr lang="en-US" altLang="en-US" sz="3200" dirty="0"/>
              <a:t>Single-CPU systems </a:t>
            </a:r>
          </a:p>
          <a:p>
            <a:pPr lvl="1">
              <a:lnSpc>
                <a:spcPct val="80000"/>
              </a:lnSpc>
              <a:buFontTx/>
              <a:buChar char="-"/>
            </a:pPr>
            <a:r>
              <a:rPr lang="en-US" altLang="en-US" sz="2800" dirty="0"/>
              <a:t>i.e., uniprocessors</a:t>
            </a:r>
          </a:p>
          <a:p>
            <a:pPr lvl="1">
              <a:lnSpc>
                <a:spcPct val="80000"/>
              </a:lnSpc>
              <a:buFontTx/>
              <a:buChar char="-"/>
            </a:pPr>
            <a:r>
              <a:rPr lang="en-US" altLang="en-US" sz="2800" dirty="0"/>
              <a:t>Note: co-processors don’t count as more processors</a:t>
            </a:r>
          </a:p>
          <a:p>
            <a:pPr algn="just" fontAlgn="base">
              <a:lnSpc>
                <a:spcPct val="130000"/>
              </a:lnSpc>
            </a:pPr>
            <a:r>
              <a:rPr lang="en-US" dirty="0"/>
              <a:t>Examples: older generation main frames, work stations, PCs</a:t>
            </a:r>
          </a:p>
          <a:p>
            <a:pPr algn="just" fontAlgn="base">
              <a:lnSpc>
                <a:spcPct val="130000"/>
              </a:lnSpc>
            </a:pPr>
            <a:endParaRPr lang="en-US"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Flynn’s Taxonomy</a:t>
            </a:r>
          </a:p>
        </p:txBody>
      </p:sp>
      <p:pic>
        <p:nvPicPr>
          <p:cNvPr id="2" name="Picture 1"/>
          <p:cNvPicPr>
            <a:picLocks noChangeAspect="1"/>
          </p:cNvPicPr>
          <p:nvPr/>
        </p:nvPicPr>
        <p:blipFill rotWithShape="1">
          <a:blip r:embed="rId2"/>
          <a:srcRect t="7117" r="50165" b="48927"/>
          <a:stretch/>
        </p:blipFill>
        <p:spPr>
          <a:xfrm>
            <a:off x="3266803" y="849086"/>
            <a:ext cx="4100649" cy="1290903"/>
          </a:xfrm>
          <a:prstGeom prst="rect">
            <a:avLst/>
          </a:prstGeom>
        </p:spPr>
      </p:pic>
      <p:pic>
        <p:nvPicPr>
          <p:cNvPr id="4" name="Picture 3"/>
          <p:cNvPicPr>
            <a:picLocks noChangeAspect="1"/>
          </p:cNvPicPr>
          <p:nvPr/>
        </p:nvPicPr>
        <p:blipFill>
          <a:blip r:embed="rId3"/>
          <a:stretch>
            <a:fillRect/>
          </a:stretch>
        </p:blipFill>
        <p:spPr>
          <a:xfrm>
            <a:off x="4637315" y="4686300"/>
            <a:ext cx="2364376" cy="2171700"/>
          </a:xfrm>
          <a:prstGeom prst="rect">
            <a:avLst/>
          </a:prstGeom>
        </p:spPr>
      </p:pic>
    </p:spTree>
    <p:extLst>
      <p:ext uri="{BB962C8B-B14F-4D97-AF65-F5344CB8AC3E}">
        <p14:creationId xmlns:p14="http://schemas.microsoft.com/office/powerpoint/2010/main" val="1562544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885099"/>
            <a:ext cx="11652068" cy="5646327"/>
          </a:xfrm>
        </p:spPr>
        <p:txBody>
          <a:bodyPr>
            <a:noAutofit/>
          </a:bodyPr>
          <a:lstStyle/>
          <a:p>
            <a:pPr algn="just"/>
            <a:endParaRPr lang="en-US" altLang="en-US" dirty="0"/>
          </a:p>
          <a:p>
            <a:pPr algn="just"/>
            <a:endParaRPr lang="en-US" altLang="en-US" dirty="0"/>
          </a:p>
          <a:p>
            <a:pPr algn="just"/>
            <a:endParaRPr lang="en-US" altLang="en-US" dirty="0"/>
          </a:p>
          <a:p>
            <a:pPr algn="just"/>
            <a:r>
              <a:rPr lang="en-US" altLang="en-US" b="1" dirty="0"/>
              <a:t>A type of parallel computer</a:t>
            </a:r>
          </a:p>
          <a:p>
            <a:pPr algn="just"/>
            <a:r>
              <a:rPr lang="en-US" dirty="0"/>
              <a:t>All processing units execute the same instruction at any given clock cycle </a:t>
            </a:r>
          </a:p>
          <a:p>
            <a:pPr algn="just"/>
            <a:r>
              <a:rPr lang="en-US" dirty="0"/>
              <a:t>Each processing unit can operate on a different data element </a:t>
            </a:r>
          </a:p>
          <a:p>
            <a:pPr algn="just"/>
            <a:r>
              <a:rPr lang="en-US" altLang="en-US" dirty="0"/>
              <a:t>One instruction stream is broadcast to all processors</a:t>
            </a:r>
          </a:p>
          <a:p>
            <a:pPr algn="just"/>
            <a:r>
              <a:rPr lang="en-US" altLang="en-US" dirty="0"/>
              <a:t>Each processor (also called a processing element or PE) is very simplistic and is essentially an ALU; </a:t>
            </a:r>
          </a:p>
          <a:p>
            <a:pPr marL="0" indent="0" algn="just">
              <a:buNone/>
            </a:pPr>
            <a:r>
              <a:rPr lang="en-US" altLang="en-US" dirty="0"/>
              <a:t>	- </a:t>
            </a:r>
            <a:r>
              <a:rPr lang="en-US" altLang="en-US" sz="2800" dirty="0"/>
              <a:t>PEs do not store a copy of the program nor have a program control unit</a:t>
            </a:r>
          </a:p>
          <a:p>
            <a:pPr algn="just"/>
            <a:endParaRPr lang="en-US" altLang="en-US"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Flynn’s Taxonomy</a:t>
            </a:r>
          </a:p>
        </p:txBody>
      </p:sp>
      <p:pic>
        <p:nvPicPr>
          <p:cNvPr id="6" name="Picture 5"/>
          <p:cNvPicPr>
            <a:picLocks noChangeAspect="1"/>
          </p:cNvPicPr>
          <p:nvPr/>
        </p:nvPicPr>
        <p:blipFill rotWithShape="1">
          <a:blip r:embed="rId2"/>
          <a:srcRect l="50152" t="5704" b="48927"/>
          <a:stretch/>
        </p:blipFill>
        <p:spPr>
          <a:xfrm>
            <a:off x="4167051" y="783767"/>
            <a:ext cx="4101737" cy="1332411"/>
          </a:xfrm>
          <a:prstGeom prst="rect">
            <a:avLst/>
          </a:prstGeom>
        </p:spPr>
      </p:pic>
    </p:spTree>
    <p:extLst>
      <p:ext uri="{BB962C8B-B14F-4D97-AF65-F5344CB8AC3E}">
        <p14:creationId xmlns:p14="http://schemas.microsoft.com/office/powerpoint/2010/main" val="2421069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885099"/>
            <a:ext cx="11652068" cy="5646327"/>
          </a:xfrm>
        </p:spPr>
        <p:txBody>
          <a:bodyPr>
            <a:noAutofit/>
          </a:bodyPr>
          <a:lstStyle/>
          <a:p>
            <a:pPr algn="just"/>
            <a:endParaRPr lang="en-US" altLang="en-US" dirty="0"/>
          </a:p>
          <a:p>
            <a:pPr algn="just"/>
            <a:endParaRPr lang="en-US" altLang="en-US" dirty="0"/>
          </a:p>
          <a:p>
            <a:pPr algn="just"/>
            <a:endParaRPr lang="en-US" altLang="en-US" dirty="0"/>
          </a:p>
          <a:p>
            <a:pPr algn="just"/>
            <a:r>
              <a:rPr lang="en-US" altLang="en-US" dirty="0"/>
              <a:t>All active processor executes the same instruction synchronously, but on different data</a:t>
            </a:r>
          </a:p>
          <a:p>
            <a:pPr algn="just"/>
            <a:endParaRPr lang="en-US" altLang="en-US" dirty="0"/>
          </a:p>
          <a:p>
            <a:pPr algn="just"/>
            <a:r>
              <a:rPr lang="en-US" altLang="en-US" dirty="0"/>
              <a:t>On a memory access, all active processors must access the </a:t>
            </a:r>
            <a:r>
              <a:rPr lang="en-US" altLang="en-US" i="1" dirty="0"/>
              <a:t>same location</a:t>
            </a:r>
            <a:r>
              <a:rPr lang="en-US" altLang="en-US" dirty="0"/>
              <a:t> in their local memory.</a:t>
            </a:r>
          </a:p>
          <a:p>
            <a:pPr algn="just"/>
            <a:endParaRPr lang="en-US" altLang="en-US" dirty="0"/>
          </a:p>
          <a:p>
            <a:pPr algn="just"/>
            <a:r>
              <a:rPr lang="en-US" altLang="en-US" dirty="0"/>
              <a:t>The data items form an array and an instruction can act on the complete array in one cycle. </a:t>
            </a:r>
            <a:endParaRPr lang="en-US" altLang="en-US" b="1" i="1" dirty="0"/>
          </a:p>
          <a:p>
            <a:pPr algn="just"/>
            <a:endParaRPr lang="en-US" altLang="en-US"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Flynn’s Taxonomy</a:t>
            </a:r>
          </a:p>
        </p:txBody>
      </p:sp>
      <p:pic>
        <p:nvPicPr>
          <p:cNvPr id="6" name="Picture 5"/>
          <p:cNvPicPr>
            <a:picLocks noChangeAspect="1"/>
          </p:cNvPicPr>
          <p:nvPr/>
        </p:nvPicPr>
        <p:blipFill rotWithShape="1">
          <a:blip r:embed="rId2"/>
          <a:srcRect l="50152" t="5704" b="48927"/>
          <a:stretch/>
        </p:blipFill>
        <p:spPr>
          <a:xfrm>
            <a:off x="4167051" y="783767"/>
            <a:ext cx="4101737" cy="1332411"/>
          </a:xfrm>
          <a:prstGeom prst="rect">
            <a:avLst/>
          </a:prstGeom>
        </p:spPr>
      </p:pic>
    </p:spTree>
    <p:extLst>
      <p:ext uri="{BB962C8B-B14F-4D97-AF65-F5344CB8AC3E}">
        <p14:creationId xmlns:p14="http://schemas.microsoft.com/office/powerpoint/2010/main" val="257869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Background – Serial Computing</a:t>
            </a:r>
          </a:p>
        </p:txBody>
      </p:sp>
      <p:sp>
        <p:nvSpPr>
          <p:cNvPr id="3" name="Content Placeholder 2"/>
          <p:cNvSpPr>
            <a:spLocks noGrp="1"/>
          </p:cNvSpPr>
          <p:nvPr>
            <p:ph idx="1"/>
          </p:nvPr>
        </p:nvSpPr>
        <p:spPr>
          <a:xfrm>
            <a:off x="209006" y="989603"/>
            <a:ext cx="11652068" cy="5646327"/>
          </a:xfrm>
        </p:spPr>
        <p:txBody>
          <a:bodyPr>
            <a:normAutofit lnSpcReduction="10000"/>
          </a:bodyPr>
          <a:lstStyle/>
          <a:p>
            <a:pPr algn="just">
              <a:lnSpc>
                <a:spcPct val="130000"/>
              </a:lnSpc>
            </a:pPr>
            <a:r>
              <a:rPr lang="en-US" sz="3200" dirty="0"/>
              <a:t>Computer software was written conventionally for serial computing. </a:t>
            </a:r>
          </a:p>
          <a:p>
            <a:pPr algn="just">
              <a:lnSpc>
                <a:spcPct val="130000"/>
              </a:lnSpc>
            </a:pPr>
            <a:r>
              <a:rPr lang="en-US" sz="3200" dirty="0"/>
              <a:t>Standard computing is also known as "serial computing"</a:t>
            </a:r>
          </a:p>
          <a:p>
            <a:pPr algn="just">
              <a:lnSpc>
                <a:spcPct val="130000"/>
              </a:lnSpc>
            </a:pPr>
            <a:r>
              <a:rPr lang="en-US" sz="3200" dirty="0"/>
              <a:t>This meant that to solve a problem, an algorithm divides the problem into smaller instructions. </a:t>
            </a:r>
          </a:p>
          <a:p>
            <a:pPr algn="just">
              <a:lnSpc>
                <a:spcPct val="130000"/>
              </a:lnSpc>
            </a:pPr>
            <a:r>
              <a:rPr lang="en-US" sz="3200" dirty="0"/>
              <a:t>These discrete instructions are then executed on the Central Processing Unit of a computer one by one. </a:t>
            </a:r>
          </a:p>
          <a:p>
            <a:pPr algn="just">
              <a:lnSpc>
                <a:spcPct val="130000"/>
              </a:lnSpc>
            </a:pPr>
            <a:r>
              <a:rPr lang="en-US" sz="3200" dirty="0"/>
              <a:t>Only after one instruction is finished, next one starts. </a:t>
            </a:r>
          </a:p>
        </p:txBody>
      </p:sp>
    </p:spTree>
    <p:extLst>
      <p:ext uri="{BB962C8B-B14F-4D97-AF65-F5344CB8AC3E}">
        <p14:creationId xmlns:p14="http://schemas.microsoft.com/office/powerpoint/2010/main" val="1411589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885099"/>
            <a:ext cx="11652068" cy="5646327"/>
          </a:xfrm>
        </p:spPr>
        <p:txBody>
          <a:bodyPr>
            <a:noAutofit/>
          </a:bodyPr>
          <a:lstStyle/>
          <a:p>
            <a:endParaRPr lang="en-US" altLang="en-US" dirty="0"/>
          </a:p>
          <a:p>
            <a:endParaRPr lang="en-US" altLang="en-US" dirty="0"/>
          </a:p>
          <a:p>
            <a:endParaRPr lang="en-US" altLang="en-US" dirty="0"/>
          </a:p>
          <a:p>
            <a:endParaRPr lang="en-US" altLang="en-US" dirty="0"/>
          </a:p>
          <a:p>
            <a:r>
              <a:rPr lang="en-US" altLang="en-US" b="1" dirty="0"/>
              <a:t>How to View an SIMD Machine</a:t>
            </a:r>
            <a:r>
              <a:rPr lang="en-US" altLang="en-US" dirty="0"/>
              <a:t> </a:t>
            </a:r>
          </a:p>
          <a:p>
            <a:pPr lvl="1">
              <a:buFontTx/>
              <a:buChar char="-"/>
            </a:pPr>
            <a:r>
              <a:rPr lang="en-US" altLang="en-US" sz="2800" dirty="0"/>
              <a:t>Think of soldiers all in a unit.</a:t>
            </a:r>
          </a:p>
          <a:p>
            <a:pPr lvl="1">
              <a:buFontTx/>
              <a:buChar char="-"/>
            </a:pPr>
            <a:endParaRPr lang="en-US" altLang="en-US" sz="2800" dirty="0"/>
          </a:p>
          <a:p>
            <a:pPr lvl="1">
              <a:buFontTx/>
              <a:buChar char="-"/>
            </a:pPr>
            <a:r>
              <a:rPr lang="en-US" altLang="en-US" sz="2800" dirty="0"/>
              <a:t>A commander selects certain soldiers as active – for example, every even numbered row.</a:t>
            </a:r>
          </a:p>
          <a:p>
            <a:pPr lvl="1">
              <a:buFontTx/>
              <a:buChar char="-"/>
            </a:pPr>
            <a:endParaRPr lang="en-US" altLang="en-US" sz="2800" dirty="0"/>
          </a:p>
          <a:p>
            <a:pPr lvl="1">
              <a:buFontTx/>
              <a:buChar char="-"/>
            </a:pPr>
            <a:r>
              <a:rPr lang="en-US" altLang="en-US" sz="2800" dirty="0"/>
              <a:t>The commander barks out an order that all the active soldiers should do and they execute the order synchronously.</a:t>
            </a:r>
          </a:p>
          <a:p>
            <a:endParaRPr lang="en-US" altLang="en-US"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Flynn’s Taxonomy</a:t>
            </a:r>
          </a:p>
        </p:txBody>
      </p:sp>
      <p:pic>
        <p:nvPicPr>
          <p:cNvPr id="6" name="Picture 5"/>
          <p:cNvPicPr>
            <a:picLocks noChangeAspect="1"/>
          </p:cNvPicPr>
          <p:nvPr/>
        </p:nvPicPr>
        <p:blipFill rotWithShape="1">
          <a:blip r:embed="rId2"/>
          <a:srcRect l="50152" t="5704" b="48927"/>
          <a:stretch/>
        </p:blipFill>
        <p:spPr>
          <a:xfrm>
            <a:off x="4167051" y="783767"/>
            <a:ext cx="4101737" cy="1332411"/>
          </a:xfrm>
          <a:prstGeom prst="rect">
            <a:avLst/>
          </a:prstGeom>
        </p:spPr>
      </p:pic>
    </p:spTree>
    <p:extLst>
      <p:ext uri="{BB962C8B-B14F-4D97-AF65-F5344CB8AC3E}">
        <p14:creationId xmlns:p14="http://schemas.microsoft.com/office/powerpoint/2010/main" val="3605139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885099"/>
            <a:ext cx="11652068" cy="5646327"/>
          </a:xfrm>
        </p:spPr>
        <p:txBody>
          <a:bodyPr>
            <a:noAutofit/>
          </a:bodyPr>
          <a:lstStyle/>
          <a:p>
            <a:endParaRPr lang="en-US" altLang="en-US" dirty="0"/>
          </a:p>
          <a:p>
            <a:endParaRPr lang="en-US" altLang="en-US" dirty="0"/>
          </a:p>
          <a:p>
            <a:endParaRPr lang="en-US" altLang="en-US" dirty="0"/>
          </a:p>
          <a:p>
            <a:r>
              <a:rPr lang="en-US" dirty="0"/>
              <a:t>Most modern computers, particularly those with graphics processor units (GPUs) employ SIMD instructions and execution units. </a:t>
            </a:r>
          </a:p>
          <a:p>
            <a:endParaRPr lang="en-US" altLang="en-US"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Flynn’s Taxonomy</a:t>
            </a:r>
          </a:p>
        </p:txBody>
      </p:sp>
      <p:pic>
        <p:nvPicPr>
          <p:cNvPr id="6" name="Picture 5"/>
          <p:cNvPicPr>
            <a:picLocks noChangeAspect="1"/>
          </p:cNvPicPr>
          <p:nvPr/>
        </p:nvPicPr>
        <p:blipFill rotWithShape="1">
          <a:blip r:embed="rId2"/>
          <a:srcRect l="50152" t="5704" b="48927"/>
          <a:stretch/>
        </p:blipFill>
        <p:spPr>
          <a:xfrm>
            <a:off x="4167051" y="783767"/>
            <a:ext cx="4101737" cy="1332411"/>
          </a:xfrm>
          <a:prstGeom prst="rect">
            <a:avLst/>
          </a:prstGeom>
        </p:spPr>
      </p:pic>
      <p:pic>
        <p:nvPicPr>
          <p:cNvPr id="2" name="Picture 1"/>
          <p:cNvPicPr>
            <a:picLocks noChangeAspect="1"/>
          </p:cNvPicPr>
          <p:nvPr/>
        </p:nvPicPr>
        <p:blipFill>
          <a:blip r:embed="rId3"/>
          <a:stretch>
            <a:fillRect/>
          </a:stretch>
        </p:blipFill>
        <p:spPr>
          <a:xfrm>
            <a:off x="1965484" y="3566157"/>
            <a:ext cx="8139112" cy="2965269"/>
          </a:xfrm>
          <a:prstGeom prst="rect">
            <a:avLst/>
          </a:prstGeom>
        </p:spPr>
      </p:pic>
    </p:spTree>
    <p:extLst>
      <p:ext uri="{BB962C8B-B14F-4D97-AF65-F5344CB8AC3E}">
        <p14:creationId xmlns:p14="http://schemas.microsoft.com/office/powerpoint/2010/main" val="127165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885099"/>
            <a:ext cx="11652068" cy="5646327"/>
          </a:xfrm>
        </p:spPr>
        <p:txBody>
          <a:bodyPr>
            <a:noAutofit/>
          </a:bodyPr>
          <a:lstStyle/>
          <a:p>
            <a:pPr>
              <a:lnSpc>
                <a:spcPct val="80000"/>
              </a:lnSpc>
            </a:pPr>
            <a:endParaRPr lang="en-US" altLang="en-US" dirty="0"/>
          </a:p>
          <a:p>
            <a:pPr>
              <a:lnSpc>
                <a:spcPct val="80000"/>
              </a:lnSpc>
            </a:pPr>
            <a:endParaRPr lang="en-US" altLang="en-US" dirty="0"/>
          </a:p>
          <a:p>
            <a:pPr>
              <a:lnSpc>
                <a:spcPct val="80000"/>
              </a:lnSpc>
            </a:pPr>
            <a:endParaRPr lang="en-US" altLang="en-US" dirty="0"/>
          </a:p>
          <a:p>
            <a:pPr>
              <a:lnSpc>
                <a:spcPct val="80000"/>
              </a:lnSpc>
            </a:pPr>
            <a:r>
              <a:rPr lang="en-US" altLang="en-US" dirty="0"/>
              <a:t>A single data stream is fed into multiple processing units.</a:t>
            </a:r>
          </a:p>
          <a:p>
            <a:pPr>
              <a:lnSpc>
                <a:spcPct val="80000"/>
              </a:lnSpc>
            </a:pPr>
            <a:endParaRPr lang="en-US" altLang="en-US" dirty="0"/>
          </a:p>
          <a:p>
            <a:pPr>
              <a:lnSpc>
                <a:spcPct val="80000"/>
              </a:lnSpc>
            </a:pPr>
            <a:r>
              <a:rPr lang="en-US" altLang="en-US" dirty="0"/>
              <a:t>Each processing unit operates on the data independently via independent instruction streams.</a:t>
            </a:r>
          </a:p>
          <a:p>
            <a:pPr>
              <a:lnSpc>
                <a:spcPct val="80000"/>
              </a:lnSpc>
            </a:pPr>
            <a:endParaRPr lang="en-US" altLang="en-US" dirty="0"/>
          </a:p>
          <a:p>
            <a:pPr>
              <a:lnSpc>
                <a:spcPct val="80000"/>
              </a:lnSpc>
            </a:pPr>
            <a:r>
              <a:rPr lang="en-US" altLang="en-US" dirty="0"/>
              <a:t>Few actual examples : Carnegie-Mellon </a:t>
            </a:r>
            <a:r>
              <a:rPr lang="en-US" altLang="en-US" dirty="0" err="1"/>
              <a:t>C.mmp</a:t>
            </a:r>
            <a:r>
              <a:rPr lang="en-US" altLang="en-US" dirty="0"/>
              <a:t> computer (1971).</a:t>
            </a:r>
            <a:endParaRPr lang="en-US"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Flynn’s Taxonomy</a:t>
            </a:r>
          </a:p>
        </p:txBody>
      </p:sp>
      <p:pic>
        <p:nvPicPr>
          <p:cNvPr id="6" name="Picture 5"/>
          <p:cNvPicPr>
            <a:picLocks noChangeAspect="1"/>
          </p:cNvPicPr>
          <p:nvPr/>
        </p:nvPicPr>
        <p:blipFill rotWithShape="1">
          <a:blip r:embed="rId2"/>
          <a:srcRect t="55075" r="50635" b="7898"/>
          <a:stretch/>
        </p:blipFill>
        <p:spPr>
          <a:xfrm>
            <a:off x="3566704" y="793614"/>
            <a:ext cx="4062005" cy="1087438"/>
          </a:xfrm>
          <a:prstGeom prst="rect">
            <a:avLst/>
          </a:prstGeom>
        </p:spPr>
      </p:pic>
      <p:pic>
        <p:nvPicPr>
          <p:cNvPr id="2" name="Picture 1"/>
          <p:cNvPicPr>
            <a:picLocks noChangeAspect="1"/>
          </p:cNvPicPr>
          <p:nvPr/>
        </p:nvPicPr>
        <p:blipFill rotWithShape="1">
          <a:blip r:embed="rId3"/>
          <a:srcRect t="4172"/>
          <a:stretch/>
        </p:blipFill>
        <p:spPr>
          <a:xfrm>
            <a:off x="3265714" y="4937760"/>
            <a:ext cx="5003075" cy="1961332"/>
          </a:xfrm>
          <a:prstGeom prst="rect">
            <a:avLst/>
          </a:prstGeom>
        </p:spPr>
      </p:pic>
    </p:spTree>
    <p:extLst>
      <p:ext uri="{BB962C8B-B14F-4D97-AF65-F5344CB8AC3E}">
        <p14:creationId xmlns:p14="http://schemas.microsoft.com/office/powerpoint/2010/main" val="265243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885099"/>
            <a:ext cx="11652068" cy="5646327"/>
          </a:xfrm>
        </p:spPr>
        <p:txBody>
          <a:bodyPr>
            <a:noAutofit/>
          </a:bodyPr>
          <a:lstStyle/>
          <a:p>
            <a:pPr>
              <a:lnSpc>
                <a:spcPct val="80000"/>
              </a:lnSpc>
            </a:pPr>
            <a:endParaRPr lang="en-US" altLang="en-US" sz="2500" dirty="0"/>
          </a:p>
          <a:p>
            <a:pPr>
              <a:lnSpc>
                <a:spcPct val="80000"/>
              </a:lnSpc>
            </a:pPr>
            <a:endParaRPr lang="en-US" altLang="en-US" sz="2500" dirty="0"/>
          </a:p>
          <a:p>
            <a:pPr>
              <a:lnSpc>
                <a:spcPct val="150000"/>
              </a:lnSpc>
            </a:pPr>
            <a:r>
              <a:rPr lang="en-US" altLang="en-US" sz="2500" dirty="0"/>
              <a:t>Processors are asynchronous, since they can independently execute different programs on different data sets.</a:t>
            </a:r>
          </a:p>
          <a:p>
            <a:pPr>
              <a:lnSpc>
                <a:spcPct val="150000"/>
              </a:lnSpc>
            </a:pPr>
            <a:r>
              <a:rPr lang="en-US" altLang="en-US" sz="2500" dirty="0"/>
              <a:t>Communications  are handled either by </a:t>
            </a:r>
          </a:p>
          <a:p>
            <a:pPr lvl="1">
              <a:lnSpc>
                <a:spcPct val="150000"/>
              </a:lnSpc>
              <a:buFontTx/>
              <a:buChar char="-"/>
            </a:pPr>
            <a:r>
              <a:rPr lang="en-US" altLang="en-US" sz="2500" dirty="0"/>
              <a:t>through shared memory.  (multiprocessors)</a:t>
            </a:r>
          </a:p>
          <a:p>
            <a:pPr lvl="1">
              <a:lnSpc>
                <a:spcPct val="150000"/>
              </a:lnSpc>
              <a:buFontTx/>
              <a:buChar char="-"/>
            </a:pPr>
            <a:r>
              <a:rPr lang="en-US" altLang="en-US" sz="2500" dirty="0"/>
              <a:t>use of message passing (</a:t>
            </a:r>
            <a:r>
              <a:rPr lang="en-US" altLang="en-US" sz="2500" dirty="0" err="1"/>
              <a:t>multicomputers</a:t>
            </a:r>
            <a:r>
              <a:rPr lang="en-US" altLang="en-US" sz="2500" dirty="0"/>
              <a:t>)</a:t>
            </a:r>
          </a:p>
          <a:p>
            <a:pPr>
              <a:lnSpc>
                <a:spcPct val="150000"/>
              </a:lnSpc>
            </a:pPr>
            <a:r>
              <a:rPr lang="en-US" altLang="en-US" sz="2500" dirty="0"/>
              <a:t>MIMD’s have been considered by most researchers to include the most powerful, least restricted computers.</a:t>
            </a:r>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Flynn’s Taxonomy</a:t>
            </a:r>
          </a:p>
        </p:txBody>
      </p:sp>
      <p:pic>
        <p:nvPicPr>
          <p:cNvPr id="7" name="Picture 6"/>
          <p:cNvPicPr>
            <a:picLocks noChangeAspect="1"/>
          </p:cNvPicPr>
          <p:nvPr/>
        </p:nvPicPr>
        <p:blipFill rotWithShape="1">
          <a:blip r:embed="rId2"/>
          <a:srcRect l="50476" t="55075" b="7118"/>
          <a:stretch/>
        </p:blipFill>
        <p:spPr>
          <a:xfrm>
            <a:off x="3775167" y="679264"/>
            <a:ext cx="4075066" cy="1110347"/>
          </a:xfrm>
          <a:prstGeom prst="rect">
            <a:avLst/>
          </a:prstGeom>
        </p:spPr>
      </p:pic>
    </p:spTree>
    <p:extLst>
      <p:ext uri="{BB962C8B-B14F-4D97-AF65-F5344CB8AC3E}">
        <p14:creationId xmlns:p14="http://schemas.microsoft.com/office/powerpoint/2010/main" val="1065363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885099"/>
            <a:ext cx="11652068" cy="3804467"/>
          </a:xfrm>
        </p:spPr>
        <p:txBody>
          <a:bodyPr>
            <a:noAutofit/>
          </a:bodyPr>
          <a:lstStyle/>
          <a:p>
            <a:pPr algn="just">
              <a:lnSpc>
                <a:spcPct val="80000"/>
              </a:lnSpc>
            </a:pPr>
            <a:endParaRPr lang="en-US" altLang="en-US" sz="2500" dirty="0"/>
          </a:p>
          <a:p>
            <a:pPr algn="just">
              <a:lnSpc>
                <a:spcPct val="80000"/>
              </a:lnSpc>
            </a:pPr>
            <a:endParaRPr lang="en-US" altLang="en-US" sz="2500" dirty="0"/>
          </a:p>
          <a:p>
            <a:pPr algn="just"/>
            <a:endParaRPr lang="en-US" dirty="0"/>
          </a:p>
          <a:p>
            <a:pPr algn="just"/>
            <a:r>
              <a:rPr lang="en-US" dirty="0"/>
              <a:t>Currently, most common type of parallel computer</a:t>
            </a:r>
          </a:p>
          <a:p>
            <a:pPr algn="just"/>
            <a:r>
              <a:rPr lang="en-US" dirty="0"/>
              <a:t>Every processor may be executing a different instruction stream </a:t>
            </a:r>
          </a:p>
          <a:p>
            <a:pPr algn="just"/>
            <a:r>
              <a:rPr lang="en-US" dirty="0"/>
              <a:t>Every processor may be working with a different data stream </a:t>
            </a:r>
          </a:p>
          <a:p>
            <a:pPr algn="just"/>
            <a:r>
              <a:rPr lang="en-US" dirty="0"/>
              <a:t>Execution can be synchronous or asynchronous, deterministic or non-deterministic </a:t>
            </a:r>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Flynn’s Taxonomy</a:t>
            </a:r>
          </a:p>
        </p:txBody>
      </p:sp>
      <p:pic>
        <p:nvPicPr>
          <p:cNvPr id="7" name="Picture 6"/>
          <p:cNvPicPr>
            <a:picLocks noChangeAspect="1"/>
          </p:cNvPicPr>
          <p:nvPr/>
        </p:nvPicPr>
        <p:blipFill rotWithShape="1">
          <a:blip r:embed="rId2"/>
          <a:srcRect l="50476" t="55075" b="7118"/>
          <a:stretch/>
        </p:blipFill>
        <p:spPr>
          <a:xfrm>
            <a:off x="3775167" y="679264"/>
            <a:ext cx="4075066" cy="1110347"/>
          </a:xfrm>
          <a:prstGeom prst="rect">
            <a:avLst/>
          </a:prstGeom>
        </p:spPr>
      </p:pic>
      <p:pic>
        <p:nvPicPr>
          <p:cNvPr id="2" name="Picture 1"/>
          <p:cNvPicPr>
            <a:picLocks noChangeAspect="1"/>
          </p:cNvPicPr>
          <p:nvPr/>
        </p:nvPicPr>
        <p:blipFill>
          <a:blip r:embed="rId3"/>
          <a:stretch>
            <a:fillRect/>
          </a:stretch>
        </p:blipFill>
        <p:spPr>
          <a:xfrm>
            <a:off x="3906882" y="4284617"/>
            <a:ext cx="5811883" cy="2573383"/>
          </a:xfrm>
          <a:prstGeom prst="rect">
            <a:avLst/>
          </a:prstGeom>
        </p:spPr>
      </p:pic>
    </p:spTree>
    <p:extLst>
      <p:ext uri="{BB962C8B-B14F-4D97-AF65-F5344CB8AC3E}">
        <p14:creationId xmlns:p14="http://schemas.microsoft.com/office/powerpoint/2010/main" val="3567364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885099"/>
            <a:ext cx="11652068" cy="3804467"/>
          </a:xfrm>
        </p:spPr>
        <p:txBody>
          <a:bodyPr>
            <a:noAutofit/>
          </a:bodyPr>
          <a:lstStyle/>
          <a:p>
            <a:pPr>
              <a:lnSpc>
                <a:spcPct val="150000"/>
              </a:lnSpc>
            </a:pPr>
            <a:r>
              <a:rPr lang="en-US" b="1" dirty="0"/>
              <a:t>Shared memory: </a:t>
            </a:r>
            <a:r>
              <a:rPr lang="en-US" dirty="0"/>
              <a:t>all processors can access the same memory</a:t>
            </a:r>
          </a:p>
          <a:p>
            <a:pPr>
              <a:lnSpc>
                <a:spcPct val="150000"/>
              </a:lnSpc>
            </a:pPr>
            <a:r>
              <a:rPr lang="en-US" dirty="0"/>
              <a:t>Uniform memory access (UMA):</a:t>
            </a:r>
          </a:p>
          <a:p>
            <a:pPr lvl="1">
              <a:lnSpc>
                <a:spcPct val="150000"/>
              </a:lnSpc>
              <a:buFontTx/>
              <a:buChar char="-"/>
            </a:pPr>
            <a:r>
              <a:rPr lang="en-US" sz="2800" dirty="0"/>
              <a:t>identical processors</a:t>
            </a:r>
          </a:p>
          <a:p>
            <a:pPr lvl="1">
              <a:lnSpc>
                <a:spcPct val="150000"/>
              </a:lnSpc>
              <a:buFontTx/>
              <a:buChar char="-"/>
            </a:pPr>
            <a:r>
              <a:rPr lang="en-US" sz="2800" dirty="0"/>
              <a:t>equal access and access times to memory</a:t>
            </a:r>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fontScale="90000"/>
          </a:bodyPr>
          <a:lstStyle/>
          <a:p>
            <a:r>
              <a:rPr lang="en-US" b="1" dirty="0"/>
              <a:t>Parallel Computing –Parallel Computer Architectures</a:t>
            </a:r>
          </a:p>
        </p:txBody>
      </p:sp>
      <p:pic>
        <p:nvPicPr>
          <p:cNvPr id="4" name="Picture 3"/>
          <p:cNvPicPr>
            <a:picLocks noChangeAspect="1"/>
          </p:cNvPicPr>
          <p:nvPr/>
        </p:nvPicPr>
        <p:blipFill>
          <a:blip r:embed="rId2"/>
          <a:stretch>
            <a:fillRect/>
          </a:stretch>
        </p:blipFill>
        <p:spPr>
          <a:xfrm>
            <a:off x="4489267" y="3785099"/>
            <a:ext cx="4236721" cy="3072901"/>
          </a:xfrm>
          <a:prstGeom prst="rect">
            <a:avLst/>
          </a:prstGeom>
        </p:spPr>
      </p:pic>
    </p:spTree>
    <p:extLst>
      <p:ext uri="{BB962C8B-B14F-4D97-AF65-F5344CB8AC3E}">
        <p14:creationId xmlns:p14="http://schemas.microsoft.com/office/powerpoint/2010/main" val="3902096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676091"/>
            <a:ext cx="11652068" cy="3804467"/>
          </a:xfrm>
        </p:spPr>
        <p:txBody>
          <a:bodyPr>
            <a:noAutofit/>
          </a:bodyPr>
          <a:lstStyle/>
          <a:p>
            <a:pPr>
              <a:lnSpc>
                <a:spcPct val="150000"/>
              </a:lnSpc>
            </a:pPr>
            <a:r>
              <a:rPr lang="en-US" dirty="0"/>
              <a:t>Not all processors have equal access to all memories</a:t>
            </a:r>
          </a:p>
          <a:p>
            <a:pPr>
              <a:lnSpc>
                <a:spcPct val="150000"/>
              </a:lnSpc>
            </a:pPr>
            <a:r>
              <a:rPr lang="en-US" dirty="0"/>
              <a:t>Memory access across link is slower</a:t>
            </a:r>
          </a:p>
          <a:p>
            <a:pPr>
              <a:lnSpc>
                <a:spcPct val="150000"/>
              </a:lnSpc>
            </a:pPr>
            <a:endParaRPr lang="en-US" dirty="0"/>
          </a:p>
          <a:p>
            <a:pPr>
              <a:lnSpc>
                <a:spcPct val="150000"/>
              </a:lnSpc>
            </a:pPr>
            <a:endParaRPr lang="en-US" b="1" dirty="0"/>
          </a:p>
          <a:p>
            <a:pPr>
              <a:lnSpc>
                <a:spcPct val="150000"/>
              </a:lnSpc>
            </a:pPr>
            <a:r>
              <a:rPr lang="en-US" b="1" dirty="0"/>
              <a:t>Advantages</a:t>
            </a:r>
            <a:r>
              <a:rPr lang="en-US" dirty="0"/>
              <a:t>: -user-friendly programming perspective to memory -fast and uniform data sharing due to the proximity of memory to CPUs </a:t>
            </a:r>
          </a:p>
          <a:p>
            <a:pPr>
              <a:lnSpc>
                <a:spcPct val="150000"/>
              </a:lnSpc>
            </a:pPr>
            <a:r>
              <a:rPr lang="en-US" b="1" dirty="0"/>
              <a:t>Disadvantages</a:t>
            </a:r>
            <a:r>
              <a:rPr lang="en-US" dirty="0"/>
              <a:t>: -lack of scalability between memory and CPUs. -Programmer responsible to ensure "correct" access of global memory -Expense</a:t>
            </a:r>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sz="3600" b="1" dirty="0"/>
              <a:t>Parallel Computing –Non-uniform memory access (NUMA)</a:t>
            </a:r>
          </a:p>
        </p:txBody>
      </p:sp>
      <p:pic>
        <p:nvPicPr>
          <p:cNvPr id="2" name="Picture 1"/>
          <p:cNvPicPr>
            <a:picLocks noChangeAspect="1"/>
          </p:cNvPicPr>
          <p:nvPr/>
        </p:nvPicPr>
        <p:blipFill rotWithShape="1">
          <a:blip r:embed="rId2"/>
          <a:srcRect t="6914"/>
          <a:stretch/>
        </p:blipFill>
        <p:spPr>
          <a:xfrm>
            <a:off x="3982402" y="2011679"/>
            <a:ext cx="4105275" cy="1881051"/>
          </a:xfrm>
          <a:prstGeom prst="rect">
            <a:avLst/>
          </a:prstGeom>
        </p:spPr>
      </p:pic>
    </p:spTree>
    <p:extLst>
      <p:ext uri="{BB962C8B-B14F-4D97-AF65-F5344CB8AC3E}">
        <p14:creationId xmlns:p14="http://schemas.microsoft.com/office/powerpoint/2010/main" val="4108304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532398"/>
            <a:ext cx="11652068" cy="3804467"/>
          </a:xfrm>
        </p:spPr>
        <p:txBody>
          <a:bodyPr>
            <a:noAutofit/>
          </a:bodyPr>
          <a:lstStyle/>
          <a:p>
            <a:pPr algn="just">
              <a:lnSpc>
                <a:spcPct val="150000"/>
              </a:lnSpc>
            </a:pPr>
            <a:r>
              <a:rPr lang="en-US" dirty="0"/>
              <a:t>Distributed memory systems require a communication network to connect inter-processor memory. </a:t>
            </a:r>
          </a:p>
          <a:p>
            <a:pPr algn="just">
              <a:lnSpc>
                <a:spcPct val="150000"/>
              </a:lnSpc>
            </a:pPr>
            <a:endParaRPr lang="en-US" dirty="0"/>
          </a:p>
          <a:p>
            <a:pPr algn="just">
              <a:lnSpc>
                <a:spcPct val="150000"/>
              </a:lnSpc>
            </a:pPr>
            <a:endParaRPr lang="en-US" dirty="0"/>
          </a:p>
          <a:p>
            <a:pPr algn="just">
              <a:lnSpc>
                <a:spcPct val="150000"/>
              </a:lnSpc>
            </a:pPr>
            <a:r>
              <a:rPr lang="en-US" b="1" dirty="0"/>
              <a:t>Advantages</a:t>
            </a:r>
            <a:r>
              <a:rPr lang="en-US" dirty="0"/>
              <a:t>: -Memory is scalable with number of processors. -No memory interference or overhead for trying to keep cache coherency. -Cost effective</a:t>
            </a:r>
          </a:p>
          <a:p>
            <a:pPr algn="just">
              <a:lnSpc>
                <a:spcPct val="150000"/>
              </a:lnSpc>
            </a:pPr>
            <a:r>
              <a:rPr lang="en-US" b="1" dirty="0"/>
              <a:t>Disadvantages</a:t>
            </a:r>
            <a:r>
              <a:rPr lang="en-US" dirty="0"/>
              <a:t>: -programmer responsible for data communication between processors. -difficult to map existing data structures to this memory organization. </a:t>
            </a:r>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sz="3600" b="1" dirty="0"/>
              <a:t>Parallel Computing  - Distributed Memory</a:t>
            </a:r>
          </a:p>
        </p:txBody>
      </p:sp>
      <p:pic>
        <p:nvPicPr>
          <p:cNvPr id="6" name="Picture 5"/>
          <p:cNvPicPr>
            <a:picLocks noChangeAspect="1"/>
          </p:cNvPicPr>
          <p:nvPr/>
        </p:nvPicPr>
        <p:blipFill>
          <a:blip r:embed="rId2"/>
          <a:stretch>
            <a:fillRect/>
          </a:stretch>
        </p:blipFill>
        <p:spPr>
          <a:xfrm>
            <a:off x="4335643" y="1277615"/>
            <a:ext cx="5931762" cy="2444252"/>
          </a:xfrm>
          <a:prstGeom prst="rect">
            <a:avLst/>
          </a:prstGeom>
        </p:spPr>
      </p:pic>
    </p:spTree>
    <p:extLst>
      <p:ext uri="{BB962C8B-B14F-4D97-AF65-F5344CB8AC3E}">
        <p14:creationId xmlns:p14="http://schemas.microsoft.com/office/powerpoint/2010/main" val="2202106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532398"/>
            <a:ext cx="11652068" cy="3804467"/>
          </a:xfrm>
        </p:spPr>
        <p:txBody>
          <a:bodyPr>
            <a:noAutofit/>
          </a:bodyPr>
          <a:lstStyle/>
          <a:p>
            <a:pPr algn="just"/>
            <a:endParaRPr lang="en-US" dirty="0"/>
          </a:p>
          <a:p>
            <a:pPr algn="just"/>
            <a:r>
              <a:rPr lang="en-US" dirty="0"/>
              <a:t>Generally used for the currently largest and fastest computers</a:t>
            </a:r>
          </a:p>
          <a:p>
            <a:pPr algn="just"/>
            <a:r>
              <a:rPr lang="en-US" dirty="0"/>
              <a:t>Has a mixture of previously mentioned advantages and disadvantages</a:t>
            </a:r>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sz="3600" b="1" dirty="0"/>
              <a:t>Parallel Computing  - Hybrid Distributed-Shared Memory</a:t>
            </a:r>
          </a:p>
        </p:txBody>
      </p:sp>
      <p:pic>
        <p:nvPicPr>
          <p:cNvPr id="2" name="Picture 1"/>
          <p:cNvPicPr>
            <a:picLocks noChangeAspect="1"/>
          </p:cNvPicPr>
          <p:nvPr/>
        </p:nvPicPr>
        <p:blipFill>
          <a:blip r:embed="rId2"/>
          <a:stretch>
            <a:fillRect/>
          </a:stretch>
        </p:blipFill>
        <p:spPr>
          <a:xfrm>
            <a:off x="2667000" y="2796717"/>
            <a:ext cx="6215743" cy="2840083"/>
          </a:xfrm>
          <a:prstGeom prst="rect">
            <a:avLst/>
          </a:prstGeom>
        </p:spPr>
      </p:pic>
    </p:spTree>
    <p:extLst>
      <p:ext uri="{BB962C8B-B14F-4D97-AF65-F5344CB8AC3E}">
        <p14:creationId xmlns:p14="http://schemas.microsoft.com/office/powerpoint/2010/main" val="2496792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50000"/>
              </a:lnSpc>
            </a:pPr>
            <a:r>
              <a:rPr lang="en-US" dirty="0"/>
              <a:t>It saves time and money as many resources working together will reduce the time and cut potential costs. </a:t>
            </a:r>
          </a:p>
          <a:p>
            <a:pPr algn="just" fontAlgn="base">
              <a:lnSpc>
                <a:spcPct val="150000"/>
              </a:lnSpc>
            </a:pPr>
            <a:r>
              <a:rPr lang="en-US" dirty="0"/>
              <a:t>It can be impractical to solve larger problems on Serial Computing</a:t>
            </a:r>
          </a:p>
          <a:p>
            <a:pPr algn="just" fontAlgn="base">
              <a:lnSpc>
                <a:spcPct val="150000"/>
              </a:lnSpc>
            </a:pPr>
            <a:r>
              <a:rPr lang="en-US" dirty="0"/>
              <a:t>It can take advantage of non-local resources when the local resources are finite. </a:t>
            </a:r>
          </a:p>
          <a:p>
            <a:pPr algn="just" fontAlgn="base">
              <a:lnSpc>
                <a:spcPct val="150000"/>
              </a:lnSpc>
            </a:pPr>
            <a:r>
              <a:rPr lang="en-US" dirty="0"/>
              <a:t>Reduces the Complexity</a:t>
            </a:r>
          </a:p>
          <a:p>
            <a:pPr algn="just" fontAlgn="base">
              <a:lnSpc>
                <a:spcPct val="150000"/>
              </a:lnSpc>
            </a:pPr>
            <a:r>
              <a:rPr lang="en-US" dirty="0"/>
              <a:t>Serial Computing ‘wastes’ the potential computing power, thus Parallel Computing makes better work of the hardware.</a:t>
            </a:r>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fontScale="90000"/>
          </a:bodyPr>
          <a:lstStyle/>
          <a:p>
            <a:r>
              <a:rPr lang="en-US" b="1" dirty="0"/>
              <a:t>Parallel Computing - </a:t>
            </a:r>
            <a:r>
              <a:rPr lang="en-US" sz="4900" b="1" dirty="0">
                <a:solidFill>
                  <a:srgbClr val="FF0000"/>
                </a:solidFill>
              </a:rPr>
              <a:t>Advantages</a:t>
            </a:r>
            <a:endParaRPr lang="en-US" b="1" dirty="0">
              <a:solidFill>
                <a:srgbClr val="FF0000"/>
              </a:solidFill>
            </a:endParaRPr>
          </a:p>
        </p:txBody>
      </p:sp>
    </p:spTree>
    <p:extLst>
      <p:ext uri="{BB962C8B-B14F-4D97-AF65-F5344CB8AC3E}">
        <p14:creationId xmlns:p14="http://schemas.microsoft.com/office/powerpoint/2010/main" val="271313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Background – Serial Computing</a:t>
            </a:r>
          </a:p>
        </p:txBody>
      </p:sp>
      <p:pic>
        <p:nvPicPr>
          <p:cNvPr id="5" name="Picture 4"/>
          <p:cNvPicPr>
            <a:picLocks noChangeAspect="1"/>
          </p:cNvPicPr>
          <p:nvPr/>
        </p:nvPicPr>
        <p:blipFill>
          <a:blip r:embed="rId2"/>
          <a:stretch>
            <a:fillRect/>
          </a:stretch>
        </p:blipFill>
        <p:spPr>
          <a:xfrm>
            <a:off x="2468881" y="1957387"/>
            <a:ext cx="7210696" cy="3529013"/>
          </a:xfrm>
          <a:prstGeom prst="rect">
            <a:avLst/>
          </a:prstGeom>
        </p:spPr>
      </p:pic>
    </p:spTree>
    <p:extLst>
      <p:ext uri="{BB962C8B-B14F-4D97-AF65-F5344CB8AC3E}">
        <p14:creationId xmlns:p14="http://schemas.microsoft.com/office/powerpoint/2010/main" val="183503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r>
              <a:rPr lang="en-US" b="1" dirty="0"/>
              <a:t>Parallel programming</a:t>
            </a:r>
            <a:r>
              <a:rPr lang="en-US" dirty="0"/>
              <a:t> (also, unfortunately, sometimes called concurrent programming), is a computer programming technique that provides for the execution of operations concurrently, either </a:t>
            </a:r>
          </a:p>
          <a:p>
            <a:pPr marL="0" indent="0" algn="just" fontAlgn="base">
              <a:lnSpc>
                <a:spcPct val="130000"/>
              </a:lnSpc>
              <a:buNone/>
            </a:pPr>
            <a:r>
              <a:rPr lang="en-US" b="1" dirty="0"/>
              <a:t>	- within a single parallel computer  </a:t>
            </a:r>
            <a:r>
              <a:rPr lang="en-US" b="1" dirty="0">
                <a:solidFill>
                  <a:srgbClr val="FF0000"/>
                </a:solidFill>
              </a:rPr>
              <a:t>OR</a:t>
            </a:r>
            <a:r>
              <a:rPr lang="en-US" dirty="0"/>
              <a:t> </a:t>
            </a:r>
          </a:p>
          <a:p>
            <a:pPr marL="0" indent="0" algn="just" fontAlgn="base">
              <a:lnSpc>
                <a:spcPct val="130000"/>
              </a:lnSpc>
              <a:buNone/>
            </a:pPr>
            <a:r>
              <a:rPr lang="en-US" b="1" dirty="0"/>
              <a:t>	- across a number of systems. </a:t>
            </a:r>
          </a:p>
          <a:p>
            <a:pPr algn="just" fontAlgn="base">
              <a:lnSpc>
                <a:spcPct val="130000"/>
              </a:lnSpc>
            </a:pPr>
            <a:r>
              <a:rPr lang="en-US" dirty="0"/>
              <a:t>In the latter case, the term distributed computing is used. </a:t>
            </a:r>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fontScale="90000"/>
          </a:bodyPr>
          <a:lstStyle/>
          <a:p>
            <a:r>
              <a:rPr lang="en-US" b="1" dirty="0"/>
              <a:t>Parallel Computing – </a:t>
            </a:r>
            <a:r>
              <a:rPr lang="en-US" sz="4900" b="1" dirty="0">
                <a:solidFill>
                  <a:srgbClr val="FF0000"/>
                </a:solidFill>
              </a:rPr>
              <a:t>Parallel Programming</a:t>
            </a:r>
            <a:endParaRPr lang="en-US" b="1" dirty="0">
              <a:solidFill>
                <a:srgbClr val="FF0000"/>
              </a:solidFill>
            </a:endParaRPr>
          </a:p>
        </p:txBody>
      </p:sp>
    </p:spTree>
    <p:extLst>
      <p:ext uri="{BB962C8B-B14F-4D97-AF65-F5344CB8AC3E}">
        <p14:creationId xmlns:p14="http://schemas.microsoft.com/office/powerpoint/2010/main" val="29697960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r>
              <a:rPr lang="en-US" b="1" dirty="0"/>
              <a:t>Shared Model</a:t>
            </a:r>
          </a:p>
          <a:p>
            <a:pPr lvl="1">
              <a:buFontTx/>
              <a:buChar char="-"/>
            </a:pPr>
            <a:r>
              <a:rPr lang="en-US" sz="2800" dirty="0"/>
              <a:t>tasks share a common address space, which they read and write asynchronously. </a:t>
            </a:r>
          </a:p>
          <a:p>
            <a:pPr lvl="1">
              <a:buFontTx/>
              <a:buChar char="-"/>
            </a:pPr>
            <a:r>
              <a:rPr lang="en-US" sz="2800" dirty="0"/>
              <a:t>Various mechanisms such as locks / semaphores may be used to control access to the shared memory. </a:t>
            </a:r>
          </a:p>
          <a:p>
            <a:pPr lvl="1">
              <a:buFontTx/>
              <a:buChar char="-"/>
            </a:pPr>
            <a:r>
              <a:rPr lang="en-US" sz="2800" b="1" dirty="0"/>
              <a:t>Advantage</a:t>
            </a:r>
            <a:r>
              <a:rPr lang="en-US" sz="2800" dirty="0"/>
              <a:t>: </a:t>
            </a:r>
          </a:p>
          <a:p>
            <a:pPr lvl="2">
              <a:buFontTx/>
              <a:buChar char="-"/>
            </a:pPr>
            <a:r>
              <a:rPr lang="en-US" sz="2800" dirty="0"/>
              <a:t>no need to explicitly communicate of data between tasks -&gt; simplified programming</a:t>
            </a:r>
          </a:p>
          <a:p>
            <a:pPr lvl="1">
              <a:buFontTx/>
              <a:buChar char="-"/>
            </a:pPr>
            <a:r>
              <a:rPr lang="en-US" sz="2800" b="1" dirty="0"/>
              <a:t>Disadvantages</a:t>
            </a:r>
            <a:r>
              <a:rPr lang="en-US" sz="2800" dirty="0"/>
              <a:t>:</a:t>
            </a:r>
          </a:p>
          <a:p>
            <a:pPr lvl="2">
              <a:buFontTx/>
              <a:buChar char="-"/>
            </a:pPr>
            <a:r>
              <a:rPr lang="en-US" sz="2800" dirty="0"/>
              <a:t>Need to take care when managing memory, avoid synchronization conflicts</a:t>
            </a:r>
          </a:p>
          <a:p>
            <a:pPr lvl="2">
              <a:buFontTx/>
              <a:buChar char="-"/>
            </a:pPr>
            <a:r>
              <a:rPr lang="en-US" sz="2800" dirty="0"/>
              <a:t>Harder to control data locality</a:t>
            </a:r>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fontScale="90000"/>
          </a:bodyPr>
          <a:lstStyle/>
          <a:p>
            <a:r>
              <a:rPr lang="en-US" b="1" dirty="0"/>
              <a:t>Parallel Computing – </a:t>
            </a:r>
            <a:r>
              <a:rPr lang="en-US" sz="4900" b="1" dirty="0">
                <a:solidFill>
                  <a:srgbClr val="FF0000"/>
                </a:solidFill>
              </a:rPr>
              <a:t>Parallel Programming Model</a:t>
            </a:r>
            <a:endParaRPr lang="en-US" b="1" dirty="0">
              <a:solidFill>
                <a:srgbClr val="FF0000"/>
              </a:solidFill>
            </a:endParaRPr>
          </a:p>
        </p:txBody>
      </p:sp>
    </p:spTree>
    <p:extLst>
      <p:ext uri="{BB962C8B-B14F-4D97-AF65-F5344CB8AC3E}">
        <p14:creationId xmlns:p14="http://schemas.microsoft.com/office/powerpoint/2010/main" val="3465239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r>
              <a:rPr lang="en-US" b="1" dirty="0"/>
              <a:t>Threads</a:t>
            </a:r>
          </a:p>
          <a:p>
            <a:pPr lvl="1">
              <a:buFontTx/>
              <a:buChar char="-"/>
            </a:pPr>
            <a:r>
              <a:rPr lang="en-US" sz="2800" dirty="0"/>
              <a:t>A thread can be considered as a subroutine in the main program</a:t>
            </a:r>
          </a:p>
          <a:p>
            <a:pPr lvl="1">
              <a:buFontTx/>
              <a:buChar char="-"/>
            </a:pPr>
            <a:r>
              <a:rPr lang="en-US" sz="2800" dirty="0"/>
              <a:t>Threads communicate with each other through the global memory</a:t>
            </a:r>
          </a:p>
          <a:p>
            <a:pPr lvl="1">
              <a:buFontTx/>
              <a:buChar char="-"/>
            </a:pPr>
            <a:r>
              <a:rPr lang="en-US" sz="2800" dirty="0"/>
              <a:t>commonly associated with shared memory architectures and operating systems</a:t>
            </a:r>
          </a:p>
          <a:p>
            <a:pPr lvl="1">
              <a:buFontTx/>
              <a:buChar char="-"/>
            </a:pPr>
            <a:r>
              <a:rPr lang="en-US" sz="2800" dirty="0" err="1"/>
              <a:t>PosixThreads</a:t>
            </a:r>
            <a:r>
              <a:rPr lang="en-US" sz="2800" dirty="0"/>
              <a:t> or </a:t>
            </a:r>
            <a:r>
              <a:rPr lang="en-US" sz="2800" dirty="0" err="1"/>
              <a:t>pthreads</a:t>
            </a:r>
            <a:endParaRPr lang="en-US" sz="2800" dirty="0"/>
          </a:p>
          <a:p>
            <a:pPr lvl="1">
              <a:buFontTx/>
              <a:buChar char="-"/>
            </a:pPr>
            <a:r>
              <a:rPr lang="en-US" sz="2800" dirty="0" err="1"/>
              <a:t>OpenMP</a:t>
            </a:r>
            <a:endParaRPr lang="en-US" sz="28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fontScale="90000"/>
          </a:bodyPr>
          <a:lstStyle/>
          <a:p>
            <a:r>
              <a:rPr lang="en-US" b="1" dirty="0"/>
              <a:t>Parallel Computing – </a:t>
            </a:r>
            <a:r>
              <a:rPr lang="en-US" sz="4900" b="1" dirty="0">
                <a:solidFill>
                  <a:srgbClr val="FF0000"/>
                </a:solidFill>
              </a:rPr>
              <a:t>Parallel Programming Model</a:t>
            </a:r>
            <a:endParaRPr lang="en-US" b="1" dirty="0">
              <a:solidFill>
                <a:srgbClr val="FF0000"/>
              </a:solidFill>
            </a:endParaRPr>
          </a:p>
        </p:txBody>
      </p:sp>
      <p:pic>
        <p:nvPicPr>
          <p:cNvPr id="2" name="Picture 1"/>
          <p:cNvPicPr>
            <a:picLocks noChangeAspect="1"/>
          </p:cNvPicPr>
          <p:nvPr/>
        </p:nvPicPr>
        <p:blipFill rotWithShape="1">
          <a:blip r:embed="rId2"/>
          <a:srcRect b="20011"/>
          <a:stretch/>
        </p:blipFill>
        <p:spPr>
          <a:xfrm>
            <a:off x="5760584" y="2975160"/>
            <a:ext cx="4480696" cy="3866606"/>
          </a:xfrm>
          <a:prstGeom prst="rect">
            <a:avLst/>
          </a:prstGeom>
        </p:spPr>
      </p:pic>
    </p:spTree>
    <p:extLst>
      <p:ext uri="{BB962C8B-B14F-4D97-AF65-F5344CB8AC3E}">
        <p14:creationId xmlns:p14="http://schemas.microsoft.com/office/powerpoint/2010/main" val="306516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r>
              <a:rPr lang="en-US" b="1" dirty="0"/>
              <a:t>Message Passing </a:t>
            </a:r>
          </a:p>
          <a:p>
            <a:pPr lvl="1">
              <a:buFontTx/>
              <a:buChar char="-"/>
            </a:pPr>
            <a:r>
              <a:rPr lang="en-US" sz="2800" dirty="0"/>
              <a:t>A set of tasks that use their own local memory during computation. </a:t>
            </a:r>
          </a:p>
          <a:p>
            <a:pPr lvl="1">
              <a:buFontTx/>
              <a:buChar char="-"/>
            </a:pPr>
            <a:r>
              <a:rPr lang="en-US" sz="2800" dirty="0"/>
              <a:t>Data exchange through sending and receiving messages. </a:t>
            </a:r>
          </a:p>
          <a:p>
            <a:pPr lvl="1">
              <a:buFontTx/>
              <a:buChar char="-"/>
            </a:pPr>
            <a:r>
              <a:rPr lang="en-US" sz="2800" dirty="0"/>
              <a:t>Data transfer usually requires cooperative operations to be performed by each process. For example, a send operation must have a matching receive operation. </a:t>
            </a:r>
          </a:p>
          <a:p>
            <a:pPr lvl="1">
              <a:buFontTx/>
              <a:buChar char="-"/>
            </a:pPr>
            <a:r>
              <a:rPr lang="en-US" sz="2800" dirty="0"/>
              <a:t>MPI (released in 1994)</a:t>
            </a:r>
          </a:p>
          <a:p>
            <a:pPr lvl="1">
              <a:buFontTx/>
              <a:buChar char="-"/>
            </a:pPr>
            <a:r>
              <a:rPr lang="en-US" sz="2800" dirty="0"/>
              <a:t>MPI-2 (released in 1996)</a:t>
            </a:r>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fontScale="90000"/>
          </a:bodyPr>
          <a:lstStyle/>
          <a:p>
            <a:r>
              <a:rPr lang="en-US" b="1" dirty="0"/>
              <a:t>Parallel Computing – </a:t>
            </a:r>
            <a:r>
              <a:rPr lang="en-US" sz="4900" b="1" dirty="0">
                <a:solidFill>
                  <a:srgbClr val="FF0000"/>
                </a:solidFill>
              </a:rPr>
              <a:t>Parallel Programming Model</a:t>
            </a:r>
            <a:endParaRPr lang="en-US" b="1" dirty="0">
              <a:solidFill>
                <a:srgbClr val="FF0000"/>
              </a:solidFill>
            </a:endParaRPr>
          </a:p>
        </p:txBody>
      </p:sp>
      <p:pic>
        <p:nvPicPr>
          <p:cNvPr id="7" name="Picture 6"/>
          <p:cNvPicPr>
            <a:picLocks noChangeAspect="1"/>
          </p:cNvPicPr>
          <p:nvPr/>
        </p:nvPicPr>
        <p:blipFill>
          <a:blip r:embed="rId2"/>
          <a:stretch>
            <a:fillRect/>
          </a:stretch>
        </p:blipFill>
        <p:spPr>
          <a:xfrm>
            <a:off x="6035040" y="3174275"/>
            <a:ext cx="5003074" cy="3461656"/>
          </a:xfrm>
          <a:prstGeom prst="rect">
            <a:avLst/>
          </a:prstGeom>
        </p:spPr>
      </p:pic>
    </p:spTree>
    <p:extLst>
      <p:ext uri="{BB962C8B-B14F-4D97-AF65-F5344CB8AC3E}">
        <p14:creationId xmlns:p14="http://schemas.microsoft.com/office/powerpoint/2010/main" val="2708374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898162"/>
            <a:ext cx="11652068" cy="5646327"/>
          </a:xfrm>
        </p:spPr>
        <p:txBody>
          <a:bodyPr>
            <a:noAutofit/>
          </a:bodyPr>
          <a:lstStyle/>
          <a:p>
            <a:pPr algn="just">
              <a:lnSpc>
                <a:spcPct val="150000"/>
              </a:lnSpc>
            </a:pPr>
            <a:r>
              <a:rPr lang="en-US" sz="2400" b="1" dirty="0"/>
              <a:t>Data Parallel Model</a:t>
            </a:r>
          </a:p>
          <a:p>
            <a:pPr algn="just">
              <a:lnSpc>
                <a:spcPct val="150000"/>
              </a:lnSpc>
              <a:buFontTx/>
              <a:buChar char="-"/>
            </a:pPr>
            <a:r>
              <a:rPr lang="en-US" sz="2400" dirty="0"/>
              <a:t>The data parallel model demonstrates the following characteristics: </a:t>
            </a:r>
          </a:p>
          <a:p>
            <a:pPr lvl="1" algn="just">
              <a:lnSpc>
                <a:spcPct val="150000"/>
              </a:lnSpc>
              <a:buFontTx/>
              <a:buChar char="-"/>
            </a:pPr>
            <a:r>
              <a:rPr lang="en-US" dirty="0"/>
              <a:t>Most of the parallel work performs operations on a data set, organized into a common structure, such as an array</a:t>
            </a:r>
          </a:p>
          <a:p>
            <a:pPr lvl="1" algn="just">
              <a:lnSpc>
                <a:spcPct val="150000"/>
              </a:lnSpc>
              <a:buFontTx/>
              <a:buChar char="-"/>
            </a:pPr>
            <a:r>
              <a:rPr lang="en-US" dirty="0"/>
              <a:t>A set of tasks works collectively on the same data structure, with each task working on a different partition </a:t>
            </a:r>
          </a:p>
          <a:p>
            <a:pPr lvl="1" algn="just">
              <a:lnSpc>
                <a:spcPct val="150000"/>
              </a:lnSpc>
              <a:buFontTx/>
              <a:buChar char="-"/>
            </a:pPr>
            <a:r>
              <a:rPr lang="en-US" dirty="0"/>
              <a:t>Tasks perform the same operation on their partition</a:t>
            </a:r>
          </a:p>
          <a:p>
            <a:pPr algn="just">
              <a:lnSpc>
                <a:spcPct val="150000"/>
              </a:lnSpc>
              <a:buFontTx/>
              <a:buChar char="-"/>
            </a:pPr>
            <a:r>
              <a:rPr lang="en-US" sz="2400" dirty="0"/>
              <a:t>On shared memory architectures, all tasks may have access to the data structure through global memory. On distributed memory architectures the data structure is split up and resides as "chunks" in the local memory of each task. </a:t>
            </a:r>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fontScale="90000"/>
          </a:bodyPr>
          <a:lstStyle/>
          <a:p>
            <a:r>
              <a:rPr lang="en-US" b="1" dirty="0"/>
              <a:t>Parallel Computing – </a:t>
            </a:r>
            <a:r>
              <a:rPr lang="en-US" sz="4900" b="1" dirty="0">
                <a:solidFill>
                  <a:srgbClr val="FF0000"/>
                </a:solidFill>
              </a:rPr>
              <a:t>Parallel Programming Model</a:t>
            </a:r>
            <a:endParaRPr lang="en-US" b="1" dirty="0">
              <a:solidFill>
                <a:srgbClr val="FF0000"/>
              </a:solidFill>
            </a:endParaRPr>
          </a:p>
        </p:txBody>
      </p:sp>
    </p:spTree>
    <p:extLst>
      <p:ext uri="{BB962C8B-B14F-4D97-AF65-F5344CB8AC3E}">
        <p14:creationId xmlns:p14="http://schemas.microsoft.com/office/powerpoint/2010/main" val="836646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fontScale="90000"/>
          </a:bodyPr>
          <a:lstStyle/>
          <a:p>
            <a:r>
              <a:rPr lang="en-US" b="1" dirty="0"/>
              <a:t>Parallel Computing – </a:t>
            </a:r>
            <a:r>
              <a:rPr lang="en-US" sz="4900" b="1" dirty="0">
                <a:solidFill>
                  <a:srgbClr val="FF0000"/>
                </a:solidFill>
              </a:rPr>
              <a:t>Parallel Programming Model</a:t>
            </a:r>
            <a:endParaRPr lang="en-US" b="1" dirty="0">
              <a:solidFill>
                <a:srgbClr val="FF0000"/>
              </a:solidFill>
            </a:endParaRPr>
          </a:p>
        </p:txBody>
      </p:sp>
      <p:pic>
        <p:nvPicPr>
          <p:cNvPr id="4" name="Picture 3"/>
          <p:cNvPicPr>
            <a:picLocks noChangeAspect="1"/>
          </p:cNvPicPr>
          <p:nvPr/>
        </p:nvPicPr>
        <p:blipFill>
          <a:blip r:embed="rId2"/>
          <a:stretch>
            <a:fillRect/>
          </a:stretch>
        </p:blipFill>
        <p:spPr>
          <a:xfrm>
            <a:off x="2965270" y="1900237"/>
            <a:ext cx="6439988" cy="4017237"/>
          </a:xfrm>
          <a:prstGeom prst="rect">
            <a:avLst/>
          </a:prstGeom>
        </p:spPr>
      </p:pic>
      <p:sp>
        <p:nvSpPr>
          <p:cNvPr id="6" name="Rectangle 5"/>
          <p:cNvSpPr/>
          <p:nvPr/>
        </p:nvSpPr>
        <p:spPr>
          <a:xfrm>
            <a:off x="476090" y="834170"/>
            <a:ext cx="2815750" cy="553998"/>
          </a:xfrm>
          <a:prstGeom prst="rect">
            <a:avLst/>
          </a:prstGeom>
        </p:spPr>
        <p:txBody>
          <a:bodyPr wrap="square">
            <a:spAutoFit/>
          </a:bodyPr>
          <a:lstStyle/>
          <a:p>
            <a:pPr algn="just">
              <a:lnSpc>
                <a:spcPct val="150000"/>
              </a:lnSpc>
            </a:pPr>
            <a:r>
              <a:rPr lang="en-US" sz="2000" b="1" dirty="0"/>
              <a:t>Data Parallel Model</a:t>
            </a:r>
          </a:p>
        </p:txBody>
      </p:sp>
    </p:spTree>
    <p:extLst>
      <p:ext uri="{BB962C8B-B14F-4D97-AF65-F5344CB8AC3E}">
        <p14:creationId xmlns:p14="http://schemas.microsoft.com/office/powerpoint/2010/main" val="161378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898162"/>
            <a:ext cx="11652068" cy="5646327"/>
          </a:xfrm>
        </p:spPr>
        <p:txBody>
          <a:bodyPr>
            <a:noAutofit/>
          </a:bodyPr>
          <a:lstStyle/>
          <a:p>
            <a:r>
              <a:rPr lang="en-US" sz="2400" dirty="0"/>
              <a:t>Hybrid</a:t>
            </a:r>
          </a:p>
          <a:p>
            <a:pPr lvl="1">
              <a:buFontTx/>
              <a:buChar char="-"/>
            </a:pPr>
            <a:r>
              <a:rPr lang="en-US" dirty="0"/>
              <a:t>combines various models, e.g. MPI/</a:t>
            </a:r>
            <a:r>
              <a:rPr lang="en-US" dirty="0" err="1"/>
              <a:t>OpenMP</a:t>
            </a:r>
            <a:endParaRPr lang="en-US" dirty="0"/>
          </a:p>
          <a:p>
            <a:r>
              <a:rPr lang="en-US" sz="2400" dirty="0"/>
              <a:t>Single Program Multiple Data (SPMD)</a:t>
            </a:r>
          </a:p>
          <a:p>
            <a:pPr lvl="1">
              <a:buFontTx/>
              <a:buChar char="-"/>
            </a:pPr>
            <a:r>
              <a:rPr lang="en-US" dirty="0"/>
              <a:t>A single program is executed by all tasks simultaneously</a:t>
            </a:r>
          </a:p>
          <a:p>
            <a:pPr lvl="1">
              <a:buFontTx/>
              <a:buChar char="-"/>
            </a:pPr>
            <a:endParaRPr lang="en-US" dirty="0"/>
          </a:p>
          <a:p>
            <a:endParaRPr lang="en-US" dirty="0"/>
          </a:p>
          <a:p>
            <a:endParaRPr lang="en-US" sz="2400" dirty="0"/>
          </a:p>
          <a:p>
            <a:r>
              <a:rPr lang="en-US" sz="2400" dirty="0"/>
              <a:t>Multiple Program Multiple Data (MPMD)</a:t>
            </a:r>
          </a:p>
          <a:p>
            <a:pPr lvl="1">
              <a:buFontTx/>
              <a:buChar char="-"/>
            </a:pPr>
            <a:r>
              <a:rPr lang="en-US" dirty="0"/>
              <a:t>An MPMD application has multiple executables. Each </a:t>
            </a:r>
            <a:r>
              <a:rPr lang="en-US"/>
              <a:t>task can execute </a:t>
            </a:r>
            <a:r>
              <a:rPr lang="en-US" dirty="0"/>
              <a:t>the same or different program as other tasks. </a:t>
            </a:r>
          </a:p>
          <a:p>
            <a:pPr>
              <a:buFontTx/>
              <a:buChar char="-"/>
            </a:pPr>
            <a:endParaRPr lang="en-US"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fontScale="90000"/>
          </a:bodyPr>
          <a:lstStyle/>
          <a:p>
            <a:r>
              <a:rPr lang="en-US" b="1" dirty="0"/>
              <a:t>Parallel Computing – </a:t>
            </a:r>
            <a:r>
              <a:rPr lang="en-US" sz="4900" b="1" dirty="0">
                <a:solidFill>
                  <a:srgbClr val="FF0000"/>
                </a:solidFill>
              </a:rPr>
              <a:t>Parallel Programming Model</a:t>
            </a:r>
            <a:endParaRPr lang="en-US" b="1" dirty="0">
              <a:solidFill>
                <a:srgbClr val="FF0000"/>
              </a:solidFill>
            </a:endParaRPr>
          </a:p>
        </p:txBody>
      </p:sp>
      <p:pic>
        <p:nvPicPr>
          <p:cNvPr id="2" name="Picture 1"/>
          <p:cNvPicPr>
            <a:picLocks noChangeAspect="1"/>
          </p:cNvPicPr>
          <p:nvPr/>
        </p:nvPicPr>
        <p:blipFill>
          <a:blip r:embed="rId2"/>
          <a:stretch>
            <a:fillRect/>
          </a:stretch>
        </p:blipFill>
        <p:spPr>
          <a:xfrm>
            <a:off x="4140517" y="2620235"/>
            <a:ext cx="4912043" cy="1207182"/>
          </a:xfrm>
          <a:prstGeom prst="rect">
            <a:avLst/>
          </a:prstGeom>
        </p:spPr>
      </p:pic>
      <p:pic>
        <p:nvPicPr>
          <p:cNvPr id="4" name="Picture 3"/>
          <p:cNvPicPr>
            <a:picLocks noChangeAspect="1"/>
          </p:cNvPicPr>
          <p:nvPr/>
        </p:nvPicPr>
        <p:blipFill>
          <a:blip r:embed="rId3"/>
          <a:stretch>
            <a:fillRect/>
          </a:stretch>
        </p:blipFill>
        <p:spPr>
          <a:xfrm>
            <a:off x="3929811" y="5549490"/>
            <a:ext cx="4210458" cy="1066800"/>
          </a:xfrm>
          <a:prstGeom prst="rect">
            <a:avLst/>
          </a:prstGeom>
        </p:spPr>
      </p:pic>
    </p:spTree>
    <p:extLst>
      <p:ext uri="{BB962C8B-B14F-4D97-AF65-F5344CB8AC3E}">
        <p14:creationId xmlns:p14="http://schemas.microsoft.com/office/powerpoint/2010/main" val="2317977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r>
              <a:rPr lang="en-US" sz="3200" dirty="0"/>
              <a:t>Bit-level parallelism</a:t>
            </a:r>
          </a:p>
          <a:p>
            <a:pPr algn="just" fontAlgn="base">
              <a:lnSpc>
                <a:spcPct val="130000"/>
              </a:lnSpc>
            </a:pPr>
            <a:r>
              <a:rPr lang="en-US" sz="3200" dirty="0"/>
              <a:t>Instruction-level parallelism</a:t>
            </a:r>
          </a:p>
          <a:p>
            <a:pPr algn="just" fontAlgn="base">
              <a:lnSpc>
                <a:spcPct val="130000"/>
              </a:lnSpc>
            </a:pPr>
            <a:r>
              <a:rPr lang="en-US" sz="3200" dirty="0"/>
              <a:t>Task Parallelism</a:t>
            </a:r>
            <a:endParaRPr lang="en-US" sz="36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Types</a:t>
            </a:r>
          </a:p>
        </p:txBody>
      </p:sp>
    </p:spTree>
    <p:extLst>
      <p:ext uri="{BB962C8B-B14F-4D97-AF65-F5344CB8AC3E}">
        <p14:creationId xmlns:p14="http://schemas.microsoft.com/office/powerpoint/2010/main" val="533632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r>
              <a:rPr lang="en-US" sz="3200" b="1" dirty="0"/>
              <a:t>Bit-level parallelism</a:t>
            </a:r>
          </a:p>
          <a:p>
            <a:pPr lvl="1" algn="just" fontAlgn="base">
              <a:lnSpc>
                <a:spcPct val="130000"/>
              </a:lnSpc>
              <a:buFontTx/>
              <a:buChar char="-"/>
            </a:pPr>
            <a:r>
              <a:rPr lang="en-US" sz="3200" dirty="0"/>
              <a:t>E</a:t>
            </a:r>
            <a:r>
              <a:rPr lang="en-US" sz="2800" dirty="0"/>
              <a:t>very task is dependent on processor word size. In terms of performing a task on large-sized data, it reduces the number of instructions the processor must execute. </a:t>
            </a:r>
          </a:p>
          <a:p>
            <a:pPr lvl="1" algn="just" fontAlgn="base">
              <a:lnSpc>
                <a:spcPct val="130000"/>
              </a:lnSpc>
              <a:buFontTx/>
              <a:buChar char="-"/>
            </a:pPr>
            <a:r>
              <a:rPr lang="en-US" sz="2800" dirty="0"/>
              <a:t>There is a need to split the operation into series of instructions. For example, there is an 8-bit processor, and you want to do an operation on 16-bit numbers. First, it must operate the 8 lower-order bits and then the 8 higher-order bits. Therefore, two instructions are needed to execute the operation. The operation can be performed with one instruction by a 16-bit processor.</a:t>
            </a:r>
            <a:endParaRPr lang="en-US" sz="32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Types</a:t>
            </a:r>
          </a:p>
        </p:txBody>
      </p:sp>
    </p:spTree>
    <p:extLst>
      <p:ext uri="{BB962C8B-B14F-4D97-AF65-F5344CB8AC3E}">
        <p14:creationId xmlns:p14="http://schemas.microsoft.com/office/powerpoint/2010/main" val="1633600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4"/>
            <a:ext cx="11652068" cy="3347266"/>
          </a:xfrm>
        </p:spPr>
        <p:txBody>
          <a:bodyPr>
            <a:noAutofit/>
          </a:bodyPr>
          <a:lstStyle/>
          <a:p>
            <a:pPr algn="just" fontAlgn="base">
              <a:lnSpc>
                <a:spcPct val="130000"/>
              </a:lnSpc>
            </a:pPr>
            <a:r>
              <a:rPr lang="en-US" sz="3200" b="1" dirty="0"/>
              <a:t>Instruction-level parallelism</a:t>
            </a:r>
          </a:p>
          <a:p>
            <a:pPr lvl="1" algn="just" fontAlgn="base">
              <a:lnSpc>
                <a:spcPct val="130000"/>
              </a:lnSpc>
              <a:buFontTx/>
              <a:buChar char="-"/>
            </a:pPr>
            <a:r>
              <a:rPr lang="en-US" sz="2800" dirty="0"/>
              <a:t>A processor can only address less than one instruction for each clock cycle phase. These instructions can be re-ordered and grouped which are later on executed concurrently without affecting the result of the program. This is called instruction-level parallelism</a:t>
            </a:r>
            <a:endParaRPr lang="en-US" sz="36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Types</a:t>
            </a:r>
          </a:p>
        </p:txBody>
      </p:sp>
    </p:spTree>
    <p:extLst>
      <p:ext uri="{BB962C8B-B14F-4D97-AF65-F5344CB8AC3E}">
        <p14:creationId xmlns:p14="http://schemas.microsoft.com/office/powerpoint/2010/main" val="3825710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Background – Serial Computing</a:t>
            </a:r>
          </a:p>
        </p:txBody>
      </p:sp>
      <p:pic>
        <p:nvPicPr>
          <p:cNvPr id="3" name="Picture 2"/>
          <p:cNvPicPr>
            <a:picLocks noChangeAspect="1"/>
          </p:cNvPicPr>
          <p:nvPr/>
        </p:nvPicPr>
        <p:blipFill>
          <a:blip r:embed="rId2"/>
          <a:stretch>
            <a:fillRect/>
          </a:stretch>
        </p:blipFill>
        <p:spPr>
          <a:xfrm>
            <a:off x="1698171" y="1841863"/>
            <a:ext cx="8647611" cy="4101737"/>
          </a:xfrm>
          <a:prstGeom prst="rect">
            <a:avLst/>
          </a:prstGeom>
        </p:spPr>
      </p:pic>
    </p:spTree>
    <p:extLst>
      <p:ext uri="{BB962C8B-B14F-4D97-AF65-F5344CB8AC3E}">
        <p14:creationId xmlns:p14="http://schemas.microsoft.com/office/powerpoint/2010/main" val="3205793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845911"/>
            <a:ext cx="11652068" cy="3347266"/>
          </a:xfrm>
        </p:spPr>
        <p:txBody>
          <a:bodyPr>
            <a:noAutofit/>
          </a:bodyPr>
          <a:lstStyle/>
          <a:p>
            <a:pPr algn="just" fontAlgn="base">
              <a:lnSpc>
                <a:spcPct val="150000"/>
              </a:lnSpc>
            </a:pPr>
            <a:r>
              <a:rPr lang="en-US" dirty="0"/>
              <a:t>It addresses such as communication and synchronization between multiple sub-tasks and processes which is difficult to achieve.</a:t>
            </a:r>
          </a:p>
          <a:p>
            <a:pPr algn="just" fontAlgn="base">
              <a:lnSpc>
                <a:spcPct val="150000"/>
              </a:lnSpc>
            </a:pPr>
            <a:r>
              <a:rPr lang="en-US" dirty="0"/>
              <a:t>The algorithms must be managed in such a way that they can be handled in a parallel mechanism.</a:t>
            </a:r>
          </a:p>
          <a:p>
            <a:pPr algn="just" fontAlgn="base">
              <a:lnSpc>
                <a:spcPct val="150000"/>
              </a:lnSpc>
            </a:pPr>
            <a:r>
              <a:rPr lang="en-US" dirty="0"/>
              <a:t>The algorithms or programs must have low coupling and high cohesion. But it’s difficult to create such programs.</a:t>
            </a:r>
          </a:p>
          <a:p>
            <a:pPr algn="just" fontAlgn="base">
              <a:lnSpc>
                <a:spcPct val="150000"/>
              </a:lnSpc>
            </a:pPr>
            <a:r>
              <a:rPr lang="en-US" dirty="0"/>
              <a:t>More technically skilled and expert programmers can code a parallelism-based program well.</a:t>
            </a:r>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Limitations</a:t>
            </a:r>
          </a:p>
        </p:txBody>
      </p:sp>
    </p:spTree>
    <p:extLst>
      <p:ext uri="{BB962C8B-B14F-4D97-AF65-F5344CB8AC3E}">
        <p14:creationId xmlns:p14="http://schemas.microsoft.com/office/powerpoint/2010/main" val="3373141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von Neumann Computer</a:t>
            </a:r>
          </a:p>
        </p:txBody>
      </p:sp>
      <p:sp>
        <p:nvSpPr>
          <p:cNvPr id="15" name="Rectangle 3"/>
          <p:cNvSpPr txBox="1">
            <a:spLocks noChangeArrowheads="1"/>
          </p:cNvSpPr>
          <p:nvPr/>
        </p:nvSpPr>
        <p:spPr>
          <a:xfrm>
            <a:off x="714102" y="1045023"/>
            <a:ext cx="11146971" cy="44805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150000"/>
              </a:lnSpc>
            </a:pPr>
            <a:r>
              <a:rPr lang="en-US" altLang="en-US" dirty="0"/>
              <a:t>Model for designing and building computers, based on the following three characteristics:</a:t>
            </a:r>
          </a:p>
          <a:p>
            <a:pPr marL="990600" lvl="1" indent="-533400">
              <a:lnSpc>
                <a:spcPct val="150000"/>
              </a:lnSpc>
              <a:buFontTx/>
              <a:buAutoNum type="arabicParenR"/>
            </a:pPr>
            <a:r>
              <a:rPr lang="en-US" altLang="en-US" dirty="0"/>
              <a:t>The computer consists of four main sub-systems:</a:t>
            </a:r>
          </a:p>
          <a:p>
            <a:pPr marL="1371600" lvl="2" indent="-457200">
              <a:lnSpc>
                <a:spcPct val="150000"/>
              </a:lnSpc>
            </a:pPr>
            <a:r>
              <a:rPr lang="en-US" altLang="en-US" dirty="0"/>
              <a:t>Memory</a:t>
            </a:r>
          </a:p>
          <a:p>
            <a:pPr marL="1371600" lvl="2" indent="-457200">
              <a:lnSpc>
                <a:spcPct val="150000"/>
              </a:lnSpc>
            </a:pPr>
            <a:r>
              <a:rPr lang="en-US" altLang="en-US" dirty="0"/>
              <a:t>ALU (Arithmetic/Logic Unit)</a:t>
            </a:r>
          </a:p>
          <a:p>
            <a:pPr marL="1371600" lvl="2" indent="-457200">
              <a:lnSpc>
                <a:spcPct val="150000"/>
              </a:lnSpc>
            </a:pPr>
            <a:r>
              <a:rPr lang="en-US" altLang="en-US" dirty="0"/>
              <a:t>Control Unit</a:t>
            </a:r>
          </a:p>
          <a:p>
            <a:pPr marL="1371600" lvl="2" indent="-457200">
              <a:lnSpc>
                <a:spcPct val="150000"/>
              </a:lnSpc>
            </a:pPr>
            <a:r>
              <a:rPr lang="en-US" altLang="en-US" dirty="0" err="1"/>
              <a:t>Input/Output</a:t>
            </a:r>
            <a:r>
              <a:rPr lang="en-US" altLang="en-US" dirty="0"/>
              <a:t> System (I/O)</a:t>
            </a:r>
          </a:p>
          <a:p>
            <a:pPr marL="990600" lvl="1" indent="-533400">
              <a:lnSpc>
                <a:spcPct val="150000"/>
              </a:lnSpc>
              <a:buFontTx/>
              <a:buAutoNum type="arabicParenR"/>
            </a:pPr>
            <a:r>
              <a:rPr lang="en-US" altLang="en-US" dirty="0"/>
              <a:t>Program is stored in memory during execution.</a:t>
            </a:r>
          </a:p>
          <a:p>
            <a:pPr marL="990600" lvl="1" indent="-533400">
              <a:lnSpc>
                <a:spcPct val="150000"/>
              </a:lnSpc>
              <a:buFontTx/>
              <a:buAutoNum type="arabicParenR"/>
            </a:pPr>
            <a:r>
              <a:rPr lang="en-US" altLang="en-US" dirty="0"/>
              <a:t>Program instructions are executed sequentially.</a:t>
            </a:r>
          </a:p>
        </p:txBody>
      </p:sp>
    </p:spTree>
    <p:extLst>
      <p:ext uri="{BB962C8B-B14F-4D97-AF65-F5344CB8AC3E}">
        <p14:creationId xmlns:p14="http://schemas.microsoft.com/office/powerpoint/2010/main" val="11777054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von Neumann Computer</a:t>
            </a:r>
          </a:p>
        </p:txBody>
      </p:sp>
      <p:sp>
        <p:nvSpPr>
          <p:cNvPr id="4" name="Rectangle 4"/>
          <p:cNvSpPr>
            <a:spLocks noChangeArrowheads="1"/>
          </p:cNvSpPr>
          <p:nvPr/>
        </p:nvSpPr>
        <p:spPr bwMode="auto">
          <a:xfrm>
            <a:off x="2592977" y="2097088"/>
            <a:ext cx="18288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Narrow" panose="020B0606020202030204" pitchFamily="34" charset="0"/>
              </a:rPr>
              <a:t>Memory</a:t>
            </a:r>
            <a:endParaRPr lang="en-US" altLang="en-US"/>
          </a:p>
        </p:txBody>
      </p:sp>
      <p:sp>
        <p:nvSpPr>
          <p:cNvPr id="6" name="Rectangle 5"/>
          <p:cNvSpPr>
            <a:spLocks noChangeArrowheads="1"/>
          </p:cNvSpPr>
          <p:nvPr/>
        </p:nvSpPr>
        <p:spPr bwMode="auto">
          <a:xfrm>
            <a:off x="4955177" y="2097088"/>
            <a:ext cx="2133600" cy="2743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ltLang="en-US">
                <a:latin typeface="Arial Narrow" panose="020B0606020202030204" pitchFamily="34" charset="0"/>
              </a:rPr>
              <a:t>Processor (CPU)</a:t>
            </a:r>
            <a:endParaRPr lang="en-US" altLang="en-US"/>
          </a:p>
        </p:txBody>
      </p:sp>
      <p:sp>
        <p:nvSpPr>
          <p:cNvPr id="7" name="Rectangle 6"/>
          <p:cNvSpPr>
            <a:spLocks noChangeArrowheads="1"/>
          </p:cNvSpPr>
          <p:nvPr/>
        </p:nvSpPr>
        <p:spPr bwMode="auto">
          <a:xfrm>
            <a:off x="7774577" y="2097088"/>
            <a:ext cx="1828800" cy="1600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Narrow" panose="020B0606020202030204" pitchFamily="34" charset="0"/>
              </a:rPr>
              <a:t>Input-Output</a:t>
            </a:r>
            <a:endParaRPr lang="en-US" altLang="en-US"/>
          </a:p>
        </p:txBody>
      </p:sp>
      <p:cxnSp>
        <p:nvCxnSpPr>
          <p:cNvPr id="8" name="AutoShape 9"/>
          <p:cNvCxnSpPr>
            <a:cxnSpLocks noChangeShapeType="1"/>
            <a:stCxn id="4" idx="0"/>
            <a:endCxn id="6" idx="0"/>
          </p:cNvCxnSpPr>
          <p:nvPr/>
        </p:nvCxnSpPr>
        <p:spPr bwMode="auto">
          <a:xfrm rot="5400000" flipV="1">
            <a:off x="4763883" y="840582"/>
            <a:ext cx="1587" cy="2514600"/>
          </a:xfrm>
          <a:prstGeom prst="bentConnector3">
            <a:avLst>
              <a:gd name="adj1" fmla="val -14400000"/>
            </a:avLst>
          </a:prstGeom>
          <a:noFill/>
          <a:ln w="508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10"/>
          <p:cNvCxnSpPr>
            <a:cxnSpLocks noChangeShapeType="1"/>
            <a:stCxn id="6" idx="0"/>
            <a:endCxn id="7" idx="0"/>
          </p:cNvCxnSpPr>
          <p:nvPr/>
        </p:nvCxnSpPr>
        <p:spPr bwMode="auto">
          <a:xfrm rot="5400000" flipV="1">
            <a:off x="7354683" y="764382"/>
            <a:ext cx="1587" cy="2667000"/>
          </a:xfrm>
          <a:prstGeom prst="bentConnector3">
            <a:avLst>
              <a:gd name="adj1" fmla="val -14400000"/>
            </a:avLst>
          </a:prstGeom>
          <a:noFill/>
          <a:ln w="508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ectangle 11"/>
          <p:cNvSpPr>
            <a:spLocks noChangeArrowheads="1"/>
          </p:cNvSpPr>
          <p:nvPr/>
        </p:nvSpPr>
        <p:spPr bwMode="auto">
          <a:xfrm>
            <a:off x="5183777" y="2859088"/>
            <a:ext cx="1600200" cy="685800"/>
          </a:xfrm>
          <a:prstGeom prst="rect">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Narrow" panose="020B0606020202030204" pitchFamily="34" charset="0"/>
              </a:rPr>
              <a:t>Control Unit</a:t>
            </a:r>
            <a:endParaRPr lang="en-US" altLang="en-US"/>
          </a:p>
        </p:txBody>
      </p:sp>
      <p:sp>
        <p:nvSpPr>
          <p:cNvPr id="11" name="Rectangle 12"/>
          <p:cNvSpPr>
            <a:spLocks noChangeArrowheads="1"/>
          </p:cNvSpPr>
          <p:nvPr/>
        </p:nvSpPr>
        <p:spPr bwMode="auto">
          <a:xfrm>
            <a:off x="5183777" y="3849688"/>
            <a:ext cx="1600200" cy="685800"/>
          </a:xfrm>
          <a:prstGeom prst="rect">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Narrow" panose="020B0606020202030204" pitchFamily="34" charset="0"/>
              </a:rPr>
              <a:t>ALU</a:t>
            </a:r>
            <a:endParaRPr lang="en-US" altLang="en-US"/>
          </a:p>
        </p:txBody>
      </p:sp>
      <p:grpSp>
        <p:nvGrpSpPr>
          <p:cNvPr id="12" name="Group 28"/>
          <p:cNvGrpSpPr>
            <a:grpSpLocks/>
          </p:cNvGrpSpPr>
          <p:nvPr/>
        </p:nvGrpSpPr>
        <p:grpSpPr bwMode="auto">
          <a:xfrm>
            <a:off x="1983377" y="2971801"/>
            <a:ext cx="2190750" cy="1741488"/>
            <a:chOff x="336" y="1872"/>
            <a:chExt cx="1380" cy="1097"/>
          </a:xfrm>
        </p:grpSpPr>
        <p:sp>
          <p:nvSpPr>
            <p:cNvPr id="13" name="Text Box 16"/>
            <p:cNvSpPr txBox="1">
              <a:spLocks noChangeArrowheads="1"/>
            </p:cNvSpPr>
            <p:nvPr/>
          </p:nvSpPr>
          <p:spPr bwMode="auto">
            <a:xfrm>
              <a:off x="336" y="2736"/>
              <a:ext cx="13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000000"/>
                    </a:outerShdw>
                  </a:effectLst>
                  <a:latin typeface="Arial Narrow" panose="020B0606020202030204" pitchFamily="34" charset="0"/>
                </a:rPr>
                <a:t>Store data and program</a:t>
              </a:r>
            </a:p>
          </p:txBody>
        </p:sp>
        <p:cxnSp>
          <p:nvCxnSpPr>
            <p:cNvPr id="14" name="AutoShape 17"/>
            <p:cNvCxnSpPr>
              <a:cxnSpLocks noChangeShapeType="1"/>
            </p:cNvCxnSpPr>
            <p:nvPr/>
          </p:nvCxnSpPr>
          <p:spPr bwMode="auto">
            <a:xfrm rot="10800000" flipH="1">
              <a:off x="384" y="1872"/>
              <a:ext cx="384" cy="1031"/>
            </a:xfrm>
            <a:prstGeom prst="bentConnector3">
              <a:avLst>
                <a:gd name="adj1" fmla="val -37500"/>
              </a:avLst>
            </a:prstGeom>
            <a:noFill/>
            <a:ln w="38100">
              <a:solidFill>
                <a:srgbClr val="FFFF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Group 29"/>
          <p:cNvGrpSpPr>
            <a:grpSpLocks/>
          </p:cNvGrpSpPr>
          <p:nvPr/>
        </p:nvGrpSpPr>
        <p:grpSpPr bwMode="auto">
          <a:xfrm>
            <a:off x="2364377" y="3201989"/>
            <a:ext cx="2819401" cy="2273300"/>
            <a:chOff x="576" y="2017"/>
            <a:chExt cx="1776" cy="1432"/>
          </a:xfrm>
        </p:grpSpPr>
        <p:sp>
          <p:nvSpPr>
            <p:cNvPr id="17" name="Text Box 20"/>
            <p:cNvSpPr txBox="1">
              <a:spLocks noChangeArrowheads="1"/>
            </p:cNvSpPr>
            <p:nvPr/>
          </p:nvSpPr>
          <p:spPr bwMode="auto">
            <a:xfrm>
              <a:off x="576" y="3216"/>
              <a:ext cx="10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000000"/>
                    </a:outerShdw>
                  </a:effectLst>
                  <a:latin typeface="Arial Narrow" panose="020B0606020202030204" pitchFamily="34" charset="0"/>
                </a:rPr>
                <a:t>Execute program</a:t>
              </a:r>
            </a:p>
          </p:txBody>
        </p:sp>
        <p:cxnSp>
          <p:nvCxnSpPr>
            <p:cNvPr id="18" name="AutoShape 24"/>
            <p:cNvCxnSpPr>
              <a:cxnSpLocks noChangeShapeType="1"/>
              <a:stCxn id="17" idx="3"/>
              <a:endCxn id="10" idx="1"/>
            </p:cNvCxnSpPr>
            <p:nvPr/>
          </p:nvCxnSpPr>
          <p:spPr bwMode="auto">
            <a:xfrm flipV="1">
              <a:off x="1602" y="2017"/>
              <a:ext cx="750" cy="1316"/>
            </a:xfrm>
            <a:prstGeom prst="bentConnector3">
              <a:avLst>
                <a:gd name="adj1" fmla="val 50000"/>
              </a:avLst>
            </a:prstGeom>
            <a:noFill/>
            <a:ln w="38100">
              <a:solidFill>
                <a:srgbClr val="FFFF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Group 30"/>
          <p:cNvGrpSpPr>
            <a:grpSpLocks/>
          </p:cNvGrpSpPr>
          <p:nvPr/>
        </p:nvGrpSpPr>
        <p:grpSpPr bwMode="auto">
          <a:xfrm>
            <a:off x="3583577" y="4192589"/>
            <a:ext cx="3200400" cy="2168525"/>
            <a:chOff x="1344" y="2641"/>
            <a:chExt cx="2016" cy="1366"/>
          </a:xfrm>
        </p:grpSpPr>
        <p:sp>
          <p:nvSpPr>
            <p:cNvPr id="20" name="Text Box 21"/>
            <p:cNvSpPr txBox="1">
              <a:spLocks noChangeArrowheads="1"/>
            </p:cNvSpPr>
            <p:nvPr/>
          </p:nvSpPr>
          <p:spPr bwMode="auto">
            <a:xfrm>
              <a:off x="1344" y="3600"/>
              <a:ext cx="169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000000"/>
                    </a:outerShdw>
                  </a:effectLst>
                  <a:latin typeface="Arial Narrow" panose="020B0606020202030204" pitchFamily="34" charset="0"/>
                </a:rPr>
                <a:t>Do arithmetic/logic operations</a:t>
              </a:r>
              <a:br>
                <a:rPr lang="en-US" altLang="en-US">
                  <a:effectLst>
                    <a:outerShdw blurRad="38100" dist="38100" dir="2700000" algn="tl">
                      <a:srgbClr val="000000"/>
                    </a:outerShdw>
                  </a:effectLst>
                  <a:latin typeface="Arial Narrow" panose="020B0606020202030204" pitchFamily="34" charset="0"/>
                </a:rPr>
              </a:br>
              <a:r>
                <a:rPr lang="en-US" altLang="en-US">
                  <a:effectLst>
                    <a:outerShdw blurRad="38100" dist="38100" dir="2700000" algn="tl">
                      <a:srgbClr val="000000"/>
                    </a:outerShdw>
                  </a:effectLst>
                  <a:latin typeface="Arial Narrow" panose="020B0606020202030204" pitchFamily="34" charset="0"/>
                </a:rPr>
                <a:t>requested by program</a:t>
              </a:r>
            </a:p>
          </p:txBody>
        </p:sp>
        <p:cxnSp>
          <p:nvCxnSpPr>
            <p:cNvPr id="21" name="AutoShape 25"/>
            <p:cNvCxnSpPr>
              <a:cxnSpLocks noChangeShapeType="1"/>
              <a:stCxn id="20" idx="3"/>
              <a:endCxn id="11" idx="3"/>
            </p:cNvCxnSpPr>
            <p:nvPr/>
          </p:nvCxnSpPr>
          <p:spPr bwMode="auto">
            <a:xfrm flipV="1">
              <a:off x="3034" y="2641"/>
              <a:ext cx="326" cy="1163"/>
            </a:xfrm>
            <a:prstGeom prst="bentConnector3">
              <a:avLst>
                <a:gd name="adj1" fmla="val 144172"/>
              </a:avLst>
            </a:prstGeom>
            <a:noFill/>
            <a:ln w="38100">
              <a:solidFill>
                <a:srgbClr val="FFFF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Group 31"/>
          <p:cNvGrpSpPr>
            <a:grpSpLocks/>
          </p:cNvGrpSpPr>
          <p:nvPr/>
        </p:nvGrpSpPr>
        <p:grpSpPr bwMode="auto">
          <a:xfrm>
            <a:off x="7622177" y="2897188"/>
            <a:ext cx="2438400" cy="3048000"/>
            <a:chOff x="3888" y="1825"/>
            <a:chExt cx="1536" cy="1920"/>
          </a:xfrm>
        </p:grpSpPr>
        <p:sp>
          <p:nvSpPr>
            <p:cNvPr id="23" name="Text Box 23"/>
            <p:cNvSpPr txBox="1">
              <a:spLocks noChangeArrowheads="1"/>
            </p:cNvSpPr>
            <p:nvPr/>
          </p:nvSpPr>
          <p:spPr bwMode="auto">
            <a:xfrm>
              <a:off x="3888" y="2640"/>
              <a:ext cx="1536" cy="1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effectLst>
                    <a:outerShdw blurRad="38100" dist="38100" dir="2700000" algn="tl">
                      <a:srgbClr val="000000"/>
                    </a:outerShdw>
                  </a:effectLst>
                  <a:latin typeface="Arial Narrow" panose="020B0606020202030204" pitchFamily="34" charset="0"/>
                </a:rPr>
                <a:t>Communicate with</a:t>
              </a:r>
            </a:p>
            <a:p>
              <a:r>
                <a:rPr lang="en-US" altLang="en-US">
                  <a:effectLst>
                    <a:outerShdw blurRad="38100" dist="38100" dir="2700000" algn="tl">
                      <a:srgbClr val="000000"/>
                    </a:outerShdw>
                  </a:effectLst>
                  <a:latin typeface="Arial Narrow" panose="020B0606020202030204" pitchFamily="34" charset="0"/>
                </a:rPr>
                <a:t>"outside world", e.g. </a:t>
              </a:r>
            </a:p>
            <a:p>
              <a:pPr>
                <a:buFontTx/>
                <a:buChar char="•"/>
              </a:pPr>
              <a:r>
                <a:rPr lang="en-US" altLang="en-US">
                  <a:effectLst>
                    <a:outerShdw blurRad="38100" dist="38100" dir="2700000" algn="tl">
                      <a:srgbClr val="000000"/>
                    </a:outerShdw>
                  </a:effectLst>
                  <a:latin typeface="Arial Narrow" panose="020B0606020202030204" pitchFamily="34" charset="0"/>
                </a:rPr>
                <a:t> Screen</a:t>
              </a:r>
            </a:p>
            <a:p>
              <a:pPr>
                <a:buFontTx/>
                <a:buChar char="•"/>
              </a:pPr>
              <a:r>
                <a:rPr lang="en-US" altLang="en-US">
                  <a:effectLst>
                    <a:outerShdw blurRad="38100" dist="38100" dir="2700000" algn="tl">
                      <a:srgbClr val="000000"/>
                    </a:outerShdw>
                  </a:effectLst>
                  <a:latin typeface="Arial Narrow" panose="020B0606020202030204" pitchFamily="34" charset="0"/>
                </a:rPr>
                <a:t> Keyboard</a:t>
              </a:r>
            </a:p>
            <a:p>
              <a:pPr>
                <a:buFontTx/>
                <a:buChar char="•"/>
              </a:pPr>
              <a:r>
                <a:rPr lang="en-US" altLang="en-US">
                  <a:effectLst>
                    <a:outerShdw blurRad="38100" dist="38100" dir="2700000" algn="tl">
                      <a:srgbClr val="000000"/>
                    </a:outerShdw>
                  </a:effectLst>
                  <a:latin typeface="Arial Narrow" panose="020B0606020202030204" pitchFamily="34" charset="0"/>
                </a:rPr>
                <a:t> Storage devices </a:t>
              </a:r>
            </a:p>
            <a:p>
              <a:pPr>
                <a:buFontTx/>
                <a:buChar char="•"/>
              </a:pPr>
              <a:r>
                <a:rPr lang="en-US" altLang="en-US">
                  <a:effectLst>
                    <a:outerShdw blurRad="38100" dist="38100" dir="2700000" algn="tl">
                      <a:srgbClr val="000000"/>
                    </a:outerShdw>
                  </a:effectLst>
                  <a:latin typeface="Arial Narrow" panose="020B0606020202030204" pitchFamily="34" charset="0"/>
                </a:rPr>
                <a:t> ...</a:t>
              </a:r>
            </a:p>
          </p:txBody>
        </p:sp>
        <p:cxnSp>
          <p:nvCxnSpPr>
            <p:cNvPr id="24" name="AutoShape 26"/>
            <p:cNvCxnSpPr>
              <a:cxnSpLocks noChangeShapeType="1"/>
              <a:stCxn id="23" idx="0"/>
              <a:endCxn id="7" idx="3"/>
            </p:cNvCxnSpPr>
            <p:nvPr/>
          </p:nvCxnSpPr>
          <p:spPr bwMode="auto">
            <a:xfrm rot="5400000" flipH="1" flipV="1">
              <a:off x="4489" y="1993"/>
              <a:ext cx="815" cy="480"/>
            </a:xfrm>
            <a:prstGeom prst="bentConnector4">
              <a:avLst>
                <a:gd name="adj1" fmla="val 19080"/>
                <a:gd name="adj2" fmla="val 130000"/>
              </a:avLst>
            </a:prstGeom>
            <a:noFill/>
            <a:ln w="38100">
              <a:solidFill>
                <a:srgbClr val="FFFF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 name="Text Box 27"/>
          <p:cNvSpPr txBox="1">
            <a:spLocks noChangeArrowheads="1"/>
          </p:cNvSpPr>
          <p:nvPr/>
        </p:nvSpPr>
        <p:spPr bwMode="auto">
          <a:xfrm>
            <a:off x="7834902" y="1371600"/>
            <a:ext cx="5116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Narrow" panose="020B0606020202030204" pitchFamily="34" charset="0"/>
              </a:rPr>
              <a:t>Bus</a:t>
            </a:r>
          </a:p>
        </p:txBody>
      </p:sp>
    </p:spTree>
    <p:extLst>
      <p:ext uri="{BB962C8B-B14F-4D97-AF65-F5344CB8AC3E}">
        <p14:creationId xmlns:p14="http://schemas.microsoft.com/office/powerpoint/2010/main" val="392102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von Neumann Computer</a:t>
            </a:r>
          </a:p>
        </p:txBody>
      </p:sp>
      <p:sp>
        <p:nvSpPr>
          <p:cNvPr id="15" name="Rectangle 3"/>
          <p:cNvSpPr txBox="1">
            <a:spLocks noChangeArrowheads="1"/>
          </p:cNvSpPr>
          <p:nvPr/>
        </p:nvSpPr>
        <p:spPr>
          <a:xfrm>
            <a:off x="714103" y="1045024"/>
            <a:ext cx="9840686" cy="114300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sz="3200" dirty="0"/>
              <a:t>All computers more or less based on the same basic design, the Von Neumann Architecture!</a:t>
            </a:r>
          </a:p>
        </p:txBody>
      </p:sp>
      <p:pic>
        <p:nvPicPr>
          <p:cNvPr id="16" name="Picture 4" descr="D:\docs\UA-AI\CMPT101\ch5\visor.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0"/>
            <a:ext cx="8890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D:\docs\UA-AI\CMPT101\ch5\pdp7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648200"/>
            <a:ext cx="2590800" cy="17208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7" descr="D:\docs\UA-AI\CMPT101\ch5\son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581400"/>
            <a:ext cx="1371600" cy="11080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D:\docs\UA-AI\CMPT101\ch5\workstation.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4191000"/>
            <a:ext cx="2133600" cy="1500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60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Personnel Computer</a:t>
            </a:r>
          </a:p>
        </p:txBody>
      </p:sp>
      <p:pic>
        <p:nvPicPr>
          <p:cNvPr id="2" name="Picture 1"/>
          <p:cNvPicPr>
            <a:picLocks noChangeAspect="1"/>
          </p:cNvPicPr>
          <p:nvPr/>
        </p:nvPicPr>
        <p:blipFill>
          <a:blip r:embed="rId2"/>
          <a:stretch>
            <a:fillRect/>
          </a:stretch>
        </p:blipFill>
        <p:spPr>
          <a:xfrm>
            <a:off x="3624262" y="1171575"/>
            <a:ext cx="4943475" cy="4514850"/>
          </a:xfrm>
          <a:prstGeom prst="rect">
            <a:avLst/>
          </a:prstGeom>
        </p:spPr>
      </p:pic>
    </p:spTree>
    <p:extLst>
      <p:ext uri="{BB962C8B-B14F-4D97-AF65-F5344CB8AC3E}">
        <p14:creationId xmlns:p14="http://schemas.microsoft.com/office/powerpoint/2010/main" val="3683046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r>
              <a:rPr lang="en-US" sz="3200" dirty="0"/>
              <a:t>Fundamental limits on single processor speed </a:t>
            </a:r>
          </a:p>
          <a:p>
            <a:pPr algn="just" fontAlgn="base">
              <a:lnSpc>
                <a:spcPct val="130000"/>
              </a:lnSpc>
            </a:pPr>
            <a:r>
              <a:rPr lang="en-US" sz="3200" dirty="0"/>
              <a:t>Heat dissipation from CPU chips</a:t>
            </a:r>
          </a:p>
          <a:p>
            <a:pPr algn="just" fontAlgn="base">
              <a:lnSpc>
                <a:spcPct val="130000"/>
              </a:lnSpc>
            </a:pPr>
            <a:r>
              <a:rPr lang="en-US" sz="3200" dirty="0"/>
              <a:t>Disparity between CPU &amp; memory speeds </a:t>
            </a:r>
          </a:p>
          <a:p>
            <a:pPr algn="just" fontAlgn="base">
              <a:lnSpc>
                <a:spcPct val="130000"/>
              </a:lnSpc>
            </a:pPr>
            <a:r>
              <a:rPr lang="en-US" sz="3200" dirty="0"/>
              <a:t>Distributed data communications </a:t>
            </a:r>
          </a:p>
          <a:p>
            <a:pPr algn="just" fontAlgn="base">
              <a:lnSpc>
                <a:spcPct val="130000"/>
              </a:lnSpc>
            </a:pPr>
            <a:r>
              <a:rPr lang="en-US" sz="3200" dirty="0"/>
              <a:t>Need for very large scale computing platforms</a:t>
            </a:r>
            <a:endParaRPr lang="en-US" sz="36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Motivations for Parallel Computing </a:t>
            </a:r>
          </a:p>
        </p:txBody>
      </p:sp>
    </p:spTree>
    <p:extLst>
      <p:ext uri="{BB962C8B-B14F-4D97-AF65-F5344CB8AC3E}">
        <p14:creationId xmlns:p14="http://schemas.microsoft.com/office/powerpoint/2010/main" val="14603813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r>
              <a:rPr lang="en-US" sz="3200" dirty="0"/>
              <a:t>Fundamental limits – Cycle Speed</a:t>
            </a:r>
          </a:p>
          <a:p>
            <a:pPr marL="457200" lvl="1" indent="0" algn="just" fontAlgn="base">
              <a:lnSpc>
                <a:spcPct val="130000"/>
              </a:lnSpc>
              <a:buNone/>
            </a:pPr>
            <a:r>
              <a:rPr lang="en-US" sz="2800" dirty="0"/>
              <a:t> - Intel 8080 		2MHz 	1974 </a:t>
            </a:r>
          </a:p>
          <a:p>
            <a:pPr lvl="1" algn="just" fontAlgn="base">
              <a:lnSpc>
                <a:spcPct val="130000"/>
              </a:lnSpc>
              <a:buFontTx/>
              <a:buChar char="-"/>
            </a:pPr>
            <a:r>
              <a:rPr lang="en-US" sz="2800" dirty="0"/>
              <a:t>ARM 2 			8MHz 	1986 </a:t>
            </a:r>
          </a:p>
          <a:p>
            <a:pPr lvl="1" algn="just" fontAlgn="base">
              <a:lnSpc>
                <a:spcPct val="130000"/>
              </a:lnSpc>
              <a:buFontTx/>
              <a:buChar char="-"/>
            </a:pPr>
            <a:r>
              <a:rPr lang="en-US" sz="2800" dirty="0"/>
              <a:t>Intel Pentium Pro 	200MHz 	1996 </a:t>
            </a:r>
          </a:p>
          <a:p>
            <a:pPr lvl="1" algn="just" fontAlgn="base">
              <a:lnSpc>
                <a:spcPct val="130000"/>
              </a:lnSpc>
              <a:buFontTx/>
              <a:buChar char="-"/>
            </a:pPr>
            <a:r>
              <a:rPr lang="en-US" sz="2800" dirty="0"/>
              <a:t>AMD Athlon 		1.2GHz 	2000 </a:t>
            </a:r>
          </a:p>
          <a:p>
            <a:pPr lvl="1" algn="just" fontAlgn="base">
              <a:lnSpc>
                <a:spcPct val="130000"/>
              </a:lnSpc>
              <a:buFontTx/>
              <a:buChar char="-"/>
            </a:pPr>
            <a:r>
              <a:rPr lang="en-US" sz="2800" dirty="0"/>
              <a:t>Intel QX6700 		2.66GHz 	2006 </a:t>
            </a:r>
          </a:p>
          <a:p>
            <a:pPr lvl="1" algn="just" fontAlgn="base">
              <a:lnSpc>
                <a:spcPct val="130000"/>
              </a:lnSpc>
              <a:buFontTx/>
              <a:buChar char="-"/>
            </a:pPr>
            <a:r>
              <a:rPr lang="en-US" sz="2800" dirty="0"/>
              <a:t>Intel Core i7 3770k 	3.9GHz 	2013 </a:t>
            </a:r>
          </a:p>
          <a:p>
            <a:pPr lvl="1" algn="just" fontAlgn="base">
              <a:lnSpc>
                <a:spcPct val="130000"/>
              </a:lnSpc>
              <a:buFontTx/>
              <a:buChar char="-"/>
            </a:pPr>
            <a:r>
              <a:rPr lang="en-US" sz="2800" dirty="0"/>
              <a:t>Speed of light: 	30cm 		in 1ns</a:t>
            </a:r>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Motivations for Parallel Computing </a:t>
            </a:r>
          </a:p>
        </p:txBody>
      </p:sp>
    </p:spTree>
    <p:extLst>
      <p:ext uri="{BB962C8B-B14F-4D97-AF65-F5344CB8AC3E}">
        <p14:creationId xmlns:p14="http://schemas.microsoft.com/office/powerpoint/2010/main" val="42147350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r>
              <a:rPr lang="en-US" sz="3200" dirty="0"/>
              <a:t>Moore’s observation in 1965: the number of transistors per square inch on integrated circuits had doubled every year since the integrated circuit was invented </a:t>
            </a:r>
          </a:p>
          <a:p>
            <a:pPr algn="just" fontAlgn="base">
              <a:lnSpc>
                <a:spcPct val="130000"/>
              </a:lnSpc>
            </a:pPr>
            <a:r>
              <a:rPr lang="en-US" sz="3200" dirty="0"/>
              <a:t>Moore’s revised observation in 1975: the pace was slowed down a bit, but data density had doubled approximately every 18 months </a:t>
            </a:r>
          </a:p>
          <a:p>
            <a:pPr algn="just" fontAlgn="base">
              <a:lnSpc>
                <a:spcPct val="130000"/>
              </a:lnSpc>
            </a:pPr>
            <a:r>
              <a:rPr lang="en-US" sz="3200" dirty="0"/>
              <a:t>How about the future? (price of computing power falls by a half every 18 months?)</a:t>
            </a:r>
            <a:endParaRPr lang="en-US" sz="28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dirty="0"/>
              <a:t>Moore’s Law</a:t>
            </a:r>
            <a:endParaRPr lang="en-US" b="1" dirty="0"/>
          </a:p>
        </p:txBody>
      </p:sp>
    </p:spTree>
    <p:extLst>
      <p:ext uri="{BB962C8B-B14F-4D97-AF65-F5344CB8AC3E}">
        <p14:creationId xmlns:p14="http://schemas.microsoft.com/office/powerpoint/2010/main" val="4337442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endParaRPr lang="en-US" sz="28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dirty="0"/>
              <a:t>Moore’s Law – Held for Now</a:t>
            </a:r>
            <a:endParaRPr lang="en-US" b="1" dirty="0"/>
          </a:p>
        </p:txBody>
      </p:sp>
      <p:pic>
        <p:nvPicPr>
          <p:cNvPr id="2" name="Picture 1"/>
          <p:cNvPicPr>
            <a:picLocks noChangeAspect="1"/>
          </p:cNvPicPr>
          <p:nvPr/>
        </p:nvPicPr>
        <p:blipFill>
          <a:blip r:embed="rId2"/>
          <a:stretch>
            <a:fillRect/>
          </a:stretch>
        </p:blipFill>
        <p:spPr>
          <a:xfrm>
            <a:off x="1854926" y="1471612"/>
            <a:ext cx="7837714" cy="4680994"/>
          </a:xfrm>
          <a:prstGeom prst="rect">
            <a:avLst/>
          </a:prstGeom>
        </p:spPr>
      </p:pic>
    </p:spTree>
    <p:extLst>
      <p:ext uri="{BB962C8B-B14F-4D97-AF65-F5344CB8AC3E}">
        <p14:creationId xmlns:p14="http://schemas.microsoft.com/office/powerpoint/2010/main" val="19072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r>
              <a:rPr lang="en-US" dirty="0"/>
              <a:t>Too many transistors in a given chip die area </a:t>
            </a:r>
          </a:p>
          <a:p>
            <a:pPr algn="just" fontAlgn="base">
              <a:lnSpc>
                <a:spcPct val="130000"/>
              </a:lnSpc>
            </a:pPr>
            <a:r>
              <a:rPr lang="en-US" dirty="0"/>
              <a:t>Tremendous increase in power density </a:t>
            </a:r>
          </a:p>
          <a:p>
            <a:pPr algn="just" fontAlgn="base">
              <a:lnSpc>
                <a:spcPct val="130000"/>
              </a:lnSpc>
            </a:pPr>
            <a:r>
              <a:rPr lang="en-US" dirty="0"/>
              <a:t>Increased chip temperature </a:t>
            </a:r>
          </a:p>
          <a:p>
            <a:pPr algn="just" fontAlgn="base">
              <a:lnSpc>
                <a:spcPct val="130000"/>
              </a:lnSpc>
            </a:pPr>
            <a:r>
              <a:rPr lang="en-US" dirty="0"/>
              <a:t>High temperature slows down the transistor switching rate and the overall speed of the computer </a:t>
            </a:r>
          </a:p>
          <a:p>
            <a:pPr algn="just" fontAlgn="base">
              <a:lnSpc>
                <a:spcPct val="130000"/>
              </a:lnSpc>
            </a:pPr>
            <a:r>
              <a:rPr lang="en-US" dirty="0"/>
              <a:t>Chip may melt down if not cooled properly  Efficient cooling systems are expensive</a:t>
            </a:r>
            <a:endParaRPr lang="en-US" sz="28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dirty="0"/>
              <a:t>Power Wall Effect in Computer Architecture</a:t>
            </a:r>
            <a:endParaRPr lang="en-US" b="1" dirty="0"/>
          </a:p>
        </p:txBody>
      </p:sp>
    </p:spTree>
    <p:extLst>
      <p:ext uri="{BB962C8B-B14F-4D97-AF65-F5344CB8AC3E}">
        <p14:creationId xmlns:p14="http://schemas.microsoft.com/office/powerpoint/2010/main" val="299526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fontAlgn="base">
              <a:lnSpc>
                <a:spcPct val="130000"/>
              </a:lnSpc>
            </a:pPr>
            <a:r>
              <a:rPr lang="en-US" sz="3200" dirty="0"/>
              <a:t>A real-life example of this would be people standing in a queue waiting for a movie ticket and there is only a cashier. The cashier is giving tickets one by one to the persons. The complexity of this situation increases when there are 2 queues and only one cashier. </a:t>
            </a:r>
          </a:p>
          <a:p>
            <a:pPr fontAlgn="base">
              <a:lnSpc>
                <a:spcPct val="130000"/>
              </a:lnSpc>
            </a:pPr>
            <a:r>
              <a:rPr lang="en-US" sz="3200" dirty="0"/>
              <a:t>So, in short, Serial Computing is following: </a:t>
            </a:r>
          </a:p>
          <a:p>
            <a:pPr lvl="1" fontAlgn="base">
              <a:lnSpc>
                <a:spcPct val="130000"/>
              </a:lnSpc>
            </a:pPr>
            <a:r>
              <a:rPr lang="en-US" sz="3200" dirty="0"/>
              <a:t>In this, a problem statement is broken into discrete instructions. </a:t>
            </a:r>
          </a:p>
          <a:p>
            <a:pPr lvl="1" fontAlgn="base">
              <a:lnSpc>
                <a:spcPct val="130000"/>
              </a:lnSpc>
            </a:pPr>
            <a:r>
              <a:rPr lang="en-US" sz="3200" dirty="0"/>
              <a:t>Then the instructions are executed one by one. </a:t>
            </a:r>
          </a:p>
          <a:p>
            <a:pPr lvl="1" fontAlgn="base">
              <a:lnSpc>
                <a:spcPct val="130000"/>
              </a:lnSpc>
            </a:pPr>
            <a:r>
              <a:rPr lang="en-US" sz="3200" dirty="0"/>
              <a:t>Only one instruction is executed at any moment of time.</a:t>
            </a:r>
          </a:p>
        </p:txBody>
      </p:sp>
      <p:sp>
        <p:nvSpPr>
          <p:cNvPr id="5" name="Title 1"/>
          <p:cNvSpPr>
            <a:spLocks noGrp="1"/>
          </p:cNvSpPr>
          <p:nvPr>
            <p:ph type="title"/>
          </p:nvPr>
        </p:nvSpPr>
        <p:spPr>
          <a:xfrm>
            <a:off x="209006" y="51613"/>
            <a:ext cx="11652068" cy="745217"/>
          </a:xfrm>
          <a:solidFill>
            <a:schemeClr val="accent3">
              <a:lumMod val="40000"/>
              <a:lumOff val="60000"/>
            </a:schemeClr>
          </a:solidFill>
        </p:spPr>
        <p:txBody>
          <a:bodyPr>
            <a:normAutofit/>
          </a:bodyPr>
          <a:lstStyle/>
          <a:p>
            <a:r>
              <a:rPr lang="en-US" b="1" dirty="0"/>
              <a:t>Background – Serial Computing</a:t>
            </a:r>
          </a:p>
        </p:txBody>
      </p:sp>
    </p:spTree>
    <p:extLst>
      <p:ext uri="{BB962C8B-B14F-4D97-AF65-F5344CB8AC3E}">
        <p14:creationId xmlns:p14="http://schemas.microsoft.com/office/powerpoint/2010/main" val="20964936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r>
              <a:rPr lang="en-US" dirty="0"/>
              <a:t>Some people suggest to put computer chips in liquid nitrogen to cool them</a:t>
            </a:r>
            <a:endParaRPr lang="en-US" sz="28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dirty="0"/>
              <a:t>Cooling Computer Chips</a:t>
            </a:r>
            <a:endParaRPr lang="en-US" b="1" dirty="0"/>
          </a:p>
        </p:txBody>
      </p:sp>
      <p:pic>
        <p:nvPicPr>
          <p:cNvPr id="2" name="Picture 1"/>
          <p:cNvPicPr>
            <a:picLocks noChangeAspect="1"/>
          </p:cNvPicPr>
          <p:nvPr/>
        </p:nvPicPr>
        <p:blipFill>
          <a:blip r:embed="rId2"/>
          <a:stretch>
            <a:fillRect/>
          </a:stretch>
        </p:blipFill>
        <p:spPr>
          <a:xfrm>
            <a:off x="2974249" y="2664686"/>
            <a:ext cx="5276850" cy="3305175"/>
          </a:xfrm>
          <a:prstGeom prst="rect">
            <a:avLst/>
          </a:prstGeom>
        </p:spPr>
      </p:pic>
    </p:spTree>
    <p:extLst>
      <p:ext uri="{BB962C8B-B14F-4D97-AF65-F5344CB8AC3E}">
        <p14:creationId xmlns:p14="http://schemas.microsoft.com/office/powerpoint/2010/main" val="1920180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r>
              <a:rPr lang="en-US" dirty="0"/>
              <a:t>Use multiple inexpensive processors A processor with multiple cores</a:t>
            </a:r>
            <a:endParaRPr lang="en-US" sz="28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dirty="0"/>
              <a:t>Solutions</a:t>
            </a:r>
            <a:endParaRPr lang="en-US" b="1" dirty="0"/>
          </a:p>
        </p:txBody>
      </p:sp>
      <p:pic>
        <p:nvPicPr>
          <p:cNvPr id="4" name="Picture 3"/>
          <p:cNvPicPr>
            <a:picLocks noChangeAspect="1"/>
          </p:cNvPicPr>
          <p:nvPr/>
        </p:nvPicPr>
        <p:blipFill>
          <a:blip r:embed="rId2"/>
          <a:stretch>
            <a:fillRect/>
          </a:stretch>
        </p:blipFill>
        <p:spPr>
          <a:xfrm>
            <a:off x="1429567" y="2743063"/>
            <a:ext cx="8602708" cy="2873965"/>
          </a:xfrm>
          <a:prstGeom prst="rect">
            <a:avLst/>
          </a:prstGeom>
        </p:spPr>
      </p:pic>
    </p:spTree>
    <p:extLst>
      <p:ext uri="{BB962C8B-B14F-4D97-AF65-F5344CB8AC3E}">
        <p14:creationId xmlns:p14="http://schemas.microsoft.com/office/powerpoint/2010/main" val="22852050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endParaRPr lang="en-US" sz="28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dirty="0"/>
              <a:t>A Multi-Core Processor</a:t>
            </a:r>
            <a:endParaRPr lang="en-US" b="1" dirty="0"/>
          </a:p>
        </p:txBody>
      </p:sp>
      <p:pic>
        <p:nvPicPr>
          <p:cNvPr id="2" name="Picture 1"/>
          <p:cNvPicPr>
            <a:picLocks noChangeAspect="1"/>
          </p:cNvPicPr>
          <p:nvPr/>
        </p:nvPicPr>
        <p:blipFill>
          <a:blip r:embed="rId2"/>
          <a:stretch>
            <a:fillRect/>
          </a:stretch>
        </p:blipFill>
        <p:spPr>
          <a:xfrm>
            <a:off x="2678838" y="2530655"/>
            <a:ext cx="5972175" cy="4105275"/>
          </a:xfrm>
          <a:prstGeom prst="rect">
            <a:avLst/>
          </a:prstGeom>
        </p:spPr>
      </p:pic>
    </p:spTree>
    <p:extLst>
      <p:ext uri="{BB962C8B-B14F-4D97-AF65-F5344CB8AC3E}">
        <p14:creationId xmlns:p14="http://schemas.microsoft.com/office/powerpoint/2010/main" val="20105865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r>
              <a:rPr lang="en-US" dirty="0"/>
              <a:t>In 20 years, CPU speed (clock rate) has increased by a factor of 1000 </a:t>
            </a:r>
          </a:p>
          <a:p>
            <a:pPr algn="just" fontAlgn="base">
              <a:lnSpc>
                <a:spcPct val="130000"/>
              </a:lnSpc>
            </a:pPr>
            <a:r>
              <a:rPr lang="en-US" dirty="0"/>
              <a:t>DRAM speed has increased only by a factor of smaller than 4 </a:t>
            </a:r>
          </a:p>
          <a:p>
            <a:pPr algn="just" fontAlgn="base">
              <a:lnSpc>
                <a:spcPct val="130000"/>
              </a:lnSpc>
            </a:pPr>
            <a:r>
              <a:rPr lang="en-US" dirty="0"/>
              <a:t>How to feed data faster enough to keep CPU busy? </a:t>
            </a:r>
          </a:p>
          <a:p>
            <a:pPr algn="just" fontAlgn="base">
              <a:lnSpc>
                <a:spcPct val="130000"/>
              </a:lnSpc>
            </a:pPr>
            <a:r>
              <a:rPr lang="en-US" dirty="0"/>
              <a:t> CPU speed: 1-2 ns </a:t>
            </a:r>
          </a:p>
          <a:p>
            <a:pPr algn="just" fontAlgn="base">
              <a:lnSpc>
                <a:spcPct val="130000"/>
              </a:lnSpc>
            </a:pPr>
            <a:r>
              <a:rPr lang="en-US" dirty="0"/>
              <a:t> DRAM speed: 50-60 ns </a:t>
            </a:r>
          </a:p>
          <a:p>
            <a:pPr algn="just" fontAlgn="base">
              <a:lnSpc>
                <a:spcPct val="130000"/>
              </a:lnSpc>
            </a:pPr>
            <a:r>
              <a:rPr lang="en-US" dirty="0"/>
              <a:t>Cache: 10 ns</a:t>
            </a:r>
            <a:endParaRPr lang="en-US" sz="28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dirty="0"/>
              <a:t>CPU and Memory Speed</a:t>
            </a:r>
            <a:endParaRPr lang="en-US" b="1" dirty="0"/>
          </a:p>
        </p:txBody>
      </p:sp>
    </p:spTree>
    <p:extLst>
      <p:ext uri="{BB962C8B-B14F-4D97-AF65-F5344CB8AC3E}">
        <p14:creationId xmlns:p14="http://schemas.microsoft.com/office/powerpoint/2010/main" val="27943517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endParaRPr lang="en-US" sz="28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dirty="0"/>
              <a:t>Memory Access and CPU Speed</a:t>
            </a:r>
            <a:endParaRPr lang="en-US" b="1" dirty="0"/>
          </a:p>
        </p:txBody>
      </p:sp>
      <p:pic>
        <p:nvPicPr>
          <p:cNvPr id="2" name="Picture 1"/>
          <p:cNvPicPr>
            <a:picLocks noChangeAspect="1"/>
          </p:cNvPicPr>
          <p:nvPr/>
        </p:nvPicPr>
        <p:blipFill>
          <a:blip r:embed="rId2"/>
          <a:stretch>
            <a:fillRect/>
          </a:stretch>
        </p:blipFill>
        <p:spPr>
          <a:xfrm>
            <a:off x="2576512" y="1319212"/>
            <a:ext cx="7038975" cy="4219575"/>
          </a:xfrm>
          <a:prstGeom prst="rect">
            <a:avLst/>
          </a:prstGeom>
        </p:spPr>
      </p:pic>
    </p:spTree>
    <p:extLst>
      <p:ext uri="{BB962C8B-B14F-4D97-AF65-F5344CB8AC3E}">
        <p14:creationId xmlns:p14="http://schemas.microsoft.com/office/powerpoint/2010/main" val="33896273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endParaRPr lang="en-US" sz="28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dirty="0"/>
              <a:t>CPU, Memory and Disk Speed</a:t>
            </a:r>
            <a:endParaRPr lang="en-US" b="1" dirty="0"/>
          </a:p>
        </p:txBody>
      </p:sp>
      <p:pic>
        <p:nvPicPr>
          <p:cNvPr id="4" name="Picture 3"/>
          <p:cNvPicPr>
            <a:picLocks noChangeAspect="1"/>
          </p:cNvPicPr>
          <p:nvPr/>
        </p:nvPicPr>
        <p:blipFill>
          <a:blip r:embed="rId2"/>
          <a:stretch>
            <a:fillRect/>
          </a:stretch>
        </p:blipFill>
        <p:spPr>
          <a:xfrm>
            <a:off x="2952750" y="1347787"/>
            <a:ext cx="6286500" cy="4162425"/>
          </a:xfrm>
          <a:prstGeom prst="rect">
            <a:avLst/>
          </a:prstGeom>
        </p:spPr>
      </p:pic>
    </p:spTree>
    <p:extLst>
      <p:ext uri="{BB962C8B-B14F-4D97-AF65-F5344CB8AC3E}">
        <p14:creationId xmlns:p14="http://schemas.microsoft.com/office/powerpoint/2010/main" val="13097842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r>
              <a:rPr lang="en-US" dirty="0"/>
              <a:t>A hierarchy of successively fast memory devices (multilevel caches) </a:t>
            </a:r>
          </a:p>
          <a:p>
            <a:pPr algn="just" fontAlgn="base">
              <a:lnSpc>
                <a:spcPct val="130000"/>
              </a:lnSpc>
            </a:pPr>
            <a:r>
              <a:rPr lang="en-US" dirty="0"/>
              <a:t>Location of data reference (code) </a:t>
            </a:r>
          </a:p>
          <a:p>
            <a:pPr algn="just" fontAlgn="base">
              <a:lnSpc>
                <a:spcPct val="130000"/>
              </a:lnSpc>
            </a:pPr>
            <a:r>
              <a:rPr lang="en-US" dirty="0"/>
              <a:t>Efficient programming can be an issue </a:t>
            </a:r>
          </a:p>
          <a:p>
            <a:pPr algn="just" fontAlgn="base">
              <a:lnSpc>
                <a:spcPct val="130000"/>
              </a:lnSpc>
            </a:pPr>
            <a:r>
              <a:rPr lang="en-US" dirty="0"/>
              <a:t>Parallel systems may provide </a:t>
            </a:r>
          </a:p>
          <a:p>
            <a:pPr marL="457200" lvl="1" indent="0" algn="just" fontAlgn="base">
              <a:lnSpc>
                <a:spcPct val="130000"/>
              </a:lnSpc>
              <a:buNone/>
            </a:pPr>
            <a:r>
              <a:rPr lang="en-US" sz="2800" dirty="0"/>
              <a:t>1.) larger aggregate cache </a:t>
            </a:r>
          </a:p>
          <a:p>
            <a:pPr marL="457200" lvl="1" indent="0" algn="just" fontAlgn="base">
              <a:lnSpc>
                <a:spcPct val="130000"/>
              </a:lnSpc>
              <a:buNone/>
            </a:pPr>
            <a:r>
              <a:rPr lang="en-US" sz="2800" dirty="0"/>
              <a:t>2.) higher aggregate bandwidth to the memory system</a:t>
            </a:r>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dirty="0"/>
              <a:t>Possible Solutions</a:t>
            </a:r>
            <a:endParaRPr lang="en-US" b="1" dirty="0"/>
          </a:p>
        </p:txBody>
      </p:sp>
    </p:spTree>
    <p:extLst>
      <p:ext uri="{BB962C8B-B14F-4D97-AF65-F5344CB8AC3E}">
        <p14:creationId xmlns:p14="http://schemas.microsoft.com/office/powerpoint/2010/main" val="10825393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885099"/>
            <a:ext cx="11652068" cy="5646327"/>
          </a:xfrm>
        </p:spPr>
        <p:txBody>
          <a:bodyPr>
            <a:noAutofit/>
          </a:bodyPr>
          <a:lstStyle/>
          <a:p>
            <a:pPr algn="just" fontAlgn="base">
              <a:lnSpc>
                <a:spcPct val="130000"/>
              </a:lnSpc>
            </a:pPr>
            <a:r>
              <a:rPr lang="en-US" b="1" dirty="0"/>
              <a:t>Concurrent</a:t>
            </a:r>
            <a:r>
              <a:rPr lang="en-US" dirty="0"/>
              <a:t> - Events or processes which seem to occur or progress at the same time.</a:t>
            </a:r>
          </a:p>
          <a:p>
            <a:pPr algn="just" fontAlgn="base">
              <a:lnSpc>
                <a:spcPct val="130000"/>
              </a:lnSpc>
            </a:pPr>
            <a:r>
              <a:rPr lang="en-US" b="1" dirty="0"/>
              <a:t>Parallel</a:t>
            </a:r>
            <a:r>
              <a:rPr lang="en-US" dirty="0"/>
              <a:t> –Events or processes which occur or progress at the same time</a:t>
            </a:r>
          </a:p>
          <a:p>
            <a:pPr algn="just" fontAlgn="base">
              <a:lnSpc>
                <a:spcPct val="130000"/>
              </a:lnSpc>
            </a:pPr>
            <a:r>
              <a:rPr lang="en-US" b="1" dirty="0"/>
              <a:t>Parallel programming</a:t>
            </a:r>
            <a:r>
              <a:rPr lang="en-US" dirty="0"/>
              <a:t> (also, unfortunately, sometimes called concurrent programming), is a computer programming technique that provides for the execution of operations concurrently, either </a:t>
            </a:r>
          </a:p>
          <a:p>
            <a:pPr marL="0" indent="0" algn="just" fontAlgn="base">
              <a:lnSpc>
                <a:spcPct val="130000"/>
              </a:lnSpc>
              <a:buNone/>
            </a:pPr>
            <a:r>
              <a:rPr lang="en-US" b="1" dirty="0"/>
              <a:t>	- within a single parallel computer  </a:t>
            </a:r>
            <a:r>
              <a:rPr lang="en-US" b="1" dirty="0">
                <a:solidFill>
                  <a:srgbClr val="FF0000"/>
                </a:solidFill>
              </a:rPr>
              <a:t>OR</a:t>
            </a:r>
            <a:r>
              <a:rPr lang="en-US" dirty="0"/>
              <a:t> </a:t>
            </a:r>
          </a:p>
          <a:p>
            <a:pPr marL="0" indent="0" algn="just" fontAlgn="base">
              <a:lnSpc>
                <a:spcPct val="130000"/>
              </a:lnSpc>
              <a:buNone/>
            </a:pPr>
            <a:r>
              <a:rPr lang="en-US" b="1" dirty="0"/>
              <a:t>	- across a number of systems. </a:t>
            </a:r>
          </a:p>
          <a:p>
            <a:pPr algn="just" fontAlgn="base">
              <a:lnSpc>
                <a:spcPct val="130000"/>
              </a:lnSpc>
            </a:pPr>
            <a:r>
              <a:rPr lang="en-US" dirty="0"/>
              <a:t>In the latter case, the term distributed computing is used. </a:t>
            </a:r>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Useful Terms</a:t>
            </a:r>
          </a:p>
        </p:txBody>
      </p:sp>
    </p:spTree>
    <p:extLst>
      <p:ext uri="{BB962C8B-B14F-4D97-AF65-F5344CB8AC3E}">
        <p14:creationId xmlns:p14="http://schemas.microsoft.com/office/powerpoint/2010/main" val="41570213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885099"/>
            <a:ext cx="11652068" cy="5646327"/>
          </a:xfrm>
        </p:spPr>
        <p:txBody>
          <a:bodyPr>
            <a:noAutofit/>
          </a:bodyPr>
          <a:lstStyle/>
          <a:p>
            <a:pPr algn="just" fontAlgn="base">
              <a:lnSpc>
                <a:spcPct val="130000"/>
              </a:lnSpc>
            </a:pPr>
            <a:r>
              <a:rPr lang="en-US" dirty="0"/>
              <a:t>All processors have access to all memory locations .</a:t>
            </a:r>
          </a:p>
          <a:p>
            <a:pPr algn="just" fontAlgn="base">
              <a:lnSpc>
                <a:spcPct val="130000"/>
              </a:lnSpc>
            </a:pPr>
            <a:r>
              <a:rPr lang="en-US" dirty="0"/>
              <a:t>Uniform memory access (UMA)</a:t>
            </a:r>
          </a:p>
          <a:p>
            <a:pPr algn="just" fontAlgn="base">
              <a:lnSpc>
                <a:spcPct val="130000"/>
              </a:lnSpc>
            </a:pPr>
            <a:r>
              <a:rPr lang="en-US" dirty="0"/>
              <a:t>Similar to uniprocessor, except additional, identical CPU’s are added to the bus.</a:t>
            </a:r>
          </a:p>
          <a:p>
            <a:pPr algn="just" fontAlgn="base">
              <a:lnSpc>
                <a:spcPct val="130000"/>
              </a:lnSpc>
            </a:pPr>
            <a:r>
              <a:rPr lang="en-US" dirty="0"/>
              <a:t>Each processor has equal access to memory and can do anything that any other processor can do.</a:t>
            </a:r>
          </a:p>
          <a:p>
            <a:pPr algn="just" fontAlgn="base">
              <a:lnSpc>
                <a:spcPct val="130000"/>
              </a:lnSpc>
            </a:pPr>
            <a:r>
              <a:rPr lang="en-US" dirty="0"/>
              <a:t>Also called a symmetric multiprocessor or SMP</a:t>
            </a:r>
          </a:p>
          <a:p>
            <a:pPr algn="just" fontAlgn="base">
              <a:lnSpc>
                <a:spcPct val="130000"/>
              </a:lnSpc>
            </a:pPr>
            <a:r>
              <a:rPr lang="en-US" dirty="0"/>
              <a:t>We will discuss in greater detail later (e.g., text </a:t>
            </a:r>
            <a:r>
              <a:rPr lang="en-US" dirty="0" err="1"/>
              <a:t>pg</a:t>
            </a:r>
            <a:r>
              <a:rPr lang="en-US" dirty="0"/>
              <a:t> 43) </a:t>
            </a:r>
          </a:p>
          <a:p>
            <a:pPr algn="just" fontAlgn="base">
              <a:lnSpc>
                <a:spcPct val="130000"/>
              </a:lnSpc>
            </a:pPr>
            <a:r>
              <a:rPr lang="en-US" dirty="0"/>
              <a:t>SMPs and clusters of SMPs are currently very popular</a:t>
            </a:r>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Useful Terms</a:t>
            </a:r>
          </a:p>
        </p:txBody>
      </p:sp>
    </p:spTree>
    <p:extLst>
      <p:ext uri="{BB962C8B-B14F-4D97-AF65-F5344CB8AC3E}">
        <p14:creationId xmlns:p14="http://schemas.microsoft.com/office/powerpoint/2010/main" val="29359021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r>
              <a:rPr lang="en-US" sz="3200" b="1" dirty="0"/>
              <a:t>Coupling and Cohesion</a:t>
            </a:r>
          </a:p>
          <a:p>
            <a:pPr lvl="1" algn="just">
              <a:lnSpc>
                <a:spcPct val="150000"/>
              </a:lnSpc>
              <a:buFontTx/>
              <a:buChar char="-"/>
            </a:pPr>
            <a:r>
              <a:rPr lang="en-US" dirty="0"/>
              <a:t>In software engineering, </a:t>
            </a:r>
            <a:r>
              <a:rPr lang="en-US" b="1" u="sng" dirty="0"/>
              <a:t>coupling</a:t>
            </a:r>
            <a:r>
              <a:rPr lang="en-US" dirty="0"/>
              <a:t> is the degree of interdependence between software modules; a measure of how closely connected two routines or modules are; the strength of the relationships between modules</a:t>
            </a:r>
          </a:p>
          <a:p>
            <a:pPr lvl="1" algn="just">
              <a:lnSpc>
                <a:spcPct val="150000"/>
              </a:lnSpc>
              <a:buFontTx/>
              <a:buChar char="-"/>
            </a:pPr>
            <a:r>
              <a:rPr lang="en-US" dirty="0"/>
              <a:t>Coupling is usually contrasted with </a:t>
            </a:r>
            <a:r>
              <a:rPr lang="en-US" b="1" u="sng" dirty="0"/>
              <a:t>cohesion</a:t>
            </a:r>
            <a:r>
              <a:rPr lang="en-US" dirty="0"/>
              <a:t>. Low coupling often correlates with high cohesion, and vice versa. Low coupling is often thought to be a sign of a well-structured computer system and a good design, and when combined with high cohesion, supports the general goals of high readability and maintainability.</a:t>
            </a:r>
            <a:endParaRPr lang="en-US" sz="36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Useful Terms</a:t>
            </a:r>
          </a:p>
        </p:txBody>
      </p:sp>
    </p:spTree>
    <p:extLst>
      <p:ext uri="{BB962C8B-B14F-4D97-AF65-F5344CB8AC3E}">
        <p14:creationId xmlns:p14="http://schemas.microsoft.com/office/powerpoint/2010/main" val="2394793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r>
              <a:rPr lang="en-US" b="1" u="sng" dirty="0"/>
              <a:t>Look at point 3. </a:t>
            </a:r>
            <a:r>
              <a:rPr lang="en-US" dirty="0"/>
              <a:t>This was causing a huge problem in the computing industry as only one instruction was getting executed at any moment of time. This was a huge waste of hardware resources as only one part of the hardware will be running for particular instruction and of time. </a:t>
            </a:r>
          </a:p>
          <a:p>
            <a:pPr algn="just" fontAlgn="base">
              <a:lnSpc>
                <a:spcPct val="130000"/>
              </a:lnSpc>
            </a:pPr>
            <a:r>
              <a:rPr lang="en-US" dirty="0"/>
              <a:t>As problem statements were getting heavier and bulkier, so does the amount of time in execution of those statements. Examples of processors are Pentium 3 and Pentium 4. </a:t>
            </a:r>
          </a:p>
          <a:p>
            <a:pPr algn="just" fontAlgn="base">
              <a:lnSpc>
                <a:spcPct val="130000"/>
              </a:lnSpc>
            </a:pPr>
            <a:r>
              <a:rPr lang="en-US" dirty="0"/>
              <a:t>Now let’s come back to our real-life problem. We could definitely say that complexity will decrease when there are 2 queues and 2 cashiers giving tickets to 2 persons simultaneously. This is an example of Parallel Computing.</a:t>
            </a:r>
            <a:endParaRPr lang="en-US" sz="32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Background – Serial Computing</a:t>
            </a:r>
          </a:p>
        </p:txBody>
      </p:sp>
    </p:spTree>
    <p:extLst>
      <p:ext uri="{BB962C8B-B14F-4D97-AF65-F5344CB8AC3E}">
        <p14:creationId xmlns:p14="http://schemas.microsoft.com/office/powerpoint/2010/main" val="7653027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4653551"/>
          </a:xfrm>
        </p:spPr>
        <p:txBody>
          <a:bodyPr>
            <a:noAutofit/>
          </a:bodyPr>
          <a:lstStyle/>
          <a:p>
            <a:pPr algn="just" fontAlgn="base">
              <a:lnSpc>
                <a:spcPct val="130000"/>
              </a:lnSpc>
            </a:pPr>
            <a:r>
              <a:rPr lang="en-US" sz="3200" b="1" dirty="0"/>
              <a:t>FLOPS</a:t>
            </a:r>
          </a:p>
          <a:p>
            <a:pPr lvl="1" algn="just">
              <a:lnSpc>
                <a:spcPct val="100000"/>
              </a:lnSpc>
              <a:buFontTx/>
              <a:buChar char="-"/>
            </a:pPr>
            <a:r>
              <a:rPr lang="en-US" sz="2800" dirty="0"/>
              <a:t>Floating-point operations per second, or FLOPS, is the unit of measurement that calculates the performance capability of a supercomputer. </a:t>
            </a:r>
          </a:p>
          <a:p>
            <a:pPr lvl="1" algn="just">
              <a:lnSpc>
                <a:spcPct val="100000"/>
              </a:lnSpc>
              <a:buFontTx/>
              <a:buChar char="-"/>
            </a:pPr>
            <a:r>
              <a:rPr lang="en-US" sz="2800" dirty="0"/>
              <a:t>Floating-point operations can only be executed on computers with integrated floating-point registers.</a:t>
            </a:r>
          </a:p>
          <a:p>
            <a:pPr lvl="1" algn="just">
              <a:lnSpc>
                <a:spcPct val="100000"/>
              </a:lnSpc>
              <a:buFontTx/>
              <a:buChar char="-"/>
            </a:pPr>
            <a:r>
              <a:rPr lang="en-US" sz="2800" dirty="0"/>
              <a:t>The average computer’s processor performance is measured by megahertz (MHz) units to calculate its clock speed. Since supercomputers are far more capable when it comes to power performance, the method in which performance is calculated must be on a considerably larger scale</a:t>
            </a:r>
          </a:p>
          <a:p>
            <a:pPr marL="0" indent="0">
              <a:buNone/>
            </a:pPr>
            <a:br>
              <a:rPr lang="en-US" dirty="0"/>
            </a:br>
            <a:endParaRPr lang="en-US" sz="20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Useful Terms</a:t>
            </a:r>
          </a:p>
        </p:txBody>
      </p:sp>
    </p:spTree>
    <p:extLst>
      <p:ext uri="{BB962C8B-B14F-4D97-AF65-F5344CB8AC3E}">
        <p14:creationId xmlns:p14="http://schemas.microsoft.com/office/powerpoint/2010/main" val="36541796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4653551"/>
          </a:xfrm>
        </p:spPr>
        <p:txBody>
          <a:bodyPr>
            <a:noAutofit/>
          </a:bodyPr>
          <a:lstStyle/>
          <a:p>
            <a:pPr algn="just" fontAlgn="base">
              <a:lnSpc>
                <a:spcPct val="130000"/>
              </a:lnSpc>
            </a:pPr>
            <a:r>
              <a:rPr lang="en-US" sz="3200" b="1" dirty="0"/>
              <a:t>FLOPS</a:t>
            </a:r>
          </a:p>
          <a:p>
            <a:pPr marL="457200" lvl="1" indent="0" algn="just" fontAlgn="base">
              <a:lnSpc>
                <a:spcPct val="130000"/>
              </a:lnSpc>
              <a:buNone/>
            </a:pPr>
            <a:r>
              <a:rPr lang="en-US" sz="2800" dirty="0"/>
              <a:t>One </a:t>
            </a:r>
            <a:r>
              <a:rPr lang="en-US" sz="2800" dirty="0" err="1"/>
              <a:t>petaFLOPS</a:t>
            </a:r>
            <a:r>
              <a:rPr lang="en-US" sz="2800" dirty="0"/>
              <a:t> is equal to 1,000,000,000,000,000 (one quadrillion) FLOPS, or one thousand </a:t>
            </a:r>
            <a:r>
              <a:rPr lang="en-US" sz="2800" dirty="0" err="1"/>
              <a:t>teraFLOPS</a:t>
            </a:r>
            <a:endParaRPr lang="en-US" sz="2800" dirty="0"/>
          </a:p>
          <a:p>
            <a:pPr marL="457200" lvl="1" indent="0" algn="just" fontAlgn="base">
              <a:lnSpc>
                <a:spcPct val="130000"/>
              </a:lnSpc>
              <a:buNone/>
            </a:pPr>
            <a:endParaRPr lang="en-US" sz="2800" dirty="0"/>
          </a:p>
          <a:p>
            <a:pPr marL="457200" lvl="1" indent="0" algn="just" fontAlgn="base">
              <a:lnSpc>
                <a:spcPct val="130000"/>
              </a:lnSpc>
              <a:buNone/>
            </a:pPr>
            <a:r>
              <a:rPr lang="en-US" sz="2800" dirty="0"/>
              <a:t>One </a:t>
            </a:r>
            <a:r>
              <a:rPr lang="en-US" sz="2800" dirty="0" err="1"/>
              <a:t>teraFLOPS</a:t>
            </a:r>
            <a:r>
              <a:rPr lang="en-US" sz="2800" dirty="0"/>
              <a:t> is equal to 1,000,000,000,000 (one trillion) FLOPS.</a:t>
            </a:r>
          </a:p>
          <a:p>
            <a:pPr marL="0" indent="0">
              <a:buNone/>
            </a:pPr>
            <a:br>
              <a:rPr lang="en-US" dirty="0"/>
            </a:br>
            <a:endParaRPr lang="en-US" sz="20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Useful Terms</a:t>
            </a:r>
          </a:p>
        </p:txBody>
      </p:sp>
    </p:spTree>
    <p:extLst>
      <p:ext uri="{BB962C8B-B14F-4D97-AF65-F5344CB8AC3E}">
        <p14:creationId xmlns:p14="http://schemas.microsoft.com/office/powerpoint/2010/main" val="10047356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4653551"/>
          </a:xfrm>
        </p:spPr>
        <p:txBody>
          <a:bodyPr>
            <a:noAutofit/>
          </a:bodyPr>
          <a:lstStyle/>
          <a:p>
            <a:pPr algn="just" fontAlgn="base">
              <a:lnSpc>
                <a:spcPct val="130000"/>
              </a:lnSpc>
            </a:pPr>
            <a:r>
              <a:rPr lang="en-US" b="1" dirty="0" err="1"/>
              <a:t>SETI@home</a:t>
            </a:r>
            <a:endParaRPr lang="en-US" sz="3200" b="1" dirty="0"/>
          </a:p>
          <a:p>
            <a:pPr marL="457200" lvl="1" indent="0" algn="just">
              <a:lnSpc>
                <a:spcPct val="150000"/>
              </a:lnSpc>
              <a:buNone/>
            </a:pPr>
            <a:r>
              <a:rPr lang="en-US" sz="2800" dirty="0" err="1"/>
              <a:t>SETI@home</a:t>
            </a:r>
            <a:r>
              <a:rPr lang="en-US" sz="2800" dirty="0"/>
              <a:t> ("SETI at home") is a project of the Berkeley SETI Research Center to analyze radio signals, searching for signs of extraterrestrial intelligence. Until March 2020, it was run as an Internet-based public volunteer computing project that employed the BOINC software platform. It is hosted by the Space Sciences Laboratory at the University of California, Berkeley, and is one of many activities undertaken as part of the worldwide SETI effort.</a:t>
            </a:r>
          </a:p>
          <a:p>
            <a:pPr marL="457200" lvl="1" indent="0" algn="just">
              <a:lnSpc>
                <a:spcPct val="150000"/>
              </a:lnSpc>
              <a:buNone/>
            </a:pPr>
            <a:br>
              <a:rPr lang="en-US" sz="2800" dirty="0"/>
            </a:br>
            <a:endParaRPr lang="en-US" sz="18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Useful Terms</a:t>
            </a:r>
          </a:p>
        </p:txBody>
      </p:sp>
    </p:spTree>
    <p:extLst>
      <p:ext uri="{BB962C8B-B14F-4D97-AF65-F5344CB8AC3E}">
        <p14:creationId xmlns:p14="http://schemas.microsoft.com/office/powerpoint/2010/main" val="38094018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4653551"/>
          </a:xfrm>
        </p:spPr>
        <p:txBody>
          <a:bodyPr>
            <a:noAutofit/>
          </a:bodyPr>
          <a:lstStyle/>
          <a:p>
            <a:pPr algn="just" fontAlgn="base">
              <a:lnSpc>
                <a:spcPct val="130000"/>
              </a:lnSpc>
            </a:pPr>
            <a:r>
              <a:rPr lang="en-US" sz="2800" b="1" dirty="0"/>
              <a:t>Extraterrestrial intelligence</a:t>
            </a:r>
            <a:r>
              <a:rPr lang="en-US" sz="2800" dirty="0"/>
              <a:t> </a:t>
            </a:r>
            <a:endParaRPr lang="en-US" dirty="0"/>
          </a:p>
          <a:p>
            <a:pPr marL="457200" lvl="1" indent="0" algn="just" fontAlgn="base">
              <a:lnSpc>
                <a:spcPct val="130000"/>
              </a:lnSpc>
              <a:buNone/>
            </a:pPr>
            <a:r>
              <a:rPr lang="en-US" sz="2800" dirty="0"/>
              <a:t>Extraterrestrial intelligence (often abbreviated ETI) refers to hypothetical intelligent extraterrestrial life (</a:t>
            </a:r>
            <a:r>
              <a:rPr lang="en-US" sz="2800" b="1" dirty="0"/>
              <a:t>Extraterrestrial life</a:t>
            </a:r>
            <a:r>
              <a:rPr lang="en-US" sz="2800" dirty="0"/>
              <a:t> is hypothetical life that may occur outside Earth and which did not originate on Earth.)</a:t>
            </a:r>
          </a:p>
          <a:p>
            <a:pPr marL="457200" lvl="1" indent="0" algn="just">
              <a:lnSpc>
                <a:spcPct val="150000"/>
              </a:lnSpc>
              <a:buNone/>
            </a:pPr>
            <a:br>
              <a:rPr lang="en-US" sz="2800" dirty="0"/>
            </a:br>
            <a:endParaRPr lang="en-US" sz="18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 – Useful Terms</a:t>
            </a:r>
          </a:p>
        </p:txBody>
      </p:sp>
      <p:pic>
        <p:nvPicPr>
          <p:cNvPr id="2" name="Picture 1"/>
          <p:cNvPicPr>
            <a:picLocks noChangeAspect="1"/>
          </p:cNvPicPr>
          <p:nvPr/>
        </p:nvPicPr>
        <p:blipFill>
          <a:blip r:embed="rId2"/>
          <a:stretch>
            <a:fillRect/>
          </a:stretch>
        </p:blipFill>
        <p:spPr>
          <a:xfrm>
            <a:off x="4884691" y="3447914"/>
            <a:ext cx="3606165" cy="3201080"/>
          </a:xfrm>
          <a:prstGeom prst="rect">
            <a:avLst/>
          </a:prstGeom>
        </p:spPr>
      </p:pic>
    </p:spTree>
    <p:extLst>
      <p:ext uri="{BB962C8B-B14F-4D97-AF65-F5344CB8AC3E}">
        <p14:creationId xmlns:p14="http://schemas.microsoft.com/office/powerpoint/2010/main" val="27721175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gn="just" fontAlgn="base">
              <a:lnSpc>
                <a:spcPct val="130000"/>
              </a:lnSpc>
            </a:pPr>
            <a:r>
              <a:rPr lang="en-US" dirty="0"/>
              <a:t>Parallel computing also helps in faster application processing and task resolution by increasing the available computation power of systems. </a:t>
            </a:r>
          </a:p>
          <a:p>
            <a:pPr algn="just" fontAlgn="base">
              <a:lnSpc>
                <a:spcPct val="130000"/>
              </a:lnSpc>
            </a:pPr>
            <a:r>
              <a:rPr lang="en-US" dirty="0"/>
              <a:t>The parallel computing principles are used by most supercomputers employ to operate. </a:t>
            </a:r>
          </a:p>
          <a:p>
            <a:pPr algn="just" fontAlgn="base">
              <a:lnSpc>
                <a:spcPct val="130000"/>
              </a:lnSpc>
            </a:pPr>
            <a:r>
              <a:rPr lang="en-US" dirty="0"/>
              <a:t>The operational scenarios that need massive processing power or computation, generally, parallel processing is commonly used there.</a:t>
            </a:r>
            <a:endParaRPr lang="en-US" sz="32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Computing</a:t>
            </a:r>
          </a:p>
        </p:txBody>
      </p:sp>
    </p:spTree>
    <p:extLst>
      <p:ext uri="{BB962C8B-B14F-4D97-AF65-F5344CB8AC3E}">
        <p14:creationId xmlns:p14="http://schemas.microsoft.com/office/powerpoint/2010/main" val="3366224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nSpc>
                <a:spcPct val="150000"/>
              </a:lnSpc>
            </a:pPr>
            <a:r>
              <a:rPr lang="en-US" dirty="0"/>
              <a:t>Virtually all stand-alone computers today are parallel from a hardware perspective:</a:t>
            </a:r>
          </a:p>
          <a:p>
            <a:pPr marL="457200" lvl="1" indent="0">
              <a:lnSpc>
                <a:spcPct val="150000"/>
              </a:lnSpc>
              <a:buNone/>
            </a:pPr>
            <a:r>
              <a:rPr lang="en-US" sz="2800" dirty="0"/>
              <a:t> - Multiple functional units (L1 cache, L2 cache, branch, </a:t>
            </a:r>
            <a:r>
              <a:rPr lang="en-US" sz="2800" dirty="0" err="1"/>
              <a:t>prefetch</a:t>
            </a:r>
            <a:r>
              <a:rPr lang="en-US" sz="2800" dirty="0"/>
              <a:t>, decode,</a:t>
            </a:r>
          </a:p>
          <a:p>
            <a:pPr marL="457200" lvl="1" indent="0">
              <a:lnSpc>
                <a:spcPct val="150000"/>
              </a:lnSpc>
              <a:buNone/>
            </a:pPr>
            <a:r>
              <a:rPr lang="en-US" sz="2800" dirty="0"/>
              <a:t>	floating-point, graphics processing (GPU), integer, etc.)</a:t>
            </a:r>
          </a:p>
          <a:p>
            <a:pPr lvl="1">
              <a:lnSpc>
                <a:spcPct val="150000"/>
              </a:lnSpc>
              <a:buFontTx/>
              <a:buChar char="-"/>
            </a:pPr>
            <a:r>
              <a:rPr lang="en-US" sz="2800" dirty="0"/>
              <a:t>Multiple execution units/cores</a:t>
            </a:r>
          </a:p>
          <a:p>
            <a:pPr lvl="1">
              <a:lnSpc>
                <a:spcPct val="150000"/>
              </a:lnSpc>
              <a:buFontTx/>
              <a:buChar char="-"/>
            </a:pPr>
            <a:r>
              <a:rPr lang="en-US" sz="2800" dirty="0"/>
              <a:t>Multiple hardware threads</a:t>
            </a:r>
            <a:endParaRPr lang="en-US" sz="32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Computer</a:t>
            </a:r>
          </a:p>
        </p:txBody>
      </p:sp>
    </p:spTree>
    <p:extLst>
      <p:ext uri="{BB962C8B-B14F-4D97-AF65-F5344CB8AC3E}">
        <p14:creationId xmlns:p14="http://schemas.microsoft.com/office/powerpoint/2010/main" val="83307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Computer</a:t>
            </a:r>
          </a:p>
        </p:txBody>
      </p:sp>
      <p:pic>
        <p:nvPicPr>
          <p:cNvPr id="4" name="Picture 3"/>
          <p:cNvPicPr>
            <a:picLocks noChangeAspect="1"/>
          </p:cNvPicPr>
          <p:nvPr/>
        </p:nvPicPr>
        <p:blipFill>
          <a:blip r:embed="rId2"/>
          <a:stretch>
            <a:fillRect/>
          </a:stretch>
        </p:blipFill>
        <p:spPr>
          <a:xfrm>
            <a:off x="2338251" y="876300"/>
            <a:ext cx="7197635" cy="5981700"/>
          </a:xfrm>
          <a:prstGeom prst="rect">
            <a:avLst/>
          </a:prstGeom>
        </p:spPr>
      </p:pic>
    </p:spTree>
    <p:extLst>
      <p:ext uri="{BB962C8B-B14F-4D97-AF65-F5344CB8AC3E}">
        <p14:creationId xmlns:p14="http://schemas.microsoft.com/office/powerpoint/2010/main" val="2182791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989603"/>
            <a:ext cx="11652068" cy="5646327"/>
          </a:xfrm>
        </p:spPr>
        <p:txBody>
          <a:bodyPr>
            <a:noAutofit/>
          </a:bodyPr>
          <a:lstStyle/>
          <a:p>
            <a:pPr>
              <a:lnSpc>
                <a:spcPct val="150000"/>
              </a:lnSpc>
            </a:pPr>
            <a:r>
              <a:rPr lang="en-US" dirty="0"/>
              <a:t>Networks connect multiple stand-alone computers (nodes) to make larger parallel computer clusters.</a:t>
            </a:r>
            <a:endParaRPr lang="en-US" sz="3200" dirty="0"/>
          </a:p>
        </p:txBody>
      </p:sp>
      <p:sp>
        <p:nvSpPr>
          <p:cNvPr id="5" name="Title 1"/>
          <p:cNvSpPr>
            <a:spLocks noGrp="1"/>
          </p:cNvSpPr>
          <p:nvPr>
            <p:ph type="title"/>
          </p:nvPr>
        </p:nvSpPr>
        <p:spPr>
          <a:xfrm>
            <a:off x="209006" y="38550"/>
            <a:ext cx="11652068" cy="745217"/>
          </a:xfrm>
          <a:solidFill>
            <a:schemeClr val="accent3">
              <a:lumMod val="40000"/>
              <a:lumOff val="60000"/>
            </a:schemeClr>
          </a:solidFill>
        </p:spPr>
        <p:txBody>
          <a:bodyPr>
            <a:normAutofit/>
          </a:bodyPr>
          <a:lstStyle/>
          <a:p>
            <a:r>
              <a:rPr lang="en-US" b="1" dirty="0"/>
              <a:t>Parallel Computer</a:t>
            </a:r>
          </a:p>
        </p:txBody>
      </p:sp>
      <p:pic>
        <p:nvPicPr>
          <p:cNvPr id="2" name="Picture 1"/>
          <p:cNvPicPr>
            <a:picLocks noChangeAspect="1"/>
          </p:cNvPicPr>
          <p:nvPr/>
        </p:nvPicPr>
        <p:blipFill>
          <a:blip r:embed="rId2"/>
          <a:stretch>
            <a:fillRect/>
          </a:stretch>
        </p:blipFill>
        <p:spPr>
          <a:xfrm>
            <a:off x="1687693" y="2913017"/>
            <a:ext cx="8135576" cy="3027589"/>
          </a:xfrm>
          <a:prstGeom prst="rect">
            <a:avLst/>
          </a:prstGeom>
        </p:spPr>
      </p:pic>
    </p:spTree>
    <p:extLst>
      <p:ext uri="{BB962C8B-B14F-4D97-AF65-F5344CB8AC3E}">
        <p14:creationId xmlns:p14="http://schemas.microsoft.com/office/powerpoint/2010/main" val="3516224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3046</Words>
  <Application>Microsoft Office PowerPoint</Application>
  <PresentationFormat>Widescreen</PresentationFormat>
  <Paragraphs>329</Paragraphs>
  <Slides>64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Arial Narrow</vt:lpstr>
      <vt:lpstr>Calibri</vt:lpstr>
      <vt:lpstr>Calibri Light</vt:lpstr>
      <vt:lpstr>Office Theme</vt:lpstr>
      <vt:lpstr>Parallel and Distributed Computing</vt:lpstr>
      <vt:lpstr>Background – Serial Computing</vt:lpstr>
      <vt:lpstr>Background – Serial Computing</vt:lpstr>
      <vt:lpstr>Background – Serial Computing</vt:lpstr>
      <vt:lpstr>Background – Serial Computing</vt:lpstr>
      <vt:lpstr>Background – Serial Computing</vt:lpstr>
      <vt:lpstr>Parallel Computer</vt:lpstr>
      <vt:lpstr>Parallel Computer</vt:lpstr>
      <vt:lpstr>Parallel Computer</vt:lpstr>
      <vt:lpstr>Parallel Computing</vt:lpstr>
      <vt:lpstr>Parallel Computing</vt:lpstr>
      <vt:lpstr>Parallel Computing</vt:lpstr>
      <vt:lpstr>Parallel Computing</vt:lpstr>
      <vt:lpstr>Parallel Computing</vt:lpstr>
      <vt:lpstr>Parallel Computing – Flynn’s Taxonomy</vt:lpstr>
      <vt:lpstr>Parallel Computing – Flynn’s Taxonomy</vt:lpstr>
      <vt:lpstr>Parallel Computing – Flynn’s Taxonomy</vt:lpstr>
      <vt:lpstr>Parallel Computing – Flynn’s Taxonomy</vt:lpstr>
      <vt:lpstr>Parallel Computing – Flynn’s Taxonomy</vt:lpstr>
      <vt:lpstr>Parallel Computing – Flynn’s Taxonomy</vt:lpstr>
      <vt:lpstr>Parallel Computing – Flynn’s Taxonomy</vt:lpstr>
      <vt:lpstr>Parallel Computing – Flynn’s Taxonomy</vt:lpstr>
      <vt:lpstr>Parallel Computing – Flynn’s Taxonomy</vt:lpstr>
      <vt:lpstr>Parallel Computing – Flynn’s Taxonomy</vt:lpstr>
      <vt:lpstr>Parallel Computing –Parallel Computer Architectures</vt:lpstr>
      <vt:lpstr>Parallel Computing –Non-uniform memory access (NUMA)</vt:lpstr>
      <vt:lpstr>Parallel Computing  - Distributed Memory</vt:lpstr>
      <vt:lpstr>Parallel Computing  - Hybrid Distributed-Shared Memory</vt:lpstr>
      <vt:lpstr>Parallel Computing - Advantages</vt:lpstr>
      <vt:lpstr>Parallel Computing – Parallel Programming</vt:lpstr>
      <vt:lpstr>Parallel Computing – Parallel Programming Model</vt:lpstr>
      <vt:lpstr>Parallel Computing – Parallel Programming Model</vt:lpstr>
      <vt:lpstr>Parallel Computing – Parallel Programming Model</vt:lpstr>
      <vt:lpstr>Parallel Computing – Parallel Programming Model</vt:lpstr>
      <vt:lpstr>Parallel Computing – Parallel Programming Model</vt:lpstr>
      <vt:lpstr>Parallel Computing – Parallel Programming Model</vt:lpstr>
      <vt:lpstr>Parallel Computing – Types</vt:lpstr>
      <vt:lpstr>Parallel Computing – Types</vt:lpstr>
      <vt:lpstr>Parallel Computing – Types</vt:lpstr>
      <vt:lpstr>Parallel Computing – Limitations</vt:lpstr>
      <vt:lpstr>von Neumann Computer</vt:lpstr>
      <vt:lpstr>von Neumann Computer</vt:lpstr>
      <vt:lpstr>von Neumann Computer</vt:lpstr>
      <vt:lpstr>Personnel Computer</vt:lpstr>
      <vt:lpstr>Motivations for Parallel Computing </vt:lpstr>
      <vt:lpstr>Motivations for Parallel Computing </vt:lpstr>
      <vt:lpstr>Moore’s Law</vt:lpstr>
      <vt:lpstr>Moore’s Law – Held for Now</vt:lpstr>
      <vt:lpstr>Power Wall Effect in Computer Architecture</vt:lpstr>
      <vt:lpstr>Cooling Computer Chips</vt:lpstr>
      <vt:lpstr>Solutions</vt:lpstr>
      <vt:lpstr>A Multi-Core Processor</vt:lpstr>
      <vt:lpstr>CPU and Memory Speed</vt:lpstr>
      <vt:lpstr>Memory Access and CPU Speed</vt:lpstr>
      <vt:lpstr>CPU, Memory and Disk Speed</vt:lpstr>
      <vt:lpstr>Possible Solutions</vt:lpstr>
      <vt:lpstr>Parallel Computing – Useful Terms</vt:lpstr>
      <vt:lpstr>Parallel Computing – Useful Terms</vt:lpstr>
      <vt:lpstr>Parallel Computing – Useful Terms</vt:lpstr>
      <vt:lpstr>Parallel Computing – Useful Terms</vt:lpstr>
      <vt:lpstr>Parallel Computing – Useful Terms</vt:lpstr>
      <vt:lpstr>Parallel Computing – Useful Terms</vt:lpstr>
      <vt:lpstr>Parallel Computing – Useful Terms</vt:lpstr>
      <vt:lpstr>Parallel Computing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dc:title>
  <dc:creator>saif</dc:creator>
  <cp:lastModifiedBy>faizan nazir</cp:lastModifiedBy>
  <cp:revision>177</cp:revision>
  <dcterms:created xsi:type="dcterms:W3CDTF">2021-09-29T18:45:01Z</dcterms:created>
  <dcterms:modified xsi:type="dcterms:W3CDTF">2022-11-29T05:55:52Z</dcterms:modified>
</cp:coreProperties>
</file>