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92" r:id="rId4"/>
    <p:sldId id="400" r:id="rId5"/>
    <p:sldId id="382" r:id="rId6"/>
    <p:sldId id="384" r:id="rId7"/>
    <p:sldId id="386" r:id="rId8"/>
    <p:sldId id="385" r:id="rId9"/>
    <p:sldId id="401" r:id="rId10"/>
    <p:sldId id="390" r:id="rId11"/>
    <p:sldId id="387" r:id="rId12"/>
    <p:sldId id="388" r:id="rId13"/>
    <p:sldId id="393" r:id="rId14"/>
    <p:sldId id="394" r:id="rId15"/>
    <p:sldId id="395" r:id="rId16"/>
    <p:sldId id="399" r:id="rId17"/>
    <p:sldId id="398" r:id="rId18"/>
    <p:sldId id="396" r:id="rId19"/>
    <p:sldId id="397" r:id="rId20"/>
    <p:sldId id="380" r:id="rId21"/>
    <p:sldId id="365" r:id="rId22"/>
    <p:sldId id="366" r:id="rId23"/>
    <p:sldId id="347" r:id="rId24"/>
    <p:sldId id="367" r:id="rId25"/>
    <p:sldId id="369" r:id="rId26"/>
    <p:sldId id="370" r:id="rId27"/>
    <p:sldId id="371" r:id="rId28"/>
    <p:sldId id="368" r:id="rId29"/>
    <p:sldId id="372" r:id="rId30"/>
    <p:sldId id="373" r:id="rId31"/>
    <p:sldId id="349" r:id="rId32"/>
    <p:sldId id="375" r:id="rId33"/>
    <p:sldId id="376" r:id="rId34"/>
    <p:sldId id="3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925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6CE2-6D87-4838-98F1-6CF6DFB8471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DBE5-5313-4052-B5C6-311284FB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1A70-CF7C-4FEE-A74A-F72A810F00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Parallel and Distributed Computing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Week – </a:t>
            </a:r>
            <a:r>
              <a:rPr lang="en-US" sz="3200" b="1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/>
              <a:t>Different Computing Systems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85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Grid Computing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162050"/>
            <a:ext cx="64484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Grid Computing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Grid Computing is a subset of distributed computing, where a virtual super computer comprises of machines on a network connected by some bus, mostly Ethernet or sometimes the Internet.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can also be seen as a form of </a:t>
            </a:r>
            <a:r>
              <a:rPr lang="en-US" sz="2400" u="sng" dirty="0"/>
              <a:t>Parallel </a:t>
            </a:r>
            <a:r>
              <a:rPr lang="en-US" sz="2400" u="sng" dirty="0" smtClean="0"/>
              <a:t>Computing</a:t>
            </a:r>
            <a:r>
              <a:rPr lang="en-US" sz="2400" dirty="0"/>
              <a:t> where instead of many CPU cores on a single machine, it contains multiple cores spread across various locations.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The </a:t>
            </a:r>
            <a:r>
              <a:rPr lang="en-US" sz="2400" u="sng" dirty="0">
                <a:solidFill>
                  <a:srgbClr val="FF0000"/>
                </a:solidFill>
              </a:rPr>
              <a:t>concept of grid computing isn’t new, but it is not yet perfected as there are no standard rules and protocols established and accepted by people. </a:t>
            </a:r>
          </a:p>
        </p:txBody>
      </p:sp>
    </p:spTree>
    <p:extLst>
      <p:ext uri="{BB962C8B-B14F-4D97-AF65-F5344CB8AC3E}">
        <p14:creationId xmlns:p14="http://schemas.microsoft.com/office/powerpoint/2010/main" val="27669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Grid </a:t>
            </a:r>
            <a:r>
              <a:rPr lang="en-US" dirty="0" smtClean="0"/>
              <a:t>Computing - </a:t>
            </a:r>
            <a:r>
              <a:rPr lang="en-US" b="1" dirty="0" smtClean="0"/>
              <a:t>Working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Grid computing network mainly consists of these three types of machines 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Control </a:t>
            </a:r>
            <a:r>
              <a:rPr lang="en-US" sz="2400" b="1" dirty="0" smtClean="0"/>
              <a:t>Node: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/>
              <a:t>	</a:t>
            </a:r>
            <a:r>
              <a:rPr lang="en-US" sz="2400" dirty="0" smtClean="0"/>
              <a:t>A </a:t>
            </a:r>
            <a:r>
              <a:rPr lang="en-US" sz="2400" dirty="0"/>
              <a:t>computer, usually a server or a group of servers which administrates the whole </a:t>
            </a:r>
            <a:r>
              <a:rPr lang="en-US" sz="2400" dirty="0" smtClean="0"/>
              <a:t>	network </a:t>
            </a:r>
            <a:r>
              <a:rPr lang="en-US" sz="2400" dirty="0"/>
              <a:t>and keeps the account of the resources in the network </a:t>
            </a:r>
            <a:r>
              <a:rPr lang="en-US" sz="2400" dirty="0" smtClean="0"/>
              <a:t>pool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Provider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endParaRPr lang="en-US" sz="2400" dirty="0" smtClean="0"/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	The </a:t>
            </a:r>
            <a:r>
              <a:rPr lang="en-US" sz="2400" dirty="0"/>
              <a:t>computer which contributes it’s resources in the network resource </a:t>
            </a:r>
            <a:r>
              <a:rPr lang="en-US" sz="2400" dirty="0" smtClean="0"/>
              <a:t>pool.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User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 smtClean="0"/>
              <a:t>	The </a:t>
            </a:r>
            <a:r>
              <a:rPr lang="en-US" sz="2400" dirty="0"/>
              <a:t>computer that uses the resources on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335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Networked Cluster of </a:t>
            </a:r>
            <a:r>
              <a:rPr lang="en-US" b="1" dirty="0" smtClean="0"/>
              <a:t>Workstations </a:t>
            </a:r>
            <a:r>
              <a:rPr lang="en-US" b="1" dirty="0"/>
              <a:t>(PCs)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82" y="850656"/>
            <a:ext cx="53625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05647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Computer</a:t>
            </a:r>
            <a:r>
              <a:rPr lang="en-US" sz="2400" dirty="0"/>
              <a:t> </a:t>
            </a:r>
            <a:r>
              <a:rPr lang="en-US" sz="2400" b="1" dirty="0"/>
              <a:t>network</a:t>
            </a:r>
            <a:r>
              <a:rPr lang="en-US" sz="2400" dirty="0"/>
              <a:t> that connects several computer </a:t>
            </a:r>
            <a:r>
              <a:rPr lang="en-US" sz="2400" b="1" dirty="0"/>
              <a:t>workstations</a:t>
            </a:r>
            <a:r>
              <a:rPr lang="en-US" sz="2400" dirty="0"/>
              <a:t> with special s</a:t>
            </a:r>
            <a:r>
              <a:rPr lang="en-US" sz="2400" b="1" dirty="0"/>
              <a:t>of</a:t>
            </a:r>
            <a:r>
              <a:rPr lang="en-US" sz="2400" dirty="0"/>
              <a:t>tware forming a cluster, to act as a distributed supercomputer on a building-wide </a:t>
            </a:r>
            <a:r>
              <a:rPr lang="en-US" sz="2400" dirty="0" smtClean="0"/>
              <a:t>scale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Example:</a:t>
            </a:r>
            <a:r>
              <a:rPr lang="en-US" sz="2400" dirty="0" smtClean="0"/>
              <a:t> The </a:t>
            </a:r>
            <a:r>
              <a:rPr lang="en-US" sz="2400" dirty="0"/>
              <a:t>Berkeley Network of Workstations (NOW) project seeks to harness the power of clustered machines connected via high-speed switched networks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1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Architectural Design Tradeoffs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34" y="1235686"/>
            <a:ext cx="6677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Cluster C</a:t>
            </a:r>
            <a:r>
              <a:rPr lang="en-US" b="1" dirty="0" smtClean="0"/>
              <a:t>omputing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54" y="915797"/>
            <a:ext cx="116058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Cluster</a:t>
            </a:r>
            <a:r>
              <a:rPr lang="en-US" sz="2400" dirty="0"/>
              <a:t> </a:t>
            </a:r>
            <a:r>
              <a:rPr lang="en-US" sz="2400" b="1" u="sng" dirty="0" smtClean="0"/>
              <a:t>Computing</a:t>
            </a:r>
            <a:r>
              <a:rPr lang="en-US" sz="2400" dirty="0" smtClean="0"/>
              <a:t> </a:t>
            </a:r>
            <a:r>
              <a:rPr lang="en-US" sz="2400" dirty="0"/>
              <a:t>or High-Performance computing frameworks is a form of computing in which </a:t>
            </a:r>
            <a:r>
              <a:rPr lang="en-US" sz="2400" dirty="0" smtClean="0"/>
              <a:t>group </a:t>
            </a:r>
            <a:r>
              <a:rPr lang="en-US" sz="2400" dirty="0"/>
              <a:t>of computers (often called nodes) that are connected through a LAN (local area network) so that, they behave like a single machine.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A </a:t>
            </a:r>
            <a:r>
              <a:rPr lang="en-US" sz="2400" u="sng" dirty="0">
                <a:solidFill>
                  <a:srgbClr val="FF0000"/>
                </a:solidFill>
              </a:rPr>
              <a:t>computer cluster help to solve complex operations </a:t>
            </a:r>
            <a:r>
              <a:rPr lang="en-US" sz="2400" dirty="0"/>
              <a:t>more efficiently with much faster processing speed, better data integrity than a single computer and they only used for </a:t>
            </a:r>
            <a:r>
              <a:rPr lang="en-US" sz="2400" b="1" u="sng" dirty="0">
                <a:solidFill>
                  <a:srgbClr val="FF0000"/>
                </a:solidFill>
              </a:rPr>
              <a:t>mission-critical </a:t>
            </a:r>
            <a:r>
              <a:rPr lang="en-US" sz="2400" b="1" u="sng" dirty="0" smtClean="0">
                <a:solidFill>
                  <a:srgbClr val="FF0000"/>
                </a:solidFill>
              </a:rPr>
              <a:t>application</a:t>
            </a:r>
            <a:r>
              <a:rPr lang="en-US" b="1" u="sng" dirty="0" smtClean="0">
                <a:solidFill>
                  <a:srgbClr val="FF0000"/>
                </a:solidFill>
              </a:rPr>
              <a:t> (</a:t>
            </a:r>
            <a:r>
              <a:rPr lang="en-US" dirty="0"/>
              <a:t>automatic vehicle locator (</a:t>
            </a:r>
            <a:r>
              <a:rPr lang="en-US" u="sng" dirty="0" smtClean="0"/>
              <a:t>AVL</a:t>
            </a:r>
            <a:r>
              <a:rPr lang="en-US" dirty="0" smtClean="0"/>
              <a:t>) </a:t>
            </a:r>
            <a:r>
              <a:rPr lang="en-US" dirty="0"/>
              <a:t>app might be mission-critical for an ambulance company </a:t>
            </a:r>
            <a:r>
              <a:rPr lang="en-US" sz="2400" b="1" u="sng" dirty="0" smtClean="0">
                <a:solidFill>
                  <a:srgbClr val="FF0000"/>
                </a:solidFill>
              </a:rPr>
              <a:t>)</a:t>
            </a:r>
            <a:endParaRPr lang="en-US" sz="2400" b="1" u="sng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connected computers execute operations all together thus creating the idea of a single system.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clusters are generally connected through fast local area networks (LANs)</a:t>
            </a:r>
          </a:p>
        </p:txBody>
      </p:sp>
    </p:spTree>
    <p:extLst>
      <p:ext uri="{BB962C8B-B14F-4D97-AF65-F5344CB8AC3E}">
        <p14:creationId xmlns:p14="http://schemas.microsoft.com/office/powerpoint/2010/main" val="11464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Cluster Computing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3" y="1362075"/>
            <a:ext cx="644146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0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Beowulf Cluster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54" y="915797"/>
            <a:ext cx="64711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 err="1"/>
              <a:t>beowulf</a:t>
            </a:r>
            <a:r>
              <a:rPr lang="en-US" sz="2400" b="1" dirty="0"/>
              <a:t> cluster </a:t>
            </a:r>
            <a:r>
              <a:rPr lang="en-US" sz="2400" dirty="0"/>
              <a:t>is formed using normal computers that are identical.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These </a:t>
            </a:r>
            <a:r>
              <a:rPr lang="en-US" sz="2400" dirty="0"/>
              <a:t>are arranged into a small local area network (LAN).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 err="1" smtClean="0"/>
              <a:t>beowulf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clusters </a:t>
            </a:r>
            <a:r>
              <a:rPr lang="en-US" sz="2400" dirty="0"/>
              <a:t>form a parallel processing unit using common personal computers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primary use of </a:t>
            </a:r>
            <a:r>
              <a:rPr lang="en-US" sz="2400" dirty="0" err="1"/>
              <a:t>beowulf</a:t>
            </a:r>
            <a:r>
              <a:rPr lang="en-US" sz="2400" dirty="0"/>
              <a:t> clusters in modern times is for scientific computing.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54" y="1478505"/>
            <a:ext cx="4951534" cy="26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8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Beowulf Cluster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53" y="915797"/>
            <a:ext cx="108086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Moderate </a:t>
            </a:r>
            <a:r>
              <a:rPr lang="en-US" sz="2400" dirty="0"/>
              <a:t>size</a:t>
            </a:r>
            <a:r>
              <a:rPr lang="en-US" sz="2400" dirty="0" smtClean="0"/>
              <a:t>:		Normally </a:t>
            </a:r>
            <a:r>
              <a:rPr lang="en-US" sz="2400" dirty="0"/>
              <a:t>16 to 32 PC’s 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Promise </a:t>
            </a:r>
            <a:r>
              <a:rPr lang="en-US" sz="2400" dirty="0"/>
              <a:t>of good price/performance ratio 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of commodity-of-the-self (COTS) components (PCs, Linux, MPI) 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Initiated </a:t>
            </a:r>
            <a:r>
              <a:rPr lang="en-US" sz="2400" dirty="0"/>
              <a:t>at NASA (Center of Excellence in Space Data and Information Sciences) in </a:t>
            </a:r>
            <a:r>
              <a:rPr lang="en-US" sz="2400" dirty="0" smtClean="0"/>
              <a:t>1994 </a:t>
            </a:r>
            <a:r>
              <a:rPr lang="en-US" sz="2400" dirty="0"/>
              <a:t>using 16 DX4 processors 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http</a:t>
            </a:r>
            <a:r>
              <a:rPr lang="en-US" sz="2400" dirty="0"/>
              <a:t>://www.beowulf.or</a:t>
            </a:r>
          </a:p>
        </p:txBody>
      </p:sp>
    </p:spTree>
    <p:extLst>
      <p:ext uri="{BB962C8B-B14F-4D97-AF65-F5344CB8AC3E}">
        <p14:creationId xmlns:p14="http://schemas.microsoft.com/office/powerpoint/2010/main" val="32347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NASA 128-Processor Beowulf Cluster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1133475"/>
            <a:ext cx="61245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Today We Will learn,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Cloud Computing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Grid </a:t>
            </a:r>
            <a:r>
              <a:rPr lang="en-US" dirty="0" smtClean="0"/>
              <a:t>Computing</a:t>
            </a:r>
          </a:p>
          <a:p>
            <a:pPr algn="just">
              <a:lnSpc>
                <a:spcPct val="130000"/>
              </a:lnSpc>
            </a:pPr>
            <a:r>
              <a:rPr lang="en-US" dirty="0" smtClean="0"/>
              <a:t>Cluster Computing</a:t>
            </a:r>
            <a:endParaRPr lang="en-US" dirty="0"/>
          </a:p>
          <a:p>
            <a:pPr algn="just">
              <a:lnSpc>
                <a:spcPct val="130000"/>
              </a:lnSpc>
            </a:pPr>
            <a:r>
              <a:rPr lang="en-US" dirty="0"/>
              <a:t>Shared Memory </a:t>
            </a:r>
            <a:r>
              <a:rPr lang="en-US" dirty="0" smtClean="0"/>
              <a:t>Architecture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dirty="0" smtClean="0"/>
              <a:t>Uniform Memory Access (UMA)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dirty="0" smtClean="0"/>
              <a:t>Non-Uniform </a:t>
            </a:r>
            <a:r>
              <a:rPr lang="en-US" dirty="0"/>
              <a:t>Memory </a:t>
            </a:r>
            <a:r>
              <a:rPr lang="en-US" dirty="0" smtClean="0"/>
              <a:t>Access (NUMA)</a:t>
            </a:r>
            <a:endParaRPr lang="en-US" dirty="0"/>
          </a:p>
          <a:p>
            <a:pPr lvl="1" algn="just">
              <a:lnSpc>
                <a:spcPct val="130000"/>
              </a:lnSpc>
              <a:buFontTx/>
              <a:buChar char="-"/>
            </a:pPr>
            <a:endParaRPr lang="en-US" dirty="0" smtClean="0"/>
          </a:p>
          <a:p>
            <a:pPr marL="0" indent="0" algn="just">
              <a:lnSpc>
                <a:spcPct val="13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3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Shared </a:t>
            </a:r>
            <a:r>
              <a:rPr lang="en-US" b="1" dirty="0" smtClean="0"/>
              <a:t>Memory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3200" dirty="0"/>
              <a:t>Parallel computers can also be classified according to memory access  </a:t>
            </a:r>
            <a:endParaRPr lang="en-US" sz="3200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b="1" dirty="0" smtClean="0"/>
              <a:t>Shared </a:t>
            </a:r>
            <a:r>
              <a:rPr lang="en-US" b="1" dirty="0"/>
              <a:t>memory computers  </a:t>
            </a:r>
            <a:endParaRPr lang="en-US" b="1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b="1" dirty="0" smtClean="0"/>
              <a:t>Message-passing </a:t>
            </a:r>
            <a:r>
              <a:rPr lang="en-US" b="1" dirty="0"/>
              <a:t>(distributed memory) computers  </a:t>
            </a:r>
            <a:endParaRPr lang="en-US" b="1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dirty="0" smtClean="0"/>
              <a:t>Multi-processor </a:t>
            </a:r>
            <a:r>
              <a:rPr lang="en-US" dirty="0"/>
              <a:t>computers  </a:t>
            </a:r>
            <a:endParaRPr lang="en-US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dirty="0" smtClean="0"/>
              <a:t>Multi-computers </a:t>
            </a:r>
            <a:r>
              <a:rPr lang="en-US" dirty="0"/>
              <a:t> </a:t>
            </a:r>
            <a:endParaRPr lang="en-US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dirty="0" smtClean="0"/>
              <a:t>Clusters 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dirty="0" smtClean="0"/>
              <a:t>Grids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Shared Memory and 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3200" dirty="0"/>
              <a:t>All processors have access to all memory as a global address space  </a:t>
            </a:r>
            <a:endParaRPr lang="en-US" sz="3200" dirty="0" smtClean="0"/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Multiple </a:t>
            </a:r>
            <a:r>
              <a:rPr lang="en-US" sz="3200" dirty="0"/>
              <a:t>processors can operate independently, but share the same memory resources  </a:t>
            </a:r>
            <a:endParaRPr lang="en-US" sz="3200" dirty="0" smtClean="0"/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Changes </a:t>
            </a:r>
            <a:r>
              <a:rPr lang="en-US" sz="3200" dirty="0"/>
              <a:t>in a memory location effected by one processor are visible to all other processors  </a:t>
            </a:r>
            <a:endParaRPr lang="en-US" sz="3200" dirty="0" smtClean="0"/>
          </a:p>
          <a:p>
            <a:pPr algn="just">
              <a:lnSpc>
                <a:spcPct val="130000"/>
              </a:lnSpc>
            </a:pPr>
            <a:r>
              <a:rPr lang="en-US" sz="3200" dirty="0" smtClean="0"/>
              <a:t>Two </a:t>
            </a:r>
            <a:r>
              <a:rPr lang="en-US" sz="3200" dirty="0"/>
              <a:t>classes of shared memory machines: UMA and NUMA, (and COMA)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Shared </a:t>
            </a:r>
            <a:r>
              <a:rPr lang="en-US" b="1" dirty="0" smtClean="0"/>
              <a:t>Memory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33" b="10301"/>
          <a:stretch/>
        </p:blipFill>
        <p:spPr>
          <a:xfrm>
            <a:off x="2213951" y="2180493"/>
            <a:ext cx="6414233" cy="285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14" y="838207"/>
            <a:ext cx="11652068" cy="38044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commonly represented today by Symmetric Multiprocessor (SMP) machines 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Identical </a:t>
            </a:r>
            <a:r>
              <a:rPr lang="en-US" dirty="0"/>
              <a:t>processors 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Equal </a:t>
            </a:r>
            <a:r>
              <a:rPr lang="en-US" dirty="0"/>
              <a:t>access and access time to memory 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Sometimes </a:t>
            </a:r>
            <a:r>
              <a:rPr lang="en-US" dirty="0"/>
              <a:t>called CC-UMA – Cache Coherent UMA  Cache Coherence: </a:t>
            </a: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one processor updates a location in shared memory, all the other processors know about the update. Cache coherence is accomplished at the hardware level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Uniform Memory Access (UMA)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20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13" y="838207"/>
            <a:ext cx="11420287" cy="38044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Involves </a:t>
            </a:r>
            <a:r>
              <a:rPr lang="en-US" sz="2400" dirty="0"/>
              <a:t>computer hardware and software architecture where there are multiple(two or more) processing units executing programs for the single operating(computer) system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These systems have multiple processors working in parallel that share the computer clock, memory, bus, peripheral devices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Two Possible types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b="1" dirty="0" smtClean="0"/>
              <a:t>Symmetric multiprocessing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b="1" dirty="0" smtClean="0"/>
              <a:t>Asymmetric </a:t>
            </a:r>
            <a:r>
              <a:rPr lang="en-US" b="1" dirty="0"/>
              <a:t>multiprocessing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Multiprocessor - </a:t>
            </a:r>
            <a:r>
              <a:rPr lang="en-US" b="1" dirty="0" smtClean="0"/>
              <a:t>Multiprocessing(MP)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75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13" y="838207"/>
            <a:ext cx="6719333" cy="38044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It involves a multiprocessor computer hardware and software architecture where two or more identical processors are connected to a single, shared main memory, have full access to all input and output </a:t>
            </a:r>
            <a:r>
              <a:rPr lang="en-US" sz="2400" dirty="0" smtClean="0"/>
              <a:t>devices</a:t>
            </a:r>
          </a:p>
          <a:p>
            <a:pPr algn="just">
              <a:lnSpc>
                <a:spcPct val="100000"/>
              </a:lnSpc>
            </a:pP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Type </a:t>
            </a:r>
            <a:r>
              <a:rPr lang="en-US" sz="2400" dirty="0"/>
              <a:t>of multiprocessing where each processor is </a:t>
            </a:r>
            <a:r>
              <a:rPr lang="en-US" sz="2400" dirty="0" smtClean="0"/>
              <a:t>self scheduling</a:t>
            </a:r>
            <a:r>
              <a:rPr lang="en-US" sz="2400" dirty="0"/>
              <a:t>. </a:t>
            </a:r>
            <a:br>
              <a:rPr lang="en-US" sz="2400" dirty="0"/>
            </a:b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example, SMP applies multiple processors to that one problem, known as parallel programming. 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Symmetric </a:t>
            </a:r>
            <a:r>
              <a:rPr lang="en-US" b="1" dirty="0" smtClean="0"/>
              <a:t>Multiprocessor </a:t>
            </a:r>
            <a:r>
              <a:rPr lang="en-US" dirty="0" smtClean="0"/>
              <a:t>- </a:t>
            </a:r>
            <a:r>
              <a:rPr lang="en-US" b="1" dirty="0" smtClean="0"/>
              <a:t>Multiprocessing(MP)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93" y="1044818"/>
            <a:ext cx="4802798" cy="256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9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13" y="838207"/>
            <a:ext cx="6719333" cy="38044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Asymmetric Multiprocessing system is a multiprocessor computer system where not all of the multiple interconnected central processing units (CPUs) are treated equally.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asymmetric multiprocessing, only a master processor runs the tasks of the operating system. </a:t>
            </a:r>
            <a:br>
              <a:rPr lang="en-US" sz="2400" dirty="0"/>
            </a:b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example, AMP can be used in assigning specific tasks to CPU based on priority and importance of task completion. 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Asymmetric Multiprocessor </a:t>
            </a:r>
            <a:r>
              <a:rPr lang="en-US" dirty="0" smtClean="0"/>
              <a:t>- </a:t>
            </a:r>
            <a:r>
              <a:rPr lang="en-US" b="1" dirty="0" smtClean="0"/>
              <a:t>Multiprocessing(MP)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15" y="1275252"/>
            <a:ext cx="4970585" cy="242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UMA –with and without caches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78" y="990600"/>
            <a:ext cx="498340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8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13" y="838207"/>
            <a:ext cx="5969056" cy="38044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Often made by physically linked two or more SMPs 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One </a:t>
            </a:r>
            <a:r>
              <a:rPr lang="en-US" sz="2400" dirty="0"/>
              <a:t>SMP can directly access memory of another SMP 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Not </a:t>
            </a:r>
            <a:r>
              <a:rPr lang="en-US" sz="2400" dirty="0"/>
              <a:t>all processors have equal access time to all memories 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Memory </a:t>
            </a:r>
            <a:r>
              <a:rPr lang="en-US" sz="2400" dirty="0"/>
              <a:t>access across link is slower 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If </a:t>
            </a:r>
            <a:r>
              <a:rPr lang="en-US" sz="2400" b="1" u="sng" dirty="0"/>
              <a:t>cache coherence </a:t>
            </a:r>
            <a:r>
              <a:rPr lang="en-US" sz="2400" dirty="0"/>
              <a:t>is maintained, they may also be called CC-NUMA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Non-uniform </a:t>
            </a:r>
            <a:r>
              <a:rPr lang="en-US" b="1" dirty="0"/>
              <a:t>Memory Access (NUMA)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t="14965" r="10312"/>
          <a:stretch/>
        </p:blipFill>
        <p:spPr bwMode="auto">
          <a:xfrm>
            <a:off x="6283569" y="1242646"/>
            <a:ext cx="5908431" cy="274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2370" y="5793935"/>
            <a:ext cx="1130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dirty="0">
                <a:solidFill>
                  <a:srgbClr val="FF0000"/>
                </a:solidFill>
              </a:rPr>
              <a:t>multiple processors operate in parallel, and independently multiple caches may possess different copies of the same memory block, this creates </a:t>
            </a:r>
            <a:r>
              <a:rPr lang="en-US" b="1" dirty="0">
                <a:solidFill>
                  <a:srgbClr val="FF0000"/>
                </a:solidFill>
              </a:rPr>
              <a:t>cache coherence problem</a:t>
            </a:r>
            <a:r>
              <a:rPr lang="en-US" dirty="0">
                <a:solidFill>
                  <a:srgbClr val="FF0000"/>
                </a:solidFill>
              </a:rPr>
              <a:t>. 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Cache </a:t>
            </a:r>
            <a:r>
              <a:rPr lang="en-US" b="1" dirty="0">
                <a:solidFill>
                  <a:srgbClr val="FF0000"/>
                </a:solidFill>
              </a:rPr>
              <a:t>coherence schemes</a:t>
            </a:r>
            <a:r>
              <a:rPr lang="en-US" dirty="0">
                <a:solidFill>
                  <a:srgbClr val="FF0000"/>
                </a:solidFill>
              </a:rPr>
              <a:t> help to avoid this problem by maintaining a uniform state for each cached block of data</a:t>
            </a:r>
          </a:p>
        </p:txBody>
      </p:sp>
    </p:spTree>
    <p:extLst>
      <p:ext uri="{BB962C8B-B14F-4D97-AF65-F5344CB8AC3E}">
        <p14:creationId xmlns:p14="http://schemas.microsoft.com/office/powerpoint/2010/main" val="1643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Hybrid </a:t>
            </a:r>
            <a:r>
              <a:rPr lang="en-US" b="1" dirty="0"/>
              <a:t>Machine (UMA &amp; </a:t>
            </a:r>
            <a:r>
              <a:rPr lang="en-US" b="1" dirty="0" smtClean="0"/>
              <a:t>NUMA)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92370" y="5793935"/>
            <a:ext cx="1130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dirty="0">
                <a:solidFill>
                  <a:srgbClr val="FF0000"/>
                </a:solidFill>
              </a:rPr>
              <a:t>multiple processors operate in parallel, and independently multiple caches may possess different copies of the same memory block, this creates </a:t>
            </a:r>
            <a:r>
              <a:rPr lang="en-US" b="1" dirty="0">
                <a:solidFill>
                  <a:srgbClr val="FF0000"/>
                </a:solidFill>
              </a:rPr>
              <a:t>cache coherence problem</a:t>
            </a:r>
            <a:r>
              <a:rPr lang="en-US" dirty="0">
                <a:solidFill>
                  <a:srgbClr val="FF0000"/>
                </a:solidFill>
              </a:rPr>
              <a:t>. 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Cache </a:t>
            </a:r>
            <a:r>
              <a:rPr lang="en-US" b="1" dirty="0">
                <a:solidFill>
                  <a:srgbClr val="FF0000"/>
                </a:solidFill>
              </a:rPr>
              <a:t>coherence schemes</a:t>
            </a:r>
            <a:r>
              <a:rPr lang="en-US" dirty="0">
                <a:solidFill>
                  <a:srgbClr val="FF0000"/>
                </a:solidFill>
              </a:rPr>
              <a:t> help to avoid this problem by maintaining a uniform state for each cached block of data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0" y="1199052"/>
            <a:ext cx="10503875" cy="425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9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Cloud Computing is a style of computing in which dynamically scalable and often virtualized resources are provided over the Internet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"/>
          <a:stretch/>
        </p:blipFill>
        <p:spPr bwMode="auto">
          <a:xfrm>
            <a:off x="2617176" y="2309446"/>
            <a:ext cx="6324600" cy="414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4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12" y="838207"/>
            <a:ext cx="11678195" cy="45778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u="sng" dirty="0" smtClean="0"/>
              <a:t>Advantages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Global </a:t>
            </a:r>
            <a:r>
              <a:rPr lang="en-US" sz="2400" dirty="0"/>
              <a:t>address space provides a user-friendly programming environment to memory access 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Data </a:t>
            </a:r>
            <a:r>
              <a:rPr lang="en-US" sz="2400" dirty="0"/>
              <a:t>sharing between tasks is both fast and uniform due to proximity of memory to </a:t>
            </a:r>
            <a:r>
              <a:rPr lang="en-US" sz="2400" dirty="0" smtClean="0"/>
              <a:t>CPU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u="sng" dirty="0" smtClean="0"/>
              <a:t>Disadvantages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Lack </a:t>
            </a:r>
            <a:r>
              <a:rPr lang="en-US" sz="2400" dirty="0"/>
              <a:t>of scalability </a:t>
            </a:r>
            <a:r>
              <a:rPr lang="en-US" sz="2400" dirty="0" smtClean="0"/>
              <a:t>between </a:t>
            </a:r>
            <a:r>
              <a:rPr lang="en-US" sz="2400" dirty="0"/>
              <a:t>memory and CPUs: Adding processors can geometrically increase traffic on the shared memory-CPU path and for cache coherence management 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Programmer’s </a:t>
            </a:r>
            <a:r>
              <a:rPr lang="en-US" sz="2400" dirty="0"/>
              <a:t>responsibility for synchronization constructs (correct access to memory) 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Expensive </a:t>
            </a:r>
            <a:r>
              <a:rPr lang="en-US" sz="2400" dirty="0"/>
              <a:t>to design shared memory computers with increasing numbers of processors</a:t>
            </a:r>
            <a:endParaRPr lang="en-US" sz="2400" b="1" u="sng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Advantages &amp; Disadvantages of Shared Memory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92370" y="5793935"/>
            <a:ext cx="1130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dirty="0">
                <a:solidFill>
                  <a:srgbClr val="FF0000"/>
                </a:solidFill>
              </a:rPr>
              <a:t>multiple processors operate in parallel, and independently multiple caches may possess different copies of the same memory block, this creates </a:t>
            </a:r>
            <a:r>
              <a:rPr lang="en-US" b="1" dirty="0">
                <a:solidFill>
                  <a:srgbClr val="FF0000"/>
                </a:solidFill>
              </a:rPr>
              <a:t>cache coherence problem</a:t>
            </a:r>
            <a:r>
              <a:rPr lang="en-US" dirty="0">
                <a:solidFill>
                  <a:srgbClr val="FF0000"/>
                </a:solidFill>
              </a:rPr>
              <a:t>. 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Cache </a:t>
            </a:r>
            <a:r>
              <a:rPr lang="en-US" b="1" dirty="0">
                <a:solidFill>
                  <a:srgbClr val="FF0000"/>
                </a:solidFill>
              </a:rPr>
              <a:t>coherence schemes</a:t>
            </a:r>
            <a:r>
              <a:rPr lang="en-US" dirty="0">
                <a:solidFill>
                  <a:srgbClr val="FF0000"/>
                </a:solidFill>
              </a:rPr>
              <a:t> help to avoid this problem by maintaining a uniform state for each cached block of data</a:t>
            </a:r>
          </a:p>
        </p:txBody>
      </p:sp>
    </p:spTree>
    <p:extLst>
      <p:ext uri="{BB962C8B-B14F-4D97-AF65-F5344CB8AC3E}">
        <p14:creationId xmlns:p14="http://schemas.microsoft.com/office/powerpoint/2010/main" val="28627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532398"/>
            <a:ext cx="11652068" cy="38044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Distributed </a:t>
            </a:r>
            <a:r>
              <a:rPr lang="en-US" dirty="0"/>
              <a:t>memory systems require a communication network to connect inter-processor memory.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Parallel Computing </a:t>
            </a:r>
            <a:r>
              <a:rPr lang="en-US" sz="3600" b="1" dirty="0"/>
              <a:t> </a:t>
            </a:r>
            <a:r>
              <a:rPr lang="en-US" sz="3600" b="1" dirty="0" smtClean="0"/>
              <a:t>- Distributed Memory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43" y="1277615"/>
            <a:ext cx="5931762" cy="24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532398"/>
            <a:ext cx="11652068" cy="38044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smtClean="0"/>
              <a:t>Advantages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Memory </a:t>
            </a:r>
            <a:r>
              <a:rPr lang="en-US" dirty="0"/>
              <a:t>is scalable with the number of processors 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Increase </a:t>
            </a:r>
            <a:r>
              <a:rPr lang="en-US" dirty="0"/>
              <a:t>the number of processors, the size of memory increases proportionally 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dirty="0"/>
              <a:t>processor can rapidly access its own memory without interference and without the overhead incurred with trying to maintain cache coherence 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Cost </a:t>
            </a:r>
            <a:r>
              <a:rPr lang="en-US" dirty="0"/>
              <a:t>effectiveness: can use commodity, </a:t>
            </a:r>
            <a:r>
              <a:rPr lang="en-US" dirty="0" err="1"/>
              <a:t>off-theshelf</a:t>
            </a:r>
            <a:r>
              <a:rPr lang="en-US" dirty="0"/>
              <a:t> processors and networking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Parallel Computing </a:t>
            </a:r>
            <a:r>
              <a:rPr lang="en-US" b="1" dirty="0"/>
              <a:t> </a:t>
            </a:r>
            <a:r>
              <a:rPr lang="en-US" b="1" dirty="0" smtClean="0"/>
              <a:t>- Distributed Memory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532398"/>
            <a:ext cx="11652068" cy="38044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smtClean="0"/>
              <a:t>Disadvantages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Difficult to program: Programmer has to handle data communication between processors  </a:t>
            </a:r>
            <a:r>
              <a:rPr lang="en-US" dirty="0" err="1"/>
              <a:t>Nonuniform</a:t>
            </a:r>
            <a:r>
              <a:rPr lang="en-US" dirty="0"/>
              <a:t> memory access (NUMA) times 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may be difficult to map existing data structures, based on global memory, to distributed memory organization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Parallel Computing </a:t>
            </a:r>
            <a:r>
              <a:rPr lang="en-US" sz="3600" b="1" dirty="0"/>
              <a:t> </a:t>
            </a:r>
            <a:r>
              <a:rPr lang="en-US" sz="3600" b="1" dirty="0" smtClean="0"/>
              <a:t>- Distributed Memory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830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Assignment  - </a:t>
            </a:r>
            <a:r>
              <a:rPr lang="en-US" sz="5000" b="1" dirty="0" smtClean="0">
                <a:solidFill>
                  <a:srgbClr val="FF0000"/>
                </a:solidFill>
              </a:rPr>
              <a:t>Only Hand-Written Accepted</a:t>
            </a:r>
            <a:endParaRPr lang="en-US" sz="5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53" y="915797"/>
            <a:ext cx="10808677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Compare Parallel &amp; Distributed Computing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Enlist the similarities/dissimilarities between Parallel &amp; Grid Computing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Grid </a:t>
            </a:r>
            <a:r>
              <a:rPr lang="en-US" sz="2400" dirty="0" smtClean="0"/>
              <a:t>Computing &amp; </a:t>
            </a:r>
            <a:r>
              <a:rPr lang="en-US" sz="2400" dirty="0"/>
              <a:t>Distributed </a:t>
            </a:r>
            <a:r>
              <a:rPr lang="en-US" sz="2400" dirty="0" smtClean="0"/>
              <a:t>Computing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Distributed </a:t>
            </a:r>
            <a:r>
              <a:rPr lang="en-US" sz="2400" dirty="0" smtClean="0"/>
              <a:t>Computing &amp; Cloud Computing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Cloud </a:t>
            </a:r>
            <a:r>
              <a:rPr lang="en-US" sz="2400" dirty="0" smtClean="0"/>
              <a:t>Computing &amp; </a:t>
            </a:r>
            <a:r>
              <a:rPr lang="en-US" sz="2400" dirty="0"/>
              <a:t> Grid Computing </a:t>
            </a:r>
          </a:p>
        </p:txBody>
      </p:sp>
    </p:spTree>
    <p:extLst>
      <p:ext uri="{BB962C8B-B14F-4D97-AF65-F5344CB8AC3E}">
        <p14:creationId xmlns:p14="http://schemas.microsoft.com/office/powerpoint/2010/main" val="8006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 smtClean="0"/>
              <a:t>Users </a:t>
            </a:r>
            <a:r>
              <a:rPr lang="en-US" dirty="0"/>
              <a:t>need not have knowledge of, expertise in, or control over the technology infrastructure in the “cloud” that supports them </a:t>
            </a: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en-US" dirty="0" smtClean="0"/>
              <a:t> </a:t>
            </a:r>
            <a:r>
              <a:rPr lang="en-US" dirty="0"/>
              <a:t>Cloud computing is the delivery of different services through the Internet. These resources include tools and applications like data storage, servers, databases, networking, and software.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4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Cloud Computing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4458" b="5570"/>
          <a:stretch/>
        </p:blipFill>
        <p:spPr bwMode="auto">
          <a:xfrm>
            <a:off x="2414954" y="1928483"/>
            <a:ext cx="6457217" cy="378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9292" y="950968"/>
            <a:ext cx="115120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Supports to increase </a:t>
            </a:r>
            <a:r>
              <a:rPr lang="en-US" sz="2400" dirty="0"/>
              <a:t>computing capacity or add computing capabilities at any time without investing in new infrastructure, training new personnel, or licensing new software</a:t>
            </a:r>
          </a:p>
        </p:txBody>
      </p:sp>
    </p:spTree>
    <p:extLst>
      <p:ext uri="{BB962C8B-B14F-4D97-AF65-F5344CB8AC3E}">
        <p14:creationId xmlns:p14="http://schemas.microsoft.com/office/powerpoint/2010/main" val="33624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Cloud Computing</a:t>
            </a:r>
            <a:endParaRPr lang="en-US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966788"/>
            <a:ext cx="65055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6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Top Players in Cloud Computing</a:t>
            </a:r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0" y="976313"/>
            <a:ext cx="68675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6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Grid Computing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Computer </a:t>
            </a:r>
            <a:r>
              <a:rPr lang="en-US" sz="2400" dirty="0"/>
              <a:t>network in which each computer's resources are shared with every other computer in the system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Network </a:t>
            </a:r>
            <a:r>
              <a:rPr lang="en-US" sz="2400" dirty="0"/>
              <a:t>of computers working together to perform a task that would rather be difficult for a single machine.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machines on that network work under the same protocol to act like a virtual supercomputer. 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00" y="3943349"/>
            <a:ext cx="403493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3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Grid Computing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6523" y="903238"/>
            <a:ext cx="1143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Processing power, memory and data storage are all community resources that authorized users can tap into and leverage for specific tasks.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task that they work on may include </a:t>
            </a:r>
            <a:r>
              <a:rPr lang="en-US" sz="2400" b="1" dirty="0" err="1">
                <a:solidFill>
                  <a:srgbClr val="FF0000"/>
                </a:solidFill>
              </a:rPr>
              <a:t>analysing</a:t>
            </a:r>
            <a:r>
              <a:rPr lang="en-US" sz="2400" b="1" dirty="0">
                <a:solidFill>
                  <a:srgbClr val="FF0000"/>
                </a:solidFill>
              </a:rPr>
              <a:t> huge datasets </a:t>
            </a:r>
            <a:r>
              <a:rPr lang="en-US" sz="2400" dirty="0"/>
              <a:t>or simulating situations which require high computing power.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Computers </a:t>
            </a:r>
            <a:r>
              <a:rPr lang="en-US" sz="2400" dirty="0"/>
              <a:t>on the network contribute resources like processing power and storage capacity to the network.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06" y="3783989"/>
            <a:ext cx="5133975" cy="307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1085</Words>
  <Application>Microsoft Office PowerPoint</Application>
  <PresentationFormat>Custom</PresentationFormat>
  <Paragraphs>139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Parallel and Distributed Computing</vt:lpstr>
      <vt:lpstr>Today We Will learn,</vt:lpstr>
      <vt:lpstr>Cloud Computing</vt:lpstr>
      <vt:lpstr>Cloud Computing</vt:lpstr>
      <vt:lpstr>Cloud Computing</vt:lpstr>
      <vt:lpstr>Cloud Computing</vt:lpstr>
      <vt:lpstr>Top Players in Cloud Computing</vt:lpstr>
      <vt:lpstr>Grid Computing</vt:lpstr>
      <vt:lpstr>Grid Computing</vt:lpstr>
      <vt:lpstr>Grid Computing</vt:lpstr>
      <vt:lpstr>Grid Computing</vt:lpstr>
      <vt:lpstr>Grid Computing - Working</vt:lpstr>
      <vt:lpstr>Networked Cluster of Workstations (PCs)</vt:lpstr>
      <vt:lpstr>Architectural Design Tradeoffs</vt:lpstr>
      <vt:lpstr>Cluster Computing </vt:lpstr>
      <vt:lpstr>Cluster Computing</vt:lpstr>
      <vt:lpstr>Beowulf Cluster System</vt:lpstr>
      <vt:lpstr>Beowulf Cluster System</vt:lpstr>
      <vt:lpstr>NASA 128-Processor Beowulf Cluster</vt:lpstr>
      <vt:lpstr>Shared Memory Architecture</vt:lpstr>
      <vt:lpstr>Shared Memory and Message Passing</vt:lpstr>
      <vt:lpstr>Shared Memory Architecture</vt:lpstr>
      <vt:lpstr>Uniform Memory Access (UMA)</vt:lpstr>
      <vt:lpstr>Symmetric Multiprocessor - Multiprocessing(MP)</vt:lpstr>
      <vt:lpstr>Symmetric Multiprocessor - Multiprocessing(MP)</vt:lpstr>
      <vt:lpstr>Asymmetric Multiprocessor - Multiprocessing(MP)</vt:lpstr>
      <vt:lpstr>UMA –with and without caches</vt:lpstr>
      <vt:lpstr>Non-uniform Memory Access (NUMA)</vt:lpstr>
      <vt:lpstr>Hybrid Machine (UMA &amp; NUMA)</vt:lpstr>
      <vt:lpstr>Advantages &amp; Disadvantages of Shared Memory</vt:lpstr>
      <vt:lpstr>Parallel Computing  - Distributed Memory</vt:lpstr>
      <vt:lpstr>Parallel Computing  - Distributed Memory </vt:lpstr>
      <vt:lpstr>Parallel Computing  - Distributed Memory </vt:lpstr>
      <vt:lpstr>Assignment  - Only Hand-Written Accepted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saif</dc:creator>
  <cp:lastModifiedBy>UIIT</cp:lastModifiedBy>
  <cp:revision>338</cp:revision>
  <dcterms:created xsi:type="dcterms:W3CDTF">2021-09-29T18:45:01Z</dcterms:created>
  <dcterms:modified xsi:type="dcterms:W3CDTF">2021-10-13T12:06:36Z</dcterms:modified>
</cp:coreProperties>
</file>