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92" r:id="rId4"/>
    <p:sldId id="402" r:id="rId5"/>
    <p:sldId id="405" r:id="rId6"/>
    <p:sldId id="400" r:id="rId7"/>
    <p:sldId id="420" r:id="rId8"/>
    <p:sldId id="421" r:id="rId9"/>
    <p:sldId id="422" r:id="rId10"/>
    <p:sldId id="423" r:id="rId11"/>
    <p:sldId id="385" r:id="rId12"/>
    <p:sldId id="404" r:id="rId13"/>
    <p:sldId id="406" r:id="rId14"/>
    <p:sldId id="401" r:id="rId15"/>
    <p:sldId id="424" r:id="rId16"/>
    <p:sldId id="387" r:id="rId17"/>
    <p:sldId id="425" r:id="rId18"/>
    <p:sldId id="407" r:id="rId19"/>
    <p:sldId id="388" r:id="rId20"/>
    <p:sldId id="408" r:id="rId21"/>
    <p:sldId id="409" r:id="rId22"/>
    <p:sldId id="410" r:id="rId23"/>
    <p:sldId id="411" r:id="rId24"/>
    <p:sldId id="393" r:id="rId25"/>
    <p:sldId id="426" r:id="rId26"/>
    <p:sldId id="395" r:id="rId27"/>
    <p:sldId id="427" r:id="rId28"/>
    <p:sldId id="398" r:id="rId29"/>
    <p:sldId id="396" r:id="rId30"/>
    <p:sldId id="412" r:id="rId31"/>
    <p:sldId id="380" r:id="rId32"/>
    <p:sldId id="418" r:id="rId33"/>
    <p:sldId id="419" r:id="rId34"/>
    <p:sldId id="417" r:id="rId35"/>
    <p:sldId id="413" r:id="rId36"/>
    <p:sldId id="414" r:id="rId37"/>
    <p:sldId id="365" r:id="rId38"/>
    <p:sldId id="415" r:id="rId39"/>
    <p:sldId id="416" r:id="rId40"/>
    <p:sldId id="3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6CE2-6D87-4838-98F1-6CF6DFB8471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DBE5-5313-4052-B5C6-311284FB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1A70-CF7C-4FEE-A74A-F72A810F00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Parallel and Distributed Computing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Models </a:t>
            </a:r>
            <a:r>
              <a:rPr lang="en-US" sz="3200" dirty="0"/>
              <a:t>of Parallel Computers and Interconnection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85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Architecture of Theoretical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20328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Data parallel model</a:t>
            </a:r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major focus of data parallel programming model is on performing operations on a data set simultaneously. </a:t>
            </a:r>
            <a:endParaRPr lang="en-US" sz="2400" dirty="0" smtClean="0"/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data set is organized into some structure like an array, hypercube, etc. </a:t>
            </a:r>
            <a:endParaRPr lang="en-US" sz="2400" dirty="0" smtClean="0"/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Processors </a:t>
            </a:r>
            <a:r>
              <a:rPr lang="en-US" sz="2400" dirty="0"/>
              <a:t>perform operations collectively on the same data structure. </a:t>
            </a:r>
            <a:endParaRPr lang="en-US" sz="2400" dirty="0" smtClean="0"/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Each </a:t>
            </a:r>
            <a:r>
              <a:rPr lang="en-US" sz="2400" dirty="0"/>
              <a:t>task is performed on a different partition of the same data structure</a:t>
            </a: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5" y="4364614"/>
            <a:ext cx="515692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67" y="4364614"/>
            <a:ext cx="5686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9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PRAM Subclasses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dirty="0"/>
              <a:t>There are four subclasses of PRAM, based on the memory access protocols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" t="2847" b="3269"/>
          <a:stretch/>
        </p:blipFill>
        <p:spPr bwMode="auto">
          <a:xfrm>
            <a:off x="3979984" y="1828800"/>
            <a:ext cx="4621458" cy="471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3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PRAM Subclasses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23" y="750833"/>
            <a:ext cx="1143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Exclusive-read, exclusive-write (EREW) </a:t>
            </a:r>
            <a:r>
              <a:rPr lang="en-US" sz="2400" b="1" dirty="0" smtClean="0"/>
              <a:t>PRAM</a:t>
            </a:r>
            <a:endParaRPr lang="en-US" sz="2400" dirty="0"/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dirty="0" smtClean="0"/>
              <a:t>Access </a:t>
            </a:r>
            <a:r>
              <a:rPr lang="en-US" sz="2400" dirty="0"/>
              <a:t>to a memory location is exclusive. </a:t>
            </a:r>
            <a:endParaRPr lang="en-US" sz="2400" dirty="0" smtClean="0"/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dirty="0" smtClean="0"/>
              <a:t>No </a:t>
            </a:r>
            <a:r>
              <a:rPr lang="en-US" sz="2400" dirty="0"/>
              <a:t>concurrent read or write operations are allowed </a:t>
            </a:r>
            <a:endParaRPr lang="en-US" sz="2400" dirty="0" smtClean="0"/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b="1" u="sng" dirty="0" smtClean="0">
                <a:solidFill>
                  <a:srgbClr val="FF0000"/>
                </a:solidFill>
              </a:rPr>
              <a:t>The </a:t>
            </a:r>
            <a:r>
              <a:rPr lang="en-US" sz="2400" b="1" u="sng" dirty="0">
                <a:solidFill>
                  <a:srgbClr val="FF0000"/>
                </a:solidFill>
              </a:rPr>
              <a:t>weakest PRAM model, affording minimum concurrency in memory </a:t>
            </a:r>
            <a:r>
              <a:rPr lang="en-US" sz="2400" b="1" u="sng" dirty="0" smtClean="0">
                <a:solidFill>
                  <a:srgbClr val="FF0000"/>
                </a:solidFill>
              </a:rPr>
              <a:t>access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Concurrent-read</a:t>
            </a:r>
            <a:r>
              <a:rPr lang="en-US" sz="2400" b="1" dirty="0"/>
              <a:t>, exclusive-write (CREW) </a:t>
            </a:r>
            <a:r>
              <a:rPr lang="en-US" sz="2400" b="1" dirty="0" smtClean="0"/>
              <a:t>PRAM</a:t>
            </a:r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dirty="0" smtClean="0"/>
              <a:t>Multiple </a:t>
            </a:r>
            <a:r>
              <a:rPr lang="en-US" sz="2400" dirty="0"/>
              <a:t>read accesses to a memory location is allowed. </a:t>
            </a:r>
            <a:endParaRPr lang="en-US" sz="2400" dirty="0" smtClean="0"/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dirty="0" smtClean="0"/>
              <a:t>Multiple </a:t>
            </a:r>
            <a:r>
              <a:rPr lang="en-US" sz="2400" dirty="0"/>
              <a:t>write accesses to a memory location is </a:t>
            </a:r>
            <a:r>
              <a:rPr lang="en-US" sz="2400" dirty="0" smtClean="0"/>
              <a:t>serialized </a:t>
            </a:r>
          </a:p>
        </p:txBody>
      </p:sp>
    </p:spTree>
    <p:extLst>
      <p:ext uri="{BB962C8B-B14F-4D97-AF65-F5344CB8AC3E}">
        <p14:creationId xmlns:p14="http://schemas.microsoft.com/office/powerpoint/2010/main" val="14041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89" y="71965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PRAM Subclasses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23" y="806253"/>
            <a:ext cx="1143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Exclusive-read</a:t>
            </a:r>
            <a:r>
              <a:rPr lang="en-US" sz="2400" b="1" dirty="0"/>
              <a:t>, concurrent-write (ERCW) </a:t>
            </a:r>
            <a:r>
              <a:rPr lang="en-US" sz="2400" b="1" dirty="0" smtClean="0"/>
              <a:t>PRAM</a:t>
            </a:r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dirty="0" smtClean="0"/>
              <a:t>Multiple </a:t>
            </a:r>
            <a:r>
              <a:rPr lang="en-US" sz="2400" dirty="0"/>
              <a:t>write accesses are allowed to a memory location. </a:t>
            </a:r>
            <a:endParaRPr lang="en-US" sz="2400" dirty="0" smtClean="0"/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dirty="0" smtClean="0"/>
              <a:t>Multiple </a:t>
            </a:r>
            <a:r>
              <a:rPr lang="en-US" sz="2400" dirty="0"/>
              <a:t>read accesses are serialized </a:t>
            </a:r>
            <a:endParaRPr lang="en-US" sz="2400" dirty="0" smtClean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Concurrent-read</a:t>
            </a:r>
            <a:r>
              <a:rPr lang="en-US" sz="2400" b="1" dirty="0"/>
              <a:t>, concurrent-write (CRCW) </a:t>
            </a:r>
            <a:r>
              <a:rPr lang="en-US" sz="2400" b="1" dirty="0" smtClean="0"/>
              <a:t>PRAM</a:t>
            </a:r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dirty="0" smtClean="0"/>
              <a:t>Both </a:t>
            </a:r>
            <a:r>
              <a:rPr lang="en-US" sz="2400" dirty="0"/>
              <a:t>multiple read and multiple write accesses to a memory location are allowed </a:t>
            </a:r>
            <a:endParaRPr lang="en-US" sz="2400" dirty="0" smtClean="0"/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b="1" u="sng" dirty="0" smtClean="0">
                <a:solidFill>
                  <a:srgbClr val="FF0000"/>
                </a:solidFill>
              </a:rPr>
              <a:t>This </a:t>
            </a:r>
            <a:r>
              <a:rPr lang="en-US" sz="2400" b="1" u="sng" dirty="0">
                <a:solidFill>
                  <a:srgbClr val="FF0000"/>
                </a:solidFill>
              </a:rPr>
              <a:t>is the most powerful PRAM </a:t>
            </a:r>
            <a:r>
              <a:rPr lang="en-US" sz="2400" b="1" u="sng" dirty="0" smtClean="0">
                <a:solidFill>
                  <a:srgbClr val="FF0000"/>
                </a:solidFill>
              </a:rPr>
              <a:t>model</a:t>
            </a: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endParaRPr lang="en-US" sz="24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PRAM Semantics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23" y="792398"/>
            <a:ext cx="1143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Concurrent read access </a:t>
            </a:r>
            <a:r>
              <a:rPr lang="en-US" sz="2400" dirty="0"/>
              <a:t>to a memory location by all processors is OK.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Concurrent </a:t>
            </a:r>
            <a:r>
              <a:rPr lang="en-US" sz="2400" dirty="0"/>
              <a:t>write access to a memory location presents semantic discrepancy and requires arbitration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most frequently used arbitration protocols are: 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2400" b="1" u="sng" dirty="0" smtClean="0">
                <a:solidFill>
                  <a:srgbClr val="FF0000"/>
                </a:solidFill>
              </a:rPr>
              <a:t>Common</a:t>
            </a:r>
            <a:r>
              <a:rPr lang="en-US" sz="2400" dirty="0"/>
              <a:t>: Concurrent write is allowed if all the writing processors have the same value 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2400" b="1" u="sng" dirty="0" smtClean="0">
                <a:solidFill>
                  <a:srgbClr val="FF0000"/>
                </a:solidFill>
              </a:rPr>
              <a:t>Arbitrary</a:t>
            </a:r>
            <a:r>
              <a:rPr lang="en-US" sz="2400" b="1" u="sng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An arbitrary processor is allowed to proceed with the write operation, and the rest fail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798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PRAM Semantics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23" y="792398"/>
            <a:ext cx="1143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2400" b="1" u="sng" dirty="0" smtClean="0">
                <a:solidFill>
                  <a:srgbClr val="FF0000"/>
                </a:solidFill>
              </a:rPr>
              <a:t>Priority</a:t>
            </a:r>
            <a:r>
              <a:rPr lang="en-US" sz="2400" b="1" u="sng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Processors are prioritized a priori, the processor with the highest priority writes and others </a:t>
            </a:r>
            <a:r>
              <a:rPr lang="en-US" sz="2400" dirty="0" smtClean="0"/>
              <a:t>fail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2400" b="1" u="sng" dirty="0" smtClean="0">
                <a:solidFill>
                  <a:srgbClr val="FF0000"/>
                </a:solidFill>
              </a:rPr>
              <a:t>Sum</a:t>
            </a:r>
            <a:r>
              <a:rPr lang="en-US" sz="2400" b="1" u="sng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sum of all the quantities is written</a:t>
            </a:r>
          </a:p>
        </p:txBody>
      </p:sp>
    </p:spTree>
    <p:extLst>
      <p:ext uri="{BB962C8B-B14F-4D97-AF65-F5344CB8AC3E}">
        <p14:creationId xmlns:p14="http://schemas.microsoft.com/office/powerpoint/2010/main" val="5642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Processor Granularity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parallel computing, granularity (or grain size) of a task is a measure of the amount of work (or computation) which is performed by that task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Granularity is usually measured in terms of the number of instructions executed in a particular </a:t>
            </a:r>
            <a:r>
              <a:rPr lang="en-US" sz="2400" dirty="0" smtClean="0"/>
              <a:t>task.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Alternately</a:t>
            </a:r>
            <a:r>
              <a:rPr lang="en-US" sz="2400" dirty="0"/>
              <a:t>, granularity can also be specified </a:t>
            </a:r>
            <a:r>
              <a:rPr lang="en-US" sz="2400" b="1" dirty="0"/>
              <a:t>in terms of the execution time of a program</a:t>
            </a:r>
            <a:r>
              <a:rPr lang="en-US" sz="2400" b="1" u="sng" dirty="0">
                <a:solidFill>
                  <a:srgbClr val="FF0000"/>
                </a:solidFill>
              </a:rPr>
              <a:t>, combining the computation time and communication time.</a:t>
            </a:r>
          </a:p>
        </p:txBody>
      </p:sp>
    </p:spTree>
    <p:extLst>
      <p:ext uri="{BB962C8B-B14F-4D97-AF65-F5344CB8AC3E}">
        <p14:creationId xmlns:p14="http://schemas.microsoft.com/office/powerpoint/2010/main" val="27669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Processor Granularity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parallel computing, </a:t>
            </a:r>
            <a:r>
              <a:rPr lang="en-US" sz="2400" b="1" dirty="0" smtClean="0"/>
              <a:t>Processor granularit</a:t>
            </a:r>
            <a:r>
              <a:rPr lang="en-US" sz="2400" b="1" dirty="0" smtClean="0"/>
              <a:t>y</a:t>
            </a:r>
            <a:r>
              <a:rPr lang="en-US" sz="2400" dirty="0" smtClean="0"/>
              <a:t> sometimes refers to the power of individual processor.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is also used to denote the degree of parallelism.</a:t>
            </a:r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b="1" dirty="0" smtClean="0"/>
              <a:t>Coarse-grained</a:t>
            </a:r>
            <a:r>
              <a:rPr lang="en-US" sz="2400" b="1" dirty="0"/>
              <a:t>: </a:t>
            </a:r>
            <a:r>
              <a:rPr lang="en-US" sz="2400" dirty="0"/>
              <a:t>Few powerful </a:t>
            </a:r>
            <a:r>
              <a:rPr lang="en-US" sz="2400" dirty="0" smtClean="0"/>
              <a:t>processors</a:t>
            </a:r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b="1" dirty="0" smtClean="0"/>
              <a:t>Fine-grained</a:t>
            </a:r>
            <a:r>
              <a:rPr lang="en-US" sz="2400" b="1" dirty="0"/>
              <a:t>: </a:t>
            </a:r>
            <a:r>
              <a:rPr lang="en-US" sz="2400" dirty="0" smtClean="0"/>
              <a:t>Many, </a:t>
            </a:r>
            <a:r>
              <a:rPr lang="en-US" sz="2400" dirty="0"/>
              <a:t>less powerful </a:t>
            </a:r>
            <a:r>
              <a:rPr lang="en-US" sz="2400" dirty="0" smtClean="0"/>
              <a:t>processors</a:t>
            </a:r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b="1" dirty="0" smtClean="0"/>
              <a:t>Medium-grained</a:t>
            </a:r>
            <a:r>
              <a:rPr lang="en-US" sz="2400" b="1" dirty="0"/>
              <a:t>: </a:t>
            </a:r>
            <a:r>
              <a:rPr lang="en-US" sz="2400" dirty="0"/>
              <a:t>between the above </a:t>
            </a:r>
            <a:r>
              <a:rPr lang="en-US" sz="2400" dirty="0" smtClean="0"/>
              <a:t>two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10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Processor Granularity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Another </a:t>
            </a:r>
            <a:r>
              <a:rPr lang="en-US" sz="2400" dirty="0"/>
              <a:t>definition of granularity is with respect to </a:t>
            </a:r>
            <a:r>
              <a:rPr lang="en-US" sz="2400" dirty="0" smtClean="0"/>
              <a:t>the relative </a:t>
            </a:r>
            <a:r>
              <a:rPr lang="en-US" sz="2400" dirty="0"/>
              <a:t>rates of communication to computation</a:t>
            </a:r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b="1" u="sng" dirty="0" smtClean="0"/>
              <a:t>Fine-grained</a:t>
            </a:r>
            <a:r>
              <a:rPr lang="en-US" sz="2400" b="1" u="sng" dirty="0"/>
              <a:t>: </a:t>
            </a:r>
            <a:r>
              <a:rPr lang="en-US" sz="2400" dirty="0"/>
              <a:t>shorter duration </a:t>
            </a:r>
            <a:r>
              <a:rPr lang="en-US" sz="2400" dirty="0" smtClean="0"/>
              <a:t>between </a:t>
            </a:r>
            <a:r>
              <a:rPr lang="en-US" sz="2400" dirty="0" smtClean="0"/>
              <a:t>communication</a:t>
            </a:r>
            <a:endParaRPr lang="en-US" sz="2400" dirty="0"/>
          </a:p>
          <a:p>
            <a:pPr marL="800100" lvl="1" indent="-342900" algn="just">
              <a:lnSpc>
                <a:spcPct val="200000"/>
              </a:lnSpc>
              <a:buFontTx/>
              <a:buChar char="-"/>
            </a:pPr>
            <a:r>
              <a:rPr lang="en-US" sz="2400" b="1" u="sng" dirty="0" smtClean="0"/>
              <a:t>Coarse-grained</a:t>
            </a:r>
            <a:r>
              <a:rPr lang="en-US" sz="2400" dirty="0"/>
              <a:t>: longer duration </a:t>
            </a:r>
            <a:r>
              <a:rPr lang="en-US" sz="2400" dirty="0" smtClean="0"/>
              <a:t>between 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Interconnection Networks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Static </a:t>
            </a:r>
            <a:r>
              <a:rPr lang="en-US" sz="2800" b="1" u="sng" dirty="0"/>
              <a:t>networks: </a:t>
            </a:r>
            <a:r>
              <a:rPr lang="en-US" sz="2800" dirty="0"/>
              <a:t>Processing nodes </a:t>
            </a:r>
            <a:r>
              <a:rPr lang="en-US" sz="2800" dirty="0" smtClean="0"/>
              <a:t>are connected </a:t>
            </a:r>
            <a:r>
              <a:rPr lang="en-US" sz="2800" dirty="0"/>
              <a:t>by point-to-point communication</a:t>
            </a:r>
          </a:p>
          <a:p>
            <a:pPr algn="just" fontAlgn="base">
              <a:lnSpc>
                <a:spcPct val="150000"/>
              </a:lnSpc>
            </a:pPr>
            <a:r>
              <a:rPr lang="en-US" sz="2800" dirty="0" smtClean="0"/>
              <a:t>     links </a:t>
            </a:r>
            <a:r>
              <a:rPr lang="en-US" sz="2800" dirty="0"/>
              <a:t>(direct </a:t>
            </a:r>
            <a:r>
              <a:rPr lang="en-US" sz="2800" dirty="0" smtClean="0"/>
              <a:t>networks). Mostly </a:t>
            </a:r>
            <a:r>
              <a:rPr lang="en-US" sz="2800" dirty="0"/>
              <a:t>used for </a:t>
            </a:r>
            <a:r>
              <a:rPr lang="en-US" sz="2800" b="1" u="sng" dirty="0"/>
              <a:t>message-passing computers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u="sng" dirty="0" smtClean="0"/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Dynamic </a:t>
            </a:r>
            <a:r>
              <a:rPr lang="en-US" sz="2800" b="1" u="sng" dirty="0"/>
              <a:t>networks: </a:t>
            </a:r>
            <a:r>
              <a:rPr lang="en-US" sz="2800" dirty="0"/>
              <a:t>Communication </a:t>
            </a:r>
            <a:r>
              <a:rPr lang="en-US" sz="2800" dirty="0" smtClean="0"/>
              <a:t>links are </a:t>
            </a:r>
            <a:r>
              <a:rPr lang="en-US" sz="2800" dirty="0"/>
              <a:t>connected to one another dynamically </a:t>
            </a:r>
            <a:r>
              <a:rPr lang="en-US" sz="2800" dirty="0" smtClean="0"/>
              <a:t>by the </a:t>
            </a:r>
            <a:r>
              <a:rPr lang="en-US" sz="2800" dirty="0"/>
              <a:t>switches to establish paths </a:t>
            </a:r>
            <a:r>
              <a:rPr lang="en-US" sz="2800" dirty="0" smtClean="0"/>
              <a:t>among processing </a:t>
            </a:r>
            <a:r>
              <a:rPr lang="en-US" sz="2800" dirty="0"/>
              <a:t>nodes and memory </a:t>
            </a:r>
            <a:r>
              <a:rPr lang="en-US" sz="2800" dirty="0" smtClean="0"/>
              <a:t>banks (indirect </a:t>
            </a:r>
            <a:r>
              <a:rPr lang="en-US" sz="2800" dirty="0"/>
              <a:t>networks)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Mostly </a:t>
            </a:r>
            <a:r>
              <a:rPr lang="en-US" sz="2800" dirty="0"/>
              <a:t>used for </a:t>
            </a:r>
            <a:r>
              <a:rPr lang="en-US" sz="2800" b="1" u="sng" dirty="0"/>
              <a:t>shared memory computers</a:t>
            </a:r>
          </a:p>
        </p:txBody>
      </p:sp>
    </p:spTree>
    <p:extLst>
      <p:ext uri="{BB962C8B-B14F-4D97-AF65-F5344CB8AC3E}">
        <p14:creationId xmlns:p14="http://schemas.microsoft.com/office/powerpoint/2010/main" val="2335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Today We Will learn,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Architecture of Theoretical Parallel </a:t>
            </a:r>
            <a:r>
              <a:rPr lang="en-US" dirty="0"/>
              <a:t>Computer (PRAM)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PRAM Subclasses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PRAM Semantics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Interconnection </a:t>
            </a:r>
            <a:r>
              <a:rPr lang="en-US" dirty="0"/>
              <a:t>Networks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Network Topologies</a:t>
            </a: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Interconnection Networks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Examples of Static networks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492311"/>
            <a:ext cx="8715375" cy="47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Interconnection Networks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Switch based Connections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1" y="1655977"/>
            <a:ext cx="4429125" cy="49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Interconnection Networks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Dynamic Interactions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152650"/>
            <a:ext cx="7939088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Interconnection Networks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Multistage Dynamic Interactions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938337"/>
            <a:ext cx="8377238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Switch Functionalities &amp; Cost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9007" y="799290"/>
            <a:ext cx="1154960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switch </a:t>
            </a:r>
            <a:r>
              <a:rPr lang="en-US" sz="2800" dirty="0"/>
              <a:t>is a hardware device that filters and forwards network packets from one networking device (switch, router, computer, server, etc.) to another.</a:t>
            </a:r>
            <a:endParaRPr lang="en-US" sz="2800" dirty="0" smtClean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single switch has a set of input ports and a set </a:t>
            </a:r>
            <a:r>
              <a:rPr lang="en-US" sz="2800" dirty="0" smtClean="0"/>
              <a:t>of output </a:t>
            </a:r>
            <a:r>
              <a:rPr lang="en-US" sz="2800" dirty="0" smtClean="0"/>
              <a:t>ports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61" y="3467967"/>
            <a:ext cx="6457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Switch Functionalities &amp; Cost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9007" y="799290"/>
            <a:ext cx="11549606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switch functionalities </a:t>
            </a:r>
            <a:r>
              <a:rPr lang="en-US" sz="2800" dirty="0" smtClean="0"/>
              <a:t>include: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a </a:t>
            </a:r>
            <a:r>
              <a:rPr lang="en-US" sz="2800" dirty="0"/>
              <a:t>mapping from input to output ports (</a:t>
            </a:r>
            <a:r>
              <a:rPr lang="en-US" sz="2800" dirty="0" smtClean="0"/>
              <a:t>basic)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additional </a:t>
            </a:r>
            <a:r>
              <a:rPr lang="en-US" sz="2800" dirty="0"/>
              <a:t>support </a:t>
            </a:r>
            <a:r>
              <a:rPr lang="en-US" sz="2800" dirty="0" smtClean="0"/>
              <a:t>for internal </a:t>
            </a:r>
            <a:r>
              <a:rPr lang="en-US" sz="2800" dirty="0"/>
              <a:t>buffering (when the requested output </a:t>
            </a:r>
            <a:r>
              <a:rPr lang="en-US" sz="2800" dirty="0" smtClean="0"/>
              <a:t>port is busy), routing </a:t>
            </a:r>
            <a:r>
              <a:rPr lang="en-US" sz="2800" dirty="0"/>
              <a:t>(to alleviate network congestion), </a:t>
            </a:r>
            <a:r>
              <a:rPr lang="en-US" sz="2800" dirty="0" smtClean="0"/>
              <a:t>and multicasting </a:t>
            </a:r>
            <a:r>
              <a:rPr lang="en-US" sz="2800" dirty="0"/>
              <a:t>(same output on multiple ports)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The degree of a switch is the total number of ports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The cost of a switch is influenced by the cost of mapping hardware, the peripheral hardware, and packaging </a:t>
            </a:r>
            <a:r>
              <a:rPr lang="en-US" sz="2800" dirty="0" smtClean="0"/>
              <a:t>costs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Network Interface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4" y="915797"/>
            <a:ext cx="11605846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Network interface is to handle the </a:t>
            </a:r>
            <a:r>
              <a:rPr lang="en-US" sz="2400" dirty="0" smtClean="0"/>
              <a:t>connectivity between </a:t>
            </a:r>
            <a:r>
              <a:rPr lang="en-US" sz="2400" dirty="0"/>
              <a:t>the node and the network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network interface is generally a network interface card (NIC)</a:t>
            </a:r>
            <a:endParaRPr lang="en-US" sz="2400" dirty="0" smtClean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Network interface has </a:t>
            </a:r>
            <a:r>
              <a:rPr lang="en-US" sz="2400" b="1" u="sng" dirty="0"/>
              <a:t>input and output ports </a:t>
            </a:r>
            <a:r>
              <a:rPr lang="en-US" sz="2400" dirty="0" smtClean="0"/>
              <a:t>that pipe </a:t>
            </a:r>
            <a:r>
              <a:rPr lang="en-US" sz="2400" dirty="0"/>
              <a:t>data into and out of the network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Its </a:t>
            </a:r>
            <a:r>
              <a:rPr lang="en-US" sz="2400" dirty="0"/>
              <a:t>functionalities </a:t>
            </a:r>
            <a:r>
              <a:rPr lang="en-US" sz="2400" dirty="0" smtClean="0"/>
              <a:t>include: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packetizing data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computing </a:t>
            </a:r>
            <a:r>
              <a:rPr lang="en-US" sz="2400" dirty="0"/>
              <a:t>routing </a:t>
            </a:r>
            <a:r>
              <a:rPr lang="en-US" sz="2400" dirty="0" smtClean="0"/>
              <a:t>information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buffering </a:t>
            </a:r>
            <a:r>
              <a:rPr lang="en-US" sz="2400" dirty="0"/>
              <a:t>incoming and outgoing </a:t>
            </a:r>
            <a:r>
              <a:rPr lang="en-US" sz="2400" dirty="0" smtClean="0"/>
              <a:t>data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error </a:t>
            </a:r>
            <a:r>
              <a:rPr lang="en-US" sz="2400" dirty="0" smtClean="0"/>
              <a:t>checking</a:t>
            </a:r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07" y="3187066"/>
            <a:ext cx="5848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4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Network Interface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4" y="915797"/>
            <a:ext cx="116058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Network interface is to handle the </a:t>
            </a:r>
            <a:r>
              <a:rPr lang="en-US" sz="2400" dirty="0" smtClean="0"/>
              <a:t>connectivity between </a:t>
            </a:r>
            <a:r>
              <a:rPr lang="en-US" sz="2400" dirty="0"/>
              <a:t>the node and the network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Network interface has </a:t>
            </a:r>
            <a:r>
              <a:rPr lang="en-US" sz="2400" b="1" u="sng" dirty="0"/>
              <a:t>input and output ports </a:t>
            </a:r>
            <a:r>
              <a:rPr lang="en-US" sz="2400" dirty="0" smtClean="0"/>
              <a:t>that pipe </a:t>
            </a:r>
            <a:r>
              <a:rPr lang="en-US" sz="2400" dirty="0"/>
              <a:t>data into and out of the network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Its </a:t>
            </a:r>
            <a:r>
              <a:rPr lang="en-US" sz="2400" dirty="0"/>
              <a:t>functionalities </a:t>
            </a:r>
            <a:r>
              <a:rPr lang="en-US" sz="2400" dirty="0" smtClean="0"/>
              <a:t>include: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packetizing data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computing </a:t>
            </a:r>
            <a:r>
              <a:rPr lang="en-US" sz="2400" dirty="0"/>
              <a:t>routing </a:t>
            </a:r>
            <a:r>
              <a:rPr lang="en-US" sz="2400" dirty="0" smtClean="0"/>
              <a:t>information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buffering </a:t>
            </a:r>
            <a:r>
              <a:rPr lang="en-US" sz="2400" dirty="0"/>
              <a:t>incoming and outgoing </a:t>
            </a:r>
            <a:r>
              <a:rPr lang="en-US" sz="2400" dirty="0" smtClean="0"/>
              <a:t>data</a:t>
            </a:r>
          </a:p>
          <a:p>
            <a:pPr marL="800100" lvl="1" indent="-342900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error checking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For dynamic interconnection networks:</a:t>
            </a:r>
            <a:r>
              <a:rPr lang="en-US" sz="2400" dirty="0"/>
              <a:t> </a:t>
            </a:r>
            <a:r>
              <a:rPr lang="en-US" sz="2400" dirty="0" smtClean="0"/>
              <a:t>Its cost </a:t>
            </a:r>
            <a:r>
              <a:rPr lang="en-US" sz="2400" dirty="0"/>
              <a:t>is proportional to the number of </a:t>
            </a:r>
            <a:r>
              <a:rPr lang="en-US" sz="2400" dirty="0" smtClean="0"/>
              <a:t>switches used </a:t>
            </a:r>
            <a:r>
              <a:rPr lang="en-US" sz="2400" dirty="0"/>
              <a:t>in the </a:t>
            </a:r>
            <a:r>
              <a:rPr lang="en-US" sz="2400" dirty="0" smtClean="0"/>
              <a:t>network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For </a:t>
            </a:r>
            <a:r>
              <a:rPr lang="en-US" sz="2400" b="1" u="sng" dirty="0"/>
              <a:t>static Interconnection networks</a:t>
            </a:r>
            <a:r>
              <a:rPr lang="en-US" sz="2400" dirty="0"/>
              <a:t>: Its </a:t>
            </a:r>
            <a:r>
              <a:rPr lang="en-US" sz="2400" dirty="0" smtClean="0"/>
              <a:t>cost is </a:t>
            </a:r>
            <a:r>
              <a:rPr lang="en-US" sz="2400" dirty="0"/>
              <a:t>proportional to the number of links</a:t>
            </a:r>
          </a:p>
        </p:txBody>
      </p:sp>
    </p:spTree>
    <p:extLst>
      <p:ext uri="{BB962C8B-B14F-4D97-AF65-F5344CB8AC3E}">
        <p14:creationId xmlns:p14="http://schemas.microsoft.com/office/powerpoint/2010/main" val="26469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Network Topologies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3" y="915797"/>
            <a:ext cx="11162501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 processors must be working together </a:t>
            </a:r>
            <a:r>
              <a:rPr lang="en-US" sz="2400" dirty="0" smtClean="0"/>
              <a:t>to solve </a:t>
            </a:r>
            <a:r>
              <a:rPr lang="en-US" sz="2400" dirty="0"/>
              <a:t>a common task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/>
              <a:t>must communicate during the course </a:t>
            </a:r>
            <a:r>
              <a:rPr lang="en-US" sz="2400" dirty="0" smtClean="0"/>
              <a:t>of solving </a:t>
            </a:r>
            <a:r>
              <a:rPr lang="en-US" sz="2400" dirty="0"/>
              <a:t>the task problems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communication is provided by </a:t>
            </a:r>
            <a:r>
              <a:rPr lang="en-US" sz="2400" dirty="0" smtClean="0"/>
              <a:t>the interconnection </a:t>
            </a:r>
            <a:r>
              <a:rPr lang="en-US" sz="2400" dirty="0"/>
              <a:t>networks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to connect multiple processors in a </a:t>
            </a:r>
            <a:r>
              <a:rPr lang="en-US" sz="2400" dirty="0" smtClean="0"/>
              <a:t>parallel system -This </a:t>
            </a:r>
            <a:r>
              <a:rPr lang="en-US" sz="2400" dirty="0"/>
              <a:t>is a trade-off between cost and scalability </a:t>
            </a:r>
            <a:r>
              <a:rPr lang="en-US" sz="2400" dirty="0" smtClean="0"/>
              <a:t>with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8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Bus Based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3" y="915797"/>
            <a:ext cx="108086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bus-based network consists of a shared </a:t>
            </a:r>
            <a:r>
              <a:rPr lang="en-US" sz="2400" dirty="0" smtClean="0"/>
              <a:t>medium that </a:t>
            </a:r>
            <a:r>
              <a:rPr lang="en-US" sz="2400" dirty="0"/>
              <a:t>connects all nodes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cost of a bus-based network scales linearly </a:t>
            </a:r>
            <a:r>
              <a:rPr lang="en-US" sz="2400" dirty="0" smtClean="0"/>
              <a:t>with respect </a:t>
            </a:r>
            <a:r>
              <a:rPr lang="en-US" sz="2400" dirty="0"/>
              <a:t>to the number of processors 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distance between any two nodes in the </a:t>
            </a:r>
            <a:r>
              <a:rPr lang="en-US" sz="2400" dirty="0" smtClean="0"/>
              <a:t>network is </a:t>
            </a:r>
            <a:r>
              <a:rPr lang="en-US" sz="2400" dirty="0"/>
              <a:t>constant O(1)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Ideal </a:t>
            </a:r>
            <a:r>
              <a:rPr lang="en-US" sz="2400" dirty="0"/>
              <a:t>for broadcasting information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Disadvantage</a:t>
            </a:r>
            <a:r>
              <a:rPr lang="en-US" sz="2400" b="1" dirty="0"/>
              <a:t>:</a:t>
            </a:r>
            <a:r>
              <a:rPr lang="en-US" sz="2400" dirty="0"/>
              <a:t> bounded bandwidth &amp; </a:t>
            </a:r>
            <a:r>
              <a:rPr lang="en-US" sz="2400" dirty="0" smtClean="0"/>
              <a:t>blocking Performance </a:t>
            </a:r>
            <a:r>
              <a:rPr lang="en-US" sz="2400" dirty="0"/>
              <a:t>is not scalable with respect to </a:t>
            </a:r>
            <a:r>
              <a:rPr lang="en-US" sz="2400" dirty="0" smtClean="0"/>
              <a:t>the number </a:t>
            </a:r>
            <a:r>
              <a:rPr lang="en-US" sz="2400" dirty="0"/>
              <a:t>of processors p</a:t>
            </a:r>
          </a:p>
        </p:txBody>
      </p:sp>
    </p:spTree>
    <p:extLst>
      <p:ext uri="{BB962C8B-B14F-4D97-AF65-F5344CB8AC3E}">
        <p14:creationId xmlns:p14="http://schemas.microsoft.com/office/powerpoint/2010/main" val="32347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Instruction 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A program residing in the memory unit of a computer consists of a sequence of instructions. 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dirty="0" smtClean="0"/>
              <a:t>These </a:t>
            </a:r>
            <a:r>
              <a:rPr lang="en-US" dirty="0"/>
              <a:t>instructions are executed by the </a:t>
            </a:r>
            <a:r>
              <a:rPr lang="en-US" dirty="0" smtClean="0"/>
              <a:t>processor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dirty="0" smtClean="0"/>
              <a:t>   by </a:t>
            </a:r>
            <a:r>
              <a:rPr lang="en-US" dirty="0"/>
              <a:t>going through a cycle for each </a:t>
            </a:r>
            <a:r>
              <a:rPr lang="en-US" dirty="0" smtClean="0"/>
              <a:t>instruction</a:t>
            </a:r>
          </a:p>
          <a:p>
            <a:pPr algn="just">
              <a:lnSpc>
                <a:spcPct val="130000"/>
              </a:lnSpc>
            </a:pPr>
            <a:r>
              <a:rPr lang="en-US" dirty="0" smtClean="0"/>
              <a:t>Also </a:t>
            </a:r>
            <a:r>
              <a:rPr lang="en-US" dirty="0"/>
              <a:t>known as the </a:t>
            </a:r>
            <a:r>
              <a:rPr lang="en-US" b="1" dirty="0"/>
              <a:t>fetch–decode–execute cycle</a:t>
            </a:r>
            <a:r>
              <a:rPr lang="en-US" dirty="0"/>
              <a:t>, </a:t>
            </a:r>
            <a:endParaRPr lang="en-US" dirty="0" smtClean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or </a:t>
            </a:r>
            <a:r>
              <a:rPr lang="en-US" dirty="0"/>
              <a:t>simply the </a:t>
            </a:r>
            <a:r>
              <a:rPr lang="en-US" b="1" dirty="0"/>
              <a:t>fetch-execute cycle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65" y="1688123"/>
            <a:ext cx="4057650" cy="37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Bus Based Network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5" y="1857375"/>
            <a:ext cx="747063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Completely Connect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Each node has a </a:t>
            </a:r>
            <a:r>
              <a:rPr lang="en-US" dirty="0" smtClean="0"/>
              <a:t>direct communication </a:t>
            </a:r>
            <a:r>
              <a:rPr lang="en-US" dirty="0"/>
              <a:t>link </a:t>
            </a:r>
            <a:r>
              <a:rPr lang="en-US" dirty="0" smtClean="0"/>
              <a:t>to every </a:t>
            </a:r>
            <a:r>
              <a:rPr lang="en-US" dirty="0"/>
              <a:t>other node in </a:t>
            </a:r>
            <a:r>
              <a:rPr lang="en-US" dirty="0" smtClean="0"/>
              <a:t>the network </a:t>
            </a:r>
            <a:r>
              <a:rPr lang="en-US" dirty="0"/>
              <a:t>(non-blocking)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How many communication links are </a:t>
            </a:r>
            <a:r>
              <a:rPr lang="en-US" dirty="0"/>
              <a:t>needed?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Scalable </a:t>
            </a:r>
            <a:r>
              <a:rPr lang="en-US" dirty="0"/>
              <a:t>in terms </a:t>
            </a:r>
            <a:r>
              <a:rPr lang="en-US" dirty="0" smtClean="0"/>
              <a:t>of performance</a:t>
            </a:r>
            <a:r>
              <a:rPr lang="en-US" dirty="0"/>
              <a:t>, </a:t>
            </a:r>
            <a:r>
              <a:rPr lang="en-US" dirty="0" smtClean="0"/>
              <a:t>not scalable </a:t>
            </a:r>
            <a:r>
              <a:rPr lang="en-US" dirty="0"/>
              <a:t>in terms </a:t>
            </a:r>
            <a:r>
              <a:rPr lang="en-US" dirty="0" smtClean="0"/>
              <a:t>of cost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35" y="4142512"/>
            <a:ext cx="4551219" cy="26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Star Connect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r>
              <a:rPr lang="en-US" dirty="0"/>
              <a:t>One processor acts as </a:t>
            </a:r>
            <a:r>
              <a:rPr lang="en-US" dirty="0" smtClean="0"/>
              <a:t>the central </a:t>
            </a:r>
            <a:r>
              <a:rPr lang="en-US" dirty="0"/>
              <a:t>processor</a:t>
            </a:r>
          </a:p>
          <a:p>
            <a:r>
              <a:rPr lang="en-US" dirty="0" smtClean="0"/>
              <a:t>Every </a:t>
            </a:r>
            <a:r>
              <a:rPr lang="en-US" dirty="0"/>
              <a:t>other processor has </a:t>
            </a:r>
            <a:r>
              <a:rPr lang="en-US" dirty="0" smtClean="0"/>
              <a:t>a communication </a:t>
            </a:r>
            <a:r>
              <a:rPr lang="en-US" dirty="0"/>
              <a:t>link with </a:t>
            </a:r>
            <a:r>
              <a:rPr lang="en-US" dirty="0" smtClean="0"/>
              <a:t>this processor</a:t>
            </a:r>
            <a:endParaRPr lang="en-US" dirty="0"/>
          </a:p>
          <a:p>
            <a:r>
              <a:rPr lang="en-US" dirty="0" smtClean="0"/>
              <a:t>Congestion </a:t>
            </a:r>
            <a:r>
              <a:rPr lang="en-US" dirty="0"/>
              <a:t>may happen </a:t>
            </a:r>
            <a:r>
              <a:rPr lang="en-US" dirty="0" smtClean="0"/>
              <a:t>at the </a:t>
            </a:r>
            <a:r>
              <a:rPr lang="en-US" dirty="0"/>
              <a:t>central processor</a:t>
            </a:r>
          </a:p>
          <a:p>
            <a:r>
              <a:rPr lang="en-US" dirty="0" smtClean="0"/>
              <a:t>This </a:t>
            </a:r>
            <a:r>
              <a:rPr lang="en-US" dirty="0"/>
              <a:t>is a blocking network</a:t>
            </a:r>
          </a:p>
          <a:p>
            <a:r>
              <a:rPr lang="en-US" dirty="0" smtClean="0"/>
              <a:t>Scalable </a:t>
            </a:r>
            <a:r>
              <a:rPr lang="en-US" dirty="0"/>
              <a:t>in terms of </a:t>
            </a:r>
            <a:r>
              <a:rPr lang="en-US" dirty="0" smtClean="0"/>
              <a:t>cost, not </a:t>
            </a:r>
            <a:r>
              <a:rPr lang="en-US" dirty="0"/>
              <a:t>scalable in terms </a:t>
            </a:r>
            <a:r>
              <a:rPr lang="en-US" dirty="0" smtClean="0"/>
              <a:t>of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7" y="3981882"/>
            <a:ext cx="3428999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Linear Array and Ring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r>
              <a:rPr lang="en-US" dirty="0"/>
              <a:t>Scalable in terms of costs, not scalable in </a:t>
            </a:r>
            <a:r>
              <a:rPr lang="en-US" dirty="0" smtClean="0"/>
              <a:t>terms of </a:t>
            </a:r>
            <a:r>
              <a:rPr lang="en-US" dirty="0"/>
              <a:t>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54" y="2438400"/>
            <a:ext cx="7245927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Crossbar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en-US" sz="3200" dirty="0"/>
              <a:t>A crossbar network uses a grid of switches </a:t>
            </a:r>
            <a:r>
              <a:rPr lang="en-US" sz="3200" dirty="0" smtClean="0"/>
              <a:t>or switching </a:t>
            </a:r>
            <a:r>
              <a:rPr lang="en-US" sz="3200" dirty="0"/>
              <a:t>nodes to connect p processors to </a:t>
            </a:r>
            <a:r>
              <a:rPr lang="en-US" sz="3200" dirty="0" smtClean="0"/>
              <a:t>b memory </a:t>
            </a:r>
            <a:r>
              <a:rPr lang="en-US" sz="3200" dirty="0"/>
              <a:t>banks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It </a:t>
            </a:r>
            <a:r>
              <a:rPr lang="en-US" sz="3200" dirty="0"/>
              <a:t>is a non-blocking network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total number of switching nodes is Θ(</a:t>
            </a:r>
            <a:r>
              <a:rPr lang="en-US" sz="3200" dirty="0" err="1"/>
              <a:t>pb</a:t>
            </a:r>
            <a:r>
              <a:rPr lang="en-US" sz="3200" dirty="0"/>
              <a:t>)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In </a:t>
            </a:r>
            <a:r>
              <a:rPr lang="en-US" sz="3200" dirty="0"/>
              <a:t>many cases, b is at least on the order of p, </a:t>
            </a:r>
            <a:r>
              <a:rPr lang="en-US" sz="3200" dirty="0" smtClean="0"/>
              <a:t>the complexity </a:t>
            </a:r>
            <a:r>
              <a:rPr lang="en-US" sz="3200" dirty="0"/>
              <a:t>of the crossbar network is Ω(p*p)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Disadvantage</a:t>
            </a:r>
            <a:r>
              <a:rPr lang="en-US" sz="3200" dirty="0"/>
              <a:t>: Switch complexity is difficult to </a:t>
            </a:r>
            <a:r>
              <a:rPr lang="en-US" sz="3200" dirty="0" smtClean="0"/>
              <a:t>realize at </a:t>
            </a:r>
            <a:r>
              <a:rPr lang="en-US" sz="3200" dirty="0"/>
              <a:t>high data rates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Scalable </a:t>
            </a:r>
            <a:r>
              <a:rPr lang="en-US" sz="3200" dirty="0"/>
              <a:t>in terms of performance, but not </a:t>
            </a:r>
            <a:r>
              <a:rPr lang="en-US" sz="3200" dirty="0" smtClean="0"/>
              <a:t>scalable in </a:t>
            </a:r>
            <a:r>
              <a:rPr lang="en-US" sz="3200" dirty="0"/>
              <a:t>terms of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Crossbar Network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019" y="1593273"/>
            <a:ext cx="7461394" cy="4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Crossbar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5" y="1055972"/>
            <a:ext cx="6788726" cy="55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Multistage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3200" dirty="0" smtClean="0"/>
              <a:t>To </a:t>
            </a:r>
            <a:r>
              <a:rPr lang="en-US" sz="3200" dirty="0"/>
              <a:t>balance the scalability between performance </a:t>
            </a:r>
            <a:r>
              <a:rPr lang="en-US" sz="3200" dirty="0" smtClean="0"/>
              <a:t>and costs</a:t>
            </a:r>
            <a:endParaRPr lang="en-US" sz="3200" dirty="0"/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Allowing </a:t>
            </a:r>
            <a:r>
              <a:rPr lang="en-US" sz="3200" dirty="0"/>
              <a:t>multiple stages between processors </a:t>
            </a:r>
            <a:r>
              <a:rPr lang="en-US" sz="3200" dirty="0" smtClean="0"/>
              <a:t>and memory </a:t>
            </a:r>
            <a:r>
              <a:rPr lang="en-US" sz="3200" dirty="0"/>
              <a:t>banks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Switches </a:t>
            </a:r>
            <a:r>
              <a:rPr lang="en-US" sz="3200" dirty="0"/>
              <a:t>are installed at each stage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It </a:t>
            </a:r>
            <a:r>
              <a:rPr lang="en-US" sz="3200" dirty="0"/>
              <a:t>is more scalable than bus-based networks </a:t>
            </a:r>
            <a:r>
              <a:rPr lang="en-US" sz="3200" dirty="0" smtClean="0"/>
              <a:t>in terms </a:t>
            </a:r>
            <a:r>
              <a:rPr lang="en-US" sz="3200" dirty="0"/>
              <a:t>of performance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It </a:t>
            </a:r>
            <a:r>
              <a:rPr lang="en-US" sz="3200" dirty="0"/>
              <a:t>is more scalable than the crossbar networks </a:t>
            </a:r>
            <a:r>
              <a:rPr lang="en-US" sz="3200" dirty="0" smtClean="0"/>
              <a:t>in terms </a:t>
            </a:r>
            <a:r>
              <a:rPr lang="en-US" sz="3200" dirty="0"/>
              <a:t>of costs</a:t>
            </a:r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A </a:t>
            </a:r>
            <a:r>
              <a:rPr lang="en-US" sz="3200" dirty="0"/>
              <a:t>special multistage interconnection network is </a:t>
            </a:r>
            <a:r>
              <a:rPr lang="en-US" sz="3200" dirty="0" smtClean="0"/>
              <a:t>the </a:t>
            </a:r>
            <a:r>
              <a:rPr lang="en-US" sz="3200" b="1" u="sng" dirty="0" smtClean="0"/>
              <a:t>omega </a:t>
            </a:r>
            <a:r>
              <a:rPr lang="en-US" sz="3200" b="1" u="sng" dirty="0"/>
              <a:t>network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19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Multistage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Multistage Interactions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938337"/>
            <a:ext cx="8377238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Multistage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Multistage Interactions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624012"/>
            <a:ext cx="6609484" cy="46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Clock 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A clock cycle is also known as a </a:t>
            </a:r>
            <a:r>
              <a:rPr lang="en-US" b="1" u="sng" dirty="0">
                <a:solidFill>
                  <a:srgbClr val="FF0000"/>
                </a:solidFill>
              </a:rPr>
              <a:t>clock </a:t>
            </a:r>
            <a:r>
              <a:rPr lang="en-US" b="1" u="sng" dirty="0" smtClean="0">
                <a:solidFill>
                  <a:srgbClr val="FF0000"/>
                </a:solidFill>
              </a:rPr>
              <a:t>tick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It is a single increment of the central processing unit (CPU) clock during which the smallest unit of processor activity is carried out. 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dirty="0" smtClean="0"/>
              <a:t>It </a:t>
            </a:r>
            <a:r>
              <a:rPr lang="en-US" dirty="0"/>
              <a:t>helps in </a:t>
            </a:r>
            <a:r>
              <a:rPr lang="en-US" b="1" u="sng" dirty="0">
                <a:solidFill>
                  <a:srgbClr val="FF0000"/>
                </a:solidFill>
              </a:rPr>
              <a:t>determining the speed of the CPU</a:t>
            </a:r>
            <a:r>
              <a:rPr lang="en-US" dirty="0"/>
              <a:t>, as it is considered the basic unit of measuring how fast an instruction can be executed by the computer </a:t>
            </a:r>
            <a:r>
              <a:rPr lang="en-US" dirty="0" smtClean="0"/>
              <a:t>processor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The clock speed of a processor is measured in </a:t>
            </a:r>
            <a:r>
              <a:rPr lang="en-US" b="1" u="sng" dirty="0">
                <a:solidFill>
                  <a:srgbClr val="FF0000"/>
                </a:solidFill>
              </a:rPr>
              <a:t>hertz</a:t>
            </a:r>
            <a:r>
              <a:rPr lang="en-US" dirty="0"/>
              <a:t>, which is clock cycles per second. 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CPU which completes </a:t>
            </a:r>
            <a:r>
              <a:rPr lang="en-US" b="1" u="sng" dirty="0">
                <a:solidFill>
                  <a:srgbClr val="FF0000"/>
                </a:solidFill>
              </a:rPr>
              <a:t>three billion clock cycles per secon</a:t>
            </a:r>
            <a:r>
              <a:rPr lang="en-US" dirty="0">
                <a:solidFill>
                  <a:srgbClr val="FF0000"/>
                </a:solidFill>
              </a:rPr>
              <a:t>d has a clock speed of 3 GHz.</a:t>
            </a:r>
          </a:p>
        </p:txBody>
      </p:sp>
    </p:spTree>
    <p:extLst>
      <p:ext uri="{BB962C8B-B14F-4D97-AF65-F5344CB8AC3E}">
        <p14:creationId xmlns:p14="http://schemas.microsoft.com/office/powerpoint/2010/main" val="20348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  - </a:t>
            </a:r>
            <a:r>
              <a:rPr lang="en-US" sz="5000" b="1" dirty="0" smtClean="0">
                <a:solidFill>
                  <a:srgbClr val="FF0000"/>
                </a:solidFill>
              </a:rPr>
              <a:t>Only Hand-Written Accepted</a:t>
            </a:r>
            <a:endParaRPr lang="en-US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Concurrent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i="1" dirty="0" smtClean="0"/>
              <a:t>Concurrent</a:t>
            </a:r>
            <a:r>
              <a:rPr lang="en-US" dirty="0"/>
              <a:t> means </a:t>
            </a:r>
            <a:r>
              <a:rPr lang="en-US" i="1" dirty="0"/>
              <a:t>something that happens at the same </a:t>
            </a:r>
            <a:r>
              <a:rPr lang="en-US" i="1" dirty="0" smtClean="0"/>
              <a:t>time</a:t>
            </a:r>
          </a:p>
          <a:p>
            <a:pPr algn="just">
              <a:lnSpc>
                <a:spcPct val="130000"/>
              </a:lnSpc>
            </a:pPr>
            <a:r>
              <a:rPr lang="en-US" b="1" u="sng" dirty="0" smtClean="0"/>
              <a:t>Concurrent </a:t>
            </a:r>
            <a:r>
              <a:rPr lang="en-US" b="1" u="sng" dirty="0"/>
              <a:t>processing </a:t>
            </a:r>
            <a:r>
              <a:rPr lang="en-US" dirty="0"/>
              <a:t>is a computing model in which multiple processors execute instructions </a:t>
            </a:r>
            <a:r>
              <a:rPr lang="en-US" dirty="0" smtClean="0"/>
              <a:t>simultaneously </a:t>
            </a:r>
            <a:r>
              <a:rPr lang="en-US" dirty="0"/>
              <a:t>for better </a:t>
            </a:r>
            <a:r>
              <a:rPr lang="en-US" dirty="0" smtClean="0"/>
              <a:t>performance</a:t>
            </a:r>
          </a:p>
          <a:p>
            <a:pPr algn="just">
              <a:lnSpc>
                <a:spcPct val="130000"/>
              </a:lnSpc>
            </a:pPr>
            <a:r>
              <a:rPr lang="en-US" b="1" u="sng" dirty="0" smtClean="0"/>
              <a:t>Concurrent </a:t>
            </a:r>
            <a:r>
              <a:rPr lang="en-US" b="1" u="sng" dirty="0"/>
              <a:t>processing </a:t>
            </a:r>
            <a:r>
              <a:rPr lang="en-US" dirty="0"/>
              <a:t>is sometimes said to be synonymous with parallel </a:t>
            </a:r>
            <a:r>
              <a:rPr lang="en-US" dirty="0" smtClean="0"/>
              <a:t>processing.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tasks are broken into </a:t>
            </a:r>
            <a:r>
              <a:rPr lang="en-US" sz="2800" b="1" u="sng" dirty="0"/>
              <a:t>sub-types</a:t>
            </a:r>
            <a:r>
              <a:rPr lang="en-US" sz="2800" dirty="0"/>
              <a:t>, which are then assigned to different </a:t>
            </a:r>
            <a:r>
              <a:rPr lang="en-US" sz="2800" dirty="0"/>
              <a:t> </a:t>
            </a:r>
            <a:r>
              <a:rPr lang="en-US" sz="2800" dirty="0" smtClean="0"/>
              <a:t>processors </a:t>
            </a:r>
            <a:r>
              <a:rPr lang="en-US" sz="2800" dirty="0"/>
              <a:t>to perform simultaneously, </a:t>
            </a:r>
            <a:r>
              <a:rPr lang="en-US" sz="2800" u="sng" dirty="0">
                <a:solidFill>
                  <a:srgbClr val="FF0000"/>
                </a:solidFill>
              </a:rPr>
              <a:t>sequentially instead</a:t>
            </a:r>
            <a:r>
              <a:rPr lang="en-US" sz="2800" dirty="0"/>
              <a:t>, as they would have to be performed by one processor</a:t>
            </a:r>
          </a:p>
        </p:txBody>
      </p:sp>
    </p:spTree>
    <p:extLst>
      <p:ext uri="{BB962C8B-B14F-4D97-AF65-F5344CB8AC3E}">
        <p14:creationId xmlns:p14="http://schemas.microsoft.com/office/powerpoint/2010/main" val="13116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Architecture of Theoretical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864912"/>
            <a:ext cx="11652068" cy="302821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Parallel Random Access Machine (PRAM) is a theoretical model of parallel computer, </a:t>
            </a:r>
            <a:r>
              <a:rPr lang="en-US" dirty="0" smtClean="0"/>
              <a:t>with</a:t>
            </a:r>
          </a:p>
          <a:p>
            <a:pPr lvl="2" algn="just">
              <a:lnSpc>
                <a:spcPct val="110000"/>
              </a:lnSpc>
              <a:buFontTx/>
              <a:buChar char="-"/>
            </a:pP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/>
              <a:t>identical processors </a:t>
            </a:r>
            <a:endParaRPr lang="en-US" sz="2800" dirty="0" smtClean="0"/>
          </a:p>
          <a:p>
            <a:pPr lvl="2" algn="just">
              <a:lnSpc>
                <a:spcPct val="110000"/>
              </a:lnSpc>
              <a:buFontTx/>
              <a:buChar char="-"/>
            </a:pPr>
            <a:r>
              <a:rPr lang="en-US" sz="2800" dirty="0" smtClean="0"/>
              <a:t> </a:t>
            </a:r>
            <a:r>
              <a:rPr lang="en-US" sz="2800" dirty="0"/>
              <a:t>a global memory of unbounded size </a:t>
            </a:r>
            <a:endParaRPr lang="en-US" sz="2800" dirty="0" smtClean="0"/>
          </a:p>
          <a:p>
            <a:pPr lvl="2" algn="just">
              <a:lnSpc>
                <a:spcPct val="110000"/>
              </a:lnSpc>
              <a:buFontTx/>
              <a:buChar char="-"/>
            </a:pPr>
            <a:r>
              <a:rPr lang="en-US" sz="2800" dirty="0" smtClean="0"/>
              <a:t>memory </a:t>
            </a:r>
            <a:r>
              <a:rPr lang="en-US" sz="2800" dirty="0"/>
              <a:t>is uniformly accessible to all </a:t>
            </a:r>
            <a:r>
              <a:rPr lang="en-US" sz="2800" dirty="0" smtClean="0"/>
              <a:t>processors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"/>
          <a:stretch/>
        </p:blipFill>
        <p:spPr bwMode="auto">
          <a:xfrm>
            <a:off x="2814637" y="3657600"/>
            <a:ext cx="6257925" cy="307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Architecture of Theoretical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20328"/>
            <a:ext cx="11652068" cy="564632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 PRAM, </a:t>
            </a:r>
            <a:r>
              <a:rPr lang="en-US" sz="3200" dirty="0" smtClean="0"/>
              <a:t>Processors </a:t>
            </a:r>
            <a:r>
              <a:rPr lang="en-US" sz="3200" dirty="0"/>
              <a:t>share a common </a:t>
            </a:r>
            <a:r>
              <a:rPr lang="en-US" sz="3200" dirty="0" smtClean="0"/>
              <a:t>clock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They </a:t>
            </a:r>
            <a:r>
              <a:rPr lang="en-US" sz="3200" dirty="0"/>
              <a:t>may execute different instructions in each </a:t>
            </a:r>
            <a:r>
              <a:rPr lang="en-US" sz="3200" dirty="0" smtClean="0"/>
              <a:t>cycle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There are many methods to implement the PRAM model, but the most prominent ones are −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3200" dirty="0" smtClean="0"/>
              <a:t>Shared </a:t>
            </a:r>
            <a:r>
              <a:rPr lang="en-US" sz="3200" dirty="0"/>
              <a:t>memory </a:t>
            </a:r>
            <a:r>
              <a:rPr lang="en-US" sz="3200" dirty="0" smtClean="0"/>
              <a:t>model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3200" dirty="0" smtClean="0"/>
              <a:t>Message </a:t>
            </a:r>
            <a:r>
              <a:rPr lang="en-US" sz="3200" dirty="0"/>
              <a:t>passing </a:t>
            </a:r>
            <a:r>
              <a:rPr lang="en-US" sz="3200" dirty="0" smtClean="0"/>
              <a:t>model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3200" dirty="0" smtClean="0"/>
              <a:t>Data parallel model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198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Architecture of Theoretical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20328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Shared </a:t>
            </a:r>
            <a:r>
              <a:rPr lang="en-US" dirty="0"/>
              <a:t>memory </a:t>
            </a:r>
            <a:r>
              <a:rPr lang="en-US" dirty="0" smtClean="0"/>
              <a:t>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77" y="2105457"/>
            <a:ext cx="6752359" cy="371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Architecture of Theoretical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20328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Message </a:t>
            </a:r>
            <a:r>
              <a:rPr lang="en-US" sz="3200" dirty="0"/>
              <a:t>passing </a:t>
            </a:r>
            <a:r>
              <a:rPr lang="en-US" sz="3200" dirty="0" smtClean="0"/>
              <a:t>model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69" y="2205903"/>
            <a:ext cx="8687232" cy="260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1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1443</Words>
  <Application>Microsoft Office PowerPoint</Application>
  <PresentationFormat>Custom</PresentationFormat>
  <Paragraphs>174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Parallel and Distributed Computing</vt:lpstr>
      <vt:lpstr>Today We Will learn,</vt:lpstr>
      <vt:lpstr>Instruction Cycle</vt:lpstr>
      <vt:lpstr>Clock Cycle</vt:lpstr>
      <vt:lpstr>Concurrent Process</vt:lpstr>
      <vt:lpstr>Architecture of Theoretical Parallel Computer</vt:lpstr>
      <vt:lpstr>Architecture of Theoretical Parallel Computer</vt:lpstr>
      <vt:lpstr>Architecture of Theoretical Parallel Computer</vt:lpstr>
      <vt:lpstr>Architecture of Theoretical Parallel Computer</vt:lpstr>
      <vt:lpstr>Architecture of Theoretical Parallel Computer</vt:lpstr>
      <vt:lpstr>PRAM Subclasses</vt:lpstr>
      <vt:lpstr>PRAM Subclasses</vt:lpstr>
      <vt:lpstr>PRAM Subclasses</vt:lpstr>
      <vt:lpstr>PRAM Semantics</vt:lpstr>
      <vt:lpstr>PRAM Semantics</vt:lpstr>
      <vt:lpstr>Processor Granularity</vt:lpstr>
      <vt:lpstr>Processor Granularity</vt:lpstr>
      <vt:lpstr>Processor Granularity</vt:lpstr>
      <vt:lpstr>Interconnection Networks</vt:lpstr>
      <vt:lpstr>Interconnection Networks</vt:lpstr>
      <vt:lpstr>Interconnection Networks</vt:lpstr>
      <vt:lpstr>Interconnection Networks</vt:lpstr>
      <vt:lpstr>Interconnection Networks</vt:lpstr>
      <vt:lpstr>Switch Functionalities &amp; Cost</vt:lpstr>
      <vt:lpstr>Switch Functionalities &amp; Cost</vt:lpstr>
      <vt:lpstr>Network Interface</vt:lpstr>
      <vt:lpstr>Network Interface</vt:lpstr>
      <vt:lpstr>Network Topologies</vt:lpstr>
      <vt:lpstr>Bus Based Network</vt:lpstr>
      <vt:lpstr>Bus Based Network</vt:lpstr>
      <vt:lpstr>Completely Connect Network</vt:lpstr>
      <vt:lpstr>Star Connect Network</vt:lpstr>
      <vt:lpstr>Linear Array and Ring Networks</vt:lpstr>
      <vt:lpstr>Crossbar Network</vt:lpstr>
      <vt:lpstr>Crossbar Network</vt:lpstr>
      <vt:lpstr>Crossbar Network</vt:lpstr>
      <vt:lpstr>Multistage Network</vt:lpstr>
      <vt:lpstr>Multistage Network</vt:lpstr>
      <vt:lpstr>Multistage Network</vt:lpstr>
      <vt:lpstr>Assignment  - Only Hand-Written Accepted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saif</dc:creator>
  <cp:lastModifiedBy>UIIT</cp:lastModifiedBy>
  <cp:revision>449</cp:revision>
  <dcterms:created xsi:type="dcterms:W3CDTF">2021-09-29T18:45:01Z</dcterms:created>
  <dcterms:modified xsi:type="dcterms:W3CDTF">2021-10-20T09:53:57Z</dcterms:modified>
</cp:coreProperties>
</file>