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474" r:id="rId4"/>
    <p:sldId id="484" r:id="rId5"/>
    <p:sldId id="486" r:id="rId6"/>
    <p:sldId id="477" r:id="rId7"/>
    <p:sldId id="482" r:id="rId8"/>
    <p:sldId id="483" r:id="rId9"/>
    <p:sldId id="440" r:id="rId10"/>
    <p:sldId id="442" r:id="rId11"/>
    <p:sldId id="466" r:id="rId12"/>
    <p:sldId id="443" r:id="rId13"/>
    <p:sldId id="444" r:id="rId14"/>
    <p:sldId id="487" r:id="rId15"/>
    <p:sldId id="488" r:id="rId16"/>
    <p:sldId id="445" r:id="rId17"/>
    <p:sldId id="446" r:id="rId18"/>
    <p:sldId id="456" r:id="rId19"/>
    <p:sldId id="489" r:id="rId20"/>
    <p:sldId id="491" r:id="rId21"/>
    <p:sldId id="450" r:id="rId22"/>
    <p:sldId id="451" r:id="rId23"/>
    <p:sldId id="485" r:id="rId24"/>
    <p:sldId id="452" r:id="rId25"/>
    <p:sldId id="470" r:id="rId26"/>
    <p:sldId id="476" r:id="rId27"/>
    <p:sldId id="453" r:id="rId28"/>
    <p:sldId id="457" r:id="rId29"/>
    <p:sldId id="459" r:id="rId30"/>
    <p:sldId id="475" r:id="rId31"/>
    <p:sldId id="471" r:id="rId32"/>
    <p:sldId id="472" r:id="rId33"/>
    <p:sldId id="473" r:id="rId34"/>
    <p:sldId id="447" r:id="rId35"/>
    <p:sldId id="460" r:id="rId36"/>
    <p:sldId id="462" r:id="rId37"/>
    <p:sldId id="463" r:id="rId38"/>
    <p:sldId id="465" r:id="rId39"/>
    <p:sldId id="478" r:id="rId40"/>
    <p:sldId id="479" r:id="rId41"/>
    <p:sldId id="480" r:id="rId42"/>
    <p:sldId id="464" r:id="rId43"/>
    <p:sldId id="481" r:id="rId44"/>
    <p:sldId id="461" r:id="rId45"/>
    <p:sldId id="39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06CE2-6D87-4838-98F1-6CF6DFB84715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9DBE5-5313-4052-B5C6-311284FB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400" b="1" dirty="0" smtClean="0"/>
              <a:t>Packet Routing Cost</a:t>
            </a:r>
          </a:p>
          <a:p>
            <a:pPr algn="just"/>
            <a:r>
              <a:rPr lang="en-US" u="sng" dirty="0" smtClean="0"/>
              <a:t>Consider the transfer of an m word message through the network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time taken for programming the network interfaces and computing the routing information, etc., is independent of the message length. This is aggregated into the startup time </a:t>
            </a:r>
            <a:r>
              <a:rPr lang="en-US" i="1" dirty="0" err="1" smtClean="0"/>
              <a:t>ts</a:t>
            </a:r>
            <a:r>
              <a:rPr lang="en-US" i="1" dirty="0" smtClean="0"/>
              <a:t> </a:t>
            </a:r>
            <a:r>
              <a:rPr lang="en-US" dirty="0" smtClean="0"/>
              <a:t>of the message transfer. </a:t>
            </a:r>
          </a:p>
          <a:p>
            <a:pPr algn="just"/>
            <a:r>
              <a:rPr lang="en-US" dirty="0" smtClean="0"/>
              <a:t>We assume a scenario in which routing tables are static over the time of message transfer (i.e., all packets traverse the same path). While this is not a valid assumption under all circumstances, it serves the purpose of motivating a cost model for message transfer. The message is broken into packets, and packets are assembled with their error, routing, and sequencing fields. The size of a packet is now given by </a:t>
            </a:r>
            <a:r>
              <a:rPr lang="en-US" b="1" i="1" u="sng" dirty="0" smtClean="0"/>
              <a:t>r </a:t>
            </a:r>
            <a:r>
              <a:rPr lang="en-US" b="1" u="sng" dirty="0" smtClean="0"/>
              <a:t>+ </a:t>
            </a:r>
            <a:r>
              <a:rPr lang="en-US" b="1" i="1" u="sng" dirty="0" smtClean="0"/>
              <a:t>s</a:t>
            </a:r>
            <a:r>
              <a:rPr lang="en-US" b="1" u="sng" dirty="0" smtClean="0"/>
              <a:t>, where </a:t>
            </a:r>
            <a:r>
              <a:rPr lang="en-US" b="1" i="1" u="sng" dirty="0" smtClean="0"/>
              <a:t>r </a:t>
            </a:r>
            <a:r>
              <a:rPr lang="en-US" b="1" u="sng" dirty="0" smtClean="0"/>
              <a:t>is the original message and </a:t>
            </a:r>
            <a:r>
              <a:rPr lang="en-US" b="1" i="1" u="sng" dirty="0" smtClean="0"/>
              <a:t>s </a:t>
            </a:r>
            <a:r>
              <a:rPr lang="en-US" b="1" u="sng" dirty="0" smtClean="0"/>
              <a:t>is the additional information carried in the packet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time for packetizing the message is proportional to the length of the message. We denote this time by </a:t>
            </a:r>
            <a:r>
              <a:rPr lang="en-US" b="1" i="1" u="sng" dirty="0" smtClean="0"/>
              <a:t>mt</a:t>
            </a:r>
            <a:r>
              <a:rPr lang="en-US" b="1" u="sng" dirty="0" smtClean="0"/>
              <a:t>w1</a:t>
            </a:r>
            <a:r>
              <a:rPr lang="en-US" dirty="0" smtClean="0"/>
              <a:t>. If the network is capable of communicating one word every </a:t>
            </a:r>
            <a:r>
              <a:rPr lang="en-US" b="1" i="1" dirty="0" smtClean="0"/>
              <a:t>t</a:t>
            </a:r>
            <a:r>
              <a:rPr lang="en-US" b="1" baseline="-25000" dirty="0" smtClean="0"/>
              <a:t>w2</a:t>
            </a:r>
            <a:r>
              <a:rPr lang="en-US" dirty="0" smtClean="0"/>
              <a:t> seconds, incurs a delay of </a:t>
            </a:r>
            <a:r>
              <a:rPr lang="en-US" i="1" dirty="0" err="1" smtClean="0"/>
              <a:t>th</a:t>
            </a:r>
            <a:r>
              <a:rPr lang="en-US" i="1" dirty="0" smtClean="0"/>
              <a:t> </a:t>
            </a:r>
            <a:r>
              <a:rPr lang="en-US" dirty="0" smtClean="0"/>
              <a:t>on each hop, and if the first packet traverses </a:t>
            </a:r>
            <a:r>
              <a:rPr lang="en-US" i="1" dirty="0" smtClean="0"/>
              <a:t>l </a:t>
            </a:r>
            <a:r>
              <a:rPr lang="en-US" dirty="0" smtClean="0"/>
              <a:t>hops, then this packet takes time </a:t>
            </a:r>
            <a:r>
              <a:rPr lang="en-US" i="1" dirty="0" err="1" smtClean="0"/>
              <a:t>thl</a:t>
            </a:r>
            <a:r>
              <a:rPr lang="en-US" i="1" dirty="0" smtClean="0"/>
              <a:t> </a:t>
            </a:r>
            <a:r>
              <a:rPr lang="en-US" dirty="0" smtClean="0"/>
              <a:t>+ </a:t>
            </a:r>
            <a:r>
              <a:rPr lang="en-US" i="1" dirty="0" smtClean="0"/>
              <a:t>t</a:t>
            </a:r>
            <a:r>
              <a:rPr lang="en-US" dirty="0" smtClean="0"/>
              <a:t>w2(</a:t>
            </a:r>
            <a:r>
              <a:rPr lang="en-US" i="1" dirty="0" smtClean="0"/>
              <a:t>r </a:t>
            </a:r>
            <a:r>
              <a:rPr lang="en-US" dirty="0" smtClean="0"/>
              <a:t>+ </a:t>
            </a:r>
            <a:r>
              <a:rPr lang="en-US" i="1" dirty="0" smtClean="0"/>
              <a:t>s</a:t>
            </a:r>
            <a:r>
              <a:rPr lang="en-US" dirty="0" smtClean="0"/>
              <a:t>) to reach the destination. After this time, the destination node receives an additional packet every </a:t>
            </a:r>
            <a:r>
              <a:rPr lang="en-US" i="1" dirty="0" smtClean="0"/>
              <a:t>t</a:t>
            </a:r>
            <a:r>
              <a:rPr lang="en-US" dirty="0" smtClean="0"/>
              <a:t>w2(</a:t>
            </a:r>
            <a:r>
              <a:rPr lang="en-US" i="1" dirty="0" smtClean="0"/>
              <a:t>r </a:t>
            </a:r>
            <a:r>
              <a:rPr lang="en-US" dirty="0" smtClean="0"/>
              <a:t>+ </a:t>
            </a:r>
            <a:r>
              <a:rPr lang="en-US" i="1" dirty="0" smtClean="0"/>
              <a:t>s</a:t>
            </a:r>
            <a:r>
              <a:rPr lang="en-US" dirty="0" smtClean="0"/>
              <a:t>) seconds. Since there are </a:t>
            </a:r>
            <a:r>
              <a:rPr lang="en-US" i="1" dirty="0" smtClean="0"/>
              <a:t>m</a:t>
            </a:r>
            <a:r>
              <a:rPr lang="en-US" dirty="0" smtClean="0"/>
              <a:t>/</a:t>
            </a:r>
            <a:r>
              <a:rPr lang="en-US" i="1" dirty="0" smtClean="0"/>
              <a:t>r </a:t>
            </a:r>
            <a:r>
              <a:rPr lang="en-US" dirty="0" smtClean="0"/>
              <a:t>- 1 additional packets, the total communication time is given by:</a:t>
            </a:r>
            <a:endParaRPr lang="en-US" sz="14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9DBE5-5313-4052-B5C6-311284FBAA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4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6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0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2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5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3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1A70-CF7C-4FEE-A74A-F72A810F002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7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Parallel and Distributed Computing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67353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Communication in Networks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285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Major Parameters in Communication Costs (I)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006" y="942711"/>
                <a:ext cx="11652068" cy="564632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Time for communicating a message between two nodes is the sum of:</a:t>
                </a:r>
              </a:p>
              <a:p>
                <a:pPr lvl="2" algn="just">
                  <a:lnSpc>
                    <a:spcPct val="120000"/>
                  </a:lnSpc>
                  <a:buFontTx/>
                  <a:buChar char="-"/>
                </a:pPr>
                <a:r>
                  <a:rPr lang="en-US" sz="2800" dirty="0"/>
                  <a:t>Time to prepare a message for transmission </a:t>
                </a:r>
              </a:p>
              <a:p>
                <a:pPr lvl="2" algn="just">
                  <a:lnSpc>
                    <a:spcPct val="120000"/>
                  </a:lnSpc>
                  <a:buFontTx/>
                  <a:buChar char="-"/>
                </a:pPr>
                <a:r>
                  <a:rPr lang="en-US" sz="2800" dirty="0"/>
                  <a:t>Time taken by the message to traverse the network to its </a:t>
                </a:r>
                <a:r>
                  <a:rPr lang="en-US" sz="2800" dirty="0" smtClean="0"/>
                  <a:t>destination</a:t>
                </a:r>
              </a:p>
              <a:p>
                <a:r>
                  <a:rPr lang="en-US" dirty="0"/>
                  <a:t>The principal parameters that determine the communication latency are as follows:</a:t>
                </a:r>
              </a:p>
              <a:p>
                <a:pPr lvl="2">
                  <a:lnSpc>
                    <a:spcPct val="150000"/>
                  </a:lnSpc>
                  <a:buFontTx/>
                  <a:buChar char="-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Startup time (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sz="28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lvl="2">
                  <a:lnSpc>
                    <a:spcPct val="150000"/>
                  </a:lnSpc>
                  <a:buFontTx/>
                  <a:buChar char="-"/>
                </a:pPr>
                <a:r>
                  <a:rPr lang="en-US" sz="2800" dirty="0">
                    <a:solidFill>
                      <a:schemeClr val="tx1"/>
                    </a:solidFill>
                  </a:rPr>
                  <a:t>Per-hop Time (</a:t>
                </a:r>
                <a:r>
                  <a:rPr lang="en-US" sz="2800" i="1" dirty="0" err="1">
                    <a:solidFill>
                      <a:schemeClr val="tx1"/>
                    </a:solidFill>
                  </a:rPr>
                  <a:t>t</a:t>
                </a:r>
                <a:r>
                  <a:rPr lang="en-US" sz="2800" i="1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lvl="2">
                  <a:lnSpc>
                    <a:spcPct val="150000"/>
                  </a:lnSpc>
                  <a:buFontTx/>
                  <a:buChar char="-"/>
                </a:pPr>
                <a:r>
                  <a:rPr lang="en-US" sz="2800" dirty="0">
                    <a:solidFill>
                      <a:schemeClr val="tx1"/>
                    </a:solidFill>
                  </a:rPr>
                  <a:t>Per-word transfer time (</a:t>
                </a:r>
                <a:r>
                  <a:rPr lang="en-US" sz="2800" i="1" dirty="0" err="1">
                    <a:solidFill>
                      <a:schemeClr val="tx1"/>
                    </a:solidFill>
                  </a:rPr>
                  <a:t>t</a:t>
                </a:r>
                <a:r>
                  <a:rPr lang="en-US" sz="2800" i="1" baseline="-25000" dirty="0" err="1">
                    <a:solidFill>
                      <a:schemeClr val="tx1"/>
                    </a:solidFill>
                  </a:rPr>
                  <a:t>w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)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006" y="942711"/>
                <a:ext cx="11652068" cy="5646327"/>
              </a:xfrm>
              <a:blipFill>
                <a:blip r:embed="rId2"/>
                <a:stretch>
                  <a:fillRect l="-941" t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5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Major Parameters in Communication Costs (I)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006" y="942711"/>
                <a:ext cx="11652068" cy="5646327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b="1" u="sng" dirty="0" smtClean="0">
                    <a:solidFill>
                      <a:srgbClr val="FF0000"/>
                    </a:solidFill>
                  </a:rPr>
                  <a:t>Startup time ( </a:t>
                </a:r>
                <a:r>
                  <a:rPr lang="en-US" b="1" i="1" u="sng" dirty="0" smtClean="0">
                    <a:solidFill>
                      <a:srgbClr val="FF0000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b="1" i="1" u="sng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b="1" u="sng" dirty="0" smtClean="0">
                    <a:solidFill>
                      <a:srgbClr val="FF0000"/>
                    </a:solidFill>
                  </a:rPr>
                  <a:t>): </a:t>
                </a:r>
                <a:r>
                  <a:rPr lang="en-US" dirty="0"/>
                  <a:t>time required to handle </a:t>
                </a:r>
                <a:r>
                  <a:rPr lang="en-US" dirty="0" smtClean="0"/>
                  <a:t>a message </a:t>
                </a:r>
                <a:r>
                  <a:rPr lang="en-US" dirty="0"/>
                  <a:t>at the sending and receiving nodes</a:t>
                </a:r>
              </a:p>
              <a:p>
                <a:pPr lvl="2" algn="just">
                  <a:lnSpc>
                    <a:spcPct val="150000"/>
                  </a:lnSpc>
                  <a:buFontTx/>
                  <a:buChar char="-"/>
                </a:pPr>
                <a:r>
                  <a:rPr lang="en-US" sz="2800" dirty="0"/>
                  <a:t>P</a:t>
                </a:r>
                <a:r>
                  <a:rPr lang="en-US" sz="2800" dirty="0" smtClean="0"/>
                  <a:t>repare </a:t>
                </a:r>
                <a:r>
                  <a:rPr lang="en-US" sz="2800" dirty="0"/>
                  <a:t>message (adding header, trailer, </a:t>
                </a:r>
                <a:r>
                  <a:rPr lang="en-US" sz="2800" dirty="0" smtClean="0"/>
                  <a:t>error correction information)</a:t>
                </a:r>
              </a:p>
              <a:p>
                <a:pPr lvl="2" algn="just">
                  <a:lnSpc>
                    <a:spcPct val="150000"/>
                  </a:lnSpc>
                  <a:buFontTx/>
                  <a:buChar char="-"/>
                </a:pPr>
                <a:r>
                  <a:rPr lang="en-US" sz="2800" dirty="0"/>
                  <a:t>E</a:t>
                </a:r>
                <a:r>
                  <a:rPr lang="en-US" sz="2800" dirty="0" smtClean="0"/>
                  <a:t>xecute the routing algorithm</a:t>
                </a:r>
              </a:p>
              <a:p>
                <a:pPr lvl="2" algn="just">
                  <a:lnSpc>
                    <a:spcPct val="150000"/>
                  </a:lnSpc>
                  <a:buFontTx/>
                  <a:buChar char="-"/>
                </a:pPr>
                <a:r>
                  <a:rPr lang="en-US" sz="2800" dirty="0"/>
                  <a:t>E</a:t>
                </a:r>
                <a:r>
                  <a:rPr lang="en-US" sz="2800" dirty="0" smtClean="0"/>
                  <a:t>stablish an interface between the local node and the router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b="1" u="sng" dirty="0" smtClean="0"/>
                  <a:t>This latency is only incurred once </a:t>
                </a:r>
                <a:r>
                  <a:rPr lang="en-US" dirty="0" smtClean="0"/>
                  <a:t>for a single message transfer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006" y="942711"/>
                <a:ext cx="11652068" cy="5646327"/>
              </a:xfrm>
              <a:blipFill>
                <a:blip r:embed="rId2"/>
                <a:stretch>
                  <a:fillRect l="-941" r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7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Major Parameters in Communication Costs (I)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>
                <a:solidFill>
                  <a:srgbClr val="FF0000"/>
                </a:solidFill>
              </a:rPr>
              <a:t>Per-hop Time </a:t>
            </a:r>
            <a:r>
              <a:rPr lang="en-US" b="1" u="sng" dirty="0" smtClean="0">
                <a:solidFill>
                  <a:srgbClr val="FF0000"/>
                </a:solidFill>
              </a:rPr>
              <a:t>(</a:t>
            </a:r>
            <a:r>
              <a:rPr lang="en-US" b="1" i="1" u="sng" dirty="0" err="1" smtClean="0">
                <a:solidFill>
                  <a:srgbClr val="FF0000"/>
                </a:solidFill>
              </a:rPr>
              <a:t>t</a:t>
            </a:r>
            <a:r>
              <a:rPr lang="en-US" b="1" i="1" u="sng" baseline="-25000" dirty="0" err="1" smtClean="0">
                <a:solidFill>
                  <a:srgbClr val="FF0000"/>
                </a:solidFill>
              </a:rPr>
              <a:t>h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>
                <a:solidFill>
                  <a:srgbClr val="FF0000"/>
                </a:solidFill>
              </a:rPr>
              <a:t>): 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b="1" u="sng" dirty="0" smtClean="0"/>
              <a:t>After </a:t>
            </a:r>
            <a:r>
              <a:rPr lang="en-US" sz="2800" b="1" u="sng" dirty="0"/>
              <a:t>a message leaves a node</a:t>
            </a:r>
            <a:r>
              <a:rPr lang="en-US" sz="2800" dirty="0"/>
              <a:t>, it takes a finite amount of time </a:t>
            </a:r>
            <a:r>
              <a:rPr lang="en-US" sz="2800" dirty="0" smtClean="0"/>
              <a:t>to reach </a:t>
            </a:r>
            <a:r>
              <a:rPr lang="en-US" sz="2800" dirty="0"/>
              <a:t>the next node in its path. 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It is the time </a:t>
            </a:r>
            <a:r>
              <a:rPr lang="en-US" sz="2800" dirty="0"/>
              <a:t>taken by the header of </a:t>
            </a:r>
            <a:r>
              <a:rPr lang="en-US" sz="2800" dirty="0" smtClean="0"/>
              <a:t>a message </a:t>
            </a:r>
            <a:r>
              <a:rPr lang="en-US" sz="2800" dirty="0"/>
              <a:t>to travel between two directly </a:t>
            </a:r>
            <a:r>
              <a:rPr lang="en-US" sz="2800" dirty="0" smtClean="0"/>
              <a:t>connected nodes </a:t>
            </a:r>
            <a:r>
              <a:rPr lang="en-US" sz="2800" dirty="0"/>
              <a:t>in the </a:t>
            </a:r>
            <a:r>
              <a:rPr lang="en-US" sz="2800" dirty="0" smtClean="0"/>
              <a:t>network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 </a:t>
            </a:r>
            <a:r>
              <a:rPr lang="en-US" sz="2800" dirty="0"/>
              <a:t>It is directly related to the latency within the </a:t>
            </a:r>
            <a:r>
              <a:rPr lang="en-US" sz="2800" dirty="0" smtClean="0"/>
              <a:t>routing switch </a:t>
            </a:r>
            <a:r>
              <a:rPr lang="en-US" sz="2800" dirty="0"/>
              <a:t>for determining </a:t>
            </a:r>
            <a:r>
              <a:rPr lang="en-US" sz="2800" b="1" u="sng" dirty="0"/>
              <a:t>which output buffer or </a:t>
            </a:r>
            <a:r>
              <a:rPr lang="en-US" sz="2800" b="1" u="sng" dirty="0" smtClean="0"/>
              <a:t>channel the </a:t>
            </a:r>
            <a:r>
              <a:rPr lang="en-US" sz="2800" b="1" u="sng" dirty="0"/>
              <a:t>message should be forwarded </a:t>
            </a:r>
            <a:r>
              <a:rPr lang="en-US" sz="2800" b="1" u="sng" dirty="0" smtClean="0"/>
              <a:t>to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i="1" dirty="0" smtClean="0"/>
              <a:t>The per-hop time is also called node latency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0920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Major Parameters in Communication Costs (I)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>
                <a:solidFill>
                  <a:srgbClr val="FF0000"/>
                </a:solidFill>
              </a:rPr>
              <a:t>Per-word transfer time </a:t>
            </a:r>
            <a:r>
              <a:rPr lang="en-US" b="1" u="sng" dirty="0" smtClean="0">
                <a:solidFill>
                  <a:srgbClr val="FF0000"/>
                </a:solidFill>
              </a:rPr>
              <a:t>(</a:t>
            </a:r>
            <a:r>
              <a:rPr lang="en-US" b="1" i="1" u="sng" dirty="0" err="1" smtClean="0">
                <a:solidFill>
                  <a:srgbClr val="FF0000"/>
                </a:solidFill>
              </a:rPr>
              <a:t>t</a:t>
            </a:r>
            <a:r>
              <a:rPr lang="en-US" b="1" i="1" u="sng" baseline="-25000" dirty="0" err="1" smtClean="0">
                <a:solidFill>
                  <a:srgbClr val="FF0000"/>
                </a:solidFill>
              </a:rPr>
              <a:t>w</a:t>
            </a:r>
            <a:r>
              <a:rPr lang="en-US" b="1" u="sng" dirty="0" smtClean="0">
                <a:solidFill>
                  <a:srgbClr val="FF0000"/>
                </a:solidFill>
              </a:rPr>
              <a:t>): 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Time </a:t>
            </a:r>
            <a:r>
              <a:rPr lang="en-US" sz="2800" dirty="0"/>
              <a:t>taken for </a:t>
            </a:r>
            <a:r>
              <a:rPr lang="en-US" sz="2800" dirty="0" smtClean="0"/>
              <a:t>one word </a:t>
            </a:r>
            <a:r>
              <a:rPr lang="en-US" sz="2800" dirty="0"/>
              <a:t>to traverse a </a:t>
            </a:r>
            <a:r>
              <a:rPr lang="en-US" sz="2800" dirty="0" smtClean="0"/>
              <a:t>link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This </a:t>
            </a:r>
            <a:r>
              <a:rPr lang="en-US" sz="2800" dirty="0"/>
              <a:t>time includes </a:t>
            </a:r>
            <a:r>
              <a:rPr lang="en-US" sz="2800" b="1" u="sng" dirty="0"/>
              <a:t>network and buffering </a:t>
            </a:r>
            <a:r>
              <a:rPr lang="en-US" sz="2800" b="1" u="sng" dirty="0" smtClean="0"/>
              <a:t>overheads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Per-word </a:t>
            </a:r>
            <a:r>
              <a:rPr lang="en-US" sz="2800" dirty="0"/>
              <a:t>transfer time is the </a:t>
            </a:r>
            <a:r>
              <a:rPr lang="en-US" sz="2800" b="1" u="sng" dirty="0"/>
              <a:t>reciprocal of </a:t>
            </a:r>
            <a:r>
              <a:rPr lang="en-US" sz="2800" b="1" u="sng" dirty="0" smtClean="0"/>
              <a:t>the channel bandwidth</a:t>
            </a:r>
            <a:r>
              <a:rPr lang="en-US" sz="2800" dirty="0" smtClean="0"/>
              <a:t>. 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If the channel </a:t>
            </a:r>
            <a:r>
              <a:rPr lang="en-US" sz="2800" dirty="0"/>
              <a:t>bandwidth is </a:t>
            </a:r>
            <a:r>
              <a:rPr lang="en-US" sz="2800" b="1" i="1" u="sng" dirty="0"/>
              <a:t>r </a:t>
            </a:r>
            <a:r>
              <a:rPr lang="en-US" sz="2800" dirty="0"/>
              <a:t>words per second, then </a:t>
            </a:r>
            <a:r>
              <a:rPr lang="en-US" sz="2800" dirty="0" smtClean="0"/>
              <a:t>each word </a:t>
            </a:r>
            <a:r>
              <a:rPr lang="en-US" sz="2800" dirty="0"/>
              <a:t>takes time </a:t>
            </a:r>
            <a:r>
              <a:rPr lang="en-US" sz="2800" b="1" i="1" u="sng" dirty="0" err="1"/>
              <a:t>t</a:t>
            </a:r>
            <a:r>
              <a:rPr lang="en-US" sz="2800" b="1" u="sng" baseline="-25000" dirty="0" err="1"/>
              <a:t>w</a:t>
            </a:r>
            <a:r>
              <a:rPr lang="en-US" sz="2800" b="1" u="sng" dirty="0"/>
              <a:t> = 1/</a:t>
            </a:r>
            <a:r>
              <a:rPr lang="en-US" sz="2800" b="1" i="1" u="sng" dirty="0"/>
              <a:t>r </a:t>
            </a:r>
            <a:r>
              <a:rPr lang="en-US" sz="2800" dirty="0"/>
              <a:t>to traverse the link</a:t>
            </a:r>
            <a:r>
              <a:rPr lang="en-US" sz="2800" dirty="0" smtClean="0"/>
              <a:t>.</a:t>
            </a:r>
          </a:p>
          <a:p>
            <a:pPr marL="914400" lvl="2" indent="0" algn="just">
              <a:lnSpc>
                <a:spcPct val="15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060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Major Parameters in Communication Costs (I)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>
                <a:solidFill>
                  <a:srgbClr val="FF0000"/>
                </a:solidFill>
              </a:rPr>
              <a:t>Per-word transfer time </a:t>
            </a:r>
            <a:r>
              <a:rPr lang="en-US" b="1" u="sng" dirty="0" smtClean="0">
                <a:solidFill>
                  <a:srgbClr val="FF0000"/>
                </a:solidFill>
              </a:rPr>
              <a:t>(</a:t>
            </a:r>
            <a:r>
              <a:rPr lang="en-US" b="1" i="1" u="sng" dirty="0" err="1" smtClean="0">
                <a:solidFill>
                  <a:srgbClr val="FF0000"/>
                </a:solidFill>
              </a:rPr>
              <a:t>t</a:t>
            </a:r>
            <a:r>
              <a:rPr lang="en-US" b="1" i="1" u="sng" baseline="-25000" dirty="0" err="1" smtClean="0">
                <a:solidFill>
                  <a:srgbClr val="FF0000"/>
                </a:solidFill>
              </a:rPr>
              <a:t>w</a:t>
            </a:r>
            <a:r>
              <a:rPr lang="en-US" b="1" u="sng" dirty="0" smtClean="0">
                <a:solidFill>
                  <a:srgbClr val="FF0000"/>
                </a:solidFill>
              </a:rPr>
              <a:t>): </a:t>
            </a:r>
          </a:p>
          <a:p>
            <a:pPr marL="914400" lvl="2" indent="0" algn="just">
              <a:lnSpc>
                <a:spcPct val="150000"/>
              </a:lnSpc>
              <a:buNone/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49927" y="2413338"/>
            <a:ext cx="9781309" cy="131818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800" dirty="0"/>
              <a:t>Example : if channel bandwidth is 50 words/Minute, then find the per word transfer time</a:t>
            </a:r>
          </a:p>
        </p:txBody>
      </p:sp>
    </p:spTree>
    <p:extLst>
      <p:ext uri="{BB962C8B-B14F-4D97-AF65-F5344CB8AC3E}">
        <p14:creationId xmlns:p14="http://schemas.microsoft.com/office/powerpoint/2010/main" val="848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Major Parameters in Communication Costs (I)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>
                <a:solidFill>
                  <a:srgbClr val="FF0000"/>
                </a:solidFill>
              </a:rPr>
              <a:t>Per-word transfer time </a:t>
            </a:r>
            <a:r>
              <a:rPr lang="en-US" b="1" u="sng" dirty="0" smtClean="0">
                <a:solidFill>
                  <a:srgbClr val="FF0000"/>
                </a:solidFill>
              </a:rPr>
              <a:t>(</a:t>
            </a:r>
            <a:r>
              <a:rPr lang="en-US" b="1" i="1" u="sng" dirty="0" err="1" smtClean="0">
                <a:solidFill>
                  <a:srgbClr val="FF0000"/>
                </a:solidFill>
              </a:rPr>
              <a:t>t</a:t>
            </a:r>
            <a:r>
              <a:rPr lang="en-US" b="1" i="1" u="sng" baseline="-25000" dirty="0" err="1" smtClean="0">
                <a:solidFill>
                  <a:srgbClr val="FF0000"/>
                </a:solidFill>
              </a:rPr>
              <a:t>w</a:t>
            </a:r>
            <a:r>
              <a:rPr lang="en-US" b="1" u="sng" dirty="0" smtClean="0">
                <a:solidFill>
                  <a:srgbClr val="FF0000"/>
                </a:solidFill>
              </a:rPr>
              <a:t>): </a:t>
            </a:r>
          </a:p>
          <a:p>
            <a:pPr marL="914400" lvl="2" indent="0" algn="just">
              <a:lnSpc>
                <a:spcPct val="150000"/>
              </a:lnSpc>
              <a:buNone/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49927" y="1914575"/>
            <a:ext cx="9781309" cy="131818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800" dirty="0"/>
              <a:t>Example : if channel bandwidth is 50 words/Minute, then find the per word transfer 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9926" y="3365115"/>
            <a:ext cx="9781309" cy="304698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b="1" dirty="0" smtClean="0"/>
              <a:t>Solution</a:t>
            </a:r>
            <a:r>
              <a:rPr lang="en-US" sz="2400" dirty="0" smtClean="0"/>
              <a:t>:</a:t>
            </a:r>
          </a:p>
          <a:p>
            <a:pPr lvl="1" algn="ctr">
              <a:lnSpc>
                <a:spcPct val="150000"/>
              </a:lnSpc>
            </a:pPr>
            <a:r>
              <a:rPr lang="en-US" sz="2400" dirty="0" smtClean="0"/>
              <a:t>r = Channel bandwidth = 50 Words/Minutes</a:t>
            </a:r>
          </a:p>
          <a:p>
            <a:pPr lvl="1" algn="ctr">
              <a:lnSpc>
                <a:spcPct val="150000"/>
              </a:lnSpc>
            </a:pPr>
            <a:r>
              <a:rPr lang="en-US" sz="2400" dirty="0" smtClean="0"/>
              <a:t>= 50/60 </a:t>
            </a:r>
            <a:r>
              <a:rPr lang="en-US" b="1" dirty="0">
                <a:solidFill>
                  <a:prstClr val="black"/>
                </a:solidFill>
              </a:rPr>
              <a:t>Words/Seconds </a:t>
            </a:r>
            <a:endParaRPr lang="en-US" b="1" dirty="0" smtClean="0">
              <a:solidFill>
                <a:prstClr val="black"/>
              </a:solidFill>
            </a:endParaRPr>
          </a:p>
          <a:p>
            <a:pPr lvl="1" algn="ctr">
              <a:lnSpc>
                <a:spcPct val="150000"/>
              </a:lnSpc>
            </a:pPr>
            <a:r>
              <a:rPr lang="en-US" sz="2400" dirty="0" smtClean="0"/>
              <a:t>= 0.83 </a:t>
            </a:r>
            <a:r>
              <a:rPr lang="en-US" b="1" dirty="0" smtClean="0"/>
              <a:t>Words/Seconds</a:t>
            </a:r>
          </a:p>
          <a:p>
            <a:pPr lvl="1" algn="ctr">
              <a:lnSpc>
                <a:spcPct val="150000"/>
              </a:lnSpc>
            </a:pPr>
            <a:r>
              <a:rPr lang="en-US" sz="3200" b="1" i="1" dirty="0" smtClean="0">
                <a:solidFill>
                  <a:srgbClr val="FF0000"/>
                </a:solidFill>
              </a:rPr>
              <a:t>T</a:t>
            </a:r>
            <a:r>
              <a:rPr lang="en-US" sz="3200" b="1" i="1" baseline="-25000" dirty="0" smtClean="0">
                <a:solidFill>
                  <a:srgbClr val="FF0000"/>
                </a:solidFill>
              </a:rPr>
              <a:t>w = 1/r = 1/0.83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12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Message Routing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Store-and-Forward Routing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Packet </a:t>
            </a:r>
            <a:r>
              <a:rPr lang="en-US" sz="3200" dirty="0"/>
              <a:t>Routing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Cut-Through </a:t>
            </a:r>
            <a:r>
              <a:rPr lang="en-US" sz="3200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6243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Message Routing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/>
              <a:t>Store-and-Forward Routing (I)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Technique </a:t>
            </a:r>
            <a:r>
              <a:rPr lang="en-US" sz="2400" dirty="0"/>
              <a:t>where the data packets are stored in each intermediate node, before they are forwarded to the next node. </a:t>
            </a:r>
            <a:endParaRPr lang="en-US" sz="2400" dirty="0" smtClean="0"/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The </a:t>
            </a:r>
            <a:r>
              <a:rPr lang="en-US" sz="2400" dirty="0"/>
              <a:t>intermediate node checks whether the packet is </a:t>
            </a:r>
            <a:r>
              <a:rPr lang="en-US" sz="2400" b="1" u="sng" dirty="0"/>
              <a:t>error−free</a:t>
            </a:r>
            <a:r>
              <a:rPr lang="en-US" sz="2400" dirty="0"/>
              <a:t> before transmitting, </a:t>
            </a:r>
            <a:r>
              <a:rPr lang="en-US" sz="2400" b="1" u="sng" dirty="0"/>
              <a:t>thus ensuring integrity of the data packets</a:t>
            </a:r>
            <a:r>
              <a:rPr lang="en-US" sz="2400" dirty="0"/>
              <a:t>. </a:t>
            </a:r>
            <a:endParaRPr lang="en-US" sz="2400" dirty="0" smtClean="0"/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In </a:t>
            </a:r>
            <a:r>
              <a:rPr lang="en-US" sz="2400" dirty="0"/>
              <a:t>general, </a:t>
            </a:r>
            <a:r>
              <a:rPr lang="en-US" sz="2400" b="1" u="sng" dirty="0"/>
              <a:t>the network layer</a:t>
            </a:r>
            <a:r>
              <a:rPr lang="en-US" sz="2400" dirty="0"/>
              <a:t> operates in an environment that uses store and forward packet switching</a:t>
            </a:r>
            <a:r>
              <a:rPr lang="en-US" sz="2400" dirty="0" smtClean="0"/>
              <a:t>.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illustration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endParaRPr lang="en-US" sz="2800" dirty="0" smtClean="0"/>
          </a:p>
          <a:p>
            <a:pPr>
              <a:buFontTx/>
              <a:buChar char="-"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334" y="5508950"/>
            <a:ext cx="58293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Message Routing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/>
              <a:t>Store-and-Forward Routing (I)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Total </a:t>
            </a:r>
            <a:r>
              <a:rPr lang="en-US" sz="2800" dirty="0"/>
              <a:t>communication cost for a message of size </a:t>
            </a:r>
            <a:r>
              <a:rPr lang="en-US" sz="2800" b="1" i="1" dirty="0" smtClean="0"/>
              <a:t>m</a:t>
            </a:r>
            <a:r>
              <a:rPr lang="en-US" sz="2800" i="1" dirty="0" smtClean="0"/>
              <a:t> </a:t>
            </a:r>
            <a:r>
              <a:rPr lang="en-US" sz="2800" dirty="0" smtClean="0"/>
              <a:t>to </a:t>
            </a:r>
            <a:r>
              <a:rPr lang="en-US" sz="2800" dirty="0"/>
              <a:t>traverse a path of </a:t>
            </a:r>
            <a:r>
              <a:rPr lang="en-US" sz="2800" b="1" i="1" dirty="0"/>
              <a:t>l</a:t>
            </a:r>
            <a:r>
              <a:rPr lang="en-US" sz="2800" i="1" dirty="0"/>
              <a:t> </a:t>
            </a:r>
            <a:r>
              <a:rPr lang="en-US" sz="2800" dirty="0" smtClean="0"/>
              <a:t>links</a:t>
            </a:r>
          </a:p>
          <a:p>
            <a:pPr>
              <a:buFontTx/>
              <a:buChar char="-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583" y="3587462"/>
            <a:ext cx="5766089" cy="7221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3674" y="5327306"/>
            <a:ext cx="1087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800" b="1" dirty="0">
                <a:solidFill>
                  <a:srgbClr val="FF0000"/>
                </a:solidFill>
              </a:rPr>
              <a:t>Note that the lack of parallelism in utilizing communication resources</a:t>
            </a:r>
          </a:p>
        </p:txBody>
      </p:sp>
    </p:spTree>
    <p:extLst>
      <p:ext uri="{BB962C8B-B14F-4D97-AF65-F5344CB8AC3E}">
        <p14:creationId xmlns:p14="http://schemas.microsoft.com/office/powerpoint/2010/main" val="11399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Message Routing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>
                <a:solidFill>
                  <a:srgbClr val="FF0000"/>
                </a:solidFill>
              </a:rPr>
              <a:t>Per-word transfer time </a:t>
            </a:r>
            <a:r>
              <a:rPr lang="en-US" b="1" u="sng" dirty="0" smtClean="0">
                <a:solidFill>
                  <a:srgbClr val="FF0000"/>
                </a:solidFill>
              </a:rPr>
              <a:t>(</a:t>
            </a:r>
            <a:r>
              <a:rPr lang="en-US" b="1" i="1" u="sng" dirty="0" err="1" smtClean="0">
                <a:solidFill>
                  <a:srgbClr val="FF0000"/>
                </a:solidFill>
              </a:rPr>
              <a:t>t</a:t>
            </a:r>
            <a:r>
              <a:rPr lang="en-US" b="1" i="1" u="sng" baseline="-25000" dirty="0" err="1" smtClean="0">
                <a:solidFill>
                  <a:srgbClr val="FF0000"/>
                </a:solidFill>
              </a:rPr>
              <a:t>w</a:t>
            </a:r>
            <a:r>
              <a:rPr lang="en-US" b="1" u="sng" dirty="0" smtClean="0">
                <a:solidFill>
                  <a:srgbClr val="FF0000"/>
                </a:solidFill>
              </a:rPr>
              <a:t>): </a:t>
            </a:r>
          </a:p>
          <a:p>
            <a:pPr marL="914400" lvl="2" indent="0" algn="just">
              <a:lnSpc>
                <a:spcPct val="150000"/>
              </a:lnSpc>
              <a:buNone/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49927" y="2413338"/>
            <a:ext cx="9781309" cy="332398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800" b="1" u="sng" dirty="0"/>
              <a:t>Example : </a:t>
            </a:r>
            <a:r>
              <a:rPr lang="en-US" sz="2800" dirty="0"/>
              <a:t>S</a:t>
            </a:r>
            <a:r>
              <a:rPr lang="en-US" sz="2800" dirty="0" smtClean="0"/>
              <a:t>uppose there are 10 links, from where a message is sent from source to destination, message took 10 seconds to start it for sending from source to destination. Whereas, the </a:t>
            </a:r>
            <a:r>
              <a:rPr lang="en-US" sz="2800" dirty="0"/>
              <a:t>channel bandwidth is 50 </a:t>
            </a:r>
            <a:r>
              <a:rPr lang="en-US" sz="2800" dirty="0" smtClean="0"/>
              <a:t>words/Minute</a:t>
            </a:r>
            <a:r>
              <a:rPr lang="en-US" sz="2800" dirty="0" smtClean="0"/>
              <a:t>. Find total communication cost using store-and-forward scheme.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53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Today We Will learn,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b="1" dirty="0"/>
              <a:t>Communication </a:t>
            </a:r>
            <a:r>
              <a:rPr lang="en-US" b="1" dirty="0" smtClean="0"/>
              <a:t>Unit</a:t>
            </a:r>
          </a:p>
          <a:p>
            <a:pPr algn="just">
              <a:lnSpc>
                <a:spcPct val="130000"/>
              </a:lnSpc>
            </a:pPr>
            <a:r>
              <a:rPr lang="en-US" b="1" dirty="0" smtClean="0"/>
              <a:t>Communication </a:t>
            </a:r>
            <a:r>
              <a:rPr lang="en-US" b="1" dirty="0"/>
              <a:t>Costs in Parallel </a:t>
            </a:r>
            <a:r>
              <a:rPr lang="en-US" b="1" dirty="0" smtClean="0"/>
              <a:t>Machines</a:t>
            </a:r>
          </a:p>
          <a:p>
            <a:pPr algn="just">
              <a:lnSpc>
                <a:spcPct val="130000"/>
              </a:lnSpc>
            </a:pPr>
            <a:r>
              <a:rPr lang="en-US" b="1" dirty="0"/>
              <a:t>Message Routing </a:t>
            </a:r>
            <a:r>
              <a:rPr lang="en-US" b="1" dirty="0" smtClean="0"/>
              <a:t>Techniques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Store-and-Forward Routing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Packet Routing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Cut-Through </a:t>
            </a:r>
            <a:r>
              <a:rPr lang="en-US" sz="2800" dirty="0"/>
              <a:t>Routing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Message Routing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marL="914400" lvl="2" indent="0" algn="just">
              <a:lnSpc>
                <a:spcPct val="150000"/>
              </a:lnSpc>
              <a:buNone/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0087" y="762599"/>
            <a:ext cx="11640987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1" algn="just"/>
            <a:r>
              <a:rPr lang="en-US" sz="2400" b="1" u="sng" dirty="0"/>
              <a:t>Example : </a:t>
            </a:r>
            <a:r>
              <a:rPr lang="en-US" sz="2400" b="1" dirty="0"/>
              <a:t> </a:t>
            </a:r>
            <a:r>
              <a:rPr lang="en-US" sz="2400" dirty="0" smtClean="0"/>
              <a:t>Ali send a Message and it passes through</a:t>
            </a:r>
            <a:r>
              <a:rPr lang="en-US" sz="2400" dirty="0" smtClean="0"/>
              <a:t> 10 intermediate links to destination its destination, where each node took 5 Seconds to validate/verify the message. Ali took </a:t>
            </a:r>
            <a:r>
              <a:rPr lang="en-US" sz="2400" dirty="0" err="1" smtClean="0"/>
              <a:t>took</a:t>
            </a:r>
            <a:r>
              <a:rPr lang="en-US" sz="2400" dirty="0" smtClean="0"/>
              <a:t> 10 seconds to compose/start message for forwarding to </a:t>
            </a:r>
            <a:r>
              <a:rPr lang="en-US" sz="2400" dirty="0" err="1" smtClean="0"/>
              <a:t>Sehar</a:t>
            </a:r>
            <a:r>
              <a:rPr lang="en-US" sz="2400" dirty="0" smtClean="0"/>
              <a:t>/destination. The </a:t>
            </a:r>
            <a:r>
              <a:rPr lang="en-US" sz="2400" dirty="0"/>
              <a:t>channel bandwidth </a:t>
            </a:r>
            <a:r>
              <a:rPr lang="en-US" sz="2400" dirty="0" smtClean="0"/>
              <a:t>was </a:t>
            </a:r>
            <a:r>
              <a:rPr lang="en-US" sz="2400" dirty="0"/>
              <a:t>50 </a:t>
            </a:r>
            <a:r>
              <a:rPr lang="en-US" sz="2400" dirty="0" smtClean="0"/>
              <a:t>words/Minute</a:t>
            </a:r>
            <a:r>
              <a:rPr lang="en-US" sz="2400" dirty="0" smtClean="0"/>
              <a:t>. Find total communication cost using store-and-forward scheme.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0088" y="2934227"/>
            <a:ext cx="11640986" cy="380617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Solution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r </a:t>
            </a:r>
            <a:r>
              <a:rPr lang="en-US" sz="2400" dirty="0" smtClean="0"/>
              <a:t>= Channel bandwidth = 50 </a:t>
            </a:r>
            <a:r>
              <a:rPr lang="en-US" sz="2400" dirty="0" smtClean="0"/>
              <a:t>Words/Minutes = </a:t>
            </a:r>
            <a:r>
              <a:rPr lang="en-US" sz="2400" dirty="0" smtClean="0"/>
              <a:t>50/60 </a:t>
            </a:r>
            <a:r>
              <a:rPr lang="en-US" b="1" dirty="0">
                <a:solidFill>
                  <a:prstClr val="black"/>
                </a:solidFill>
              </a:rPr>
              <a:t>Words/Seconds 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sz="2400" dirty="0" smtClean="0"/>
              <a:t>= </a:t>
            </a:r>
            <a:r>
              <a:rPr lang="en-US" sz="2400" dirty="0" smtClean="0"/>
              <a:t>0.83 </a:t>
            </a:r>
            <a:r>
              <a:rPr lang="en-US" b="1" dirty="0" smtClean="0"/>
              <a:t>Words/Seconds</a:t>
            </a:r>
          </a:p>
          <a:p>
            <a:pPr lvl="1" algn="ctr"/>
            <a:r>
              <a:rPr lang="en-US" sz="3200" b="1" i="1" dirty="0" smtClean="0">
                <a:solidFill>
                  <a:srgbClr val="FF0000"/>
                </a:solidFill>
              </a:rPr>
              <a:t>T</a:t>
            </a:r>
            <a:r>
              <a:rPr lang="en-US" sz="3200" b="1" i="1" baseline="-25000" dirty="0" smtClean="0">
                <a:solidFill>
                  <a:srgbClr val="FF0000"/>
                </a:solidFill>
              </a:rPr>
              <a:t>w = 1/r = </a:t>
            </a:r>
            <a:r>
              <a:rPr lang="en-US" sz="3200" b="1" i="1" baseline="-25000" dirty="0" smtClean="0">
                <a:solidFill>
                  <a:srgbClr val="FF0000"/>
                </a:solidFill>
              </a:rPr>
              <a:t>1/0.83</a:t>
            </a:r>
          </a:p>
          <a:p>
            <a:pPr lvl="1" algn="ctr"/>
            <a:endParaRPr lang="en-US" sz="3200" b="1" i="1" baseline="-25000" dirty="0" smtClean="0">
              <a:solidFill>
                <a:srgbClr val="FF0000"/>
              </a:solidFill>
            </a:endParaRPr>
          </a:p>
          <a:p>
            <a:pPr lvl="1" algn="just"/>
            <a:endParaRPr lang="en-US" sz="2800" dirty="0" smtClean="0"/>
          </a:p>
          <a:p>
            <a:pPr lvl="1" algn="just"/>
            <a:endParaRPr lang="en-US" sz="2800" dirty="0"/>
          </a:p>
          <a:p>
            <a:pPr lvl="1" algn="just"/>
            <a:r>
              <a:rPr lang="en-US" sz="2800" dirty="0" smtClean="0"/>
              <a:t>Using the equation, the result is</a:t>
            </a:r>
          </a:p>
          <a:p>
            <a:pPr lvl="1" algn="just"/>
            <a:r>
              <a:rPr lang="en-US" sz="2800" b="1" dirty="0" err="1" smtClean="0"/>
              <a:t>T</a:t>
            </a:r>
            <a:r>
              <a:rPr lang="en-US" sz="2800" b="1" baseline="-25000" dirty="0" err="1" smtClean="0"/>
              <a:t>comm</a:t>
            </a:r>
            <a:r>
              <a:rPr lang="en-US" sz="2800" b="1" baseline="-25000" dirty="0" smtClean="0"/>
              <a:t> 	</a:t>
            </a:r>
            <a:r>
              <a:rPr lang="en-US" sz="2800" b="1" dirty="0" smtClean="0"/>
              <a:t>= 10+ ( 50 X 1.20 + 5) X 10 </a:t>
            </a:r>
            <a:r>
              <a:rPr lang="en-US" sz="2800" b="1" baseline="-25000" dirty="0" smtClean="0"/>
              <a:t> </a:t>
            </a:r>
          </a:p>
          <a:p>
            <a:pPr lvl="1" algn="just"/>
            <a:r>
              <a:rPr lang="en-US" sz="2800" b="1" baseline="-25000" dirty="0"/>
              <a:t>	</a:t>
            </a:r>
            <a:r>
              <a:rPr lang="en-US" sz="2800" b="1" baseline="-25000" dirty="0" smtClean="0"/>
              <a:t>	=  </a:t>
            </a:r>
            <a:r>
              <a:rPr lang="en-US" sz="2800" b="1" dirty="0" smtClean="0"/>
              <a:t>16.5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995" y="4284230"/>
            <a:ext cx="5766089" cy="72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Message Routing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Store-and-Forward </a:t>
            </a:r>
            <a:r>
              <a:rPr lang="en-US" sz="3200" b="1" dirty="0" smtClean="0"/>
              <a:t>Routing (II)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For </a:t>
            </a:r>
            <a:r>
              <a:rPr lang="en-US" sz="2800" dirty="0"/>
              <a:t>present generation parallel computers, </a:t>
            </a:r>
            <a:r>
              <a:rPr lang="en-US" sz="2800" b="1" i="1" dirty="0" err="1" smtClean="0"/>
              <a:t>t</a:t>
            </a:r>
            <a:r>
              <a:rPr lang="en-US" sz="2800" b="1" i="1" baseline="-25000" dirty="0" err="1" smtClean="0"/>
              <a:t>h</a:t>
            </a:r>
            <a:r>
              <a:rPr lang="en-US" sz="2800" b="1" i="1" dirty="0" smtClean="0"/>
              <a:t> </a:t>
            </a:r>
            <a:r>
              <a:rPr lang="en-US" sz="2800" dirty="0" smtClean="0"/>
              <a:t>is very </a:t>
            </a:r>
            <a:r>
              <a:rPr lang="en-US" sz="2800" dirty="0"/>
              <a:t>small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The quantity </a:t>
            </a:r>
            <a:r>
              <a:rPr lang="en-US" sz="2800" b="1" i="1" dirty="0" err="1" smtClean="0"/>
              <a:t>mt</a:t>
            </a:r>
            <a:r>
              <a:rPr lang="en-US" sz="2800" b="1" i="1" baseline="-25000" dirty="0" err="1" smtClean="0"/>
              <a:t>w</a:t>
            </a:r>
            <a:r>
              <a:rPr lang="en-US" sz="2800" dirty="0" smtClean="0"/>
              <a:t> </a:t>
            </a:r>
            <a:r>
              <a:rPr lang="en-US" sz="2800" dirty="0"/>
              <a:t>is much larger</a:t>
            </a:r>
            <a:r>
              <a:rPr lang="en-US" sz="2800" u="sng" dirty="0">
                <a:solidFill>
                  <a:srgbClr val="FF0000"/>
                </a:solidFill>
              </a:rPr>
              <a:t>. So we </a:t>
            </a:r>
            <a:r>
              <a:rPr lang="en-US" sz="2800" u="sng" dirty="0" smtClean="0">
                <a:solidFill>
                  <a:srgbClr val="FF0000"/>
                </a:solidFill>
              </a:rPr>
              <a:t>usually ignore </a:t>
            </a:r>
            <a:r>
              <a:rPr lang="en-US" sz="2800" u="sng" dirty="0">
                <a:solidFill>
                  <a:srgbClr val="FF0000"/>
                </a:solidFill>
              </a:rPr>
              <a:t>the per-hop time in store-and-forward </a:t>
            </a:r>
            <a:r>
              <a:rPr lang="en-US" sz="2800" u="sng" dirty="0" smtClean="0">
                <a:solidFill>
                  <a:srgbClr val="FF0000"/>
                </a:solidFill>
              </a:rPr>
              <a:t>routing scheme</a:t>
            </a:r>
            <a:endParaRPr lang="en-US" sz="2800" u="sng" dirty="0">
              <a:solidFill>
                <a:srgbClr val="FF0000"/>
              </a:solidFill>
            </a:endParaRP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The </a:t>
            </a:r>
            <a:r>
              <a:rPr lang="en-US" sz="2800" dirty="0"/>
              <a:t>simplified formula is: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08" y="4933083"/>
            <a:ext cx="4785447" cy="83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1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Message Routing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56566"/>
            <a:ext cx="11652068" cy="59152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/>
              <a:t>Packet Routing</a:t>
            </a:r>
          </a:p>
          <a:p>
            <a:pPr lvl="2" algn="just">
              <a:lnSpc>
                <a:spcPct val="100000"/>
              </a:lnSpc>
              <a:buFontTx/>
              <a:buChar char="-"/>
            </a:pPr>
            <a:r>
              <a:rPr lang="en-US" sz="2800" b="1" u="sng" dirty="0" smtClean="0"/>
              <a:t>Connectionless </a:t>
            </a:r>
            <a:r>
              <a:rPr lang="en-US" sz="2800" b="1" u="sng" dirty="0"/>
              <a:t>network switching technique</a:t>
            </a:r>
            <a:r>
              <a:rPr lang="en-US" sz="2800" dirty="0"/>
              <a:t>. </a:t>
            </a:r>
            <a:endParaRPr lang="en-US" sz="2800" dirty="0" smtClean="0"/>
          </a:p>
          <a:p>
            <a:pPr lvl="2" algn="just">
              <a:lnSpc>
                <a:spcPct val="100000"/>
              </a:lnSpc>
              <a:buFontTx/>
              <a:buChar char="-"/>
            </a:pPr>
            <a:r>
              <a:rPr lang="en-US" sz="2800" dirty="0"/>
              <a:t>A long message is cut into pieces</a:t>
            </a:r>
          </a:p>
          <a:p>
            <a:pPr lvl="2" algn="just">
              <a:lnSpc>
                <a:spcPct val="100000"/>
              </a:lnSpc>
              <a:buFontTx/>
              <a:buChar char="-"/>
            </a:pPr>
            <a:r>
              <a:rPr lang="en-US" sz="2800" dirty="0" smtClean="0"/>
              <a:t>Here</a:t>
            </a:r>
            <a:r>
              <a:rPr lang="en-US" sz="2800" dirty="0"/>
              <a:t>, the message is divided and grouped into a number of units called packets that are individually routed from the source to the destination.</a:t>
            </a:r>
          </a:p>
          <a:p>
            <a:pPr lvl="2" algn="just">
              <a:lnSpc>
                <a:spcPct val="100000"/>
              </a:lnSpc>
              <a:buFontTx/>
              <a:buChar char="-"/>
            </a:pPr>
            <a:r>
              <a:rPr lang="en-US" sz="2800" dirty="0" smtClean="0"/>
              <a:t>Message </a:t>
            </a:r>
            <a:r>
              <a:rPr lang="en-US" sz="2800" dirty="0"/>
              <a:t>pieces are sent through the network one followed by another</a:t>
            </a:r>
          </a:p>
          <a:p>
            <a:pPr lvl="2" algn="just">
              <a:lnSpc>
                <a:spcPct val="100000"/>
              </a:lnSpc>
              <a:buFontTx/>
              <a:buChar char="-"/>
            </a:pPr>
            <a:r>
              <a:rPr lang="en-US" sz="2800" b="1" u="sng" dirty="0" smtClean="0"/>
              <a:t>Store-and-Forward </a:t>
            </a:r>
            <a:r>
              <a:rPr lang="en-US" sz="2800" b="1" u="sng" dirty="0"/>
              <a:t>routing </a:t>
            </a:r>
            <a:r>
              <a:rPr lang="en-US" sz="2800" dirty="0"/>
              <a:t>makes poor use of communication resources. </a:t>
            </a:r>
            <a:endParaRPr lang="en-US" sz="2800" dirty="0" smtClean="0"/>
          </a:p>
          <a:p>
            <a:pPr lvl="2" algn="just">
              <a:lnSpc>
                <a:spcPct val="100000"/>
              </a:lnSpc>
              <a:buFontTx/>
              <a:buChar char="-"/>
            </a:pPr>
            <a:r>
              <a:rPr lang="en-US" sz="2800" dirty="0" smtClean="0"/>
              <a:t>A </a:t>
            </a:r>
            <a:r>
              <a:rPr lang="en-US" sz="2800" dirty="0"/>
              <a:t>message is sent </a:t>
            </a:r>
            <a:r>
              <a:rPr lang="en-US" sz="2800" dirty="0" smtClean="0"/>
              <a:t>from one </a:t>
            </a:r>
            <a:r>
              <a:rPr lang="en-US" sz="2800" dirty="0"/>
              <a:t>node to the next only after the entire message has been </a:t>
            </a:r>
            <a:r>
              <a:rPr lang="en-US" sz="2800" dirty="0" smtClean="0"/>
              <a:t>received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08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Message Routing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56566"/>
            <a:ext cx="11652068" cy="59152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/>
              <a:t>Packet Routing</a:t>
            </a:r>
          </a:p>
          <a:p>
            <a:pPr lvl="2" algn="just">
              <a:lnSpc>
                <a:spcPct val="100000"/>
              </a:lnSpc>
              <a:buFontTx/>
              <a:buChar char="-"/>
            </a:pPr>
            <a:r>
              <a:rPr lang="en-US" sz="2400" b="1" dirty="0" smtClean="0"/>
              <a:t>Advantages</a:t>
            </a:r>
            <a:r>
              <a:rPr lang="en-US" sz="2400" dirty="0"/>
              <a:t>:</a:t>
            </a:r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Better </a:t>
            </a:r>
            <a:r>
              <a:rPr lang="en-US" sz="2800" dirty="0"/>
              <a:t>utilization of </a:t>
            </a:r>
            <a:r>
              <a:rPr lang="en-US" sz="2800" dirty="0" smtClean="0"/>
              <a:t>communication resources</a:t>
            </a:r>
            <a:endParaRPr lang="en-US" sz="2800" dirty="0"/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Lower </a:t>
            </a:r>
            <a:r>
              <a:rPr lang="en-US" sz="2800" dirty="0"/>
              <a:t>overhead from packet loss (errors)</a:t>
            </a:r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P</a:t>
            </a:r>
            <a:r>
              <a:rPr lang="en-US" sz="2800" dirty="0" smtClean="0"/>
              <a:t>ackets </a:t>
            </a:r>
            <a:r>
              <a:rPr lang="en-US" sz="2800" dirty="0"/>
              <a:t>may take different paths</a:t>
            </a:r>
          </a:p>
          <a:p>
            <a:pPr lvl="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B</a:t>
            </a:r>
            <a:r>
              <a:rPr lang="en-US" sz="2800" dirty="0" smtClean="0"/>
              <a:t>etter </a:t>
            </a:r>
            <a:r>
              <a:rPr lang="en-US" sz="2800" dirty="0"/>
              <a:t>error correction capability</a:t>
            </a:r>
          </a:p>
        </p:txBody>
      </p:sp>
    </p:spTree>
    <p:extLst>
      <p:ext uri="{BB962C8B-B14F-4D97-AF65-F5344CB8AC3E}">
        <p14:creationId xmlns:p14="http://schemas.microsoft.com/office/powerpoint/2010/main" val="3414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Message Routing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/>
              <a:t>Packet Routing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71" y="1884220"/>
            <a:ext cx="10281655" cy="42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Message Routing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56566"/>
            <a:ext cx="11652068" cy="5646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/>
              <a:t>Packet Routing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Packet </a:t>
            </a:r>
            <a:r>
              <a:rPr lang="en-US" sz="2800" dirty="0"/>
              <a:t>routing is suited to networks with highly dynamic states and higher error rates, such </a:t>
            </a:r>
            <a:r>
              <a:rPr lang="en-US" sz="2800" dirty="0" smtClean="0"/>
              <a:t>as </a:t>
            </a:r>
            <a:r>
              <a:rPr lang="en-US" sz="2800" b="1" u="sng" dirty="0" smtClean="0"/>
              <a:t>local- </a:t>
            </a:r>
            <a:r>
              <a:rPr lang="en-US" sz="2800" b="1" u="sng" dirty="0"/>
              <a:t>and wide-area networks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This </a:t>
            </a:r>
            <a:r>
              <a:rPr lang="en-US" sz="2800" dirty="0"/>
              <a:t>is because individual packets may take different routes </a:t>
            </a:r>
            <a:r>
              <a:rPr lang="en-US" sz="2800" dirty="0" smtClean="0"/>
              <a:t>and retransmissions </a:t>
            </a:r>
            <a:r>
              <a:rPr lang="en-US" sz="2800" dirty="0"/>
              <a:t>can be localized to lost packets.</a:t>
            </a:r>
            <a:endParaRPr lang="en-US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31988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Message Routing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/>
              <a:t>Packet Routing Cost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58" y="1620982"/>
            <a:ext cx="8898515" cy="46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8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Cut-Through Routing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776451"/>
            <a:ext cx="11652068" cy="564632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special packet switching for </a:t>
            </a:r>
            <a:r>
              <a:rPr lang="en-US" dirty="0" smtClean="0"/>
              <a:t>parallel computers </a:t>
            </a:r>
            <a:r>
              <a:rPr lang="en-US" dirty="0"/>
              <a:t>with the following properties </a:t>
            </a:r>
            <a:r>
              <a:rPr lang="en-US" dirty="0" smtClean="0"/>
              <a:t>to reduce </a:t>
            </a:r>
            <a:r>
              <a:rPr lang="en-US" dirty="0"/>
              <a:t>cost: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All </a:t>
            </a:r>
            <a:r>
              <a:rPr lang="en-US" sz="2800" dirty="0"/>
              <a:t>packets go through the </a:t>
            </a:r>
            <a:r>
              <a:rPr lang="en-US" sz="2800" u="sng" dirty="0"/>
              <a:t>same </a:t>
            </a:r>
            <a:r>
              <a:rPr lang="en-US" sz="2800" u="sng" dirty="0" smtClean="0"/>
              <a:t>path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In-sequence delivery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Associate </a:t>
            </a:r>
            <a:r>
              <a:rPr lang="en-US" sz="2800" dirty="0"/>
              <a:t>error information at </a:t>
            </a:r>
            <a:r>
              <a:rPr lang="en-US" sz="2800" dirty="0" smtClean="0"/>
              <a:t>message level</a:t>
            </a:r>
            <a:endParaRPr lang="en-US" sz="2800" dirty="0"/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Use </a:t>
            </a:r>
            <a:r>
              <a:rPr lang="en-US" sz="2800" dirty="0"/>
              <a:t>lean error detection mechanisms</a:t>
            </a:r>
            <a:endParaRPr lang="en-US" sz="2800" b="1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694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Flits Communication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776451"/>
            <a:ext cx="11652068" cy="564632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/>
              <a:t>Cut-through routing uses flits</a:t>
            </a:r>
          </a:p>
          <a:p>
            <a:pPr algn="just">
              <a:lnSpc>
                <a:spcPct val="150000"/>
              </a:lnSpc>
            </a:pPr>
            <a:r>
              <a:rPr lang="en-US" sz="3200" u="sng" dirty="0" smtClean="0"/>
              <a:t>A </a:t>
            </a:r>
            <a:r>
              <a:rPr lang="en-US" sz="3200" u="sng" dirty="0"/>
              <a:t>tracer is first sent </a:t>
            </a:r>
            <a:r>
              <a:rPr lang="en-US" sz="3200" dirty="0"/>
              <a:t>from the source to </a:t>
            </a:r>
            <a:r>
              <a:rPr lang="en-US" sz="3200" dirty="0" smtClean="0"/>
              <a:t>the destination </a:t>
            </a:r>
            <a:r>
              <a:rPr lang="en-US" sz="3200" dirty="0"/>
              <a:t>node to establish a connection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Flits </a:t>
            </a:r>
            <a:r>
              <a:rPr lang="en-US" sz="3200" dirty="0"/>
              <a:t>are sent through the path one after </a:t>
            </a:r>
            <a:r>
              <a:rPr lang="en-US" sz="3200" dirty="0" smtClean="0"/>
              <a:t>the other</a:t>
            </a:r>
            <a:endParaRPr lang="en-US" sz="3200" dirty="0"/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An </a:t>
            </a:r>
            <a:r>
              <a:rPr lang="en-US" sz="3200" dirty="0"/>
              <a:t>immediate node forwards the flit as </a:t>
            </a:r>
            <a:r>
              <a:rPr lang="en-US" sz="3200" dirty="0" smtClean="0"/>
              <a:t>soon as </a:t>
            </a:r>
            <a:r>
              <a:rPr lang="en-US" sz="3200" dirty="0"/>
              <a:t>it is received</a:t>
            </a:r>
          </a:p>
          <a:p>
            <a:pPr algn="just">
              <a:lnSpc>
                <a:spcPct val="150000"/>
              </a:lnSpc>
            </a:pPr>
            <a:r>
              <a:rPr lang="en-US" sz="3200" u="sng" dirty="0" smtClean="0"/>
              <a:t>Buffer </a:t>
            </a:r>
            <a:r>
              <a:rPr lang="en-US" sz="3200" u="sng" dirty="0"/>
              <a:t>space is not necessary at </a:t>
            </a:r>
            <a:r>
              <a:rPr lang="en-US" sz="3200" u="sng" dirty="0" smtClean="0"/>
              <a:t>the immediate </a:t>
            </a:r>
            <a:r>
              <a:rPr lang="en-US" sz="3200" u="sng" dirty="0"/>
              <a:t>nodes</a:t>
            </a:r>
            <a:endParaRPr lang="en-US" sz="32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8012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Communication Cost of CT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776451"/>
            <a:ext cx="11652068" cy="564632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Consider a message that is traversing such a network.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message traverses </a:t>
            </a:r>
            <a:r>
              <a:rPr lang="en-US" b="1" i="1" dirty="0"/>
              <a:t>l</a:t>
            </a:r>
            <a:r>
              <a:rPr lang="en-US" i="1" dirty="0"/>
              <a:t> </a:t>
            </a:r>
            <a:r>
              <a:rPr lang="en-US" dirty="0"/>
              <a:t>links, and </a:t>
            </a:r>
            <a:r>
              <a:rPr lang="en-US" b="1" i="1" dirty="0" err="1"/>
              <a:t>t</a:t>
            </a:r>
            <a:r>
              <a:rPr lang="en-US" b="1" i="1" baseline="-25000" dirty="0" err="1"/>
              <a:t>h</a:t>
            </a:r>
            <a:r>
              <a:rPr lang="en-US" i="1" dirty="0"/>
              <a:t> </a:t>
            </a:r>
            <a:r>
              <a:rPr lang="en-US" dirty="0" smtClean="0"/>
              <a:t>is the </a:t>
            </a:r>
            <a:r>
              <a:rPr lang="en-US" dirty="0"/>
              <a:t>per-hop time, then the header of the message takes time </a:t>
            </a:r>
            <a:r>
              <a:rPr lang="en-US" b="1" i="1" dirty="0"/>
              <a:t>lt</a:t>
            </a:r>
            <a:r>
              <a:rPr lang="en-US" b="1" i="1" baseline="-25000" dirty="0"/>
              <a:t>h</a:t>
            </a:r>
            <a:r>
              <a:rPr lang="en-US" i="1" dirty="0"/>
              <a:t> </a:t>
            </a:r>
            <a:r>
              <a:rPr lang="en-US" dirty="0"/>
              <a:t>to reach the destination. If </a:t>
            </a:r>
            <a:r>
              <a:rPr lang="en-US" dirty="0" smtClean="0"/>
              <a:t>the message </a:t>
            </a:r>
            <a:r>
              <a:rPr lang="en-US" dirty="0"/>
              <a:t>is </a:t>
            </a:r>
            <a:r>
              <a:rPr lang="en-US" b="1" i="1" dirty="0"/>
              <a:t>m</a:t>
            </a:r>
            <a:r>
              <a:rPr lang="en-US" i="1" dirty="0"/>
              <a:t> </a:t>
            </a:r>
            <a:r>
              <a:rPr lang="en-US" dirty="0"/>
              <a:t>words long, then the entire message arrives in time </a:t>
            </a:r>
            <a:r>
              <a:rPr lang="en-US" b="1" i="1" dirty="0" err="1"/>
              <a:t>t</a:t>
            </a:r>
            <a:r>
              <a:rPr lang="en-US" b="1" i="1" baseline="-25000" dirty="0" err="1"/>
              <a:t>w</a:t>
            </a:r>
            <a:r>
              <a:rPr lang="en-US" b="1" i="1" dirty="0" err="1"/>
              <a:t>m</a:t>
            </a:r>
            <a:r>
              <a:rPr lang="en-US" i="1" dirty="0"/>
              <a:t> </a:t>
            </a:r>
            <a:r>
              <a:rPr lang="en-US" dirty="0"/>
              <a:t>after the arrival of </a:t>
            </a:r>
            <a:r>
              <a:rPr lang="en-US" dirty="0" smtClean="0"/>
              <a:t>the header </a:t>
            </a:r>
            <a:r>
              <a:rPr lang="en-US" dirty="0"/>
              <a:t>of the message. Therefore, the total communication time for cut-through routing is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537" y="5013014"/>
            <a:ext cx="4953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Network Layers Model (OSI) - Revisited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800" b="1" u="sng" dirty="0" smtClean="0"/>
              <a:t>Typical Model showing the Layers of the Network</a:t>
            </a:r>
            <a:endParaRPr lang="en-US" sz="2800" b="1" u="sn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1"/>
          <a:stretch/>
        </p:blipFill>
        <p:spPr bwMode="auto">
          <a:xfrm>
            <a:off x="2608118" y="1565565"/>
            <a:ext cx="6781800" cy="516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2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Communication Cost of CT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776451"/>
            <a:ext cx="11652068" cy="5646327"/>
          </a:xfrm>
        </p:spPr>
        <p:txBody>
          <a:bodyPr>
            <a:no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Note </a:t>
            </a:r>
            <a:r>
              <a:rPr lang="en-US" dirty="0"/>
              <a:t>that it no longer contains the </a:t>
            </a:r>
            <a:r>
              <a:rPr lang="en-US" u="sng" dirty="0"/>
              <a:t>product </a:t>
            </a:r>
            <a:r>
              <a:rPr lang="en-US" u="sng" dirty="0" smtClean="0"/>
              <a:t>of message </a:t>
            </a:r>
            <a:r>
              <a:rPr lang="en-US" u="sng" dirty="0"/>
              <a:t>size and number of links</a:t>
            </a:r>
          </a:p>
          <a:p>
            <a:pPr algn="just"/>
            <a:r>
              <a:rPr lang="en-US" u="sng" dirty="0" smtClean="0"/>
              <a:t>Cut-through </a:t>
            </a:r>
            <a:r>
              <a:rPr lang="en-US" u="sng" dirty="0"/>
              <a:t>routing is fast for large size </a:t>
            </a:r>
            <a:r>
              <a:rPr lang="en-US" u="sng" dirty="0" smtClean="0"/>
              <a:t>message and </a:t>
            </a:r>
            <a:r>
              <a:rPr lang="en-US" u="sng" dirty="0"/>
              <a:t>long distance communication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nearest neighbor communication, </a:t>
            </a:r>
            <a:r>
              <a:rPr lang="en-US" u="sng" dirty="0" smtClean="0"/>
              <a:t>store-and forward routing </a:t>
            </a:r>
            <a:r>
              <a:rPr lang="en-US" u="sng" dirty="0"/>
              <a:t>and cut-through routing are similar</a:t>
            </a:r>
            <a:endParaRPr lang="en-US" sz="3200" b="1" u="sn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773" y="1521668"/>
            <a:ext cx="4953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Message Routing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lvl="2" algn="just">
              <a:lnSpc>
                <a:spcPct val="150000"/>
              </a:lnSpc>
              <a:buFontTx/>
              <a:buChar char="-"/>
            </a:pPr>
            <a:endParaRPr lang="en-US" sz="2800" dirty="0" smtClean="0"/>
          </a:p>
          <a:p>
            <a:pPr>
              <a:buFontTx/>
              <a:buChar char="-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78" y="1933141"/>
            <a:ext cx="7211724" cy="291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Message Routing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lvl="2" algn="just">
              <a:lnSpc>
                <a:spcPct val="150000"/>
              </a:lnSpc>
              <a:buFontTx/>
              <a:buChar char="-"/>
            </a:pPr>
            <a:endParaRPr lang="en-US" sz="2800" dirty="0" smtClean="0"/>
          </a:p>
          <a:p>
            <a:pPr>
              <a:buFontTx/>
              <a:buChar char="-"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2433637"/>
            <a:ext cx="6623339" cy="33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Message Routing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lvl="2" algn="just">
              <a:lnSpc>
                <a:spcPct val="150000"/>
              </a:lnSpc>
              <a:buFontTx/>
              <a:buChar char="-"/>
            </a:pPr>
            <a:endParaRPr lang="en-US" sz="2800" dirty="0" smtClean="0"/>
          </a:p>
          <a:p>
            <a:pPr>
              <a:buFontTx/>
              <a:buChar char="-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2395537"/>
            <a:ext cx="8440449" cy="2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Routing Mechanisms for </a:t>
            </a:r>
            <a:r>
              <a:rPr lang="en-US" b="1" dirty="0" smtClean="0"/>
              <a:t>Interconnection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Efficient algorithms for routing a message to its destination are critical to the performance </a:t>
            </a:r>
            <a:r>
              <a:rPr lang="en-US" dirty="0" smtClean="0"/>
              <a:t>of parallel </a:t>
            </a:r>
            <a:r>
              <a:rPr lang="en-US" dirty="0"/>
              <a:t>computers.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b="1" i="1" dirty="0"/>
              <a:t>routing mechanism </a:t>
            </a:r>
            <a:r>
              <a:rPr lang="en-US" dirty="0"/>
              <a:t>determines the path a message takes through </a:t>
            </a:r>
            <a:r>
              <a:rPr lang="en-US" dirty="0" smtClean="0"/>
              <a:t>the network </a:t>
            </a:r>
            <a:r>
              <a:rPr lang="en-US" dirty="0"/>
              <a:t>to get from the source to the destination node. 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600" dirty="0" smtClean="0"/>
              <a:t>It </a:t>
            </a:r>
            <a:r>
              <a:rPr lang="en-US" sz="2600" dirty="0"/>
              <a:t>takes as input a message's </a:t>
            </a:r>
            <a:r>
              <a:rPr lang="en-US" sz="2600" dirty="0" smtClean="0"/>
              <a:t>source and </a:t>
            </a:r>
            <a:r>
              <a:rPr lang="en-US" sz="2600" dirty="0"/>
              <a:t>destination nodes. It may also use information about the state of the network. </a:t>
            </a:r>
            <a:endParaRPr lang="en-US" sz="2600" dirty="0" smtClean="0"/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600" dirty="0" smtClean="0"/>
              <a:t>It returns one </a:t>
            </a:r>
            <a:r>
              <a:rPr lang="en-US" sz="2600" dirty="0"/>
              <a:t>or more paths through the network from the source to the destination node. </a:t>
            </a:r>
            <a:r>
              <a:rPr lang="en-US" sz="2600" dirty="0" smtClean="0"/>
              <a:t>Two </a:t>
            </a:r>
            <a:r>
              <a:rPr lang="en-US" sz="2600" dirty="0"/>
              <a:t>routing mechanisms: </a:t>
            </a:r>
            <a:endParaRPr lang="en-US" sz="2600" dirty="0" smtClean="0"/>
          </a:p>
          <a:p>
            <a:pPr lvl="3" algn="just">
              <a:lnSpc>
                <a:spcPct val="150000"/>
              </a:lnSpc>
              <a:buFontTx/>
              <a:buChar char="-"/>
            </a:pPr>
            <a:r>
              <a:rPr lang="en-US" sz="3000" b="1" dirty="0" smtClean="0"/>
              <a:t>Minimal </a:t>
            </a:r>
            <a:r>
              <a:rPr lang="en-US" sz="3000" dirty="0"/>
              <a:t>and </a:t>
            </a:r>
            <a:endParaRPr lang="en-US" sz="3000" dirty="0" smtClean="0"/>
          </a:p>
          <a:p>
            <a:pPr lvl="3" algn="just">
              <a:lnSpc>
                <a:spcPct val="150000"/>
              </a:lnSpc>
              <a:buFontTx/>
              <a:buChar char="-"/>
            </a:pPr>
            <a:r>
              <a:rPr lang="en-US" sz="3000" b="1" dirty="0" err="1" smtClean="0"/>
              <a:t>nonminimal</a:t>
            </a:r>
            <a:endParaRPr lang="en-US" sz="3500" b="1" u="sng" dirty="0"/>
          </a:p>
        </p:txBody>
      </p:sp>
    </p:spTree>
    <p:extLst>
      <p:ext uri="{BB962C8B-B14F-4D97-AF65-F5344CB8AC3E}">
        <p14:creationId xmlns:p14="http://schemas.microsoft.com/office/powerpoint/2010/main" val="35285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Routing Mechanisms for </a:t>
            </a:r>
            <a:r>
              <a:rPr lang="en-US" b="1" dirty="0" smtClean="0"/>
              <a:t>Static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Minimal </a:t>
            </a:r>
            <a:r>
              <a:rPr lang="en-US" b="1" dirty="0"/>
              <a:t>routing </a:t>
            </a:r>
            <a:endParaRPr lang="en-US" b="1" dirty="0" smtClean="0"/>
          </a:p>
          <a:p>
            <a:pPr lvl="1" algn="just">
              <a:lnSpc>
                <a:spcPct val="100000"/>
              </a:lnSpc>
              <a:buFontTx/>
              <a:buChar char="-"/>
            </a:pPr>
            <a:r>
              <a:rPr lang="en-US" sz="2800" dirty="0" smtClean="0"/>
              <a:t>always </a:t>
            </a:r>
            <a:r>
              <a:rPr lang="en-US" sz="2800" dirty="0"/>
              <a:t>selects one of </a:t>
            </a:r>
            <a:r>
              <a:rPr lang="en-US" sz="2800" dirty="0" smtClean="0"/>
              <a:t>the shortest </a:t>
            </a:r>
            <a:r>
              <a:rPr lang="en-US" sz="2800" dirty="0"/>
              <a:t>paths between the source </a:t>
            </a:r>
            <a:r>
              <a:rPr lang="en-US" sz="2800" dirty="0" smtClean="0"/>
              <a:t>and </a:t>
            </a:r>
            <a:r>
              <a:rPr lang="en-US" sz="2800" dirty="0"/>
              <a:t> </a:t>
            </a:r>
            <a:r>
              <a:rPr lang="en-US" sz="2800" dirty="0" smtClean="0"/>
              <a:t>destination node</a:t>
            </a:r>
          </a:p>
          <a:p>
            <a:pPr lvl="1" algn="just">
              <a:lnSpc>
                <a:spcPct val="100000"/>
              </a:lnSpc>
              <a:buFontTx/>
              <a:buChar char="-"/>
            </a:pPr>
            <a:r>
              <a:rPr lang="en-US" sz="2800" dirty="0" smtClean="0"/>
              <a:t>In a </a:t>
            </a:r>
            <a:r>
              <a:rPr lang="en-US" sz="2800" dirty="0"/>
              <a:t>minimal routing scheme, each link brings a message closer to </a:t>
            </a:r>
            <a:r>
              <a:rPr lang="en-US" sz="2800" dirty="0" smtClean="0"/>
              <a:t>its destination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This </a:t>
            </a:r>
            <a:r>
              <a:rPr lang="en-US" sz="2800" dirty="0"/>
              <a:t>scheme could lead to congestion </a:t>
            </a:r>
            <a:r>
              <a:rPr lang="en-US" sz="2800" dirty="0" smtClean="0"/>
              <a:t>in parts </a:t>
            </a:r>
            <a:r>
              <a:rPr lang="en-US" sz="2800" dirty="0"/>
              <a:t>of the network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Non-minimal </a:t>
            </a:r>
            <a:r>
              <a:rPr lang="en-US" b="1" dirty="0"/>
              <a:t>routing </a:t>
            </a:r>
            <a:endParaRPr lang="en-US" b="1" dirty="0" smtClean="0"/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may </a:t>
            </a:r>
            <a:r>
              <a:rPr lang="en-US" sz="2800" dirty="0"/>
              <a:t>route </a:t>
            </a:r>
            <a:r>
              <a:rPr lang="en-US" sz="2800" dirty="0" smtClean="0"/>
              <a:t>the message </a:t>
            </a:r>
            <a:r>
              <a:rPr lang="en-US" sz="2800" dirty="0"/>
              <a:t>along a longer path to </a:t>
            </a:r>
            <a:r>
              <a:rPr lang="en-US" sz="2800" dirty="0" smtClean="0"/>
              <a:t>avoid network congestion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6524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Routing Mechanisms for </a:t>
            </a:r>
            <a:r>
              <a:rPr lang="en-US" b="1" dirty="0" smtClean="0"/>
              <a:t>Static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Routing mechanisms can also be classified on the basis of how they use information </a:t>
            </a:r>
            <a:r>
              <a:rPr lang="en-US" dirty="0" smtClean="0"/>
              <a:t>regarding the </a:t>
            </a:r>
            <a:r>
              <a:rPr lang="en-US" dirty="0"/>
              <a:t>state of the </a:t>
            </a:r>
            <a:r>
              <a:rPr lang="en-US" dirty="0" smtClean="0"/>
              <a:t>network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Two possible classes are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b="1" dirty="0" smtClean="0"/>
              <a:t>Deterministic </a:t>
            </a:r>
            <a:r>
              <a:rPr lang="en-US" sz="2800" b="1" dirty="0"/>
              <a:t>routing </a:t>
            </a:r>
            <a:endParaRPr lang="en-US" sz="2800" b="1" dirty="0" smtClean="0"/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b="1" dirty="0" smtClean="0"/>
              <a:t>Adaptive routing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53248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Routing Mechanisms for </a:t>
            </a:r>
            <a:r>
              <a:rPr lang="en-US" b="1" dirty="0" smtClean="0"/>
              <a:t>Static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30000"/>
              </a:lnSpc>
            </a:pPr>
            <a:r>
              <a:rPr lang="en-US" b="1" dirty="0" smtClean="0"/>
              <a:t>Deterministic </a:t>
            </a:r>
            <a:r>
              <a:rPr lang="en-US" b="1" dirty="0"/>
              <a:t>routing </a:t>
            </a:r>
            <a:endParaRPr lang="en-US" b="1" dirty="0" smtClean="0"/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dirty="0" smtClean="0"/>
              <a:t>A </a:t>
            </a:r>
            <a:r>
              <a:rPr lang="en-US" sz="2800" b="1" i="1" dirty="0"/>
              <a:t>deterministic routing </a:t>
            </a:r>
            <a:r>
              <a:rPr lang="en-US" sz="2800" dirty="0"/>
              <a:t>scheme determines a unique path for </a:t>
            </a:r>
            <a:r>
              <a:rPr lang="en-US" sz="2800" dirty="0" smtClean="0"/>
              <a:t>a message</a:t>
            </a:r>
            <a:r>
              <a:rPr lang="en-US" sz="2800" dirty="0"/>
              <a:t>, based on its source and destination. </a:t>
            </a:r>
            <a:endParaRPr lang="en-US" sz="2800" dirty="0" smtClean="0"/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dirty="0" smtClean="0"/>
              <a:t>It </a:t>
            </a:r>
            <a:r>
              <a:rPr lang="en-US" sz="2800" dirty="0"/>
              <a:t>does not use any information regarding </a:t>
            </a:r>
            <a:r>
              <a:rPr lang="en-US" sz="2800" dirty="0" smtClean="0"/>
              <a:t>the state </a:t>
            </a:r>
            <a:r>
              <a:rPr lang="en-US" sz="2800" dirty="0"/>
              <a:t>of the </a:t>
            </a:r>
            <a:r>
              <a:rPr lang="en-US" sz="2800" dirty="0" smtClean="0"/>
              <a:t>network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u="sng" dirty="0" smtClean="0">
                <a:solidFill>
                  <a:srgbClr val="FF0000"/>
                </a:solidFill>
              </a:rPr>
              <a:t>Results </a:t>
            </a:r>
            <a:r>
              <a:rPr lang="en-US" sz="2800" u="sng" dirty="0">
                <a:solidFill>
                  <a:srgbClr val="FF0000"/>
                </a:solidFill>
              </a:rPr>
              <a:t>in uneven use of the </a:t>
            </a:r>
            <a:r>
              <a:rPr lang="en-US" sz="2800" u="sng" dirty="0" smtClean="0">
                <a:solidFill>
                  <a:srgbClr val="FF0000"/>
                </a:solidFill>
              </a:rPr>
              <a:t>communication resources </a:t>
            </a:r>
            <a:r>
              <a:rPr lang="en-US" sz="2800" u="sng" dirty="0">
                <a:solidFill>
                  <a:srgbClr val="FF0000"/>
                </a:solidFill>
              </a:rPr>
              <a:t>in a network.</a:t>
            </a:r>
            <a:endParaRPr lang="en-US" sz="2800" b="1" u="sng" dirty="0" smtClean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b="1" dirty="0" smtClean="0"/>
              <a:t>Adaptive routing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dirty="0" smtClean="0"/>
              <a:t>In </a:t>
            </a:r>
            <a:r>
              <a:rPr lang="en-US" sz="2800" dirty="0"/>
              <a:t>contrast, an </a:t>
            </a:r>
            <a:r>
              <a:rPr lang="en-US" sz="2800" b="1" i="1" dirty="0"/>
              <a:t>adaptive routing </a:t>
            </a:r>
            <a:r>
              <a:rPr lang="en-US" sz="2800" dirty="0"/>
              <a:t>scheme uses information </a:t>
            </a:r>
            <a:r>
              <a:rPr lang="en-US" sz="2800" dirty="0" smtClean="0"/>
              <a:t>regarding the </a:t>
            </a:r>
            <a:r>
              <a:rPr lang="en-US" sz="2800" dirty="0"/>
              <a:t>current state of the network to determine the path of the message. 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u="sng" dirty="0" smtClean="0"/>
              <a:t>Adaptive </a:t>
            </a:r>
            <a:r>
              <a:rPr lang="en-US" sz="2800" u="sng" dirty="0"/>
              <a:t>routing </a:t>
            </a:r>
            <a:r>
              <a:rPr lang="en-US" sz="2800" u="sng" dirty="0" smtClean="0"/>
              <a:t>detects congestion</a:t>
            </a:r>
            <a:r>
              <a:rPr lang="en-US" sz="2800" dirty="0" smtClean="0"/>
              <a:t> </a:t>
            </a:r>
            <a:r>
              <a:rPr lang="en-US" sz="2800" dirty="0"/>
              <a:t>in the network and routes messages around it.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6521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Routing Mechanisms for </a:t>
            </a:r>
            <a:r>
              <a:rPr lang="en-US" b="1" dirty="0" smtClean="0"/>
              <a:t>Static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80445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One commonly used deterministic minimal routing technique is called </a:t>
            </a:r>
            <a:r>
              <a:rPr lang="en-US" b="1" i="1" dirty="0" smtClean="0"/>
              <a:t>dimension-ordered routing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Dimension-ordered </a:t>
            </a:r>
            <a:r>
              <a:rPr lang="en-US" dirty="0"/>
              <a:t>routing assigns successive channels for traversal by a </a:t>
            </a:r>
            <a:r>
              <a:rPr lang="en-US" dirty="0" smtClean="0"/>
              <a:t>message based </a:t>
            </a:r>
            <a:r>
              <a:rPr lang="en-US" dirty="0"/>
              <a:t>on a numbering scheme determined by the dimension of the channel. </a:t>
            </a:r>
            <a:endParaRPr lang="en-US" dirty="0" smtClean="0"/>
          </a:p>
          <a:p>
            <a:pPr algn="just">
              <a:lnSpc>
                <a:spcPct val="160000"/>
              </a:lnSpc>
            </a:pPr>
            <a:r>
              <a:rPr lang="en-US" dirty="0" smtClean="0"/>
              <a:t>The dimension ordered routing </a:t>
            </a:r>
            <a:r>
              <a:rPr lang="en-US" dirty="0"/>
              <a:t>technique for a two-dimensional mesh is called </a:t>
            </a:r>
            <a:r>
              <a:rPr lang="en-US" b="1" i="1" dirty="0"/>
              <a:t>XY-routing </a:t>
            </a:r>
            <a:r>
              <a:rPr lang="en-US" dirty="0"/>
              <a:t>and that for </a:t>
            </a:r>
            <a:r>
              <a:rPr lang="en-US" dirty="0" smtClean="0"/>
              <a:t>a hypercube </a:t>
            </a:r>
            <a:r>
              <a:rPr lang="en-US" dirty="0"/>
              <a:t>is called </a:t>
            </a:r>
            <a:r>
              <a:rPr lang="en-US" b="1" i="1" dirty="0"/>
              <a:t>E-cube routing</a:t>
            </a:r>
            <a:r>
              <a:rPr lang="en-US" dirty="0" smtClean="0"/>
              <a:t>.</a:t>
            </a:r>
          </a:p>
          <a:p>
            <a:pPr lvl="2">
              <a:lnSpc>
                <a:spcPct val="160000"/>
              </a:lnSpc>
              <a:buFontTx/>
              <a:buChar char="-"/>
            </a:pPr>
            <a:r>
              <a:rPr lang="en-US" sz="2800" dirty="0" smtClean="0"/>
              <a:t>Both </a:t>
            </a:r>
            <a:r>
              <a:rPr lang="en-US" sz="2800" dirty="0"/>
              <a:t>are deterministic and minimal </a:t>
            </a:r>
            <a:r>
              <a:rPr lang="en-US" sz="2800" dirty="0" smtClean="0"/>
              <a:t>routing techniques</a:t>
            </a:r>
            <a:endParaRPr lang="en-US" sz="2800" dirty="0"/>
          </a:p>
          <a:p>
            <a:pPr lvl="2">
              <a:lnSpc>
                <a:spcPct val="160000"/>
              </a:lnSpc>
              <a:buFontTx/>
              <a:buChar char="-"/>
            </a:pPr>
            <a:r>
              <a:rPr lang="en-US" sz="2800" dirty="0" smtClean="0"/>
              <a:t>Both </a:t>
            </a:r>
            <a:r>
              <a:rPr lang="en-US" sz="2800" dirty="0"/>
              <a:t>routing schemes are dead-lock </a:t>
            </a:r>
            <a:r>
              <a:rPr lang="en-US" sz="2800" dirty="0" smtClean="0"/>
              <a:t>free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14791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Routing Mechanisms for </a:t>
            </a:r>
            <a:r>
              <a:rPr lang="en-US" b="1" dirty="0" smtClean="0"/>
              <a:t>Static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80445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 smtClean="0"/>
              <a:t>XY-Routing Scheme 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Message </a:t>
            </a:r>
            <a:r>
              <a:rPr lang="en-US" sz="2800" dirty="0"/>
              <a:t>is first sent along the </a:t>
            </a:r>
            <a:r>
              <a:rPr lang="en-US" sz="2800" i="1" dirty="0"/>
              <a:t>X </a:t>
            </a:r>
            <a:r>
              <a:rPr lang="en-US" sz="2800" dirty="0"/>
              <a:t>dimension </a:t>
            </a:r>
            <a:r>
              <a:rPr lang="en-US" sz="2800" dirty="0" smtClean="0"/>
              <a:t>until it </a:t>
            </a:r>
            <a:r>
              <a:rPr lang="en-US" sz="2800" dirty="0"/>
              <a:t>reaches the column of the destination </a:t>
            </a:r>
            <a:r>
              <a:rPr lang="en-US" sz="2800" dirty="0" smtClean="0"/>
              <a:t>node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Then </a:t>
            </a:r>
            <a:r>
              <a:rPr lang="en-US" sz="2800" dirty="0"/>
              <a:t>it is routed along the </a:t>
            </a:r>
            <a:r>
              <a:rPr lang="en-US" sz="2800" i="1" dirty="0"/>
              <a:t>Y </a:t>
            </a:r>
            <a:r>
              <a:rPr lang="en-US" sz="2800" dirty="0"/>
              <a:t>dimension until </a:t>
            </a:r>
            <a:r>
              <a:rPr lang="en-US" sz="2800" dirty="0" smtClean="0"/>
              <a:t>it reaches </a:t>
            </a:r>
            <a:r>
              <a:rPr lang="en-US" sz="2800" dirty="0"/>
              <a:t>the </a:t>
            </a:r>
            <a:r>
              <a:rPr lang="en-US" sz="2800" dirty="0" smtClean="0"/>
              <a:t>destination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The </a:t>
            </a:r>
            <a:r>
              <a:rPr lang="en-US" sz="2800" dirty="0"/>
              <a:t>length of the path is</a:t>
            </a:r>
          </a:p>
          <a:p>
            <a:pPr marL="914400" lvl="2" indent="0">
              <a:buNone/>
            </a:pPr>
            <a:r>
              <a:rPr lang="en-US" sz="2800" dirty="0" smtClean="0"/>
              <a:t>			| </a:t>
            </a: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x</a:t>
            </a:r>
            <a:r>
              <a:rPr lang="en-US" sz="2800" i="1" dirty="0" smtClean="0"/>
              <a:t> </a:t>
            </a:r>
            <a:r>
              <a:rPr lang="en-US" sz="2800" dirty="0"/>
              <a:t>− </a:t>
            </a:r>
            <a:r>
              <a:rPr lang="en-US" sz="2800" i="1" dirty="0" err="1"/>
              <a:t>D</a:t>
            </a:r>
            <a:r>
              <a:rPr lang="en-US" sz="2800" i="1" baseline="-25000" dirty="0" err="1"/>
              <a:t>x</a:t>
            </a:r>
            <a:r>
              <a:rPr lang="en-US" sz="2800" i="1" dirty="0"/>
              <a:t> </a:t>
            </a:r>
            <a:r>
              <a:rPr lang="en-US" sz="2800" dirty="0"/>
              <a:t>| + | </a:t>
            </a:r>
            <a:r>
              <a:rPr lang="en-US" sz="2800" i="1" dirty="0" err="1"/>
              <a:t>S</a:t>
            </a:r>
            <a:r>
              <a:rPr lang="en-US" sz="2800" i="1" baseline="-25000" dirty="0" err="1"/>
              <a:t>y</a:t>
            </a:r>
            <a:r>
              <a:rPr lang="en-US" sz="2800" i="1" dirty="0"/>
              <a:t> </a:t>
            </a:r>
            <a:r>
              <a:rPr lang="en-US" sz="2800" dirty="0"/>
              <a:t>− </a:t>
            </a:r>
            <a:r>
              <a:rPr lang="en-US" sz="2800" i="1" dirty="0" err="1"/>
              <a:t>D</a:t>
            </a:r>
            <a:r>
              <a:rPr lang="en-US" sz="2800" i="1" baseline="-25000" dirty="0" err="1"/>
              <a:t>y</a:t>
            </a:r>
            <a:r>
              <a:rPr lang="en-US" sz="2800" i="1" dirty="0"/>
              <a:t> </a:t>
            </a:r>
            <a:r>
              <a:rPr lang="en-US" sz="2800" dirty="0"/>
              <a:t>|</a:t>
            </a:r>
          </a:p>
          <a:p>
            <a:pPr lvl="2">
              <a:buFontTx/>
              <a:buChar char="-"/>
            </a:pPr>
            <a:endParaRPr lang="en-US" sz="2800" dirty="0" smtClean="0"/>
          </a:p>
          <a:p>
            <a:pPr lvl="2">
              <a:buFontTx/>
              <a:buChar char="-"/>
            </a:pPr>
            <a:r>
              <a:rPr lang="en-US" sz="2800" dirty="0" smtClean="0"/>
              <a:t>Source node:		</a:t>
            </a:r>
            <a:r>
              <a:rPr lang="en-US" sz="2800" i="1" dirty="0" err="1" smtClean="0"/>
              <a:t>P</a:t>
            </a:r>
            <a:r>
              <a:rPr lang="en-US" sz="2800" b="1" i="1" dirty="0" err="1" smtClean="0"/>
              <a:t>sx</a:t>
            </a:r>
            <a:r>
              <a:rPr lang="en-US" sz="2800" dirty="0"/>
              <a:t>, </a:t>
            </a: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y</a:t>
            </a:r>
            <a:endParaRPr lang="en-US" sz="2800" i="1" baseline="-25000" dirty="0"/>
          </a:p>
          <a:p>
            <a:pPr lvl="2">
              <a:buFontTx/>
              <a:buChar char="-"/>
            </a:pPr>
            <a:endParaRPr lang="en-US" sz="2800" dirty="0" smtClean="0"/>
          </a:p>
          <a:p>
            <a:pPr lvl="2">
              <a:buFontTx/>
              <a:buChar char="-"/>
            </a:pPr>
            <a:r>
              <a:rPr lang="en-US" sz="2800" dirty="0" smtClean="0"/>
              <a:t>Destination node :	</a:t>
            </a:r>
            <a:r>
              <a:rPr lang="en-US" sz="2800" i="1" dirty="0" err="1" smtClean="0"/>
              <a:t>P</a:t>
            </a:r>
            <a:r>
              <a:rPr lang="en-US" sz="2800" b="1" i="1" baseline="-25000" dirty="0" err="1" smtClean="0"/>
              <a:t>Dx</a:t>
            </a:r>
            <a:r>
              <a:rPr lang="en-US" sz="2800" dirty="0"/>
              <a:t>, </a:t>
            </a:r>
            <a:r>
              <a:rPr lang="en-US" sz="2800" i="1" dirty="0" err="1" smtClean="0"/>
              <a:t>D</a:t>
            </a:r>
            <a:r>
              <a:rPr lang="en-US" sz="2800" i="1" baseline="-25000" dirty="0" err="1" smtClean="0"/>
              <a:t>y</a:t>
            </a:r>
            <a:endParaRPr lang="en-US" sz="2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19652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Communication Unit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b="1" u="sng" dirty="0"/>
              <a:t>Message: </a:t>
            </a:r>
            <a:endParaRPr lang="en-US" b="1" u="sng" dirty="0" smtClean="0"/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dirty="0" smtClean="0"/>
              <a:t>the </a:t>
            </a:r>
            <a:r>
              <a:rPr lang="en-US" sz="2800" dirty="0"/>
              <a:t>unit of communication from </a:t>
            </a:r>
            <a:r>
              <a:rPr lang="en-US" sz="2800" dirty="0" smtClean="0"/>
              <a:t>the programmer’s </a:t>
            </a:r>
            <a:r>
              <a:rPr lang="en-US" sz="2800" dirty="0"/>
              <a:t>perspective. </a:t>
            </a:r>
            <a:endParaRPr lang="en-US" sz="2800" dirty="0" smtClean="0"/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dirty="0" smtClean="0"/>
              <a:t>Its </a:t>
            </a:r>
            <a:r>
              <a:rPr lang="en-US" sz="2800" dirty="0"/>
              <a:t>size is </a:t>
            </a:r>
            <a:r>
              <a:rPr lang="en-US" sz="2800" dirty="0" smtClean="0"/>
              <a:t>limited only </a:t>
            </a:r>
            <a:r>
              <a:rPr lang="en-US" sz="2800" dirty="0"/>
              <a:t>by the computer’s memory </a:t>
            </a:r>
            <a:r>
              <a:rPr lang="en-US" sz="2800" dirty="0" smtClean="0"/>
              <a:t>space</a:t>
            </a:r>
          </a:p>
          <a:p>
            <a:pPr algn="just">
              <a:lnSpc>
                <a:spcPct val="130000"/>
              </a:lnSpc>
            </a:pPr>
            <a:r>
              <a:rPr lang="en-US" b="1" u="sng" dirty="0" smtClean="0"/>
              <a:t>Packet</a:t>
            </a:r>
            <a:r>
              <a:rPr lang="en-US" b="1" u="sng" dirty="0"/>
              <a:t>: </a:t>
            </a:r>
            <a:endParaRPr lang="en-US" b="1" u="sng" dirty="0" smtClean="0"/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b="1" u="sng" dirty="0"/>
              <a:t>F</a:t>
            </a:r>
            <a:r>
              <a:rPr lang="en-US" sz="2800" b="1" u="sng" dirty="0" smtClean="0"/>
              <a:t>ixed-size small unit of communication </a:t>
            </a:r>
            <a:r>
              <a:rPr lang="en-US" sz="2800" dirty="0" smtClean="0"/>
              <a:t>containing routing information (e.g., a destination address) and sequencing information in its header. 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dirty="0" smtClean="0"/>
              <a:t>Its size is of order </a:t>
            </a:r>
            <a:r>
              <a:rPr lang="en-US" sz="2800" b="1" dirty="0" smtClean="0"/>
              <a:t>hundred or thousands of bytes or words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dirty="0"/>
              <a:t>Data sent over computer </a:t>
            </a:r>
            <a:r>
              <a:rPr lang="en-US" sz="2800" dirty="0" smtClean="0"/>
              <a:t>networks, </a:t>
            </a:r>
            <a:r>
              <a:rPr lang="en-US" sz="2800" dirty="0"/>
              <a:t>such as the Internet, is divided into packets. </a:t>
            </a:r>
            <a:endParaRPr lang="en-US" sz="2800" dirty="0" smtClean="0"/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dirty="0" smtClean="0"/>
              <a:t>These </a:t>
            </a:r>
            <a:r>
              <a:rPr lang="en-US" sz="2800" dirty="0"/>
              <a:t>packets are then recombined by the computer or device that receives them.</a:t>
            </a:r>
            <a:r>
              <a:rPr lang="en-US" sz="2800" dirty="0" smtClean="0"/>
              <a:t> 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800" b="1" u="sng" dirty="0" smtClean="0"/>
              <a:t>It consists of header flits and data flits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8140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Routing Mechanisms for </a:t>
            </a:r>
            <a:r>
              <a:rPr lang="en-US" b="1" dirty="0" smtClean="0"/>
              <a:t>Static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80445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 smtClean="0"/>
              <a:t>XY-Routing Scheme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571" y="1257443"/>
            <a:ext cx="5251738" cy="56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Routing Mechanisms for </a:t>
            </a:r>
            <a:r>
              <a:rPr lang="en-US" b="1" dirty="0" smtClean="0"/>
              <a:t>Static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80445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 smtClean="0"/>
              <a:t>E-Cube Routing Scheme 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The </a:t>
            </a:r>
            <a:r>
              <a:rPr lang="en-US" sz="2800" dirty="0"/>
              <a:t>number of links in the path is </a:t>
            </a:r>
            <a:r>
              <a:rPr lang="en-US" sz="2800" dirty="0" smtClean="0"/>
              <a:t>determined by </a:t>
            </a:r>
            <a:r>
              <a:rPr lang="en-US" sz="2800" dirty="0"/>
              <a:t>the binary labels of the source </a:t>
            </a:r>
            <a:r>
              <a:rPr lang="en-US" sz="2800" dirty="0" smtClean="0"/>
              <a:t>and destination </a:t>
            </a:r>
            <a:r>
              <a:rPr lang="en-US" sz="2800" dirty="0"/>
              <a:t>nodes (Hamming </a:t>
            </a:r>
            <a:r>
              <a:rPr lang="en-US" sz="2800" dirty="0" smtClean="0"/>
              <a:t>distance)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Each </a:t>
            </a:r>
            <a:r>
              <a:rPr lang="en-US" sz="2800" dirty="0"/>
              <a:t>step corrects one bit difference, </a:t>
            </a:r>
            <a:r>
              <a:rPr lang="en-US" sz="2800" dirty="0" smtClean="0"/>
              <a:t>starting from </a:t>
            </a:r>
            <a:r>
              <a:rPr lang="en-US" sz="2800" dirty="0"/>
              <a:t>the least significant digit (</a:t>
            </a:r>
            <a:r>
              <a:rPr lang="en-US" sz="2800" dirty="0" smtClean="0"/>
              <a:t>exclusive-or operation</a:t>
            </a:r>
            <a:r>
              <a:rPr lang="en-US" sz="2800" dirty="0"/>
              <a:t>)</a:t>
            </a:r>
            <a:endParaRPr lang="en-US" sz="3200" i="1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799" t="14912" r="6159"/>
          <a:stretch/>
        </p:blipFill>
        <p:spPr>
          <a:xfrm>
            <a:off x="7093527" y="4086225"/>
            <a:ext cx="290945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Embedding </a:t>
            </a:r>
            <a:r>
              <a:rPr lang="en-US" b="1" dirty="0"/>
              <a:t>and </a:t>
            </a:r>
            <a:r>
              <a:rPr lang="en-US" b="1" dirty="0" smtClean="0"/>
              <a:t>Graph Mapping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 smtClean="0"/>
              <a:t>Embedding </a:t>
            </a:r>
            <a:r>
              <a:rPr lang="en-US" sz="3000" dirty="0"/>
              <a:t>one network into another </a:t>
            </a:r>
            <a:r>
              <a:rPr lang="en-US" sz="3000" dirty="0" smtClean="0"/>
              <a:t>is important </a:t>
            </a:r>
            <a:r>
              <a:rPr lang="en-US" sz="3000" dirty="0"/>
              <a:t>for porting algorithms</a:t>
            </a:r>
          </a:p>
          <a:p>
            <a:pPr algn="just">
              <a:lnSpc>
                <a:spcPct val="150000"/>
              </a:lnSpc>
            </a:pPr>
            <a:r>
              <a:rPr lang="en-US" sz="3000" dirty="0" smtClean="0"/>
              <a:t>No </a:t>
            </a:r>
            <a:r>
              <a:rPr lang="en-US" sz="3000" dirty="0"/>
              <a:t>need to develop algorithms for </a:t>
            </a:r>
            <a:r>
              <a:rPr lang="en-US" sz="3000" dirty="0" smtClean="0"/>
              <a:t>every network </a:t>
            </a:r>
            <a:r>
              <a:rPr lang="en-US" sz="3000" dirty="0"/>
              <a:t>topology</a:t>
            </a:r>
          </a:p>
          <a:p>
            <a:pPr algn="just">
              <a:lnSpc>
                <a:spcPct val="150000"/>
              </a:lnSpc>
            </a:pPr>
            <a:r>
              <a:rPr lang="en-US" sz="3000" dirty="0" smtClean="0"/>
              <a:t>Process-processor </a:t>
            </a:r>
            <a:r>
              <a:rPr lang="en-US" sz="3000" dirty="0"/>
              <a:t>mapping is not </a:t>
            </a:r>
            <a:r>
              <a:rPr lang="en-US" sz="3000" dirty="0" smtClean="0"/>
              <a:t>controlled by </a:t>
            </a:r>
            <a:r>
              <a:rPr lang="en-US" sz="3000" dirty="0"/>
              <a:t>the programmer</a:t>
            </a:r>
          </a:p>
          <a:p>
            <a:pPr algn="just">
              <a:lnSpc>
                <a:spcPct val="150000"/>
              </a:lnSpc>
            </a:pPr>
            <a:r>
              <a:rPr lang="en-US" sz="3000" dirty="0" smtClean="0"/>
              <a:t>Mapping </a:t>
            </a:r>
            <a:r>
              <a:rPr lang="en-US" sz="3000" dirty="0"/>
              <a:t>can be used to determine </a:t>
            </a:r>
            <a:r>
              <a:rPr lang="en-US" sz="3000" dirty="0" smtClean="0"/>
              <a:t>the degradation </a:t>
            </a:r>
            <a:r>
              <a:rPr lang="en-US" sz="3000" dirty="0"/>
              <a:t>in the performance of </a:t>
            </a:r>
            <a:r>
              <a:rPr lang="en-US" sz="3000" dirty="0" smtClean="0"/>
              <a:t>an algorithm</a:t>
            </a:r>
            <a:endParaRPr lang="en-US" sz="3000" b="1" u="sng" dirty="0"/>
          </a:p>
        </p:txBody>
      </p:sp>
    </p:spTree>
    <p:extLst>
      <p:ext uri="{BB962C8B-B14F-4D97-AF65-F5344CB8AC3E}">
        <p14:creationId xmlns:p14="http://schemas.microsoft.com/office/powerpoint/2010/main" val="14353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Graph Mapping Terminologies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Congestion</a:t>
            </a:r>
            <a:r>
              <a:rPr lang="en-US" dirty="0"/>
              <a:t>: Maximum number of edges </a:t>
            </a:r>
            <a:r>
              <a:rPr lang="en-US" dirty="0" smtClean="0"/>
              <a:t>of E </a:t>
            </a:r>
            <a:r>
              <a:rPr lang="en-US" dirty="0"/>
              <a:t>mapped on to any edge in </a:t>
            </a:r>
            <a:r>
              <a:rPr lang="en-US" dirty="0" smtClean="0"/>
              <a:t>E‘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Dilation</a:t>
            </a:r>
            <a:r>
              <a:rPr lang="en-US" dirty="0"/>
              <a:t>: Maximum number of edges of </a:t>
            </a:r>
            <a:r>
              <a:rPr lang="en-US" dirty="0" smtClean="0"/>
              <a:t>E‘ that </a:t>
            </a:r>
            <a:r>
              <a:rPr lang="en-US" dirty="0"/>
              <a:t>any one edge of E is mapped </a:t>
            </a:r>
            <a:r>
              <a:rPr lang="en-US" dirty="0" smtClean="0"/>
              <a:t>onto That </a:t>
            </a:r>
            <a:r>
              <a:rPr lang="en-US" dirty="0"/>
              <a:t>is how much we stretch an edge of E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Expansion</a:t>
            </a:r>
            <a:r>
              <a:rPr lang="en-US" dirty="0"/>
              <a:t>: |V' |/| V|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Load</a:t>
            </a:r>
            <a:r>
              <a:rPr lang="en-US" b="1" dirty="0"/>
              <a:t>: </a:t>
            </a:r>
            <a:r>
              <a:rPr lang="en-US" dirty="0"/>
              <a:t>Maximum number of vertices of E </a:t>
            </a:r>
            <a:r>
              <a:rPr lang="en-US" dirty="0" smtClean="0"/>
              <a:t>that are </a:t>
            </a:r>
            <a:r>
              <a:rPr lang="en-US" dirty="0"/>
              <a:t>mapped to a single vertex of E'</a:t>
            </a:r>
            <a:endParaRPr lang="en-US" sz="3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Routing Mechanisms for </a:t>
            </a:r>
            <a:r>
              <a:rPr lang="en-US" b="1" dirty="0" smtClean="0"/>
              <a:t>Static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Routing mechanisms can also be classified on the basis of how they use information </a:t>
            </a:r>
            <a:r>
              <a:rPr lang="en-US" dirty="0" smtClean="0"/>
              <a:t>regarding the </a:t>
            </a:r>
            <a:r>
              <a:rPr lang="en-US" dirty="0"/>
              <a:t>state of the network.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b="1" dirty="0"/>
              <a:t>deterministic routing </a:t>
            </a:r>
            <a:r>
              <a:rPr lang="en-US" dirty="0"/>
              <a:t>scheme </a:t>
            </a:r>
            <a:r>
              <a:rPr lang="en-US" dirty="0" smtClean="0"/>
              <a:t>determines a </a:t>
            </a:r>
            <a:r>
              <a:rPr lang="en-US" dirty="0"/>
              <a:t>unique path for a message, based on </a:t>
            </a:r>
            <a:r>
              <a:rPr lang="en-US" dirty="0" smtClean="0"/>
              <a:t>its source </a:t>
            </a:r>
            <a:r>
              <a:rPr lang="en-US" dirty="0"/>
              <a:t>and </a:t>
            </a:r>
            <a:r>
              <a:rPr lang="en-US" dirty="0" smtClean="0"/>
              <a:t>destination </a:t>
            </a:r>
            <a:r>
              <a:rPr lang="en-US" i="1" dirty="0" smtClean="0"/>
              <a:t>does </a:t>
            </a:r>
            <a:r>
              <a:rPr lang="en-US" i="1" dirty="0"/>
              <a:t>not use network status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An </a:t>
            </a:r>
            <a:r>
              <a:rPr lang="en-US" b="1" dirty="0"/>
              <a:t>adaptive routing </a:t>
            </a:r>
            <a:r>
              <a:rPr lang="en-US" dirty="0"/>
              <a:t>scheme </a:t>
            </a:r>
            <a:r>
              <a:rPr lang="en-US" dirty="0" smtClean="0"/>
              <a:t>uses information </a:t>
            </a:r>
            <a:r>
              <a:rPr lang="en-US" dirty="0"/>
              <a:t>regarding the current status </a:t>
            </a:r>
            <a:r>
              <a:rPr lang="en-US" dirty="0" smtClean="0"/>
              <a:t>of network </a:t>
            </a:r>
            <a:r>
              <a:rPr lang="en-US" dirty="0"/>
              <a:t>to determine the path of </a:t>
            </a:r>
            <a:r>
              <a:rPr lang="en-US" dirty="0" smtClean="0"/>
              <a:t>message </a:t>
            </a:r>
            <a:r>
              <a:rPr lang="en-US" i="1" dirty="0" smtClean="0"/>
              <a:t>may </a:t>
            </a:r>
            <a:r>
              <a:rPr lang="en-US" i="1" dirty="0"/>
              <a:t>detect a </a:t>
            </a:r>
            <a:r>
              <a:rPr lang="en-US" i="1" dirty="0" smtClean="0"/>
              <a:t>conge</a:t>
            </a:r>
            <a:r>
              <a:rPr lang="en-US" i="1" dirty="0"/>
              <a:t>stion spot and </a:t>
            </a:r>
            <a:r>
              <a:rPr lang="en-US" i="1" dirty="0" smtClean="0"/>
              <a:t>route message </a:t>
            </a:r>
            <a:r>
              <a:rPr lang="en-US" i="1" dirty="0"/>
              <a:t>around it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2037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006" y="38550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Assignment  - </a:t>
            </a:r>
            <a:r>
              <a:rPr lang="en-US" sz="5000" b="1" dirty="0" smtClean="0">
                <a:solidFill>
                  <a:srgbClr val="FF0000"/>
                </a:solidFill>
              </a:rPr>
              <a:t>Only Hand-Written Accepted</a:t>
            </a:r>
            <a:endParaRPr lang="en-US" sz="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Illustration of Communication Unit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30000"/>
              </a:lnSpc>
            </a:pPr>
            <a:endParaRPr lang="en-US" dirty="0" smtClean="0"/>
          </a:p>
          <a:p>
            <a:pPr algn="just">
              <a:lnSpc>
                <a:spcPct val="130000"/>
              </a:lnSpc>
            </a:pPr>
            <a:endParaRPr lang="en-US" dirty="0"/>
          </a:p>
          <a:p>
            <a:pPr algn="just">
              <a:lnSpc>
                <a:spcPct val="130000"/>
              </a:lnSpc>
            </a:pPr>
            <a:endParaRPr lang="en-US" dirty="0" smtClean="0"/>
          </a:p>
          <a:p>
            <a:pPr algn="just">
              <a:lnSpc>
                <a:spcPct val="130000"/>
              </a:lnSpc>
            </a:pPr>
            <a:endParaRPr lang="en-US" dirty="0"/>
          </a:p>
          <a:p>
            <a:pPr algn="just">
              <a:lnSpc>
                <a:spcPct val="130000"/>
              </a:lnSpc>
            </a:pPr>
            <a:endParaRPr lang="en-US" dirty="0" smtClean="0"/>
          </a:p>
          <a:p>
            <a:pPr algn="just">
              <a:lnSpc>
                <a:spcPct val="130000"/>
              </a:lnSpc>
            </a:pPr>
            <a:endParaRPr lang="en-US" dirty="0"/>
          </a:p>
          <a:p>
            <a:pPr algn="just">
              <a:lnSpc>
                <a:spcPct val="130000"/>
              </a:lnSpc>
            </a:pPr>
            <a:endParaRPr lang="en-US" dirty="0"/>
          </a:p>
          <a:p>
            <a:pPr algn="just">
              <a:lnSpc>
                <a:spcPct val="160000"/>
              </a:lnSpc>
            </a:pPr>
            <a:r>
              <a:rPr lang="en-US" sz="3300" b="1" dirty="0" smtClean="0"/>
              <a:t>Flit</a:t>
            </a:r>
            <a:r>
              <a:rPr lang="en-US" sz="3300" b="1" dirty="0"/>
              <a:t>: </a:t>
            </a:r>
            <a:r>
              <a:rPr lang="en-US" sz="3300" dirty="0"/>
              <a:t>small unit of information at </a:t>
            </a:r>
            <a:r>
              <a:rPr lang="en-US" sz="3300" b="1" u="sng" dirty="0" smtClean="0"/>
              <a:t>Link </a:t>
            </a:r>
            <a:r>
              <a:rPr lang="en-US" sz="3300" b="1" u="sng" dirty="0"/>
              <a:t>layer</a:t>
            </a:r>
            <a:r>
              <a:rPr lang="en-US" sz="3300" dirty="0"/>
              <a:t>, of size of a few words</a:t>
            </a:r>
          </a:p>
          <a:p>
            <a:pPr algn="just">
              <a:lnSpc>
                <a:spcPct val="160000"/>
              </a:lnSpc>
            </a:pPr>
            <a:r>
              <a:rPr lang="en-US" sz="3300" b="1" dirty="0" err="1"/>
              <a:t>Phit</a:t>
            </a:r>
            <a:r>
              <a:rPr lang="en-US" sz="3300" b="1" dirty="0"/>
              <a:t>: </a:t>
            </a:r>
            <a:r>
              <a:rPr lang="en-US" sz="3300" dirty="0"/>
              <a:t>the smallest physical unit of information at the </a:t>
            </a:r>
            <a:r>
              <a:rPr lang="en-US" sz="3300" b="1" u="sng" dirty="0"/>
              <a:t>P</a:t>
            </a:r>
            <a:r>
              <a:rPr lang="en-US" sz="3300" b="1" u="sng" dirty="0" smtClean="0"/>
              <a:t>hysical </a:t>
            </a:r>
            <a:r>
              <a:rPr lang="en-US" sz="3300" b="1" u="sng" dirty="0"/>
              <a:t>L</a:t>
            </a:r>
            <a:r>
              <a:rPr lang="en-US" sz="3300" b="1" u="sng" dirty="0" smtClean="0"/>
              <a:t>ayer</a:t>
            </a:r>
            <a:r>
              <a:rPr lang="en-US" sz="3300" dirty="0"/>
              <a:t>, which is transferred across one physical link in one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4" y="1246043"/>
            <a:ext cx="8334375" cy="33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Communication Unit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b="1" u="sng" dirty="0" smtClean="0"/>
              <a:t>Congestion: 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A </a:t>
            </a:r>
            <a:r>
              <a:rPr lang="en-US" sz="2800" dirty="0"/>
              <a:t>state occurring in network layer when the message traffic is so heavy 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800" dirty="0" smtClean="0"/>
              <a:t>  that </a:t>
            </a:r>
            <a:r>
              <a:rPr lang="en-US" sz="2800" dirty="0"/>
              <a:t>it slows down network response </a:t>
            </a:r>
            <a:r>
              <a:rPr lang="en-US" sz="2800" dirty="0" smtClean="0"/>
              <a:t>time.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As </a:t>
            </a:r>
            <a:r>
              <a:rPr lang="en-US" sz="2800" dirty="0"/>
              <a:t>delay increases, performance </a:t>
            </a:r>
            <a:r>
              <a:rPr lang="en-US" sz="2800" dirty="0" smtClean="0"/>
              <a:t>decreases.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If </a:t>
            </a:r>
            <a:r>
              <a:rPr lang="en-US" sz="2800" dirty="0"/>
              <a:t>delay increases, retransmission occurs, making situation worse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32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Communication Unit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b="1" u="sng" dirty="0" smtClean="0"/>
              <a:t>Router</a:t>
            </a:r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600" dirty="0" smtClean="0"/>
              <a:t>A </a:t>
            </a:r>
            <a:r>
              <a:rPr lang="en-US" sz="2600" dirty="0"/>
              <a:t>Router is a networking device that forwards data packets between computer network. </a:t>
            </a:r>
            <a:endParaRPr lang="en-US" sz="2600" dirty="0" smtClean="0"/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600" dirty="0" smtClean="0"/>
              <a:t>This </a:t>
            </a:r>
            <a:r>
              <a:rPr lang="en-US" sz="2600" dirty="0"/>
              <a:t>device is usually connected to two or more different networks. </a:t>
            </a:r>
            <a:endParaRPr lang="en-US" sz="2600" dirty="0" smtClean="0"/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600" dirty="0" smtClean="0"/>
              <a:t>When </a:t>
            </a:r>
            <a:r>
              <a:rPr lang="en-US" sz="2600" dirty="0"/>
              <a:t>a data packet comes to a router port, the router reads address information in packet to determine out which port the packet will be sent. </a:t>
            </a:r>
            <a:endParaRPr lang="en-US" sz="2600" dirty="0" smtClean="0"/>
          </a:p>
          <a:p>
            <a:pPr lvl="1" algn="just">
              <a:lnSpc>
                <a:spcPct val="130000"/>
              </a:lnSpc>
              <a:buFontTx/>
              <a:buChar char="-"/>
            </a:pPr>
            <a:r>
              <a:rPr lang="en-US" sz="2600" dirty="0" smtClean="0"/>
              <a:t>For </a:t>
            </a:r>
            <a:r>
              <a:rPr lang="en-US" sz="2600" dirty="0"/>
              <a:t>example, </a:t>
            </a:r>
            <a:r>
              <a:rPr lang="en-US" sz="2600" b="1" u="sng" dirty="0"/>
              <a:t>a router provides you with the internet access by connecting your LAN with the Internet.</a:t>
            </a:r>
            <a:endParaRPr lang="en-US" sz="2600" b="1" u="sng" dirty="0" smtClean="0"/>
          </a:p>
          <a:p>
            <a:pPr algn="just">
              <a:lnSpc>
                <a:spcPct val="130000"/>
              </a:lnSpc>
            </a:pP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61520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Communication Unit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b="1" u="sng" dirty="0" smtClean="0"/>
              <a:t>Routing Table</a:t>
            </a:r>
          </a:p>
          <a:p>
            <a:pPr lvl="2" algn="just">
              <a:lnSpc>
                <a:spcPct val="130000"/>
              </a:lnSpc>
              <a:buFontTx/>
              <a:buChar char="-"/>
            </a:pPr>
            <a:r>
              <a:rPr lang="en-US" sz="2400" dirty="0" smtClean="0"/>
              <a:t>Each </a:t>
            </a:r>
            <a:r>
              <a:rPr lang="en-US" sz="2400" dirty="0"/>
              <a:t>router on the network supports a routing table in memory that may be simple or complex.  </a:t>
            </a:r>
            <a:r>
              <a:rPr lang="en-US" sz="2400" b="1" u="sng" dirty="0" smtClean="0"/>
              <a:t>In </a:t>
            </a:r>
            <a:r>
              <a:rPr lang="en-US" sz="2400" b="1" u="sng" dirty="0"/>
              <a:t>the simplest form, the table consists of pairs of IP addresses</a:t>
            </a:r>
            <a:r>
              <a:rPr lang="en-US" sz="2400" dirty="0" smtClean="0"/>
              <a:t>.</a:t>
            </a:r>
          </a:p>
          <a:p>
            <a:pPr lvl="2" algn="just">
              <a:lnSpc>
                <a:spcPct val="130000"/>
              </a:lnSpc>
              <a:buFontTx/>
              <a:buChar char="-"/>
            </a:pPr>
            <a:r>
              <a:rPr lang="en-US" sz="2400" dirty="0"/>
              <a:t>A routing table is a set of rules, often viewed in table format, that is used to determine where data packets traveling over an Internet Protocol (IP) network will be directed. </a:t>
            </a:r>
            <a:endParaRPr lang="en-US" sz="2400" dirty="0" smtClean="0"/>
          </a:p>
          <a:p>
            <a:pPr lvl="2" algn="just">
              <a:lnSpc>
                <a:spcPct val="130000"/>
              </a:lnSpc>
              <a:buFontTx/>
              <a:buChar char="-"/>
            </a:pPr>
            <a:r>
              <a:rPr lang="en-US" sz="2400" dirty="0" smtClean="0"/>
              <a:t>All </a:t>
            </a:r>
            <a:r>
              <a:rPr lang="en-US" sz="2400" dirty="0"/>
              <a:t>IP-enabled devices, including routers and switches, use routing tables. See below a Routing Table:</a:t>
            </a:r>
            <a:endParaRPr lang="en-US" sz="2400" b="1" u="sng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51" y="5112327"/>
            <a:ext cx="6708630" cy="159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5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Communication Costs in Parallel Machines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42711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One of the major overheads in the execution of parallel programs arises from communication </a:t>
            </a:r>
            <a:r>
              <a:rPr lang="en-US" dirty="0" smtClean="0"/>
              <a:t>of information </a:t>
            </a:r>
            <a:r>
              <a:rPr lang="en-US" dirty="0"/>
              <a:t>between processing elements. </a:t>
            </a: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cost of communication is dependent on a </a:t>
            </a:r>
            <a:r>
              <a:rPr lang="en-US" dirty="0" smtClean="0"/>
              <a:t>variety of </a:t>
            </a:r>
            <a:r>
              <a:rPr lang="en-US" dirty="0"/>
              <a:t>features </a:t>
            </a:r>
            <a:r>
              <a:rPr lang="en-US" dirty="0" smtClean="0"/>
              <a:t>including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800" dirty="0"/>
              <a:t>Programming Model Semantics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800" dirty="0"/>
              <a:t>Network Topology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800" dirty="0"/>
              <a:t>Data Handling and Routing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800" dirty="0"/>
              <a:t>Communication Software </a:t>
            </a:r>
            <a:r>
              <a:rPr lang="en-US" sz="2800" dirty="0" smtClean="0"/>
              <a:t>Protocols</a:t>
            </a:r>
          </a:p>
          <a:p>
            <a:pPr lvl="2">
              <a:lnSpc>
                <a:spcPct val="120000"/>
              </a:lnSpc>
              <a:buFontTx/>
              <a:buChar char="-"/>
            </a:pPr>
            <a:endParaRPr lang="en-US" sz="2800" dirty="0"/>
          </a:p>
          <a:p>
            <a:pPr algn="just">
              <a:lnSpc>
                <a:spcPct val="12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29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2370</Words>
  <Application>Microsoft Office PowerPoint</Application>
  <PresentationFormat>Widescreen</PresentationFormat>
  <Paragraphs>247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Wingdings</vt:lpstr>
      <vt:lpstr>Office Theme</vt:lpstr>
      <vt:lpstr>Parallel and Distributed Computing</vt:lpstr>
      <vt:lpstr>Today We Will learn,</vt:lpstr>
      <vt:lpstr>Network Layers Model (OSI) - Revisited</vt:lpstr>
      <vt:lpstr>Communication Unit</vt:lpstr>
      <vt:lpstr>Illustration of Communication Unit</vt:lpstr>
      <vt:lpstr>Communication Unit</vt:lpstr>
      <vt:lpstr>Communication Unit</vt:lpstr>
      <vt:lpstr>Communication Unit</vt:lpstr>
      <vt:lpstr>Communication Costs in Parallel Machines</vt:lpstr>
      <vt:lpstr>Major Parameters in Communication Costs (I)</vt:lpstr>
      <vt:lpstr>Major Parameters in Communication Costs (I)</vt:lpstr>
      <vt:lpstr>Major Parameters in Communication Costs (I)</vt:lpstr>
      <vt:lpstr>Major Parameters in Communication Costs (I)</vt:lpstr>
      <vt:lpstr>Major Parameters in Communication Costs (I)</vt:lpstr>
      <vt:lpstr>Major Parameters in Communication Costs (I)</vt:lpstr>
      <vt:lpstr>Message Routing Techniques</vt:lpstr>
      <vt:lpstr>Message Routing Techniques</vt:lpstr>
      <vt:lpstr>Message Routing Techniques</vt:lpstr>
      <vt:lpstr>Message Routing Techniques</vt:lpstr>
      <vt:lpstr>Message Routing Techniques</vt:lpstr>
      <vt:lpstr>Message Routing Techniques</vt:lpstr>
      <vt:lpstr>Message Routing Techniques</vt:lpstr>
      <vt:lpstr>Message Routing Techniques</vt:lpstr>
      <vt:lpstr>Message Routing Techniques</vt:lpstr>
      <vt:lpstr>Message Routing Techniques</vt:lpstr>
      <vt:lpstr>Message Routing Techniques</vt:lpstr>
      <vt:lpstr>Cut-Through Routing</vt:lpstr>
      <vt:lpstr>Flits Communication</vt:lpstr>
      <vt:lpstr>Communication Cost of CT Routing</vt:lpstr>
      <vt:lpstr>Communication Cost of CT Routing</vt:lpstr>
      <vt:lpstr>Message Routing Techniques</vt:lpstr>
      <vt:lpstr>Message Routing Techniques</vt:lpstr>
      <vt:lpstr>Message Routing Techniques</vt:lpstr>
      <vt:lpstr>Routing Mechanisms for Interconnection Networks</vt:lpstr>
      <vt:lpstr>Routing Mechanisms for Static Networks</vt:lpstr>
      <vt:lpstr>Routing Mechanisms for Static Networks</vt:lpstr>
      <vt:lpstr>Routing Mechanisms for Static Networks</vt:lpstr>
      <vt:lpstr>Routing Mechanisms for Static Networks</vt:lpstr>
      <vt:lpstr>Routing Mechanisms for Static Networks</vt:lpstr>
      <vt:lpstr>Routing Mechanisms for Static Networks</vt:lpstr>
      <vt:lpstr>Routing Mechanisms for Static Networks</vt:lpstr>
      <vt:lpstr> Embedding and Graph Mapping </vt:lpstr>
      <vt:lpstr> Graph Mapping Terminologies </vt:lpstr>
      <vt:lpstr>Routing Mechanisms for Static Networks</vt:lpstr>
      <vt:lpstr>Assignment  - Only Hand-Written Accepted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saif</dc:creator>
  <cp:lastModifiedBy>saif</cp:lastModifiedBy>
  <cp:revision>659</cp:revision>
  <dcterms:created xsi:type="dcterms:W3CDTF">2021-09-29T18:45:01Z</dcterms:created>
  <dcterms:modified xsi:type="dcterms:W3CDTF">2021-11-06T22:26:59Z</dcterms:modified>
</cp:coreProperties>
</file>