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57" r:id="rId3"/>
    <p:sldId id="392" r:id="rId4"/>
    <p:sldId id="474" r:id="rId5"/>
    <p:sldId id="475" r:id="rId6"/>
    <p:sldId id="476" r:id="rId7"/>
    <p:sldId id="477" r:id="rId8"/>
    <p:sldId id="480" r:id="rId9"/>
    <p:sldId id="481" r:id="rId10"/>
    <p:sldId id="482" r:id="rId11"/>
    <p:sldId id="478" r:id="rId12"/>
    <p:sldId id="483" r:id="rId13"/>
    <p:sldId id="484" r:id="rId14"/>
    <p:sldId id="485" r:id="rId15"/>
    <p:sldId id="486" r:id="rId16"/>
    <p:sldId id="487" r:id="rId17"/>
    <p:sldId id="488" r:id="rId18"/>
    <p:sldId id="489" r:id="rId19"/>
    <p:sldId id="490" r:id="rId20"/>
    <p:sldId id="491" r:id="rId21"/>
    <p:sldId id="492" r:id="rId22"/>
    <p:sldId id="493" r:id="rId23"/>
    <p:sldId id="494" r:id="rId24"/>
    <p:sldId id="479" r:id="rId25"/>
    <p:sldId id="497" r:id="rId26"/>
    <p:sldId id="496" r:id="rId27"/>
    <p:sldId id="495" r:id="rId28"/>
    <p:sldId id="498" r:id="rId29"/>
    <p:sldId id="499" r:id="rId30"/>
    <p:sldId id="500" r:id="rId31"/>
    <p:sldId id="502" r:id="rId32"/>
    <p:sldId id="503" r:id="rId33"/>
    <p:sldId id="504" r:id="rId34"/>
    <p:sldId id="505" r:id="rId35"/>
    <p:sldId id="506" r:id="rId36"/>
    <p:sldId id="507" r:id="rId37"/>
    <p:sldId id="508" r:id="rId38"/>
    <p:sldId id="509" r:id="rId39"/>
    <p:sldId id="510" r:id="rId40"/>
    <p:sldId id="511" r:id="rId41"/>
    <p:sldId id="513" r:id="rId42"/>
    <p:sldId id="514" r:id="rId43"/>
    <p:sldId id="515" r:id="rId44"/>
    <p:sldId id="516" r:id="rId45"/>
    <p:sldId id="517" r:id="rId46"/>
    <p:sldId id="518" r:id="rId47"/>
    <p:sldId id="519" r:id="rId48"/>
    <p:sldId id="521" r:id="rId49"/>
    <p:sldId id="523" r:id="rId50"/>
    <p:sldId id="522" r:id="rId51"/>
    <p:sldId id="524" r:id="rId52"/>
    <p:sldId id="525" r:id="rId53"/>
    <p:sldId id="526" r:id="rId54"/>
    <p:sldId id="527" r:id="rId55"/>
    <p:sldId id="512" r:id="rId56"/>
    <p:sldId id="528" r:id="rId57"/>
    <p:sldId id="529" r:id="rId58"/>
    <p:sldId id="531" r:id="rId59"/>
    <p:sldId id="530" r:id="rId60"/>
    <p:sldId id="532" r:id="rId61"/>
    <p:sldId id="533" r:id="rId62"/>
    <p:sldId id="534" r:id="rId63"/>
    <p:sldId id="535" r:id="rId64"/>
    <p:sldId id="536" r:id="rId65"/>
    <p:sldId id="391" r:id="rId66"/>
    <p:sldId id="537" r:id="rId67"/>
    <p:sldId id="538" r:id="rId68"/>
    <p:sldId id="539"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64" autoAdjust="0"/>
  </p:normalViewPr>
  <p:slideViewPr>
    <p:cSldViewPr snapToGrid="0">
      <p:cViewPr varScale="1">
        <p:scale>
          <a:sx n="69" d="100"/>
          <a:sy n="69" d="100"/>
        </p:scale>
        <p:origin x="78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06CE2-6D87-4838-98F1-6CF6DFB84715}" type="datetimeFigureOut">
              <a:rPr lang="en-US" smtClean="0"/>
              <a:t>11/7/2021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F9DBE5-5313-4052-B5C6-311284FBAA10}" type="slidenum">
              <a:rPr lang="en-US" smtClean="0"/>
              <a:t>‹#›</a:t>
            </a:fld>
            <a:endParaRPr lang="en-US"/>
          </a:p>
        </p:txBody>
      </p:sp>
    </p:spTree>
    <p:extLst>
      <p:ext uri="{BB962C8B-B14F-4D97-AF65-F5344CB8AC3E}">
        <p14:creationId xmlns:p14="http://schemas.microsoft.com/office/powerpoint/2010/main" val="3482361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7F1A70-CF7C-4FEE-A74A-F72A810F0028}"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7473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7F1A70-CF7C-4FEE-A74A-F72A810F0028}"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1534141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7F1A70-CF7C-4FEE-A74A-F72A810F0028}"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896765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7F1A70-CF7C-4FEE-A74A-F72A810F0028}"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382166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67F1A70-CF7C-4FEE-A74A-F72A810F0028}"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182630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7F1A70-CF7C-4FEE-A74A-F72A810F0028}"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593026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7F1A70-CF7C-4FEE-A74A-F72A810F0028}" type="datetimeFigureOut">
              <a:rPr lang="en-US" smtClean="0"/>
              <a:t>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142596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7F1A70-CF7C-4FEE-A74A-F72A810F0028}" type="datetimeFigureOut">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4162050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7F1A70-CF7C-4FEE-A74A-F72A810F0028}" type="datetimeFigureOut">
              <a:rPr lang="en-US" smtClean="0"/>
              <a:t>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39988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7F1A70-CF7C-4FEE-A74A-F72A810F0028}"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4178931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7F1A70-CF7C-4FEE-A74A-F72A810F0028}"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186101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F1A70-CF7C-4FEE-A74A-F72A810F0028}" type="datetimeFigureOut">
              <a:rPr lang="en-US" smtClean="0"/>
              <a:t>11/7/2021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DCDFB-15B0-4C62-949E-E8B12FDEE483}" type="slidenum">
              <a:rPr lang="en-US" smtClean="0"/>
              <a:t>‹#›</a:t>
            </a:fld>
            <a:endParaRPr lang="en-US"/>
          </a:p>
        </p:txBody>
      </p:sp>
    </p:spTree>
    <p:extLst>
      <p:ext uri="{BB962C8B-B14F-4D97-AF65-F5344CB8AC3E}">
        <p14:creationId xmlns:p14="http://schemas.microsoft.com/office/powerpoint/2010/main" val="906778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Parallel and Distributed Computing</a:t>
            </a:r>
            <a:endParaRPr lang="en-US" b="1" dirty="0"/>
          </a:p>
        </p:txBody>
      </p:sp>
      <p:sp>
        <p:nvSpPr>
          <p:cNvPr id="3" name="Subtitle 2"/>
          <p:cNvSpPr>
            <a:spLocks noGrp="1"/>
          </p:cNvSpPr>
          <p:nvPr>
            <p:ph type="subTitle" idx="1"/>
          </p:nvPr>
        </p:nvSpPr>
        <p:spPr>
          <a:xfrm>
            <a:off x="1524000" y="3667353"/>
            <a:ext cx="9144000" cy="1655762"/>
          </a:xfrm>
        </p:spPr>
        <p:txBody>
          <a:bodyPr>
            <a:normAutofit/>
          </a:bodyPr>
          <a:lstStyle/>
          <a:p>
            <a:r>
              <a:rPr lang="en-US" sz="3200" dirty="0" smtClean="0"/>
              <a:t>Networks </a:t>
            </a:r>
            <a:r>
              <a:rPr lang="en-US" sz="3200" dirty="0"/>
              <a:t>Principles </a:t>
            </a:r>
            <a:r>
              <a:rPr lang="en-US" sz="3200"/>
              <a:t>of </a:t>
            </a:r>
            <a:r>
              <a:rPr lang="en-US" sz="3200" smtClean="0"/>
              <a:t>Parallel Algorithm </a:t>
            </a:r>
            <a:r>
              <a:rPr lang="en-US" sz="3200" dirty="0"/>
              <a:t>Design</a:t>
            </a:r>
          </a:p>
        </p:txBody>
      </p:sp>
    </p:spTree>
    <p:extLst>
      <p:ext uri="{BB962C8B-B14F-4D97-AF65-F5344CB8AC3E}">
        <p14:creationId xmlns:p14="http://schemas.microsoft.com/office/powerpoint/2010/main" val="8285463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smtClean="0"/>
              <a:t>Parallel Algorithm Design-</a:t>
            </a:r>
            <a:r>
              <a:rPr lang="en-US" b="1" u="sng" dirty="0" smtClean="0">
                <a:solidFill>
                  <a:srgbClr val="FF0000"/>
                </a:solidFill>
              </a:rPr>
              <a:t>Basic Terminologies</a:t>
            </a:r>
            <a:endParaRPr lang="en-US" b="1" u="sng" dirty="0">
              <a:solidFill>
                <a:srgbClr val="FF0000"/>
              </a:solidFill>
            </a:endParaRP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00000"/>
              </a:lnSpc>
            </a:pPr>
            <a:r>
              <a:rPr lang="en-US" b="1" dirty="0" smtClean="0"/>
              <a:t>Task Dependency Graph</a:t>
            </a:r>
          </a:p>
          <a:p>
            <a:pPr lvl="1" algn="just">
              <a:lnSpc>
                <a:spcPct val="100000"/>
              </a:lnSpc>
              <a:buFontTx/>
              <a:buChar char="-"/>
            </a:pPr>
            <a:r>
              <a:rPr lang="en-US" sz="2000" dirty="0" smtClean="0"/>
              <a:t>Consider </a:t>
            </a:r>
            <a:r>
              <a:rPr lang="en-US" sz="2000" dirty="0"/>
              <a:t>the computations performed in processing </a:t>
            </a:r>
            <a:r>
              <a:rPr lang="en-US" sz="2000" dirty="0" smtClean="0"/>
              <a:t>the following query: </a:t>
            </a:r>
            <a:r>
              <a:rPr lang="en-US" sz="2000" u="sng" dirty="0" smtClean="0"/>
              <a:t>MODEL</a:t>
            </a:r>
            <a:r>
              <a:rPr lang="en-US" sz="2000" u="sng" dirty="0"/>
              <a:t>="Civic" AND YEAR="2001" AND </a:t>
            </a:r>
            <a:endParaRPr lang="en-US" sz="2000" u="sng" dirty="0" smtClean="0"/>
          </a:p>
          <a:p>
            <a:pPr marL="457200" lvl="1" indent="0" algn="just">
              <a:lnSpc>
                <a:spcPct val="100000"/>
              </a:lnSpc>
              <a:buNone/>
            </a:pPr>
            <a:r>
              <a:rPr lang="en-US" sz="2000" u="sng" dirty="0"/>
              <a:t> </a:t>
            </a:r>
            <a:r>
              <a:rPr lang="en-US" sz="2000" u="sng" dirty="0" smtClean="0"/>
              <a:t>   (</a:t>
            </a:r>
            <a:r>
              <a:rPr lang="en-US" sz="2000" u="sng" dirty="0"/>
              <a:t>COLOR="Green" OR COLOR="White")</a:t>
            </a:r>
            <a:endParaRPr lang="en-US" sz="2000" u="sng" dirty="0" smtClean="0"/>
          </a:p>
        </p:txBody>
      </p:sp>
      <p:pic>
        <p:nvPicPr>
          <p:cNvPr id="4" name="Picture 3"/>
          <p:cNvPicPr>
            <a:picLocks noChangeAspect="1"/>
          </p:cNvPicPr>
          <p:nvPr/>
        </p:nvPicPr>
        <p:blipFill>
          <a:blip r:embed="rId2"/>
          <a:stretch>
            <a:fillRect/>
          </a:stretch>
        </p:blipFill>
        <p:spPr>
          <a:xfrm>
            <a:off x="5388638" y="1666875"/>
            <a:ext cx="6696075" cy="5191125"/>
          </a:xfrm>
          <a:prstGeom prst="rect">
            <a:avLst/>
          </a:prstGeom>
        </p:spPr>
      </p:pic>
    </p:spTree>
    <p:extLst>
      <p:ext uri="{BB962C8B-B14F-4D97-AF65-F5344CB8AC3E}">
        <p14:creationId xmlns:p14="http://schemas.microsoft.com/office/powerpoint/2010/main" val="1170555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smtClean="0"/>
              <a:t>Parallel Algorithm Design-</a:t>
            </a:r>
            <a:r>
              <a:rPr lang="en-US" b="1" u="sng" dirty="0" smtClean="0">
                <a:solidFill>
                  <a:srgbClr val="FF0000"/>
                </a:solidFill>
              </a:rPr>
              <a:t>Basic Terminologies</a:t>
            </a:r>
            <a:endParaRPr lang="en-US" b="1" u="sng" dirty="0">
              <a:solidFill>
                <a:srgbClr val="FF0000"/>
              </a:solidFill>
            </a:endParaRP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50000"/>
              </a:lnSpc>
            </a:pPr>
            <a:r>
              <a:rPr lang="en-US" b="1" dirty="0" smtClean="0"/>
              <a:t>Granularity</a:t>
            </a:r>
          </a:p>
          <a:p>
            <a:pPr lvl="1" algn="just">
              <a:lnSpc>
                <a:spcPct val="150000"/>
              </a:lnSpc>
              <a:buFontTx/>
              <a:buChar char="-"/>
            </a:pPr>
            <a:r>
              <a:rPr lang="en-US" dirty="0" smtClean="0"/>
              <a:t>The </a:t>
            </a:r>
            <a:r>
              <a:rPr lang="en-US" dirty="0"/>
              <a:t>number and size of tasks into which a problem is decomposed determines the </a:t>
            </a:r>
            <a:r>
              <a:rPr lang="en-US" b="1" i="1" dirty="0" smtClean="0"/>
              <a:t>granularity </a:t>
            </a:r>
            <a:r>
              <a:rPr lang="en-US" dirty="0" smtClean="0"/>
              <a:t>of </a:t>
            </a:r>
            <a:r>
              <a:rPr lang="en-US" dirty="0"/>
              <a:t>the decomposition. </a:t>
            </a:r>
            <a:endParaRPr lang="en-US" dirty="0" smtClean="0"/>
          </a:p>
          <a:p>
            <a:pPr lvl="1" algn="just">
              <a:lnSpc>
                <a:spcPct val="150000"/>
              </a:lnSpc>
              <a:buFontTx/>
              <a:buChar char="-"/>
            </a:pPr>
            <a:r>
              <a:rPr lang="en-US" dirty="0" smtClean="0"/>
              <a:t>A </a:t>
            </a:r>
            <a:r>
              <a:rPr lang="en-US" dirty="0"/>
              <a:t>decomposition into a </a:t>
            </a:r>
            <a:r>
              <a:rPr lang="en-US" u="sng" dirty="0"/>
              <a:t>large number of small tasks </a:t>
            </a:r>
            <a:r>
              <a:rPr lang="en-US" dirty="0"/>
              <a:t>is called </a:t>
            </a:r>
            <a:r>
              <a:rPr lang="en-US" b="1" i="1" dirty="0" smtClean="0"/>
              <a:t>fine-grained </a:t>
            </a:r>
            <a:r>
              <a:rPr lang="en-US" dirty="0" smtClean="0"/>
              <a:t>and </a:t>
            </a:r>
          </a:p>
          <a:p>
            <a:pPr lvl="1" algn="just">
              <a:lnSpc>
                <a:spcPct val="150000"/>
              </a:lnSpc>
              <a:buFontTx/>
              <a:buChar char="-"/>
            </a:pPr>
            <a:r>
              <a:rPr lang="en-US" dirty="0" smtClean="0"/>
              <a:t>A </a:t>
            </a:r>
            <a:r>
              <a:rPr lang="en-US" dirty="0"/>
              <a:t>decomposition into a </a:t>
            </a:r>
            <a:r>
              <a:rPr lang="en-US" u="sng" dirty="0"/>
              <a:t>small number of large tasks </a:t>
            </a:r>
            <a:r>
              <a:rPr lang="en-US" dirty="0"/>
              <a:t>is called </a:t>
            </a:r>
            <a:r>
              <a:rPr lang="en-US" b="1" i="1" dirty="0"/>
              <a:t>coarse-grained</a:t>
            </a:r>
            <a:r>
              <a:rPr lang="en-US" dirty="0"/>
              <a:t>.</a:t>
            </a:r>
            <a:endParaRPr lang="en-US" dirty="0" smtClean="0"/>
          </a:p>
        </p:txBody>
      </p:sp>
    </p:spTree>
    <p:extLst>
      <p:ext uri="{BB962C8B-B14F-4D97-AF65-F5344CB8AC3E}">
        <p14:creationId xmlns:p14="http://schemas.microsoft.com/office/powerpoint/2010/main" val="38216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smtClean="0"/>
              <a:t>Parallel Algorithm Design-</a:t>
            </a:r>
            <a:r>
              <a:rPr lang="en-US" b="1" u="sng" dirty="0" smtClean="0">
                <a:solidFill>
                  <a:srgbClr val="FF0000"/>
                </a:solidFill>
              </a:rPr>
              <a:t>Basic Terminologies</a:t>
            </a:r>
            <a:endParaRPr lang="en-US" b="1" u="sng" dirty="0">
              <a:solidFill>
                <a:srgbClr val="FF0000"/>
              </a:solidFill>
            </a:endParaRP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30000"/>
              </a:lnSpc>
            </a:pPr>
            <a:r>
              <a:rPr lang="en-US" b="1" dirty="0" smtClean="0"/>
              <a:t>Granularity</a:t>
            </a:r>
          </a:p>
          <a:p>
            <a:pPr lvl="1" algn="just">
              <a:lnSpc>
                <a:spcPct val="130000"/>
              </a:lnSpc>
              <a:buFontTx/>
              <a:buChar char="-"/>
            </a:pPr>
            <a:r>
              <a:rPr lang="en-US" dirty="0" smtClean="0"/>
              <a:t>Consider an example </a:t>
            </a:r>
            <a:r>
              <a:rPr lang="en-US" u="sng" dirty="0" smtClean="0"/>
              <a:t>“</a:t>
            </a:r>
            <a:r>
              <a:rPr lang="en-US" b="1" u="sng" dirty="0" smtClean="0"/>
              <a:t>Dense </a:t>
            </a:r>
            <a:r>
              <a:rPr lang="en-US" b="1" u="sng" dirty="0"/>
              <a:t>matrix-vector </a:t>
            </a:r>
            <a:r>
              <a:rPr lang="en-US" b="1" u="sng" dirty="0" smtClean="0"/>
              <a:t>multiplication”</a:t>
            </a:r>
          </a:p>
          <a:p>
            <a:pPr lvl="1" algn="just">
              <a:lnSpc>
                <a:spcPct val="130000"/>
              </a:lnSpc>
              <a:buFontTx/>
              <a:buChar char="-"/>
            </a:pPr>
            <a:r>
              <a:rPr lang="en-US" dirty="0"/>
              <a:t>Decomposition of dense matrix-vector multiplication into n tasks, where n is the number of rows in the matrix. The portions of the matrix and the input and </a:t>
            </a:r>
            <a:r>
              <a:rPr lang="en-US" dirty="0" smtClean="0"/>
              <a:t>output vectors </a:t>
            </a:r>
            <a:r>
              <a:rPr lang="en-US" dirty="0"/>
              <a:t>accessed by Task 1 are highlighted. It is an example of </a:t>
            </a:r>
            <a:r>
              <a:rPr lang="en-US" dirty="0" smtClean="0">
                <a:latin typeface="Verdana" panose="020B0604030504040204" pitchFamily="34" charset="0"/>
              </a:rPr>
              <a:t>f</a:t>
            </a:r>
            <a:r>
              <a:rPr lang="en-US" dirty="0" smtClean="0"/>
              <a:t>ine-grained </a:t>
            </a:r>
            <a:r>
              <a:rPr lang="en-US" dirty="0"/>
              <a:t>because each of a large number of tasks performs a single dot-product.</a:t>
            </a:r>
          </a:p>
          <a:p>
            <a:pPr lvl="1" algn="just">
              <a:lnSpc>
                <a:spcPct val="150000"/>
              </a:lnSpc>
              <a:buFontTx/>
              <a:buChar char="-"/>
            </a:pPr>
            <a:endParaRPr lang="en-US" u="sng" dirty="0" smtClean="0"/>
          </a:p>
          <a:p>
            <a:pPr marL="457200" lvl="1" indent="0" algn="just">
              <a:lnSpc>
                <a:spcPct val="150000"/>
              </a:lnSpc>
              <a:buNone/>
            </a:pPr>
            <a:endParaRPr lang="en-US" dirty="0" smtClean="0"/>
          </a:p>
        </p:txBody>
      </p:sp>
      <p:pic>
        <p:nvPicPr>
          <p:cNvPr id="4" name="Picture 3"/>
          <p:cNvPicPr>
            <a:picLocks noChangeAspect="1"/>
          </p:cNvPicPr>
          <p:nvPr/>
        </p:nvPicPr>
        <p:blipFill rotWithShape="1">
          <a:blip r:embed="rId2"/>
          <a:srcRect t="7289"/>
          <a:stretch/>
        </p:blipFill>
        <p:spPr>
          <a:xfrm>
            <a:off x="2916901" y="4023351"/>
            <a:ext cx="4767696" cy="2834649"/>
          </a:xfrm>
          <a:prstGeom prst="rect">
            <a:avLst/>
          </a:prstGeom>
        </p:spPr>
      </p:pic>
      <p:sp>
        <p:nvSpPr>
          <p:cNvPr id="5" name="Rectangle 4"/>
          <p:cNvSpPr/>
          <p:nvPr/>
        </p:nvSpPr>
        <p:spPr>
          <a:xfrm>
            <a:off x="928254" y="2299855"/>
            <a:ext cx="11263745" cy="369332"/>
          </a:xfrm>
          <a:prstGeom prst="rect">
            <a:avLst/>
          </a:prstGeom>
        </p:spPr>
        <p:txBody>
          <a:bodyPr wrap="square">
            <a:spAutoFit/>
          </a:bodyPr>
          <a:lstStyle/>
          <a:p>
            <a:pPr algn="just"/>
            <a:endParaRPr lang="en-US" dirty="0"/>
          </a:p>
        </p:txBody>
      </p:sp>
    </p:spTree>
    <p:extLst>
      <p:ext uri="{BB962C8B-B14F-4D97-AF65-F5344CB8AC3E}">
        <p14:creationId xmlns:p14="http://schemas.microsoft.com/office/powerpoint/2010/main" val="941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smtClean="0"/>
              <a:t>Parallel Algorithm Design-</a:t>
            </a:r>
            <a:r>
              <a:rPr lang="en-US" b="1" u="sng" dirty="0" smtClean="0">
                <a:solidFill>
                  <a:srgbClr val="FF0000"/>
                </a:solidFill>
              </a:rPr>
              <a:t>Basic Terminologies</a:t>
            </a:r>
            <a:endParaRPr lang="en-US" b="1" u="sng" dirty="0">
              <a:solidFill>
                <a:srgbClr val="FF0000"/>
              </a:solidFill>
            </a:endParaRP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30000"/>
              </a:lnSpc>
            </a:pPr>
            <a:r>
              <a:rPr lang="en-US" b="1" dirty="0" smtClean="0"/>
              <a:t>Granularity</a:t>
            </a:r>
          </a:p>
          <a:p>
            <a:pPr lvl="1" algn="just">
              <a:lnSpc>
                <a:spcPct val="130000"/>
              </a:lnSpc>
              <a:buFontTx/>
              <a:buChar char="-"/>
            </a:pPr>
            <a:r>
              <a:rPr lang="en-US" dirty="0" smtClean="0"/>
              <a:t>Decomposition </a:t>
            </a:r>
            <a:r>
              <a:rPr lang="en-US" dirty="0"/>
              <a:t>of dense matrix-vector multiplication </a:t>
            </a:r>
            <a:r>
              <a:rPr lang="en-US" dirty="0" smtClean="0"/>
              <a:t>into four </a:t>
            </a:r>
            <a:r>
              <a:rPr lang="en-US" dirty="0"/>
              <a:t>tasks. The portions of the matrix and the input and output </a:t>
            </a:r>
            <a:r>
              <a:rPr lang="en-US" dirty="0" smtClean="0"/>
              <a:t>vectors accessed </a:t>
            </a:r>
            <a:r>
              <a:rPr lang="en-US" dirty="0"/>
              <a:t>by Task 1 are highlighted</a:t>
            </a:r>
            <a:r>
              <a:rPr lang="en-US" dirty="0" smtClean="0"/>
              <a:t>.</a:t>
            </a:r>
          </a:p>
          <a:p>
            <a:pPr lvl="1" algn="just">
              <a:lnSpc>
                <a:spcPct val="130000"/>
              </a:lnSpc>
              <a:buFontTx/>
              <a:buChar char="-"/>
            </a:pPr>
            <a:r>
              <a:rPr lang="en-US" dirty="0" smtClean="0"/>
              <a:t>It is an example of </a:t>
            </a:r>
            <a:r>
              <a:rPr lang="en-US" dirty="0"/>
              <a:t>coarse-grained decomposition of the same problem into four tasks, </a:t>
            </a:r>
            <a:r>
              <a:rPr lang="en-US" dirty="0" smtClean="0"/>
              <a:t>where each </a:t>
            </a:r>
            <a:r>
              <a:rPr lang="en-US" dirty="0"/>
              <a:t>tasks computes n/4 of the entries of the output vector of length n.</a:t>
            </a:r>
          </a:p>
          <a:p>
            <a:pPr marL="457200" lvl="1" indent="0" algn="just">
              <a:lnSpc>
                <a:spcPct val="150000"/>
              </a:lnSpc>
              <a:buNone/>
            </a:pPr>
            <a:endParaRPr lang="en-US" dirty="0" smtClean="0"/>
          </a:p>
        </p:txBody>
      </p:sp>
      <p:sp>
        <p:nvSpPr>
          <p:cNvPr id="5" name="Rectangle 4"/>
          <p:cNvSpPr/>
          <p:nvPr/>
        </p:nvSpPr>
        <p:spPr>
          <a:xfrm>
            <a:off x="928254" y="2299855"/>
            <a:ext cx="11263745" cy="369332"/>
          </a:xfrm>
          <a:prstGeom prst="rect">
            <a:avLst/>
          </a:prstGeom>
        </p:spPr>
        <p:txBody>
          <a:bodyPr wrap="square">
            <a:spAutoFit/>
          </a:bodyPr>
          <a:lstStyle/>
          <a:p>
            <a:pPr algn="just"/>
            <a:endParaRPr lang="en-US" dirty="0"/>
          </a:p>
        </p:txBody>
      </p:sp>
      <p:pic>
        <p:nvPicPr>
          <p:cNvPr id="6" name="Picture 5"/>
          <p:cNvPicPr>
            <a:picLocks noChangeAspect="1"/>
          </p:cNvPicPr>
          <p:nvPr/>
        </p:nvPicPr>
        <p:blipFill>
          <a:blip r:embed="rId2"/>
          <a:stretch>
            <a:fillRect/>
          </a:stretch>
        </p:blipFill>
        <p:spPr>
          <a:xfrm>
            <a:off x="3791902" y="3528579"/>
            <a:ext cx="4486275" cy="2886075"/>
          </a:xfrm>
          <a:prstGeom prst="rect">
            <a:avLst/>
          </a:prstGeom>
        </p:spPr>
      </p:pic>
    </p:spTree>
    <p:extLst>
      <p:ext uri="{BB962C8B-B14F-4D97-AF65-F5344CB8AC3E}">
        <p14:creationId xmlns:p14="http://schemas.microsoft.com/office/powerpoint/2010/main" val="14810662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smtClean="0"/>
              <a:t>Parallel Algorithm Design-</a:t>
            </a:r>
            <a:r>
              <a:rPr lang="en-US" b="1" u="sng" dirty="0" smtClean="0">
                <a:solidFill>
                  <a:srgbClr val="FF0000"/>
                </a:solidFill>
              </a:rPr>
              <a:t>Basic Terminologies</a:t>
            </a:r>
            <a:endParaRPr lang="en-US" b="1" u="sng" dirty="0">
              <a:solidFill>
                <a:srgbClr val="FF0000"/>
              </a:solidFill>
            </a:endParaRP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30000"/>
              </a:lnSpc>
            </a:pPr>
            <a:r>
              <a:rPr lang="en-US" b="1" dirty="0"/>
              <a:t>D</a:t>
            </a:r>
            <a:r>
              <a:rPr lang="en-US" b="1" dirty="0" smtClean="0"/>
              <a:t>egree </a:t>
            </a:r>
            <a:r>
              <a:rPr lang="en-US" b="1" dirty="0"/>
              <a:t>of concurrency</a:t>
            </a:r>
            <a:r>
              <a:rPr lang="en-US" dirty="0"/>
              <a:t>.</a:t>
            </a:r>
            <a:endParaRPr lang="en-US" b="1" dirty="0" smtClean="0"/>
          </a:p>
          <a:p>
            <a:pPr lvl="1" algn="just">
              <a:lnSpc>
                <a:spcPct val="130000"/>
              </a:lnSpc>
              <a:buFontTx/>
              <a:buChar char="-"/>
            </a:pPr>
            <a:r>
              <a:rPr lang="en-US" dirty="0" smtClean="0"/>
              <a:t>The </a:t>
            </a:r>
            <a:r>
              <a:rPr lang="en-US" dirty="0"/>
              <a:t>maximum number </a:t>
            </a:r>
            <a:r>
              <a:rPr lang="en-US" dirty="0" smtClean="0"/>
              <a:t>of tasks </a:t>
            </a:r>
            <a:r>
              <a:rPr lang="en-US" dirty="0"/>
              <a:t>that can be executed simultaneously in a parallel program at any given time is known </a:t>
            </a:r>
            <a:r>
              <a:rPr lang="en-US" dirty="0" smtClean="0"/>
              <a:t>as its </a:t>
            </a:r>
            <a:r>
              <a:rPr lang="en-US" dirty="0"/>
              <a:t>maximum degree of concurrency. </a:t>
            </a:r>
            <a:endParaRPr lang="en-US" dirty="0" smtClean="0"/>
          </a:p>
          <a:p>
            <a:pPr lvl="1" algn="just">
              <a:lnSpc>
                <a:spcPct val="130000"/>
              </a:lnSpc>
              <a:buFontTx/>
              <a:buChar char="-"/>
            </a:pPr>
            <a:r>
              <a:rPr lang="en-US" dirty="0" smtClean="0"/>
              <a:t>In </a:t>
            </a:r>
            <a:r>
              <a:rPr lang="en-US" dirty="0"/>
              <a:t>most cases, the maximum degree of concurrency is </a:t>
            </a:r>
            <a:r>
              <a:rPr lang="en-US" dirty="0" smtClean="0"/>
              <a:t>less than </a:t>
            </a:r>
            <a:r>
              <a:rPr lang="en-US" dirty="0"/>
              <a:t>the total number of tasks due to dependencies among the tasks</a:t>
            </a:r>
            <a:r>
              <a:rPr lang="en-US" dirty="0" smtClean="0"/>
              <a:t>. </a:t>
            </a:r>
          </a:p>
        </p:txBody>
      </p:sp>
      <p:sp>
        <p:nvSpPr>
          <p:cNvPr id="5" name="Rectangle 4"/>
          <p:cNvSpPr/>
          <p:nvPr/>
        </p:nvSpPr>
        <p:spPr>
          <a:xfrm>
            <a:off x="928254" y="2299855"/>
            <a:ext cx="11263745" cy="369332"/>
          </a:xfrm>
          <a:prstGeom prst="rect">
            <a:avLst/>
          </a:prstGeom>
        </p:spPr>
        <p:txBody>
          <a:bodyPr wrap="square">
            <a:spAutoFit/>
          </a:bodyPr>
          <a:lstStyle/>
          <a:p>
            <a:pPr algn="just"/>
            <a:endParaRPr lang="en-US" dirty="0"/>
          </a:p>
        </p:txBody>
      </p:sp>
    </p:spTree>
    <p:extLst>
      <p:ext uri="{BB962C8B-B14F-4D97-AF65-F5344CB8AC3E}">
        <p14:creationId xmlns:p14="http://schemas.microsoft.com/office/powerpoint/2010/main" val="15516221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smtClean="0"/>
              <a:t>Parallel Algorithm Design-</a:t>
            </a:r>
            <a:r>
              <a:rPr lang="en-US" b="1" u="sng" dirty="0" smtClean="0">
                <a:solidFill>
                  <a:srgbClr val="FF0000"/>
                </a:solidFill>
              </a:rPr>
              <a:t>Basic Terminologies</a:t>
            </a:r>
            <a:endParaRPr lang="en-US" b="1" u="sng" dirty="0">
              <a:solidFill>
                <a:srgbClr val="FF0000"/>
              </a:solidFill>
            </a:endParaRP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30000"/>
              </a:lnSpc>
            </a:pPr>
            <a:r>
              <a:rPr lang="en-US" b="1" dirty="0"/>
              <a:t>D</a:t>
            </a:r>
            <a:r>
              <a:rPr lang="en-US" b="1" dirty="0" smtClean="0"/>
              <a:t>egree </a:t>
            </a:r>
            <a:r>
              <a:rPr lang="en-US" b="1" dirty="0"/>
              <a:t>of concurrency</a:t>
            </a:r>
            <a:r>
              <a:rPr lang="en-US" dirty="0"/>
              <a:t>.</a:t>
            </a:r>
            <a:endParaRPr lang="en-US" b="1" dirty="0" smtClean="0"/>
          </a:p>
          <a:p>
            <a:pPr lvl="1" algn="just">
              <a:lnSpc>
                <a:spcPct val="130000"/>
              </a:lnSpc>
              <a:buFontTx/>
              <a:buChar char="-"/>
            </a:pPr>
            <a:r>
              <a:rPr lang="en-US" dirty="0" smtClean="0"/>
              <a:t>For example, </a:t>
            </a:r>
            <a:r>
              <a:rPr lang="en-US" dirty="0"/>
              <a:t>maximum degree of concurrency in the task-graph</a:t>
            </a:r>
          </a:p>
          <a:p>
            <a:pPr marL="457200" lvl="1" indent="0" algn="just">
              <a:lnSpc>
                <a:spcPct val="150000"/>
              </a:lnSpc>
              <a:buNone/>
            </a:pPr>
            <a:endParaRPr lang="en-US" dirty="0" smtClean="0"/>
          </a:p>
        </p:txBody>
      </p:sp>
      <p:sp>
        <p:nvSpPr>
          <p:cNvPr id="5" name="Rectangle 4"/>
          <p:cNvSpPr/>
          <p:nvPr/>
        </p:nvSpPr>
        <p:spPr>
          <a:xfrm>
            <a:off x="928254" y="2299855"/>
            <a:ext cx="11263745" cy="369332"/>
          </a:xfrm>
          <a:prstGeom prst="rect">
            <a:avLst/>
          </a:prstGeom>
        </p:spPr>
        <p:txBody>
          <a:bodyPr wrap="square">
            <a:spAutoFit/>
          </a:bodyPr>
          <a:lstStyle/>
          <a:p>
            <a:pPr algn="just"/>
            <a:endParaRPr lang="en-US" dirty="0"/>
          </a:p>
        </p:txBody>
      </p:sp>
      <p:pic>
        <p:nvPicPr>
          <p:cNvPr id="7" name="Picture 6"/>
          <p:cNvPicPr>
            <a:picLocks noChangeAspect="1"/>
          </p:cNvPicPr>
          <p:nvPr/>
        </p:nvPicPr>
        <p:blipFill>
          <a:blip r:embed="rId2"/>
          <a:stretch>
            <a:fillRect/>
          </a:stretch>
        </p:blipFill>
        <p:spPr>
          <a:xfrm>
            <a:off x="1939637" y="1953491"/>
            <a:ext cx="8423563" cy="4511386"/>
          </a:xfrm>
          <a:prstGeom prst="rect">
            <a:avLst/>
          </a:prstGeom>
        </p:spPr>
      </p:pic>
    </p:spTree>
    <p:extLst>
      <p:ext uri="{BB962C8B-B14F-4D97-AF65-F5344CB8AC3E}">
        <p14:creationId xmlns:p14="http://schemas.microsoft.com/office/powerpoint/2010/main" val="548049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smtClean="0"/>
              <a:t>Parallel Algorithm Design-</a:t>
            </a:r>
            <a:r>
              <a:rPr lang="en-US" b="1" u="sng" dirty="0" smtClean="0">
                <a:solidFill>
                  <a:srgbClr val="FF0000"/>
                </a:solidFill>
              </a:rPr>
              <a:t>Basic Terminologies</a:t>
            </a:r>
            <a:endParaRPr lang="en-US" b="1" u="sng" dirty="0">
              <a:solidFill>
                <a:srgbClr val="FF0000"/>
              </a:solidFill>
            </a:endParaRP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30000"/>
              </a:lnSpc>
            </a:pPr>
            <a:r>
              <a:rPr lang="en-US" b="1" dirty="0" smtClean="0"/>
              <a:t>Average Degree </a:t>
            </a:r>
            <a:r>
              <a:rPr lang="en-US" b="1" dirty="0"/>
              <a:t>of </a:t>
            </a:r>
            <a:r>
              <a:rPr lang="en-US" b="1" dirty="0" smtClean="0"/>
              <a:t>concurrency</a:t>
            </a:r>
          </a:p>
          <a:p>
            <a:pPr lvl="1" algn="just">
              <a:lnSpc>
                <a:spcPct val="130000"/>
              </a:lnSpc>
              <a:buFontTx/>
              <a:buChar char="-"/>
            </a:pPr>
            <a:r>
              <a:rPr lang="en-US" dirty="0" smtClean="0"/>
              <a:t>A </a:t>
            </a:r>
            <a:r>
              <a:rPr lang="en-US" dirty="0"/>
              <a:t>more useful indicator of a parallel program's performance is the average degree </a:t>
            </a:r>
            <a:r>
              <a:rPr lang="en-US" dirty="0" smtClean="0"/>
              <a:t>of concurrency</a:t>
            </a:r>
            <a:r>
              <a:rPr lang="en-US" dirty="0"/>
              <a:t>, which is the average number of tasks that can run concurrently over the </a:t>
            </a:r>
            <a:r>
              <a:rPr lang="en-US" dirty="0" smtClean="0"/>
              <a:t>entire duration </a:t>
            </a:r>
            <a:r>
              <a:rPr lang="en-US" dirty="0"/>
              <a:t>of execution of the program</a:t>
            </a:r>
            <a:r>
              <a:rPr lang="en-US" dirty="0" smtClean="0"/>
              <a:t>.</a:t>
            </a:r>
          </a:p>
          <a:p>
            <a:pPr lvl="1" algn="just">
              <a:lnSpc>
                <a:spcPct val="130000"/>
              </a:lnSpc>
              <a:buFontTx/>
              <a:buChar char="-"/>
            </a:pPr>
            <a:r>
              <a:rPr lang="en-US" dirty="0"/>
              <a:t>Both the maximum and the average degrees of concurrency usually increase as the </a:t>
            </a:r>
            <a:r>
              <a:rPr lang="en-US" dirty="0" smtClean="0"/>
              <a:t>granularity of </a:t>
            </a:r>
            <a:r>
              <a:rPr lang="en-US" dirty="0"/>
              <a:t>tasks becomes smaller (finer). </a:t>
            </a:r>
            <a:endParaRPr lang="en-US" dirty="0" smtClean="0"/>
          </a:p>
        </p:txBody>
      </p:sp>
      <p:sp>
        <p:nvSpPr>
          <p:cNvPr id="5" name="Rectangle 4"/>
          <p:cNvSpPr/>
          <p:nvPr/>
        </p:nvSpPr>
        <p:spPr>
          <a:xfrm>
            <a:off x="928254" y="2299855"/>
            <a:ext cx="11263745" cy="369332"/>
          </a:xfrm>
          <a:prstGeom prst="rect">
            <a:avLst/>
          </a:prstGeom>
        </p:spPr>
        <p:txBody>
          <a:bodyPr wrap="square">
            <a:spAutoFit/>
          </a:bodyPr>
          <a:lstStyle/>
          <a:p>
            <a:pPr algn="just"/>
            <a:endParaRPr lang="en-US" dirty="0"/>
          </a:p>
        </p:txBody>
      </p:sp>
    </p:spTree>
    <p:extLst>
      <p:ext uri="{BB962C8B-B14F-4D97-AF65-F5344CB8AC3E}">
        <p14:creationId xmlns:p14="http://schemas.microsoft.com/office/powerpoint/2010/main" val="3326791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smtClean="0"/>
              <a:t>Parallel Algorithm Design-</a:t>
            </a:r>
            <a:r>
              <a:rPr lang="en-US" b="1" u="sng" dirty="0" smtClean="0">
                <a:solidFill>
                  <a:srgbClr val="FF0000"/>
                </a:solidFill>
              </a:rPr>
              <a:t>Basic Terminologies</a:t>
            </a:r>
            <a:endParaRPr lang="en-US" b="1" u="sng" dirty="0">
              <a:solidFill>
                <a:srgbClr val="FF0000"/>
              </a:solidFill>
            </a:endParaRP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30000"/>
              </a:lnSpc>
            </a:pPr>
            <a:r>
              <a:rPr lang="en-US" b="1" dirty="0" smtClean="0"/>
              <a:t>Average Degree </a:t>
            </a:r>
            <a:r>
              <a:rPr lang="en-US" b="1" dirty="0"/>
              <a:t>of </a:t>
            </a:r>
            <a:r>
              <a:rPr lang="en-US" b="1" dirty="0" smtClean="0"/>
              <a:t>concurrency</a:t>
            </a:r>
          </a:p>
          <a:p>
            <a:pPr lvl="1" algn="just">
              <a:lnSpc>
                <a:spcPct val="130000"/>
              </a:lnSpc>
              <a:buFontTx/>
              <a:buChar char="-"/>
            </a:pPr>
            <a:endParaRPr lang="en-US" dirty="0"/>
          </a:p>
          <a:p>
            <a:pPr lvl="1" algn="just">
              <a:lnSpc>
                <a:spcPct val="130000"/>
              </a:lnSpc>
              <a:buFontTx/>
              <a:buChar char="-"/>
            </a:pPr>
            <a:endParaRPr lang="en-US" dirty="0" smtClean="0"/>
          </a:p>
          <a:p>
            <a:pPr lvl="1" algn="just">
              <a:lnSpc>
                <a:spcPct val="130000"/>
              </a:lnSpc>
              <a:buFontTx/>
              <a:buChar char="-"/>
            </a:pPr>
            <a:endParaRPr lang="en-US" dirty="0"/>
          </a:p>
          <a:p>
            <a:pPr lvl="1" algn="just">
              <a:lnSpc>
                <a:spcPct val="130000"/>
              </a:lnSpc>
              <a:buFontTx/>
              <a:buChar char="-"/>
            </a:pPr>
            <a:endParaRPr lang="en-US" dirty="0" smtClean="0"/>
          </a:p>
          <a:p>
            <a:pPr lvl="1" algn="just">
              <a:lnSpc>
                <a:spcPct val="130000"/>
              </a:lnSpc>
              <a:buFontTx/>
              <a:buChar char="-"/>
            </a:pPr>
            <a:endParaRPr lang="en-US" dirty="0"/>
          </a:p>
        </p:txBody>
      </p:sp>
      <p:sp>
        <p:nvSpPr>
          <p:cNvPr id="5" name="Rectangle 4"/>
          <p:cNvSpPr/>
          <p:nvPr/>
        </p:nvSpPr>
        <p:spPr>
          <a:xfrm>
            <a:off x="928254" y="2299855"/>
            <a:ext cx="11263745" cy="369332"/>
          </a:xfrm>
          <a:prstGeom prst="rect">
            <a:avLst/>
          </a:prstGeom>
        </p:spPr>
        <p:txBody>
          <a:bodyPr wrap="square">
            <a:spAutoFit/>
          </a:bodyPr>
          <a:lstStyle/>
          <a:p>
            <a:pPr algn="just"/>
            <a:endParaRPr lang="en-US" dirty="0"/>
          </a:p>
        </p:txBody>
      </p:sp>
      <p:pic>
        <p:nvPicPr>
          <p:cNvPr id="6" name="Picture 5"/>
          <p:cNvPicPr>
            <a:picLocks noChangeAspect="1"/>
          </p:cNvPicPr>
          <p:nvPr/>
        </p:nvPicPr>
        <p:blipFill rotWithShape="1">
          <a:blip r:embed="rId2"/>
          <a:srcRect t="7289"/>
          <a:stretch/>
        </p:blipFill>
        <p:spPr>
          <a:xfrm>
            <a:off x="7093378" y="818460"/>
            <a:ext cx="4767696" cy="2834649"/>
          </a:xfrm>
          <a:prstGeom prst="rect">
            <a:avLst/>
          </a:prstGeom>
        </p:spPr>
      </p:pic>
      <p:sp>
        <p:nvSpPr>
          <p:cNvPr id="4" name="Rectangle 3"/>
          <p:cNvSpPr/>
          <p:nvPr/>
        </p:nvSpPr>
        <p:spPr>
          <a:xfrm>
            <a:off x="209006" y="1371747"/>
            <a:ext cx="6096000" cy="2012859"/>
          </a:xfrm>
          <a:prstGeom prst="rect">
            <a:avLst/>
          </a:prstGeom>
        </p:spPr>
        <p:txBody>
          <a:bodyPr>
            <a:spAutoFit/>
          </a:bodyPr>
          <a:lstStyle/>
          <a:p>
            <a:pPr lvl="1" algn="just">
              <a:lnSpc>
                <a:spcPct val="130000"/>
              </a:lnSpc>
              <a:buFontTx/>
              <a:buChar char="-"/>
            </a:pPr>
            <a:r>
              <a:rPr lang="en-US" sz="2400" b="1" u="sng" dirty="0"/>
              <a:t>For example</a:t>
            </a:r>
            <a:r>
              <a:rPr lang="en-US" sz="2400" dirty="0"/>
              <a:t>, the decomposition of matrix-vector multiplication shown in Figure </a:t>
            </a:r>
            <a:r>
              <a:rPr lang="en-US" sz="2400" dirty="0" smtClean="0"/>
              <a:t>has </a:t>
            </a:r>
            <a:r>
              <a:rPr lang="en-US" sz="2400" dirty="0"/>
              <a:t>a fairly small granularity and a large degree of concurrency. </a:t>
            </a:r>
          </a:p>
        </p:txBody>
      </p:sp>
      <p:sp>
        <p:nvSpPr>
          <p:cNvPr id="7" name="Rectangle 6"/>
          <p:cNvSpPr/>
          <p:nvPr/>
        </p:nvSpPr>
        <p:spPr>
          <a:xfrm>
            <a:off x="652597" y="4544886"/>
            <a:ext cx="6096000" cy="1493935"/>
          </a:xfrm>
          <a:prstGeom prst="rect">
            <a:avLst/>
          </a:prstGeom>
        </p:spPr>
        <p:txBody>
          <a:bodyPr>
            <a:spAutoFit/>
          </a:bodyPr>
          <a:lstStyle/>
          <a:p>
            <a:pPr indent="-285750" algn="just">
              <a:lnSpc>
                <a:spcPct val="130000"/>
              </a:lnSpc>
              <a:buFontTx/>
              <a:buChar char="-"/>
            </a:pPr>
            <a:r>
              <a:rPr lang="en-US" sz="2400" dirty="0"/>
              <a:t>The decomposition for the same problem shown in Figure has a larger granularity and a smaller degree of concurrency.</a:t>
            </a:r>
          </a:p>
        </p:txBody>
      </p:sp>
      <p:pic>
        <p:nvPicPr>
          <p:cNvPr id="8" name="Picture 7"/>
          <p:cNvPicPr>
            <a:picLocks noChangeAspect="1"/>
          </p:cNvPicPr>
          <p:nvPr/>
        </p:nvPicPr>
        <p:blipFill>
          <a:blip r:embed="rId3"/>
          <a:stretch>
            <a:fillRect/>
          </a:stretch>
        </p:blipFill>
        <p:spPr>
          <a:xfrm>
            <a:off x="7540261" y="3971925"/>
            <a:ext cx="4486275" cy="2886075"/>
          </a:xfrm>
          <a:prstGeom prst="rect">
            <a:avLst/>
          </a:prstGeom>
        </p:spPr>
      </p:pic>
    </p:spTree>
    <p:extLst>
      <p:ext uri="{BB962C8B-B14F-4D97-AF65-F5344CB8AC3E}">
        <p14:creationId xmlns:p14="http://schemas.microsoft.com/office/powerpoint/2010/main" val="27751975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smtClean="0"/>
              <a:t>Parallel Algorithm Design-</a:t>
            </a:r>
            <a:r>
              <a:rPr lang="en-US" b="1" u="sng" dirty="0" smtClean="0">
                <a:solidFill>
                  <a:srgbClr val="FF0000"/>
                </a:solidFill>
              </a:rPr>
              <a:t>Basic Terminologies</a:t>
            </a:r>
            <a:endParaRPr lang="en-US" b="1" u="sng" dirty="0">
              <a:solidFill>
                <a:srgbClr val="FF0000"/>
              </a:solidFill>
            </a:endParaRP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30000"/>
              </a:lnSpc>
            </a:pPr>
            <a:r>
              <a:rPr lang="en-US" b="1" dirty="0" smtClean="0"/>
              <a:t>Average Degree </a:t>
            </a:r>
            <a:r>
              <a:rPr lang="en-US" b="1" dirty="0"/>
              <a:t>of </a:t>
            </a:r>
            <a:r>
              <a:rPr lang="en-US" b="1" dirty="0" smtClean="0"/>
              <a:t>concurrency</a:t>
            </a:r>
          </a:p>
          <a:p>
            <a:pPr lvl="1" algn="just">
              <a:buFontTx/>
              <a:buChar char="-"/>
            </a:pPr>
            <a:r>
              <a:rPr lang="en-US" dirty="0" smtClean="0"/>
              <a:t>The </a:t>
            </a:r>
            <a:r>
              <a:rPr lang="en-US" dirty="0"/>
              <a:t>degree of concurrency also depends on the shape of the task-dependency graph and </a:t>
            </a:r>
            <a:r>
              <a:rPr lang="en-US" dirty="0" smtClean="0"/>
              <a:t>the same </a:t>
            </a:r>
            <a:r>
              <a:rPr lang="en-US" dirty="0"/>
              <a:t>granularity, in general, does not guarantee the same degree of concurrency. </a:t>
            </a:r>
          </a:p>
          <a:p>
            <a:pPr lvl="1" algn="just">
              <a:buFontTx/>
              <a:buChar char="-"/>
            </a:pPr>
            <a:r>
              <a:rPr lang="en-US" dirty="0" smtClean="0"/>
              <a:t>For example, consider </a:t>
            </a:r>
            <a:r>
              <a:rPr lang="en-US" dirty="0"/>
              <a:t>the two task graphs </a:t>
            </a:r>
            <a:r>
              <a:rPr lang="en-US" dirty="0" smtClean="0"/>
              <a:t>below. </a:t>
            </a:r>
            <a:r>
              <a:rPr lang="en-US" dirty="0"/>
              <a:t>The number inside each node represents the amount </a:t>
            </a:r>
            <a:r>
              <a:rPr lang="en-US" dirty="0" smtClean="0"/>
              <a:t>of work </a:t>
            </a:r>
            <a:r>
              <a:rPr lang="en-US" dirty="0"/>
              <a:t>required to complete the task corresponding to that node. </a:t>
            </a:r>
            <a:endParaRPr lang="en-US" dirty="0" smtClean="0"/>
          </a:p>
          <a:p>
            <a:pPr lvl="1" algn="just">
              <a:lnSpc>
                <a:spcPct val="130000"/>
              </a:lnSpc>
              <a:buFontTx/>
              <a:buChar char="-"/>
            </a:pPr>
            <a:endParaRPr lang="en-US" dirty="0"/>
          </a:p>
          <a:p>
            <a:pPr lvl="1" algn="just">
              <a:lnSpc>
                <a:spcPct val="130000"/>
              </a:lnSpc>
              <a:buFontTx/>
              <a:buChar char="-"/>
            </a:pPr>
            <a:endParaRPr lang="en-US" dirty="0" smtClean="0"/>
          </a:p>
          <a:p>
            <a:pPr lvl="1" algn="just">
              <a:lnSpc>
                <a:spcPct val="130000"/>
              </a:lnSpc>
              <a:buFontTx/>
              <a:buChar char="-"/>
            </a:pPr>
            <a:endParaRPr lang="en-US" dirty="0"/>
          </a:p>
          <a:p>
            <a:pPr lvl="1" algn="just">
              <a:lnSpc>
                <a:spcPct val="130000"/>
              </a:lnSpc>
              <a:buFontTx/>
              <a:buChar char="-"/>
            </a:pPr>
            <a:endParaRPr lang="en-US" dirty="0" smtClean="0"/>
          </a:p>
          <a:p>
            <a:pPr lvl="1" algn="just">
              <a:lnSpc>
                <a:spcPct val="130000"/>
              </a:lnSpc>
              <a:buFontTx/>
              <a:buChar char="-"/>
            </a:pPr>
            <a:endParaRPr lang="en-US" dirty="0"/>
          </a:p>
        </p:txBody>
      </p:sp>
      <p:sp>
        <p:nvSpPr>
          <p:cNvPr id="5" name="Rectangle 4"/>
          <p:cNvSpPr/>
          <p:nvPr/>
        </p:nvSpPr>
        <p:spPr>
          <a:xfrm>
            <a:off x="928254" y="2299855"/>
            <a:ext cx="11263745" cy="369332"/>
          </a:xfrm>
          <a:prstGeom prst="rect">
            <a:avLst/>
          </a:prstGeom>
        </p:spPr>
        <p:txBody>
          <a:bodyPr wrap="square">
            <a:spAutoFit/>
          </a:bodyPr>
          <a:lstStyle/>
          <a:p>
            <a:pPr algn="just"/>
            <a:endParaRPr lang="en-US" dirty="0"/>
          </a:p>
        </p:txBody>
      </p:sp>
      <p:pic>
        <p:nvPicPr>
          <p:cNvPr id="10" name="Picture 9"/>
          <p:cNvPicPr>
            <a:picLocks noChangeAspect="1"/>
          </p:cNvPicPr>
          <p:nvPr/>
        </p:nvPicPr>
        <p:blipFill rotWithShape="1">
          <a:blip r:embed="rId2"/>
          <a:srcRect t="7308" b="15547"/>
          <a:stretch/>
        </p:blipFill>
        <p:spPr>
          <a:xfrm>
            <a:off x="2011159" y="3458898"/>
            <a:ext cx="9308003" cy="3302118"/>
          </a:xfrm>
          <a:prstGeom prst="rect">
            <a:avLst/>
          </a:prstGeom>
        </p:spPr>
      </p:pic>
    </p:spTree>
    <p:extLst>
      <p:ext uri="{BB962C8B-B14F-4D97-AF65-F5344CB8AC3E}">
        <p14:creationId xmlns:p14="http://schemas.microsoft.com/office/powerpoint/2010/main" val="23386274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smtClean="0"/>
              <a:t>Parallel Algorithm Design-</a:t>
            </a:r>
            <a:r>
              <a:rPr lang="en-US" b="1" u="sng" dirty="0" smtClean="0">
                <a:solidFill>
                  <a:srgbClr val="FF0000"/>
                </a:solidFill>
              </a:rPr>
              <a:t>Basic Terminologies</a:t>
            </a:r>
            <a:endParaRPr lang="en-US" b="1" u="sng" dirty="0">
              <a:solidFill>
                <a:srgbClr val="FF0000"/>
              </a:solidFill>
            </a:endParaRPr>
          </a:p>
        </p:txBody>
      </p:sp>
      <p:sp>
        <p:nvSpPr>
          <p:cNvPr id="3" name="Content Placeholder 2"/>
          <p:cNvSpPr>
            <a:spLocks noGrp="1"/>
          </p:cNvSpPr>
          <p:nvPr>
            <p:ph idx="1"/>
          </p:nvPr>
        </p:nvSpPr>
        <p:spPr>
          <a:xfrm>
            <a:off x="209006" y="693322"/>
            <a:ext cx="11652068" cy="6164678"/>
          </a:xfrm>
        </p:spPr>
        <p:txBody>
          <a:bodyPr>
            <a:noAutofit/>
          </a:bodyPr>
          <a:lstStyle/>
          <a:p>
            <a:pPr lvl="0" algn="just">
              <a:lnSpc>
                <a:spcPct val="130000"/>
              </a:lnSpc>
            </a:pPr>
            <a:r>
              <a:rPr lang="en-US" b="1" dirty="0">
                <a:solidFill>
                  <a:prstClr val="black"/>
                </a:solidFill>
              </a:rPr>
              <a:t>Average Degree of concurrency</a:t>
            </a:r>
          </a:p>
          <a:p>
            <a:pPr lvl="1" algn="just">
              <a:buFontTx/>
              <a:buChar char="-"/>
            </a:pPr>
            <a:r>
              <a:rPr lang="en-US" dirty="0" smtClean="0"/>
              <a:t>The </a:t>
            </a:r>
            <a:r>
              <a:rPr lang="en-US" dirty="0"/>
              <a:t>average degree of concurrency of the task graph in Figure </a:t>
            </a:r>
            <a:r>
              <a:rPr lang="en-US" dirty="0" smtClean="0"/>
              <a:t>(</a:t>
            </a:r>
            <a:r>
              <a:rPr lang="en-US" dirty="0"/>
              <a:t>a) is 2.33 and that of the task graph in Figure </a:t>
            </a:r>
            <a:r>
              <a:rPr lang="en-US" dirty="0" smtClean="0"/>
              <a:t>(b) is 1.88, </a:t>
            </a:r>
            <a:r>
              <a:rPr lang="en-US" dirty="0"/>
              <a:t>although both task-dependency graphs are based on the same decomposition.</a:t>
            </a:r>
            <a:endParaRPr lang="en-US" b="1" dirty="0"/>
          </a:p>
        </p:txBody>
      </p:sp>
      <p:sp>
        <p:nvSpPr>
          <p:cNvPr id="5" name="Rectangle 4"/>
          <p:cNvSpPr/>
          <p:nvPr/>
        </p:nvSpPr>
        <p:spPr>
          <a:xfrm>
            <a:off x="928254" y="2299855"/>
            <a:ext cx="11263745" cy="369332"/>
          </a:xfrm>
          <a:prstGeom prst="rect">
            <a:avLst/>
          </a:prstGeom>
        </p:spPr>
        <p:txBody>
          <a:bodyPr wrap="square">
            <a:spAutoFit/>
          </a:bodyPr>
          <a:lstStyle/>
          <a:p>
            <a:pPr algn="just"/>
            <a:endParaRPr lang="en-US" dirty="0"/>
          </a:p>
        </p:txBody>
      </p:sp>
      <p:pic>
        <p:nvPicPr>
          <p:cNvPr id="9" name="Picture 8"/>
          <p:cNvPicPr>
            <a:picLocks noChangeAspect="1"/>
          </p:cNvPicPr>
          <p:nvPr/>
        </p:nvPicPr>
        <p:blipFill rotWithShape="1">
          <a:blip r:embed="rId2"/>
          <a:srcRect t="7308"/>
          <a:stretch/>
        </p:blipFill>
        <p:spPr>
          <a:xfrm>
            <a:off x="1595523" y="2863155"/>
            <a:ext cx="9308003" cy="3967572"/>
          </a:xfrm>
          <a:prstGeom prst="rect">
            <a:avLst/>
          </a:prstGeom>
        </p:spPr>
      </p:pic>
    </p:spTree>
    <p:extLst>
      <p:ext uri="{BB962C8B-B14F-4D97-AF65-F5344CB8AC3E}">
        <p14:creationId xmlns:p14="http://schemas.microsoft.com/office/powerpoint/2010/main" val="774707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smtClean="0"/>
              <a:t>Today We Will learn,</a:t>
            </a:r>
            <a:endParaRPr lang="en-US" b="1" dirty="0"/>
          </a:p>
        </p:txBody>
      </p:sp>
      <p:sp>
        <p:nvSpPr>
          <p:cNvPr id="3" name="Content Placeholder 2"/>
          <p:cNvSpPr>
            <a:spLocks noGrp="1"/>
          </p:cNvSpPr>
          <p:nvPr>
            <p:ph idx="1"/>
          </p:nvPr>
        </p:nvSpPr>
        <p:spPr>
          <a:xfrm>
            <a:off x="209006" y="989603"/>
            <a:ext cx="11652068" cy="5646327"/>
          </a:xfrm>
        </p:spPr>
        <p:txBody>
          <a:bodyPr>
            <a:normAutofit/>
          </a:bodyPr>
          <a:lstStyle/>
          <a:p>
            <a:pPr algn="just">
              <a:lnSpc>
                <a:spcPct val="150000"/>
              </a:lnSpc>
            </a:pPr>
            <a:r>
              <a:rPr lang="en-US" dirty="0"/>
              <a:t>Principles of Parallel Algorithm </a:t>
            </a:r>
            <a:r>
              <a:rPr lang="en-US" dirty="0" smtClean="0"/>
              <a:t>Design</a:t>
            </a:r>
          </a:p>
          <a:p>
            <a:pPr algn="just">
              <a:lnSpc>
                <a:spcPct val="150000"/>
              </a:lnSpc>
            </a:pPr>
            <a:r>
              <a:rPr lang="en-US" dirty="0"/>
              <a:t>Parallel Algorithm Design-Basic </a:t>
            </a:r>
            <a:r>
              <a:rPr lang="en-US" dirty="0" smtClean="0"/>
              <a:t>Terminologies</a:t>
            </a:r>
          </a:p>
          <a:p>
            <a:pPr algn="just">
              <a:lnSpc>
                <a:spcPct val="150000"/>
              </a:lnSpc>
            </a:pPr>
            <a:r>
              <a:rPr lang="en-US" dirty="0" smtClean="0"/>
              <a:t>Decomposition Techniques</a:t>
            </a:r>
          </a:p>
          <a:p>
            <a:pPr lvl="2">
              <a:lnSpc>
                <a:spcPct val="150000"/>
              </a:lnSpc>
              <a:buFont typeface="Wingdings" panose="05000000000000000000" pitchFamily="2" charset="2"/>
              <a:buChar char="Ø"/>
            </a:pPr>
            <a:r>
              <a:rPr lang="en-US" sz="2800" b="1" dirty="0" smtClean="0"/>
              <a:t>Recursive decomposition</a:t>
            </a:r>
            <a:endParaRPr lang="en-US" sz="2800" dirty="0" smtClean="0"/>
          </a:p>
          <a:p>
            <a:pPr lvl="2">
              <a:lnSpc>
                <a:spcPct val="150000"/>
              </a:lnSpc>
              <a:buFont typeface="Wingdings" panose="05000000000000000000" pitchFamily="2" charset="2"/>
              <a:buChar char="Ø"/>
            </a:pPr>
            <a:r>
              <a:rPr lang="en-US" sz="2800" b="1" dirty="0" smtClean="0"/>
              <a:t>Data-decomposition</a:t>
            </a:r>
            <a:r>
              <a:rPr lang="en-US" sz="2800" dirty="0"/>
              <a:t>,</a:t>
            </a:r>
          </a:p>
          <a:p>
            <a:pPr lvl="2">
              <a:lnSpc>
                <a:spcPct val="150000"/>
              </a:lnSpc>
              <a:buFont typeface="Wingdings" panose="05000000000000000000" pitchFamily="2" charset="2"/>
              <a:buChar char="Ø"/>
            </a:pPr>
            <a:r>
              <a:rPr lang="en-US" sz="2800" b="1" dirty="0"/>
              <a:t>Exploratory decomposition</a:t>
            </a:r>
            <a:r>
              <a:rPr lang="en-US" sz="2800" dirty="0"/>
              <a:t>, and </a:t>
            </a:r>
          </a:p>
          <a:p>
            <a:pPr lvl="2">
              <a:lnSpc>
                <a:spcPct val="150000"/>
              </a:lnSpc>
              <a:buFont typeface="Wingdings" panose="05000000000000000000" pitchFamily="2" charset="2"/>
              <a:buChar char="Ø"/>
            </a:pPr>
            <a:r>
              <a:rPr lang="en-US" sz="2800" b="1" dirty="0"/>
              <a:t>Speculative decomposition</a:t>
            </a:r>
            <a:endParaRPr lang="en-US" dirty="0"/>
          </a:p>
        </p:txBody>
      </p:sp>
    </p:spTree>
    <p:extLst>
      <p:ext uri="{BB962C8B-B14F-4D97-AF65-F5344CB8AC3E}">
        <p14:creationId xmlns:p14="http://schemas.microsoft.com/office/powerpoint/2010/main" val="14115891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smtClean="0"/>
              <a:t>Parallel Algorithm Design-</a:t>
            </a:r>
            <a:r>
              <a:rPr lang="en-US" b="1" u="sng" dirty="0" smtClean="0">
                <a:solidFill>
                  <a:srgbClr val="FF0000"/>
                </a:solidFill>
              </a:rPr>
              <a:t>Basic Terminologies</a:t>
            </a:r>
            <a:endParaRPr lang="en-US" b="1" u="sng" dirty="0">
              <a:solidFill>
                <a:srgbClr val="FF0000"/>
              </a:solidFill>
            </a:endParaRPr>
          </a:p>
        </p:txBody>
      </p:sp>
      <p:sp>
        <p:nvSpPr>
          <p:cNvPr id="3" name="Content Placeholder 2"/>
          <p:cNvSpPr>
            <a:spLocks noGrp="1"/>
          </p:cNvSpPr>
          <p:nvPr>
            <p:ph idx="1"/>
          </p:nvPr>
        </p:nvSpPr>
        <p:spPr>
          <a:xfrm>
            <a:off x="209006" y="693322"/>
            <a:ext cx="11652068" cy="6164678"/>
          </a:xfrm>
        </p:spPr>
        <p:txBody>
          <a:bodyPr>
            <a:noAutofit/>
          </a:bodyPr>
          <a:lstStyle/>
          <a:p>
            <a:pPr lvl="0" algn="just">
              <a:lnSpc>
                <a:spcPct val="130000"/>
              </a:lnSpc>
            </a:pPr>
            <a:r>
              <a:rPr lang="en-US" b="1" dirty="0" smtClean="0">
                <a:solidFill>
                  <a:prstClr val="black"/>
                </a:solidFill>
              </a:rPr>
              <a:t>Critical Path &amp; Critical Path Length</a:t>
            </a:r>
            <a:endParaRPr lang="en-US" b="1" dirty="0">
              <a:solidFill>
                <a:prstClr val="black"/>
              </a:solidFill>
            </a:endParaRPr>
          </a:p>
          <a:p>
            <a:pPr lvl="1" algn="just">
              <a:lnSpc>
                <a:spcPct val="150000"/>
              </a:lnSpc>
              <a:buFontTx/>
              <a:buChar char="-"/>
            </a:pPr>
            <a:r>
              <a:rPr lang="en-US" sz="2800" dirty="0" smtClean="0"/>
              <a:t>A </a:t>
            </a:r>
            <a:r>
              <a:rPr lang="en-US" sz="2800" dirty="0"/>
              <a:t>feature of a task-dependency graph that determines the average degree of concurrency for </a:t>
            </a:r>
            <a:r>
              <a:rPr lang="en-US" sz="2800" dirty="0" smtClean="0"/>
              <a:t>a given </a:t>
            </a:r>
            <a:r>
              <a:rPr lang="en-US" sz="2800" dirty="0"/>
              <a:t>granularity is its </a:t>
            </a:r>
            <a:r>
              <a:rPr lang="en-US" sz="2800" b="1" i="1" dirty="0"/>
              <a:t>critical path</a:t>
            </a:r>
            <a:r>
              <a:rPr lang="en-US" sz="2800" dirty="0"/>
              <a:t>. </a:t>
            </a:r>
            <a:endParaRPr lang="en-US" sz="2800" dirty="0" smtClean="0"/>
          </a:p>
          <a:p>
            <a:pPr lvl="1" algn="just">
              <a:lnSpc>
                <a:spcPct val="150000"/>
              </a:lnSpc>
              <a:buFontTx/>
              <a:buChar char="-"/>
            </a:pPr>
            <a:r>
              <a:rPr lang="en-US" sz="2800" dirty="0" smtClean="0"/>
              <a:t>In </a:t>
            </a:r>
            <a:r>
              <a:rPr lang="en-US" sz="2800" dirty="0"/>
              <a:t>a task-dependency graph, let us refer to the nodes </a:t>
            </a:r>
            <a:r>
              <a:rPr lang="en-US" sz="2800" dirty="0" smtClean="0"/>
              <a:t>with no </a:t>
            </a:r>
            <a:r>
              <a:rPr lang="en-US" sz="2800" dirty="0"/>
              <a:t>incoming edges by </a:t>
            </a:r>
            <a:r>
              <a:rPr lang="en-US" sz="2800" i="1" dirty="0"/>
              <a:t>start nodes </a:t>
            </a:r>
            <a:r>
              <a:rPr lang="en-US" sz="2800" dirty="0"/>
              <a:t>and the nodes with no outgoing edges by </a:t>
            </a:r>
            <a:r>
              <a:rPr lang="en-US" sz="2800" i="1" dirty="0"/>
              <a:t>finish nodes</a:t>
            </a:r>
            <a:r>
              <a:rPr lang="en-US" sz="2800" dirty="0"/>
              <a:t>. </a:t>
            </a:r>
          </a:p>
        </p:txBody>
      </p:sp>
      <p:sp>
        <p:nvSpPr>
          <p:cNvPr id="5" name="Rectangle 4"/>
          <p:cNvSpPr/>
          <p:nvPr/>
        </p:nvSpPr>
        <p:spPr>
          <a:xfrm>
            <a:off x="928254" y="2299855"/>
            <a:ext cx="11263745" cy="369332"/>
          </a:xfrm>
          <a:prstGeom prst="rect">
            <a:avLst/>
          </a:prstGeom>
        </p:spPr>
        <p:txBody>
          <a:bodyPr wrap="square">
            <a:spAutoFit/>
          </a:bodyPr>
          <a:lstStyle/>
          <a:p>
            <a:pPr algn="just"/>
            <a:endParaRPr lang="en-US" dirty="0"/>
          </a:p>
        </p:txBody>
      </p:sp>
    </p:spTree>
    <p:extLst>
      <p:ext uri="{BB962C8B-B14F-4D97-AF65-F5344CB8AC3E}">
        <p14:creationId xmlns:p14="http://schemas.microsoft.com/office/powerpoint/2010/main" val="10936493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smtClean="0"/>
              <a:t>Parallel Algorithm Design-</a:t>
            </a:r>
            <a:r>
              <a:rPr lang="en-US" b="1" u="sng" dirty="0" smtClean="0">
                <a:solidFill>
                  <a:srgbClr val="FF0000"/>
                </a:solidFill>
              </a:rPr>
              <a:t>Basic Terminologies</a:t>
            </a:r>
            <a:endParaRPr lang="en-US" b="1" u="sng" dirty="0">
              <a:solidFill>
                <a:srgbClr val="FF0000"/>
              </a:solidFill>
            </a:endParaRPr>
          </a:p>
        </p:txBody>
      </p:sp>
      <p:sp>
        <p:nvSpPr>
          <p:cNvPr id="3" name="Content Placeholder 2"/>
          <p:cNvSpPr>
            <a:spLocks noGrp="1"/>
          </p:cNvSpPr>
          <p:nvPr>
            <p:ph idx="1"/>
          </p:nvPr>
        </p:nvSpPr>
        <p:spPr>
          <a:xfrm>
            <a:off x="209006" y="693322"/>
            <a:ext cx="11652068" cy="6164678"/>
          </a:xfrm>
        </p:spPr>
        <p:txBody>
          <a:bodyPr>
            <a:noAutofit/>
          </a:bodyPr>
          <a:lstStyle/>
          <a:p>
            <a:pPr lvl="0" algn="just">
              <a:lnSpc>
                <a:spcPct val="150000"/>
              </a:lnSpc>
            </a:pPr>
            <a:r>
              <a:rPr lang="en-US" b="1" dirty="0" smtClean="0">
                <a:solidFill>
                  <a:prstClr val="black"/>
                </a:solidFill>
              </a:rPr>
              <a:t>Critical Path &amp; Critical Path Length</a:t>
            </a:r>
            <a:endParaRPr lang="en-US" b="1" dirty="0">
              <a:solidFill>
                <a:prstClr val="black"/>
              </a:solidFill>
            </a:endParaRPr>
          </a:p>
          <a:p>
            <a:pPr lvl="1" algn="just">
              <a:lnSpc>
                <a:spcPct val="150000"/>
              </a:lnSpc>
              <a:buFontTx/>
              <a:buChar char="-"/>
            </a:pPr>
            <a:r>
              <a:rPr lang="en-US" sz="2800" dirty="0" smtClean="0"/>
              <a:t>The </a:t>
            </a:r>
            <a:r>
              <a:rPr lang="en-US" sz="2800" dirty="0"/>
              <a:t>sum of the weights of nodes along this path is known as the </a:t>
            </a:r>
            <a:r>
              <a:rPr lang="en-US" sz="2800" b="1" i="1" dirty="0"/>
              <a:t>critical path length</a:t>
            </a:r>
            <a:r>
              <a:rPr lang="en-US" sz="2800" dirty="0"/>
              <a:t>, </a:t>
            </a:r>
            <a:r>
              <a:rPr lang="en-US" sz="2800" dirty="0" smtClean="0"/>
              <a:t>where the </a:t>
            </a:r>
            <a:r>
              <a:rPr lang="en-US" sz="2800" dirty="0"/>
              <a:t>weight of a node is the size or the amount of work associated with the corresponding </a:t>
            </a:r>
            <a:r>
              <a:rPr lang="en-US" sz="2800" dirty="0" smtClean="0"/>
              <a:t>task. The </a:t>
            </a:r>
            <a:r>
              <a:rPr lang="en-US" sz="2800" dirty="0"/>
              <a:t>ratio of the total amount of work to the critical-path length is the average degree </a:t>
            </a:r>
            <a:r>
              <a:rPr lang="en-US" sz="2800" dirty="0" smtClean="0"/>
              <a:t>of concurrency</a:t>
            </a:r>
            <a:r>
              <a:rPr lang="en-US" sz="2800" dirty="0"/>
              <a:t>. Therefore, a shorter critical path favors a higher degree of concurrency.</a:t>
            </a:r>
            <a:endParaRPr lang="en-US" sz="2800" b="1" dirty="0"/>
          </a:p>
        </p:txBody>
      </p:sp>
      <p:sp>
        <p:nvSpPr>
          <p:cNvPr id="5" name="Rectangle 4"/>
          <p:cNvSpPr/>
          <p:nvPr/>
        </p:nvSpPr>
        <p:spPr>
          <a:xfrm>
            <a:off x="928254" y="2299855"/>
            <a:ext cx="11263745" cy="369332"/>
          </a:xfrm>
          <a:prstGeom prst="rect">
            <a:avLst/>
          </a:prstGeom>
        </p:spPr>
        <p:txBody>
          <a:bodyPr wrap="square">
            <a:spAutoFit/>
          </a:bodyPr>
          <a:lstStyle/>
          <a:p>
            <a:pPr algn="just"/>
            <a:endParaRPr lang="en-US" dirty="0"/>
          </a:p>
        </p:txBody>
      </p:sp>
    </p:spTree>
    <p:extLst>
      <p:ext uri="{BB962C8B-B14F-4D97-AF65-F5344CB8AC3E}">
        <p14:creationId xmlns:p14="http://schemas.microsoft.com/office/powerpoint/2010/main" val="5670025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smtClean="0"/>
              <a:t>Parallel Algorithm Design-</a:t>
            </a:r>
            <a:r>
              <a:rPr lang="en-US" b="1" u="sng" dirty="0" smtClean="0">
                <a:solidFill>
                  <a:srgbClr val="FF0000"/>
                </a:solidFill>
              </a:rPr>
              <a:t>Basic Terminologies</a:t>
            </a:r>
            <a:endParaRPr lang="en-US" b="1" u="sng" dirty="0">
              <a:solidFill>
                <a:srgbClr val="FF0000"/>
              </a:solidFill>
            </a:endParaRPr>
          </a:p>
        </p:txBody>
      </p:sp>
      <p:sp>
        <p:nvSpPr>
          <p:cNvPr id="3" name="Content Placeholder 2"/>
          <p:cNvSpPr>
            <a:spLocks noGrp="1"/>
          </p:cNvSpPr>
          <p:nvPr>
            <p:ph idx="1"/>
          </p:nvPr>
        </p:nvSpPr>
        <p:spPr>
          <a:xfrm>
            <a:off x="209006" y="693322"/>
            <a:ext cx="11652068" cy="6164678"/>
          </a:xfrm>
        </p:spPr>
        <p:txBody>
          <a:bodyPr>
            <a:noAutofit/>
          </a:bodyPr>
          <a:lstStyle/>
          <a:p>
            <a:pPr lvl="0" algn="just">
              <a:lnSpc>
                <a:spcPct val="130000"/>
              </a:lnSpc>
            </a:pPr>
            <a:r>
              <a:rPr lang="en-US" b="1" dirty="0" smtClean="0">
                <a:solidFill>
                  <a:prstClr val="black"/>
                </a:solidFill>
              </a:rPr>
              <a:t>Critical Path &amp; Critical Path Length</a:t>
            </a:r>
            <a:endParaRPr lang="en-US" b="1" dirty="0">
              <a:solidFill>
                <a:prstClr val="black"/>
              </a:solidFill>
            </a:endParaRPr>
          </a:p>
          <a:p>
            <a:pPr lvl="1" algn="just">
              <a:buFontTx/>
              <a:buChar char="-"/>
            </a:pPr>
            <a:r>
              <a:rPr lang="en-US" sz="2800" dirty="0" smtClean="0"/>
              <a:t>For </a:t>
            </a:r>
            <a:r>
              <a:rPr lang="en-US" sz="2800" dirty="0"/>
              <a:t>example, the critical path length is 27 in the task-dependency graph shown in Figure </a:t>
            </a:r>
            <a:r>
              <a:rPr lang="en-US" sz="2800" dirty="0" smtClean="0"/>
              <a:t>(a) and </a:t>
            </a:r>
            <a:r>
              <a:rPr lang="en-US" sz="2800" dirty="0"/>
              <a:t>is 34 in the task-dependency graph shown in Figure </a:t>
            </a:r>
            <a:r>
              <a:rPr lang="en-US" sz="2800" dirty="0" smtClean="0"/>
              <a:t>(B)</a:t>
            </a:r>
          </a:p>
        </p:txBody>
      </p:sp>
      <p:sp>
        <p:nvSpPr>
          <p:cNvPr id="5" name="Rectangle 4"/>
          <p:cNvSpPr/>
          <p:nvPr/>
        </p:nvSpPr>
        <p:spPr>
          <a:xfrm>
            <a:off x="928254" y="2299855"/>
            <a:ext cx="11263745" cy="369332"/>
          </a:xfrm>
          <a:prstGeom prst="rect">
            <a:avLst/>
          </a:prstGeom>
        </p:spPr>
        <p:txBody>
          <a:bodyPr wrap="square">
            <a:spAutoFit/>
          </a:bodyPr>
          <a:lstStyle/>
          <a:p>
            <a:pPr algn="just"/>
            <a:endParaRPr lang="en-US" dirty="0"/>
          </a:p>
        </p:txBody>
      </p:sp>
      <p:pic>
        <p:nvPicPr>
          <p:cNvPr id="6" name="Picture 5"/>
          <p:cNvPicPr>
            <a:picLocks noChangeAspect="1"/>
          </p:cNvPicPr>
          <p:nvPr/>
        </p:nvPicPr>
        <p:blipFill rotWithShape="1">
          <a:blip r:embed="rId2"/>
          <a:srcRect t="7308"/>
          <a:stretch/>
        </p:blipFill>
        <p:spPr>
          <a:xfrm>
            <a:off x="2385232" y="2484521"/>
            <a:ext cx="9308003" cy="3967572"/>
          </a:xfrm>
          <a:prstGeom prst="rect">
            <a:avLst/>
          </a:prstGeom>
        </p:spPr>
      </p:pic>
    </p:spTree>
    <p:extLst>
      <p:ext uri="{BB962C8B-B14F-4D97-AF65-F5344CB8AC3E}">
        <p14:creationId xmlns:p14="http://schemas.microsoft.com/office/powerpoint/2010/main" val="22616677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smtClean="0"/>
              <a:t>Parallel Algorithm Design-</a:t>
            </a:r>
            <a:r>
              <a:rPr lang="en-US" b="1" u="sng" dirty="0" smtClean="0">
                <a:solidFill>
                  <a:srgbClr val="FF0000"/>
                </a:solidFill>
              </a:rPr>
              <a:t>Basic Terminologies</a:t>
            </a:r>
            <a:endParaRPr lang="en-US" b="1" u="sng" dirty="0">
              <a:solidFill>
                <a:srgbClr val="FF0000"/>
              </a:solidFill>
            </a:endParaRPr>
          </a:p>
        </p:txBody>
      </p:sp>
      <p:sp>
        <p:nvSpPr>
          <p:cNvPr id="3" name="Content Placeholder 2"/>
          <p:cNvSpPr>
            <a:spLocks noGrp="1"/>
          </p:cNvSpPr>
          <p:nvPr>
            <p:ph idx="1"/>
          </p:nvPr>
        </p:nvSpPr>
        <p:spPr>
          <a:xfrm>
            <a:off x="209006" y="693322"/>
            <a:ext cx="11652068" cy="6164678"/>
          </a:xfrm>
        </p:spPr>
        <p:txBody>
          <a:bodyPr>
            <a:noAutofit/>
          </a:bodyPr>
          <a:lstStyle/>
          <a:p>
            <a:pPr lvl="0" algn="just">
              <a:lnSpc>
                <a:spcPct val="130000"/>
              </a:lnSpc>
            </a:pPr>
            <a:r>
              <a:rPr lang="en-US" b="1" dirty="0" smtClean="0">
                <a:solidFill>
                  <a:prstClr val="black"/>
                </a:solidFill>
              </a:rPr>
              <a:t>Critical Path &amp; Critical Path Length</a:t>
            </a:r>
            <a:endParaRPr lang="en-US" b="1" dirty="0">
              <a:solidFill>
                <a:prstClr val="black"/>
              </a:solidFill>
            </a:endParaRPr>
          </a:p>
          <a:p>
            <a:pPr lvl="1" algn="just">
              <a:buFontTx/>
              <a:buChar char="-"/>
            </a:pPr>
            <a:r>
              <a:rPr lang="en-US" sz="2800" dirty="0" smtClean="0"/>
              <a:t>Since </a:t>
            </a:r>
            <a:r>
              <a:rPr lang="en-US" sz="2800" dirty="0"/>
              <a:t>the total amount of work required to solve the problems using the two decompositions is 63 and 64, respectively, the average degree of concurrency of the two task-dependency graphs is </a:t>
            </a:r>
            <a:r>
              <a:rPr lang="en-US" sz="2800" dirty="0" smtClean="0"/>
              <a:t>2.33 (63/27) </a:t>
            </a:r>
            <a:r>
              <a:rPr lang="en-US" sz="2800" dirty="0"/>
              <a:t>and </a:t>
            </a:r>
            <a:r>
              <a:rPr lang="en-US" sz="2800" dirty="0" smtClean="0"/>
              <a:t>1.88 (64/34), respectively</a:t>
            </a:r>
            <a:endParaRPr lang="en-US" sz="3200" dirty="0"/>
          </a:p>
        </p:txBody>
      </p:sp>
      <p:sp>
        <p:nvSpPr>
          <p:cNvPr id="5" name="Rectangle 4"/>
          <p:cNvSpPr/>
          <p:nvPr/>
        </p:nvSpPr>
        <p:spPr>
          <a:xfrm>
            <a:off x="928254" y="2299855"/>
            <a:ext cx="11263745" cy="369332"/>
          </a:xfrm>
          <a:prstGeom prst="rect">
            <a:avLst/>
          </a:prstGeom>
        </p:spPr>
        <p:txBody>
          <a:bodyPr wrap="square">
            <a:spAutoFit/>
          </a:bodyPr>
          <a:lstStyle/>
          <a:p>
            <a:pPr algn="just"/>
            <a:endParaRPr lang="en-US" dirty="0"/>
          </a:p>
        </p:txBody>
      </p:sp>
      <p:pic>
        <p:nvPicPr>
          <p:cNvPr id="6" name="Picture 5"/>
          <p:cNvPicPr>
            <a:picLocks noChangeAspect="1"/>
          </p:cNvPicPr>
          <p:nvPr/>
        </p:nvPicPr>
        <p:blipFill rotWithShape="1">
          <a:blip r:embed="rId2"/>
          <a:srcRect t="7308"/>
          <a:stretch/>
        </p:blipFill>
        <p:spPr>
          <a:xfrm>
            <a:off x="2718533" y="2890865"/>
            <a:ext cx="9308003" cy="3967572"/>
          </a:xfrm>
          <a:prstGeom prst="rect">
            <a:avLst/>
          </a:prstGeom>
        </p:spPr>
      </p:pic>
    </p:spTree>
    <p:extLst>
      <p:ext uri="{BB962C8B-B14F-4D97-AF65-F5344CB8AC3E}">
        <p14:creationId xmlns:p14="http://schemas.microsoft.com/office/powerpoint/2010/main" val="40380277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smtClean="0"/>
              <a:t>Parallel Algorithm Design-</a:t>
            </a:r>
            <a:r>
              <a:rPr lang="en-US" b="1" u="sng" dirty="0" smtClean="0">
                <a:solidFill>
                  <a:srgbClr val="FF0000"/>
                </a:solidFill>
              </a:rPr>
              <a:t>Basic Terminologies</a:t>
            </a:r>
            <a:endParaRPr lang="en-US" b="1" u="sng" dirty="0">
              <a:solidFill>
                <a:srgbClr val="FF0000"/>
              </a:solidFill>
            </a:endParaRP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50000"/>
              </a:lnSpc>
            </a:pPr>
            <a:r>
              <a:rPr lang="en-US" b="1" dirty="0" smtClean="0"/>
              <a:t>Task Interaction Graph</a:t>
            </a:r>
          </a:p>
          <a:p>
            <a:pPr lvl="1" algn="just">
              <a:lnSpc>
                <a:spcPct val="130000"/>
              </a:lnSpc>
              <a:buFontTx/>
              <a:buChar char="-"/>
            </a:pPr>
            <a:r>
              <a:rPr lang="en-US" dirty="0" smtClean="0"/>
              <a:t>The </a:t>
            </a:r>
            <a:r>
              <a:rPr lang="en-US" dirty="0"/>
              <a:t>pattern of interaction among tasks is captured by what is known as a </a:t>
            </a:r>
            <a:r>
              <a:rPr lang="en-US" b="1" i="1" dirty="0" smtClean="0"/>
              <a:t>task-interaction graph</a:t>
            </a:r>
            <a:r>
              <a:rPr lang="en-US" dirty="0"/>
              <a:t>. </a:t>
            </a:r>
          </a:p>
          <a:p>
            <a:pPr lvl="1" algn="just">
              <a:lnSpc>
                <a:spcPct val="130000"/>
              </a:lnSpc>
              <a:buFontTx/>
              <a:buChar char="-"/>
            </a:pPr>
            <a:r>
              <a:rPr lang="en-US" dirty="0" smtClean="0"/>
              <a:t>The </a:t>
            </a:r>
            <a:r>
              <a:rPr lang="en-US" dirty="0"/>
              <a:t>nodes in a task-interaction graph represent tasks and the edges connect tasks </a:t>
            </a:r>
            <a:r>
              <a:rPr lang="en-US" dirty="0" smtClean="0"/>
              <a:t>that interact </a:t>
            </a:r>
            <a:r>
              <a:rPr lang="en-US" dirty="0"/>
              <a:t>with each other. The nodes and edges of a task-interaction graph can be </a:t>
            </a:r>
            <a:r>
              <a:rPr lang="en-US" dirty="0" smtClean="0"/>
              <a:t>assigned weights </a:t>
            </a:r>
            <a:r>
              <a:rPr lang="en-US" dirty="0"/>
              <a:t>proportional to the amount of computation a task performs and the amount </a:t>
            </a:r>
            <a:r>
              <a:rPr lang="en-US" dirty="0" smtClean="0"/>
              <a:t>of interaction </a:t>
            </a:r>
            <a:r>
              <a:rPr lang="en-US" dirty="0"/>
              <a:t>that occurs along an edge, if this information is known. The edges in a </a:t>
            </a:r>
            <a:r>
              <a:rPr lang="en-US" dirty="0" smtClean="0"/>
              <a:t>task interaction graph </a:t>
            </a:r>
            <a:r>
              <a:rPr lang="en-US" dirty="0"/>
              <a:t>are usually undirected, but directed edges can be used to indicate </a:t>
            </a:r>
            <a:r>
              <a:rPr lang="en-US" dirty="0" smtClean="0"/>
              <a:t>the direction </a:t>
            </a:r>
            <a:r>
              <a:rPr lang="en-US" dirty="0"/>
              <a:t>of flow of data, if it is unidirectional. The edge-set of a task-interaction graph </a:t>
            </a:r>
            <a:r>
              <a:rPr lang="en-US" dirty="0" smtClean="0"/>
              <a:t>is usually </a:t>
            </a:r>
            <a:r>
              <a:rPr lang="en-US" dirty="0"/>
              <a:t>a superset of the edge-set of the task-dependency graph. In the database </a:t>
            </a:r>
            <a:r>
              <a:rPr lang="en-US" dirty="0" smtClean="0"/>
              <a:t>query example </a:t>
            </a:r>
            <a:r>
              <a:rPr lang="en-US" dirty="0"/>
              <a:t>discussed earlier, the task-interaction graph is the same as the </a:t>
            </a:r>
            <a:r>
              <a:rPr lang="en-US" dirty="0" smtClean="0"/>
              <a:t>task-dependency graph</a:t>
            </a:r>
            <a:r>
              <a:rPr lang="en-US" dirty="0"/>
              <a:t>.</a:t>
            </a:r>
            <a:endParaRPr lang="en-US" sz="9600" dirty="0" smtClean="0"/>
          </a:p>
        </p:txBody>
      </p:sp>
    </p:spTree>
    <p:extLst>
      <p:ext uri="{BB962C8B-B14F-4D97-AF65-F5344CB8AC3E}">
        <p14:creationId xmlns:p14="http://schemas.microsoft.com/office/powerpoint/2010/main" val="12234606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smtClean="0"/>
              <a:t>Parallel Algorithm Design-</a:t>
            </a:r>
            <a:r>
              <a:rPr lang="en-US" b="1" u="sng" dirty="0" smtClean="0">
                <a:solidFill>
                  <a:srgbClr val="FF0000"/>
                </a:solidFill>
              </a:rPr>
              <a:t>Basic Terminologies</a:t>
            </a:r>
            <a:endParaRPr lang="en-US" b="1" u="sng" dirty="0">
              <a:solidFill>
                <a:srgbClr val="FF0000"/>
              </a:solidFill>
            </a:endParaRP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50000"/>
              </a:lnSpc>
            </a:pPr>
            <a:r>
              <a:rPr lang="en-US" b="1" dirty="0" smtClean="0"/>
              <a:t>Task Interaction Graph (Example)</a:t>
            </a:r>
          </a:p>
        </p:txBody>
      </p:sp>
    </p:spTree>
    <p:extLst>
      <p:ext uri="{BB962C8B-B14F-4D97-AF65-F5344CB8AC3E}">
        <p14:creationId xmlns:p14="http://schemas.microsoft.com/office/powerpoint/2010/main" val="36612372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smtClean="0"/>
              <a:t>Parallel Algorithm Design-</a:t>
            </a:r>
            <a:r>
              <a:rPr lang="en-US" b="1" u="sng" dirty="0" smtClean="0">
                <a:solidFill>
                  <a:srgbClr val="FF0000"/>
                </a:solidFill>
              </a:rPr>
              <a:t>Basic Terminologies</a:t>
            </a:r>
            <a:endParaRPr lang="en-US" b="1" u="sng" dirty="0">
              <a:solidFill>
                <a:srgbClr val="FF0000"/>
              </a:solidFill>
            </a:endParaRP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50000"/>
              </a:lnSpc>
            </a:pPr>
            <a:r>
              <a:rPr lang="en-US" b="1" dirty="0"/>
              <a:t>Processes and Mapping</a:t>
            </a:r>
            <a:endParaRPr lang="en-US" b="1" dirty="0" smtClean="0"/>
          </a:p>
          <a:p>
            <a:pPr lvl="1" algn="just">
              <a:lnSpc>
                <a:spcPct val="130000"/>
              </a:lnSpc>
              <a:buFontTx/>
              <a:buChar char="-"/>
            </a:pPr>
            <a:r>
              <a:rPr lang="en-US" sz="2800" b="1" i="1" dirty="0" smtClean="0"/>
              <a:t>process </a:t>
            </a:r>
            <a:r>
              <a:rPr lang="en-US" sz="2800" dirty="0" smtClean="0"/>
              <a:t>refer </a:t>
            </a:r>
            <a:r>
              <a:rPr lang="en-US" sz="2800" dirty="0"/>
              <a:t>to </a:t>
            </a:r>
            <a:r>
              <a:rPr lang="en-US" sz="2800" dirty="0" smtClean="0"/>
              <a:t>a processing </a:t>
            </a:r>
            <a:r>
              <a:rPr lang="en-US" sz="2800" dirty="0"/>
              <a:t>or computing agent that performs </a:t>
            </a:r>
            <a:r>
              <a:rPr lang="en-US" sz="2800" dirty="0" smtClean="0"/>
              <a:t>tasks.</a:t>
            </a:r>
          </a:p>
          <a:p>
            <a:pPr lvl="1" algn="just">
              <a:lnSpc>
                <a:spcPct val="130000"/>
              </a:lnSpc>
              <a:buFontTx/>
              <a:buChar char="-"/>
            </a:pPr>
            <a:r>
              <a:rPr lang="en-US" sz="2800" dirty="0"/>
              <a:t>it is an abstract entity that uses the code and data corresponding to a task to produce the output of that task within a finite amount of time after the task is activated by the parallel program. </a:t>
            </a:r>
            <a:endParaRPr lang="en-US" sz="2800" dirty="0" smtClean="0"/>
          </a:p>
          <a:p>
            <a:pPr lvl="1" algn="just">
              <a:lnSpc>
                <a:spcPct val="130000"/>
              </a:lnSpc>
              <a:buFontTx/>
              <a:buChar char="-"/>
            </a:pPr>
            <a:r>
              <a:rPr lang="en-US" sz="2800" dirty="0" smtClean="0"/>
              <a:t>In addition </a:t>
            </a:r>
            <a:r>
              <a:rPr lang="en-US" sz="2800" dirty="0"/>
              <a:t>to performing computations, a process may synchronize or communicate with </a:t>
            </a:r>
            <a:r>
              <a:rPr lang="en-US" sz="2800" dirty="0" smtClean="0"/>
              <a:t>other processes</a:t>
            </a:r>
            <a:r>
              <a:rPr lang="en-US" sz="2800" dirty="0"/>
              <a:t>, if needed. </a:t>
            </a:r>
            <a:endParaRPr lang="en-US" sz="2800" dirty="0" smtClean="0"/>
          </a:p>
          <a:p>
            <a:pPr lvl="1" algn="just">
              <a:lnSpc>
                <a:spcPct val="130000"/>
              </a:lnSpc>
              <a:buFontTx/>
              <a:buChar char="-"/>
            </a:pPr>
            <a:r>
              <a:rPr lang="en-US" sz="2800" dirty="0" smtClean="0"/>
              <a:t>In </a:t>
            </a:r>
            <a:r>
              <a:rPr lang="en-US" sz="2800" dirty="0"/>
              <a:t>order to obtain any speedup over a sequential implementation, </a:t>
            </a:r>
            <a:r>
              <a:rPr lang="en-US" sz="2800" dirty="0" smtClean="0"/>
              <a:t>a parallel </a:t>
            </a:r>
            <a:r>
              <a:rPr lang="en-US" sz="2800" dirty="0"/>
              <a:t>program must have several processes active simultaneously, working on different tasks.</a:t>
            </a:r>
          </a:p>
          <a:p>
            <a:pPr lvl="1" algn="just">
              <a:lnSpc>
                <a:spcPct val="150000"/>
              </a:lnSpc>
              <a:buFontTx/>
              <a:buChar char="-"/>
            </a:pPr>
            <a:endParaRPr lang="en-US" sz="8000" dirty="0" smtClean="0"/>
          </a:p>
        </p:txBody>
      </p:sp>
    </p:spTree>
    <p:extLst>
      <p:ext uri="{BB962C8B-B14F-4D97-AF65-F5344CB8AC3E}">
        <p14:creationId xmlns:p14="http://schemas.microsoft.com/office/powerpoint/2010/main" val="2621426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smtClean="0"/>
              <a:t>Parallel Algorithm Design-</a:t>
            </a:r>
            <a:r>
              <a:rPr lang="en-US" b="1" u="sng" dirty="0" smtClean="0">
                <a:solidFill>
                  <a:srgbClr val="FF0000"/>
                </a:solidFill>
              </a:rPr>
              <a:t>Basic Terminologies</a:t>
            </a:r>
            <a:endParaRPr lang="en-US" b="1" u="sng" dirty="0">
              <a:solidFill>
                <a:srgbClr val="FF0000"/>
              </a:solidFill>
            </a:endParaRP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50000"/>
              </a:lnSpc>
            </a:pPr>
            <a:r>
              <a:rPr lang="en-US" b="1" dirty="0"/>
              <a:t>Processes and Mapping</a:t>
            </a:r>
            <a:endParaRPr lang="en-US" b="1" dirty="0" smtClean="0"/>
          </a:p>
          <a:p>
            <a:pPr lvl="1" algn="just">
              <a:lnSpc>
                <a:spcPct val="130000"/>
              </a:lnSpc>
              <a:buFontTx/>
              <a:buChar char="-"/>
            </a:pPr>
            <a:r>
              <a:rPr lang="en-US" dirty="0"/>
              <a:t>The mechanism by which tasks are assigned to processes for execution is called </a:t>
            </a:r>
            <a:r>
              <a:rPr lang="en-US" b="1" i="1" dirty="0" smtClean="0"/>
              <a:t>mapping</a:t>
            </a:r>
            <a:r>
              <a:rPr lang="en-US" dirty="0" smtClean="0"/>
              <a:t>.</a:t>
            </a:r>
          </a:p>
          <a:p>
            <a:pPr lvl="1" algn="just">
              <a:lnSpc>
                <a:spcPct val="130000"/>
              </a:lnSpc>
              <a:buFontTx/>
              <a:buChar char="-"/>
            </a:pPr>
            <a:r>
              <a:rPr lang="en-US" dirty="0" smtClean="0"/>
              <a:t>The </a:t>
            </a:r>
            <a:r>
              <a:rPr lang="en-US" dirty="0"/>
              <a:t>task-dependency and task-interaction graphs that result from a choice of </a:t>
            </a:r>
            <a:r>
              <a:rPr lang="en-US" dirty="0" smtClean="0"/>
              <a:t>decomposition play </a:t>
            </a:r>
            <a:r>
              <a:rPr lang="en-US" dirty="0"/>
              <a:t>an important role in the selection of a good mapping for a parallel algorithm. </a:t>
            </a:r>
          </a:p>
          <a:p>
            <a:pPr lvl="1" algn="just">
              <a:lnSpc>
                <a:spcPct val="130000"/>
              </a:lnSpc>
              <a:buFontTx/>
              <a:buChar char="-"/>
            </a:pPr>
            <a:r>
              <a:rPr lang="en-US" dirty="0" smtClean="0"/>
              <a:t>A good mapping should seek to maximize the use of concurrency by mapping independent tasks onto different processes, it should seek to minimize the total completion time by ensuring that processes are available to execute the tasks on the critical path as soon as such tasks become </a:t>
            </a:r>
            <a:r>
              <a:rPr lang="en-US" dirty="0"/>
              <a:t>executable, and it should seek to minimize interaction among processes by mapping tasks </a:t>
            </a:r>
            <a:r>
              <a:rPr lang="en-US" dirty="0" smtClean="0"/>
              <a:t>with a </a:t>
            </a:r>
            <a:r>
              <a:rPr lang="en-US" dirty="0"/>
              <a:t>high degree of mutual interaction onto the same process.</a:t>
            </a:r>
            <a:endParaRPr lang="en-US" sz="26900" dirty="0" smtClean="0"/>
          </a:p>
        </p:txBody>
      </p:sp>
    </p:spTree>
    <p:extLst>
      <p:ext uri="{BB962C8B-B14F-4D97-AF65-F5344CB8AC3E}">
        <p14:creationId xmlns:p14="http://schemas.microsoft.com/office/powerpoint/2010/main" val="24441266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smtClean="0"/>
              <a:t>Parallel Algorithm Design-</a:t>
            </a:r>
            <a:r>
              <a:rPr lang="en-US" b="1" u="sng" dirty="0" smtClean="0">
                <a:solidFill>
                  <a:srgbClr val="FF0000"/>
                </a:solidFill>
              </a:rPr>
              <a:t>Basic Terminologies</a:t>
            </a:r>
            <a:endParaRPr lang="en-US" b="1" u="sng" dirty="0">
              <a:solidFill>
                <a:srgbClr val="FF0000"/>
              </a:solidFill>
            </a:endParaRP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50000"/>
              </a:lnSpc>
            </a:pPr>
            <a:r>
              <a:rPr lang="en-US" b="1" dirty="0"/>
              <a:t>Processes and </a:t>
            </a:r>
            <a:r>
              <a:rPr lang="en-US" b="1" dirty="0" smtClean="0"/>
              <a:t>Mapping</a:t>
            </a:r>
          </a:p>
        </p:txBody>
      </p:sp>
      <p:pic>
        <p:nvPicPr>
          <p:cNvPr id="5" name="Picture 4"/>
          <p:cNvPicPr>
            <a:picLocks noChangeAspect="1"/>
          </p:cNvPicPr>
          <p:nvPr/>
        </p:nvPicPr>
        <p:blipFill rotWithShape="1">
          <a:blip r:embed="rId2"/>
          <a:srcRect t="7308"/>
          <a:stretch/>
        </p:blipFill>
        <p:spPr>
          <a:xfrm>
            <a:off x="1136074" y="1438539"/>
            <a:ext cx="10335490" cy="4526311"/>
          </a:xfrm>
          <a:prstGeom prst="rect">
            <a:avLst/>
          </a:prstGeom>
        </p:spPr>
      </p:pic>
    </p:spTree>
    <p:extLst>
      <p:ext uri="{BB962C8B-B14F-4D97-AF65-F5344CB8AC3E}">
        <p14:creationId xmlns:p14="http://schemas.microsoft.com/office/powerpoint/2010/main" val="40391661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smtClean="0"/>
              <a:t>Parallel Algorithm Design-</a:t>
            </a:r>
            <a:r>
              <a:rPr lang="en-US" b="1" u="sng" dirty="0" smtClean="0">
                <a:solidFill>
                  <a:srgbClr val="FF0000"/>
                </a:solidFill>
              </a:rPr>
              <a:t>Basic Terminologies</a:t>
            </a:r>
            <a:endParaRPr lang="en-US" b="1" u="sng" dirty="0">
              <a:solidFill>
                <a:srgbClr val="FF0000"/>
              </a:solidFill>
            </a:endParaRP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50000"/>
              </a:lnSpc>
            </a:pPr>
            <a:r>
              <a:rPr lang="en-US" b="1" dirty="0"/>
              <a:t>Processes and </a:t>
            </a:r>
            <a:r>
              <a:rPr lang="en-US" b="1" dirty="0" smtClean="0"/>
              <a:t>Mapping</a:t>
            </a:r>
          </a:p>
        </p:txBody>
      </p:sp>
      <p:pic>
        <p:nvPicPr>
          <p:cNvPr id="4" name="Picture 3"/>
          <p:cNvPicPr>
            <a:picLocks noChangeAspect="1"/>
          </p:cNvPicPr>
          <p:nvPr/>
        </p:nvPicPr>
        <p:blipFill>
          <a:blip r:embed="rId2"/>
          <a:stretch>
            <a:fillRect/>
          </a:stretch>
        </p:blipFill>
        <p:spPr>
          <a:xfrm>
            <a:off x="831273" y="1751790"/>
            <a:ext cx="10474036" cy="4579737"/>
          </a:xfrm>
          <a:prstGeom prst="rect">
            <a:avLst/>
          </a:prstGeom>
        </p:spPr>
      </p:pic>
    </p:spTree>
    <p:extLst>
      <p:ext uri="{BB962C8B-B14F-4D97-AF65-F5344CB8AC3E}">
        <p14:creationId xmlns:p14="http://schemas.microsoft.com/office/powerpoint/2010/main" val="1280827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Principles of </a:t>
            </a:r>
            <a:r>
              <a:rPr lang="en-US" b="1" dirty="0" smtClean="0"/>
              <a:t>Parallel Algorithm </a:t>
            </a:r>
            <a:r>
              <a:rPr lang="en-US" b="1" dirty="0"/>
              <a:t>Design</a:t>
            </a:r>
          </a:p>
        </p:txBody>
      </p:sp>
      <p:sp>
        <p:nvSpPr>
          <p:cNvPr id="3" name="Content Placeholder 2"/>
          <p:cNvSpPr>
            <a:spLocks noGrp="1"/>
          </p:cNvSpPr>
          <p:nvPr>
            <p:ph idx="1"/>
          </p:nvPr>
        </p:nvSpPr>
        <p:spPr>
          <a:xfrm>
            <a:off x="209006" y="693322"/>
            <a:ext cx="11652068" cy="2742598"/>
          </a:xfrm>
        </p:spPr>
        <p:txBody>
          <a:bodyPr>
            <a:noAutofit/>
          </a:bodyPr>
          <a:lstStyle/>
          <a:p>
            <a:pPr algn="just">
              <a:lnSpc>
                <a:spcPct val="130000"/>
              </a:lnSpc>
            </a:pPr>
            <a:r>
              <a:rPr lang="en-US" dirty="0"/>
              <a:t>Algorithm development is a critical component of problem solving using computers. </a:t>
            </a:r>
            <a:endParaRPr lang="en-US" dirty="0" smtClean="0"/>
          </a:p>
          <a:p>
            <a:pPr lvl="1" algn="just">
              <a:lnSpc>
                <a:spcPct val="130000"/>
              </a:lnSpc>
              <a:buFontTx/>
              <a:buChar char="-"/>
            </a:pPr>
            <a:r>
              <a:rPr lang="en-US" sz="2800" b="1" u="sng" dirty="0" smtClean="0">
                <a:solidFill>
                  <a:srgbClr val="FF0000"/>
                </a:solidFill>
              </a:rPr>
              <a:t>A sequential algorithm </a:t>
            </a:r>
            <a:r>
              <a:rPr lang="en-US" sz="2800" dirty="0"/>
              <a:t>is essentially a recipe or a sequence of basic steps for solving a given problem using </a:t>
            </a:r>
            <a:r>
              <a:rPr lang="en-US" sz="2800" dirty="0" smtClean="0"/>
              <a:t>a serial </a:t>
            </a:r>
            <a:r>
              <a:rPr lang="en-US" sz="2800" dirty="0"/>
              <a:t>computer. </a:t>
            </a:r>
            <a:endParaRPr lang="en-US" sz="2800" dirty="0" smtClean="0"/>
          </a:p>
          <a:p>
            <a:pPr lvl="1" algn="just">
              <a:lnSpc>
                <a:spcPct val="130000"/>
              </a:lnSpc>
              <a:buFontTx/>
              <a:buChar char="-"/>
            </a:pPr>
            <a:r>
              <a:rPr lang="en-US" sz="2800" b="1" u="sng" dirty="0" smtClean="0">
                <a:solidFill>
                  <a:srgbClr val="FF0000"/>
                </a:solidFill>
              </a:rPr>
              <a:t>Similarly</a:t>
            </a:r>
            <a:r>
              <a:rPr lang="en-US" sz="2800" b="1" u="sng" dirty="0">
                <a:solidFill>
                  <a:srgbClr val="FF0000"/>
                </a:solidFill>
              </a:rPr>
              <a:t>, a parallel algorithm </a:t>
            </a:r>
            <a:r>
              <a:rPr lang="en-US" sz="2800" dirty="0"/>
              <a:t>is a recipe that tells us how to solve a </a:t>
            </a:r>
            <a:r>
              <a:rPr lang="en-US" sz="2800" dirty="0" smtClean="0"/>
              <a:t>given problem </a:t>
            </a:r>
            <a:r>
              <a:rPr lang="en-US" sz="2800" dirty="0"/>
              <a:t>using multiple processors. </a:t>
            </a:r>
            <a:endParaRPr lang="en-US" sz="2800" dirty="0" smtClean="0"/>
          </a:p>
        </p:txBody>
      </p:sp>
      <p:sp>
        <p:nvSpPr>
          <p:cNvPr id="4" name="Rectangle 3"/>
          <p:cNvSpPr/>
          <p:nvPr/>
        </p:nvSpPr>
        <p:spPr>
          <a:xfrm>
            <a:off x="332509" y="4408346"/>
            <a:ext cx="11374582" cy="2332946"/>
          </a:xfrm>
          <a:prstGeom prst="rect">
            <a:avLst/>
          </a:prstGeom>
        </p:spPr>
        <p:txBody>
          <a:bodyPr wrap="square">
            <a:spAutoFit/>
          </a:bodyPr>
          <a:lstStyle/>
          <a:p>
            <a:pPr algn="ctr">
              <a:lnSpc>
                <a:spcPct val="130000"/>
              </a:lnSpc>
            </a:pPr>
            <a:r>
              <a:rPr lang="en-US" sz="2800" dirty="0" smtClean="0">
                <a:solidFill>
                  <a:srgbClr val="FF0000"/>
                </a:solidFill>
              </a:rPr>
              <a:t>However</a:t>
            </a:r>
            <a:r>
              <a:rPr lang="en-US" sz="2800" dirty="0">
                <a:solidFill>
                  <a:srgbClr val="FF0000"/>
                </a:solidFill>
              </a:rPr>
              <a:t>, specifying a parallel algorithm involves more than just specifying the steps. At the very least, a parallel algorithm has the added dimension of concurrency and the algorithm designer must specify sets of steps that can be executed simultaneously.</a:t>
            </a:r>
          </a:p>
        </p:txBody>
      </p:sp>
    </p:spTree>
    <p:extLst>
      <p:ext uri="{BB962C8B-B14F-4D97-AF65-F5344CB8AC3E}">
        <p14:creationId xmlns:p14="http://schemas.microsoft.com/office/powerpoint/2010/main" val="17934123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smtClean="0"/>
              <a:t>Parallel Algorithm Design-</a:t>
            </a:r>
            <a:r>
              <a:rPr lang="en-US" b="1" u="sng" dirty="0" smtClean="0">
                <a:solidFill>
                  <a:srgbClr val="FF0000"/>
                </a:solidFill>
              </a:rPr>
              <a:t>Basic Terminologies</a:t>
            </a:r>
            <a:endParaRPr lang="en-US" b="1" u="sng" dirty="0">
              <a:solidFill>
                <a:srgbClr val="FF0000"/>
              </a:solidFill>
            </a:endParaRP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50000"/>
              </a:lnSpc>
            </a:pPr>
            <a:r>
              <a:rPr lang="en-US" b="1" dirty="0"/>
              <a:t>Processes </a:t>
            </a:r>
            <a:r>
              <a:rPr lang="en-US" b="1" dirty="0" smtClean="0"/>
              <a:t>Vs Processor</a:t>
            </a:r>
          </a:p>
          <a:p>
            <a:pPr lvl="1" algn="just">
              <a:lnSpc>
                <a:spcPct val="130000"/>
              </a:lnSpc>
              <a:buFontTx/>
              <a:buChar char="-"/>
            </a:pPr>
            <a:r>
              <a:rPr lang="en-US" u="sng" dirty="0" smtClean="0"/>
              <a:t>Processes</a:t>
            </a:r>
            <a:r>
              <a:rPr lang="en-US" dirty="0" smtClean="0"/>
              <a:t> </a:t>
            </a:r>
            <a:r>
              <a:rPr lang="en-US" dirty="0"/>
              <a:t>are logical computing agents that </a:t>
            </a:r>
            <a:r>
              <a:rPr lang="en-US" dirty="0" smtClean="0"/>
              <a:t>perform tasks</a:t>
            </a:r>
            <a:r>
              <a:rPr lang="en-US" dirty="0"/>
              <a:t>. </a:t>
            </a:r>
            <a:endParaRPr lang="en-US" dirty="0" smtClean="0"/>
          </a:p>
          <a:p>
            <a:pPr lvl="1" algn="just">
              <a:lnSpc>
                <a:spcPct val="130000"/>
              </a:lnSpc>
              <a:buFontTx/>
              <a:buChar char="-"/>
            </a:pPr>
            <a:r>
              <a:rPr lang="en-US" u="sng" dirty="0" smtClean="0"/>
              <a:t>Processors</a:t>
            </a:r>
            <a:r>
              <a:rPr lang="en-US" dirty="0" smtClean="0"/>
              <a:t> </a:t>
            </a:r>
            <a:r>
              <a:rPr lang="en-US" dirty="0"/>
              <a:t>are the hardware units that physically perform </a:t>
            </a:r>
            <a:r>
              <a:rPr lang="en-US" dirty="0" smtClean="0"/>
              <a:t>computations </a:t>
            </a:r>
          </a:p>
          <a:p>
            <a:pPr lvl="1" algn="just">
              <a:lnSpc>
                <a:spcPct val="130000"/>
              </a:lnSpc>
              <a:buFontTx/>
              <a:buChar char="-"/>
            </a:pPr>
            <a:r>
              <a:rPr lang="en-US" dirty="0" smtClean="0"/>
              <a:t>Treating </a:t>
            </a:r>
            <a:r>
              <a:rPr lang="en-US" dirty="0"/>
              <a:t>processes and processors separately is also useful when designing parallel </a:t>
            </a:r>
            <a:r>
              <a:rPr lang="en-US" dirty="0" smtClean="0"/>
              <a:t>programs for </a:t>
            </a:r>
            <a:r>
              <a:rPr lang="en-US" dirty="0"/>
              <a:t>hardware that supports multiple programming paradigms.</a:t>
            </a:r>
            <a:endParaRPr lang="en-US" sz="75300" dirty="0" smtClean="0"/>
          </a:p>
        </p:txBody>
      </p:sp>
    </p:spTree>
    <p:extLst>
      <p:ext uri="{BB962C8B-B14F-4D97-AF65-F5344CB8AC3E}">
        <p14:creationId xmlns:p14="http://schemas.microsoft.com/office/powerpoint/2010/main" val="41288317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algn="just">
              <a:lnSpc>
                <a:spcPct val="150000"/>
              </a:lnSpc>
            </a:pPr>
            <a:r>
              <a:rPr lang="en-US" dirty="0" smtClean="0"/>
              <a:t>To </a:t>
            </a:r>
            <a:r>
              <a:rPr lang="en-US" dirty="0"/>
              <a:t>solve </a:t>
            </a:r>
            <a:r>
              <a:rPr lang="en-US" dirty="0" smtClean="0"/>
              <a:t>a problem </a:t>
            </a:r>
            <a:r>
              <a:rPr lang="en-US" dirty="0"/>
              <a:t>in parallel is to split the computations to be performed into a set of tasks </a:t>
            </a:r>
            <a:r>
              <a:rPr lang="en-US" dirty="0" smtClean="0"/>
              <a:t>for concurrent </a:t>
            </a:r>
            <a:r>
              <a:rPr lang="en-US" dirty="0"/>
              <a:t>execution defined by the task-dependency graph</a:t>
            </a:r>
            <a:r>
              <a:rPr lang="en-US" dirty="0" smtClean="0"/>
              <a:t>.</a:t>
            </a:r>
          </a:p>
          <a:p>
            <a:pPr>
              <a:lnSpc>
                <a:spcPct val="150000"/>
              </a:lnSpc>
            </a:pPr>
            <a:r>
              <a:rPr lang="en-US" dirty="0"/>
              <a:t>These techniques are broadly classified as </a:t>
            </a:r>
            <a:endParaRPr lang="en-US" dirty="0" smtClean="0"/>
          </a:p>
          <a:p>
            <a:pPr lvl="2">
              <a:lnSpc>
                <a:spcPct val="150000"/>
              </a:lnSpc>
              <a:buFontTx/>
              <a:buChar char="-"/>
            </a:pPr>
            <a:r>
              <a:rPr lang="en-US" sz="2800" b="1" dirty="0"/>
              <a:t>R</a:t>
            </a:r>
            <a:r>
              <a:rPr lang="en-US" sz="2800" b="1" dirty="0" smtClean="0"/>
              <a:t>ecursive decomposition</a:t>
            </a:r>
            <a:endParaRPr lang="en-US" sz="2800" dirty="0"/>
          </a:p>
          <a:p>
            <a:pPr lvl="2">
              <a:lnSpc>
                <a:spcPct val="150000"/>
              </a:lnSpc>
              <a:buFontTx/>
              <a:buChar char="-"/>
            </a:pPr>
            <a:r>
              <a:rPr lang="en-US" sz="2800" b="1" dirty="0"/>
              <a:t>D</a:t>
            </a:r>
            <a:r>
              <a:rPr lang="en-US" sz="2800" b="1" dirty="0" smtClean="0"/>
              <a:t>ata-decomposition</a:t>
            </a:r>
            <a:r>
              <a:rPr lang="en-US" sz="2800" dirty="0" smtClean="0"/>
              <a:t>,</a:t>
            </a:r>
          </a:p>
          <a:p>
            <a:pPr lvl="2">
              <a:lnSpc>
                <a:spcPct val="150000"/>
              </a:lnSpc>
              <a:buFontTx/>
              <a:buChar char="-"/>
            </a:pPr>
            <a:r>
              <a:rPr lang="en-US" sz="2800" b="1" dirty="0"/>
              <a:t>E</a:t>
            </a:r>
            <a:r>
              <a:rPr lang="en-US" sz="2800" b="1" dirty="0" smtClean="0"/>
              <a:t>xploratory </a:t>
            </a:r>
            <a:r>
              <a:rPr lang="en-US" sz="2800" b="1" dirty="0"/>
              <a:t>decomposition</a:t>
            </a:r>
            <a:r>
              <a:rPr lang="en-US" sz="2800" dirty="0"/>
              <a:t>, and </a:t>
            </a:r>
            <a:endParaRPr lang="en-US" sz="2800" dirty="0" smtClean="0"/>
          </a:p>
          <a:p>
            <a:pPr lvl="2">
              <a:lnSpc>
                <a:spcPct val="150000"/>
              </a:lnSpc>
              <a:buFontTx/>
              <a:buChar char="-"/>
            </a:pPr>
            <a:r>
              <a:rPr lang="en-US" sz="2800" b="1" dirty="0"/>
              <a:t>S</a:t>
            </a:r>
            <a:r>
              <a:rPr lang="en-US" sz="2800" b="1" dirty="0" smtClean="0"/>
              <a:t>peculative </a:t>
            </a:r>
            <a:r>
              <a:rPr lang="en-US" sz="2800" b="1" dirty="0"/>
              <a:t>decomposition</a:t>
            </a:r>
            <a:r>
              <a:rPr lang="en-US" sz="2800" dirty="0"/>
              <a:t>.</a:t>
            </a:r>
            <a:endParaRPr lang="en-US" sz="107300" dirty="0" smtClean="0"/>
          </a:p>
        </p:txBody>
      </p:sp>
    </p:spTree>
    <p:extLst>
      <p:ext uri="{BB962C8B-B14F-4D97-AF65-F5344CB8AC3E}">
        <p14:creationId xmlns:p14="http://schemas.microsoft.com/office/powerpoint/2010/main" val="10034520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algn="just">
              <a:lnSpc>
                <a:spcPct val="200000"/>
              </a:lnSpc>
            </a:pPr>
            <a:r>
              <a:rPr lang="en-US" dirty="0"/>
              <a:t>The recursive- and </a:t>
            </a:r>
            <a:r>
              <a:rPr lang="en-US" dirty="0" smtClean="0"/>
              <a:t>data decomposition techniques </a:t>
            </a:r>
            <a:r>
              <a:rPr lang="en-US" dirty="0"/>
              <a:t>are relatively </a:t>
            </a:r>
            <a:r>
              <a:rPr lang="en-US" i="1" dirty="0"/>
              <a:t>general purpose </a:t>
            </a:r>
            <a:r>
              <a:rPr lang="en-US" dirty="0"/>
              <a:t>as they can be used to </a:t>
            </a:r>
            <a:r>
              <a:rPr lang="en-US" dirty="0" smtClean="0"/>
              <a:t>decompose a wide </a:t>
            </a:r>
            <a:r>
              <a:rPr lang="en-US" dirty="0"/>
              <a:t>variety of problems. </a:t>
            </a:r>
            <a:endParaRPr lang="en-US" dirty="0" smtClean="0"/>
          </a:p>
          <a:p>
            <a:pPr algn="just">
              <a:lnSpc>
                <a:spcPct val="200000"/>
              </a:lnSpc>
            </a:pPr>
            <a:r>
              <a:rPr lang="en-US" dirty="0" smtClean="0"/>
              <a:t>On </a:t>
            </a:r>
            <a:r>
              <a:rPr lang="en-US" dirty="0"/>
              <a:t>the other hand, speculative- and </a:t>
            </a:r>
            <a:r>
              <a:rPr lang="en-US" dirty="0" smtClean="0"/>
              <a:t>exploratory-decomposition techniques </a:t>
            </a:r>
            <a:r>
              <a:rPr lang="en-US" dirty="0"/>
              <a:t>are more of a </a:t>
            </a:r>
            <a:r>
              <a:rPr lang="en-US" i="1" dirty="0"/>
              <a:t>special purpose </a:t>
            </a:r>
            <a:r>
              <a:rPr lang="en-US" dirty="0"/>
              <a:t>nature because they apply to specific classes </a:t>
            </a:r>
            <a:r>
              <a:rPr lang="en-US" dirty="0" smtClean="0"/>
              <a:t>of problems</a:t>
            </a:r>
            <a:r>
              <a:rPr lang="en-US" dirty="0"/>
              <a:t>.</a:t>
            </a:r>
            <a:endParaRPr lang="en-US" sz="107300" dirty="0" smtClean="0"/>
          </a:p>
        </p:txBody>
      </p:sp>
    </p:spTree>
    <p:extLst>
      <p:ext uri="{BB962C8B-B14F-4D97-AF65-F5344CB8AC3E}">
        <p14:creationId xmlns:p14="http://schemas.microsoft.com/office/powerpoint/2010/main" val="10894978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algn="just">
              <a:lnSpc>
                <a:spcPct val="100000"/>
              </a:lnSpc>
            </a:pPr>
            <a:r>
              <a:rPr lang="en-US" b="1" dirty="0" smtClean="0"/>
              <a:t>Recursive-decomposition</a:t>
            </a:r>
          </a:p>
          <a:p>
            <a:pPr lvl="1" algn="just">
              <a:lnSpc>
                <a:spcPct val="150000"/>
              </a:lnSpc>
              <a:buFontTx/>
              <a:buChar char="-"/>
            </a:pPr>
            <a:r>
              <a:rPr lang="en-US" sz="2500" dirty="0" smtClean="0"/>
              <a:t>Recursive </a:t>
            </a:r>
            <a:r>
              <a:rPr lang="en-US" sz="2500" dirty="0"/>
              <a:t>decomposition is a method for inducing concurrency in problems that can be </a:t>
            </a:r>
            <a:r>
              <a:rPr lang="en-US" sz="2500" dirty="0" smtClean="0"/>
              <a:t>solved using </a:t>
            </a:r>
            <a:r>
              <a:rPr lang="en-US" sz="2500" dirty="0"/>
              <a:t>the divide-and-conquer strategy. </a:t>
            </a:r>
          </a:p>
          <a:p>
            <a:pPr lvl="1" algn="just">
              <a:lnSpc>
                <a:spcPct val="150000"/>
              </a:lnSpc>
              <a:buFontTx/>
              <a:buChar char="-"/>
            </a:pPr>
            <a:r>
              <a:rPr lang="en-US" sz="2500" dirty="0" smtClean="0"/>
              <a:t>In </a:t>
            </a:r>
            <a:r>
              <a:rPr lang="en-US" sz="2500" dirty="0"/>
              <a:t>this technique,  </a:t>
            </a:r>
            <a:r>
              <a:rPr lang="en-US" sz="2500" dirty="0" smtClean="0"/>
              <a:t>problem </a:t>
            </a:r>
            <a:r>
              <a:rPr lang="en-US" sz="2500" dirty="0"/>
              <a:t>is solved by first dividing </a:t>
            </a:r>
            <a:r>
              <a:rPr lang="en-US" sz="2500" dirty="0" smtClean="0"/>
              <a:t>it into </a:t>
            </a:r>
            <a:r>
              <a:rPr lang="en-US" sz="2500" dirty="0"/>
              <a:t>a set of independent </a:t>
            </a:r>
            <a:r>
              <a:rPr lang="en-US" sz="2500" dirty="0" err="1" smtClean="0"/>
              <a:t>subproblems</a:t>
            </a:r>
            <a:r>
              <a:rPr lang="en-US" sz="2500" dirty="0" smtClean="0"/>
              <a:t>.</a:t>
            </a:r>
          </a:p>
          <a:p>
            <a:pPr lvl="1" algn="just">
              <a:lnSpc>
                <a:spcPct val="150000"/>
              </a:lnSpc>
              <a:buFontTx/>
              <a:buChar char="-"/>
            </a:pPr>
            <a:r>
              <a:rPr lang="en-US" sz="2500" dirty="0" smtClean="0"/>
              <a:t>Each </a:t>
            </a:r>
            <a:r>
              <a:rPr lang="en-US" sz="2500" dirty="0"/>
              <a:t>one of these </a:t>
            </a:r>
            <a:r>
              <a:rPr lang="en-US" sz="2500" dirty="0" err="1"/>
              <a:t>subproblems</a:t>
            </a:r>
            <a:r>
              <a:rPr lang="en-US" sz="2500" dirty="0"/>
              <a:t> is solved by </a:t>
            </a:r>
            <a:r>
              <a:rPr lang="en-US" sz="2500" dirty="0" smtClean="0"/>
              <a:t>recursively applying </a:t>
            </a:r>
            <a:r>
              <a:rPr lang="en-US" sz="2500" dirty="0"/>
              <a:t>a similar division into smaller </a:t>
            </a:r>
            <a:r>
              <a:rPr lang="en-US" sz="2500" dirty="0" err="1"/>
              <a:t>subproblems</a:t>
            </a:r>
            <a:r>
              <a:rPr lang="en-US" sz="2500" dirty="0"/>
              <a:t> followed by a combination of their </a:t>
            </a:r>
            <a:r>
              <a:rPr lang="en-US" sz="2500" dirty="0" smtClean="0"/>
              <a:t>results.</a:t>
            </a:r>
          </a:p>
          <a:p>
            <a:pPr lvl="1" algn="just">
              <a:lnSpc>
                <a:spcPct val="150000"/>
              </a:lnSpc>
              <a:buFontTx/>
              <a:buChar char="-"/>
            </a:pPr>
            <a:r>
              <a:rPr lang="en-US" sz="2500" dirty="0" smtClean="0"/>
              <a:t>The </a:t>
            </a:r>
            <a:r>
              <a:rPr lang="en-US" sz="2500" dirty="0"/>
              <a:t>divide-and-conquer strategy results in natural concurrency, as different </a:t>
            </a:r>
            <a:r>
              <a:rPr lang="en-US" sz="2500" dirty="0" err="1"/>
              <a:t>subproblems</a:t>
            </a:r>
            <a:r>
              <a:rPr lang="en-US" sz="2500" dirty="0"/>
              <a:t> can </a:t>
            </a:r>
            <a:r>
              <a:rPr lang="en-US" sz="2500" dirty="0" smtClean="0"/>
              <a:t>be solved </a:t>
            </a:r>
            <a:r>
              <a:rPr lang="en-US" sz="2500" dirty="0"/>
              <a:t>concurrently.</a:t>
            </a:r>
            <a:endParaRPr lang="en-US" sz="2500" b="1" dirty="0" smtClean="0"/>
          </a:p>
        </p:txBody>
      </p:sp>
    </p:spTree>
    <p:extLst>
      <p:ext uri="{BB962C8B-B14F-4D97-AF65-F5344CB8AC3E}">
        <p14:creationId xmlns:p14="http://schemas.microsoft.com/office/powerpoint/2010/main" val="596425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algn="just">
              <a:lnSpc>
                <a:spcPct val="100000"/>
              </a:lnSpc>
            </a:pPr>
            <a:r>
              <a:rPr lang="en-US" b="1" dirty="0" smtClean="0"/>
              <a:t>Recursive-decomposition (pivot Element)</a:t>
            </a:r>
          </a:p>
          <a:p>
            <a:pPr lvl="1" algn="just">
              <a:lnSpc>
                <a:spcPct val="150000"/>
              </a:lnSpc>
              <a:buFontTx/>
              <a:buChar char="-"/>
            </a:pPr>
            <a:r>
              <a:rPr lang="en-US" sz="2500" dirty="0" smtClean="0"/>
              <a:t>.</a:t>
            </a:r>
            <a:endParaRPr lang="en-US" sz="2500" b="1" dirty="0" smtClean="0"/>
          </a:p>
        </p:txBody>
      </p:sp>
      <p:pic>
        <p:nvPicPr>
          <p:cNvPr id="4" name="Picture 3"/>
          <p:cNvPicPr>
            <a:picLocks noChangeAspect="1"/>
          </p:cNvPicPr>
          <p:nvPr/>
        </p:nvPicPr>
        <p:blipFill>
          <a:blip r:embed="rId2"/>
          <a:stretch>
            <a:fillRect/>
          </a:stretch>
        </p:blipFill>
        <p:spPr>
          <a:xfrm>
            <a:off x="1884218" y="1726922"/>
            <a:ext cx="8839199" cy="4673877"/>
          </a:xfrm>
          <a:prstGeom prst="rect">
            <a:avLst/>
          </a:prstGeom>
        </p:spPr>
      </p:pic>
    </p:spTree>
    <p:extLst>
      <p:ext uri="{BB962C8B-B14F-4D97-AF65-F5344CB8AC3E}">
        <p14:creationId xmlns:p14="http://schemas.microsoft.com/office/powerpoint/2010/main" val="31482701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algn="just">
              <a:lnSpc>
                <a:spcPct val="100000"/>
              </a:lnSpc>
            </a:pPr>
            <a:r>
              <a:rPr lang="en-US" b="1" dirty="0" smtClean="0"/>
              <a:t>Recursive-decomposition</a:t>
            </a:r>
            <a:r>
              <a:rPr lang="en-US" sz="2500" dirty="0" smtClean="0"/>
              <a:t>.</a:t>
            </a:r>
            <a:endParaRPr lang="en-US" sz="2500" b="1" dirty="0" smtClean="0"/>
          </a:p>
        </p:txBody>
      </p:sp>
      <p:pic>
        <p:nvPicPr>
          <p:cNvPr id="5" name="Picture 4"/>
          <p:cNvPicPr>
            <a:picLocks noChangeAspect="1"/>
          </p:cNvPicPr>
          <p:nvPr/>
        </p:nvPicPr>
        <p:blipFill>
          <a:blip r:embed="rId2"/>
          <a:stretch>
            <a:fillRect/>
          </a:stretch>
        </p:blipFill>
        <p:spPr>
          <a:xfrm>
            <a:off x="2206335" y="2521436"/>
            <a:ext cx="6563591" cy="2846760"/>
          </a:xfrm>
          <a:prstGeom prst="rect">
            <a:avLst/>
          </a:prstGeom>
        </p:spPr>
      </p:pic>
      <p:sp>
        <p:nvSpPr>
          <p:cNvPr id="6" name="Rectangle 5"/>
          <p:cNvSpPr/>
          <p:nvPr/>
        </p:nvSpPr>
        <p:spPr>
          <a:xfrm>
            <a:off x="775854" y="1321107"/>
            <a:ext cx="11085219" cy="1200329"/>
          </a:xfrm>
          <a:prstGeom prst="rect">
            <a:avLst/>
          </a:prstGeom>
        </p:spPr>
        <p:txBody>
          <a:bodyPr wrap="square">
            <a:spAutoFit/>
          </a:bodyPr>
          <a:lstStyle/>
          <a:p>
            <a:pPr marL="342900" indent="-342900">
              <a:buFontTx/>
              <a:buChar char="-"/>
            </a:pPr>
            <a:r>
              <a:rPr lang="en-US" sz="2400" dirty="0" smtClean="0">
                <a:latin typeface="Verdana" panose="020B0604030504040204" pitchFamily="34" charset="0"/>
              </a:rPr>
              <a:t>A </a:t>
            </a:r>
            <a:r>
              <a:rPr lang="en-US" sz="2400" dirty="0">
                <a:latin typeface="Verdana" panose="020B0604030504040204" pitchFamily="34" charset="0"/>
              </a:rPr>
              <a:t>serial program for finding the minimum in an array </a:t>
            </a:r>
            <a:r>
              <a:rPr lang="en-US" sz="2400" dirty="0" smtClean="0">
                <a:latin typeface="Verdana" panose="020B0604030504040204" pitchFamily="34" charset="0"/>
              </a:rPr>
              <a:t>of numbers </a:t>
            </a:r>
            <a:r>
              <a:rPr lang="en-US" sz="2400" i="1" dirty="0">
                <a:latin typeface="Verdana" panose="020B0604030504040204" pitchFamily="34" charset="0"/>
              </a:rPr>
              <a:t>A </a:t>
            </a:r>
            <a:r>
              <a:rPr lang="en-US" sz="2400" dirty="0">
                <a:latin typeface="Verdana" panose="020B0604030504040204" pitchFamily="34" charset="0"/>
              </a:rPr>
              <a:t>of length </a:t>
            </a:r>
            <a:r>
              <a:rPr lang="en-US" sz="2400" i="1" dirty="0">
                <a:latin typeface="Verdana" panose="020B0604030504040204" pitchFamily="34" charset="0"/>
              </a:rPr>
              <a:t>n</a:t>
            </a:r>
            <a:r>
              <a:rPr lang="en-US" sz="2400" dirty="0" smtClean="0">
                <a:latin typeface="Verdana" panose="020B0604030504040204" pitchFamily="34" charset="0"/>
              </a:rPr>
              <a:t>.</a:t>
            </a:r>
          </a:p>
          <a:p>
            <a:pPr marL="342900" indent="-342900">
              <a:buFontTx/>
              <a:buChar char="-"/>
            </a:pPr>
            <a:endParaRPr lang="en-US" sz="2400" dirty="0"/>
          </a:p>
        </p:txBody>
      </p:sp>
      <p:sp>
        <p:nvSpPr>
          <p:cNvPr id="7" name="Rectangle 6"/>
          <p:cNvSpPr/>
          <p:nvPr/>
        </p:nvSpPr>
        <p:spPr>
          <a:xfrm>
            <a:off x="775853" y="5922194"/>
            <a:ext cx="9906001" cy="461665"/>
          </a:xfrm>
          <a:prstGeom prst="rect">
            <a:avLst/>
          </a:prstGeom>
        </p:spPr>
        <p:txBody>
          <a:bodyPr wrap="square">
            <a:spAutoFit/>
          </a:bodyPr>
          <a:lstStyle/>
          <a:p>
            <a:pPr marL="342900" indent="-342900">
              <a:buFontTx/>
              <a:buChar char="-"/>
            </a:pPr>
            <a:r>
              <a:rPr lang="en-US" sz="2400" dirty="0" smtClean="0"/>
              <a:t>It </a:t>
            </a:r>
            <a:r>
              <a:rPr lang="en-US" sz="2400" dirty="0"/>
              <a:t>is easy to see that this serial algorithm exhibits no concurrency</a:t>
            </a:r>
            <a:r>
              <a:rPr lang="en-US" sz="2400" dirty="0" smtClean="0"/>
              <a:t>.</a:t>
            </a:r>
          </a:p>
        </p:txBody>
      </p:sp>
    </p:spTree>
    <p:extLst>
      <p:ext uri="{BB962C8B-B14F-4D97-AF65-F5344CB8AC3E}">
        <p14:creationId xmlns:p14="http://schemas.microsoft.com/office/powerpoint/2010/main" val="9432046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algn="just">
              <a:lnSpc>
                <a:spcPct val="100000"/>
              </a:lnSpc>
            </a:pPr>
            <a:r>
              <a:rPr lang="en-US" b="1" dirty="0" smtClean="0"/>
              <a:t>Recursive-decomposition</a:t>
            </a:r>
            <a:r>
              <a:rPr lang="en-US" sz="2500" dirty="0" smtClean="0"/>
              <a:t>.</a:t>
            </a:r>
            <a:endParaRPr lang="en-US" sz="2500" b="1" dirty="0" smtClean="0"/>
          </a:p>
        </p:txBody>
      </p:sp>
      <p:sp>
        <p:nvSpPr>
          <p:cNvPr id="6" name="Rectangle 5"/>
          <p:cNvSpPr/>
          <p:nvPr/>
        </p:nvSpPr>
        <p:spPr>
          <a:xfrm>
            <a:off x="775854" y="1321107"/>
            <a:ext cx="11085219" cy="1569660"/>
          </a:xfrm>
          <a:prstGeom prst="rect">
            <a:avLst/>
          </a:prstGeom>
        </p:spPr>
        <p:txBody>
          <a:bodyPr wrap="square">
            <a:spAutoFit/>
          </a:bodyPr>
          <a:lstStyle/>
          <a:p>
            <a:pPr marL="342900" indent="-342900" algn="just">
              <a:buFontTx/>
              <a:buChar char="-"/>
            </a:pPr>
            <a:r>
              <a:rPr lang="en-US" sz="2400" dirty="0" smtClean="0"/>
              <a:t>The </a:t>
            </a:r>
            <a:r>
              <a:rPr lang="en-US" sz="2400" dirty="0"/>
              <a:t>task-dependency graph for finding the </a:t>
            </a:r>
            <a:r>
              <a:rPr lang="en-US" sz="2400" dirty="0" smtClean="0"/>
              <a:t>minimum number </a:t>
            </a:r>
            <a:r>
              <a:rPr lang="en-US" sz="2400" dirty="0"/>
              <a:t>in the sequence {4, 9, 1, 7, 8, 11, 2, 12}. Each node in </a:t>
            </a:r>
            <a:r>
              <a:rPr lang="en-US" sz="2400" dirty="0" smtClean="0"/>
              <a:t>the tree </a:t>
            </a:r>
            <a:r>
              <a:rPr lang="en-US" sz="2400" dirty="0"/>
              <a:t>represents the task of finding the minimum of a pair of numbers.</a:t>
            </a:r>
          </a:p>
          <a:p>
            <a:pPr marL="342900" indent="-342900" algn="just">
              <a:buFontTx/>
              <a:buChar char="-"/>
            </a:pPr>
            <a:endParaRPr lang="en-US" sz="2400" dirty="0"/>
          </a:p>
        </p:txBody>
      </p:sp>
      <p:sp>
        <p:nvSpPr>
          <p:cNvPr id="7" name="Rectangle 6"/>
          <p:cNvSpPr/>
          <p:nvPr/>
        </p:nvSpPr>
        <p:spPr>
          <a:xfrm>
            <a:off x="775853" y="5922194"/>
            <a:ext cx="9906001" cy="461665"/>
          </a:xfrm>
          <a:prstGeom prst="rect">
            <a:avLst/>
          </a:prstGeom>
        </p:spPr>
        <p:txBody>
          <a:bodyPr wrap="square">
            <a:spAutoFit/>
          </a:bodyPr>
          <a:lstStyle/>
          <a:p>
            <a:pPr marL="342900" indent="-342900">
              <a:buFontTx/>
              <a:buChar char="-"/>
            </a:pPr>
            <a:r>
              <a:rPr lang="en-US" sz="2400" dirty="0" smtClean="0"/>
              <a:t>It </a:t>
            </a:r>
            <a:r>
              <a:rPr lang="en-US" sz="2400" dirty="0"/>
              <a:t>is easy to see that this serial algorithm exhibits no concurrency</a:t>
            </a:r>
            <a:r>
              <a:rPr lang="en-US" sz="2400" dirty="0" smtClean="0"/>
              <a:t>.</a:t>
            </a:r>
          </a:p>
        </p:txBody>
      </p:sp>
      <p:pic>
        <p:nvPicPr>
          <p:cNvPr id="4" name="Picture 3"/>
          <p:cNvPicPr>
            <a:picLocks noChangeAspect="1"/>
          </p:cNvPicPr>
          <p:nvPr/>
        </p:nvPicPr>
        <p:blipFill>
          <a:blip r:embed="rId2"/>
          <a:stretch>
            <a:fillRect/>
          </a:stretch>
        </p:blipFill>
        <p:spPr>
          <a:xfrm>
            <a:off x="2079567" y="3132739"/>
            <a:ext cx="7910946" cy="2916815"/>
          </a:xfrm>
          <a:prstGeom prst="rect">
            <a:avLst/>
          </a:prstGeom>
        </p:spPr>
      </p:pic>
    </p:spTree>
    <p:extLst>
      <p:ext uri="{BB962C8B-B14F-4D97-AF65-F5344CB8AC3E}">
        <p14:creationId xmlns:p14="http://schemas.microsoft.com/office/powerpoint/2010/main" val="9586804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algn="just">
              <a:lnSpc>
                <a:spcPct val="100000"/>
              </a:lnSpc>
            </a:pPr>
            <a:r>
              <a:rPr lang="en-US" b="1" dirty="0" smtClean="0"/>
              <a:t>Recursive-decomposition</a:t>
            </a:r>
            <a:r>
              <a:rPr lang="en-US" sz="2500" dirty="0" smtClean="0"/>
              <a:t>.</a:t>
            </a:r>
            <a:endParaRPr lang="en-US" sz="2500" b="1" dirty="0" smtClean="0"/>
          </a:p>
        </p:txBody>
      </p:sp>
      <p:sp>
        <p:nvSpPr>
          <p:cNvPr id="6" name="Rectangle 5"/>
          <p:cNvSpPr/>
          <p:nvPr/>
        </p:nvSpPr>
        <p:spPr>
          <a:xfrm>
            <a:off x="775854" y="1321107"/>
            <a:ext cx="11085219" cy="830997"/>
          </a:xfrm>
          <a:prstGeom prst="rect">
            <a:avLst/>
          </a:prstGeom>
        </p:spPr>
        <p:txBody>
          <a:bodyPr wrap="square">
            <a:spAutoFit/>
          </a:bodyPr>
          <a:lstStyle/>
          <a:p>
            <a:pPr marL="342900" indent="-342900" algn="just">
              <a:buFontTx/>
              <a:buChar char="-"/>
            </a:pPr>
            <a:r>
              <a:rPr lang="en-US" sz="2400" dirty="0" smtClean="0"/>
              <a:t>A </a:t>
            </a:r>
            <a:r>
              <a:rPr lang="en-US" sz="2400" dirty="0"/>
              <a:t>recursive program for finding the minimum in an </a:t>
            </a:r>
            <a:r>
              <a:rPr lang="en-US" sz="2400" dirty="0" smtClean="0"/>
              <a:t>array of </a:t>
            </a:r>
            <a:r>
              <a:rPr lang="en-US" sz="2400" dirty="0"/>
              <a:t>numbers A of length n.</a:t>
            </a:r>
          </a:p>
          <a:p>
            <a:pPr marL="342900" indent="-342900" algn="just">
              <a:buFontTx/>
              <a:buChar char="-"/>
            </a:pPr>
            <a:endParaRPr lang="en-US" sz="2400" dirty="0"/>
          </a:p>
        </p:txBody>
      </p:sp>
      <p:pic>
        <p:nvPicPr>
          <p:cNvPr id="5" name="Picture 4"/>
          <p:cNvPicPr>
            <a:picLocks noChangeAspect="1"/>
          </p:cNvPicPr>
          <p:nvPr/>
        </p:nvPicPr>
        <p:blipFill>
          <a:blip r:embed="rId2"/>
          <a:stretch>
            <a:fillRect/>
          </a:stretch>
        </p:blipFill>
        <p:spPr>
          <a:xfrm>
            <a:off x="2376487" y="2611374"/>
            <a:ext cx="6836786" cy="4198542"/>
          </a:xfrm>
          <a:prstGeom prst="rect">
            <a:avLst/>
          </a:prstGeom>
        </p:spPr>
      </p:pic>
    </p:spTree>
    <p:extLst>
      <p:ext uri="{BB962C8B-B14F-4D97-AF65-F5344CB8AC3E}">
        <p14:creationId xmlns:p14="http://schemas.microsoft.com/office/powerpoint/2010/main" val="8950129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algn="just">
              <a:lnSpc>
                <a:spcPct val="100000"/>
              </a:lnSpc>
            </a:pPr>
            <a:r>
              <a:rPr lang="en-US" b="1" dirty="0" smtClean="0"/>
              <a:t>Data-decomposition</a:t>
            </a:r>
            <a:r>
              <a:rPr lang="en-US" sz="2500" dirty="0" smtClean="0"/>
              <a:t>.</a:t>
            </a:r>
            <a:endParaRPr lang="en-US" sz="2500" b="1" dirty="0" smtClean="0"/>
          </a:p>
        </p:txBody>
      </p:sp>
      <p:sp>
        <p:nvSpPr>
          <p:cNvPr id="6" name="Rectangle 5"/>
          <p:cNvSpPr/>
          <p:nvPr/>
        </p:nvSpPr>
        <p:spPr>
          <a:xfrm>
            <a:off x="775854" y="1321107"/>
            <a:ext cx="11085219" cy="4420890"/>
          </a:xfrm>
          <a:prstGeom prst="rect">
            <a:avLst/>
          </a:prstGeom>
        </p:spPr>
        <p:txBody>
          <a:bodyPr wrap="square">
            <a:spAutoFit/>
          </a:bodyPr>
          <a:lstStyle/>
          <a:p>
            <a:pPr marL="342900" indent="-342900" algn="just">
              <a:lnSpc>
                <a:spcPct val="200000"/>
              </a:lnSpc>
              <a:buFontTx/>
              <a:buChar char="-"/>
            </a:pPr>
            <a:r>
              <a:rPr lang="en-US" sz="2400" dirty="0" smtClean="0"/>
              <a:t>Data </a:t>
            </a:r>
            <a:r>
              <a:rPr lang="en-US" sz="2400" dirty="0"/>
              <a:t>decomposition is a powerful and commonly used method for deriving concurrency in algorithms that operate on large data structures. </a:t>
            </a:r>
            <a:endParaRPr lang="en-US" sz="2400" dirty="0" smtClean="0"/>
          </a:p>
          <a:p>
            <a:pPr marL="342900" indent="-342900" algn="just">
              <a:lnSpc>
                <a:spcPct val="200000"/>
              </a:lnSpc>
              <a:buFontTx/>
              <a:buChar char="-"/>
            </a:pPr>
            <a:r>
              <a:rPr lang="en-US" sz="2400" dirty="0" smtClean="0"/>
              <a:t>In </a:t>
            </a:r>
            <a:r>
              <a:rPr lang="en-US" sz="2400" dirty="0"/>
              <a:t>this method, the decomposition of computations is done in two steps. </a:t>
            </a:r>
            <a:endParaRPr lang="en-US" sz="2400" dirty="0" smtClean="0"/>
          </a:p>
          <a:p>
            <a:pPr marL="342900" indent="-342900" algn="just">
              <a:lnSpc>
                <a:spcPct val="200000"/>
              </a:lnSpc>
              <a:buFontTx/>
              <a:buChar char="-"/>
            </a:pPr>
            <a:r>
              <a:rPr lang="en-US" sz="2400" dirty="0" smtClean="0"/>
              <a:t>In </a:t>
            </a:r>
            <a:r>
              <a:rPr lang="en-US" sz="2400" dirty="0"/>
              <a:t>the first step, the data on which the computations are performed is partitioned, and in the second step, this data partitioning is used to induce a partitioning of the computations into tasks.</a:t>
            </a:r>
          </a:p>
        </p:txBody>
      </p:sp>
    </p:spTree>
    <p:extLst>
      <p:ext uri="{BB962C8B-B14F-4D97-AF65-F5344CB8AC3E}">
        <p14:creationId xmlns:p14="http://schemas.microsoft.com/office/powerpoint/2010/main" val="27180765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algn="just">
              <a:lnSpc>
                <a:spcPct val="100000"/>
              </a:lnSpc>
            </a:pPr>
            <a:r>
              <a:rPr lang="en-US" b="1" dirty="0" smtClean="0"/>
              <a:t>Data-decomposition</a:t>
            </a:r>
            <a:r>
              <a:rPr lang="en-US" sz="2500" dirty="0" smtClean="0"/>
              <a:t>.</a:t>
            </a:r>
            <a:endParaRPr lang="en-US" sz="2500" b="1" dirty="0" smtClean="0"/>
          </a:p>
        </p:txBody>
      </p:sp>
      <p:sp>
        <p:nvSpPr>
          <p:cNvPr id="6" name="Rectangle 5"/>
          <p:cNvSpPr/>
          <p:nvPr/>
        </p:nvSpPr>
        <p:spPr>
          <a:xfrm>
            <a:off x="775854" y="1321107"/>
            <a:ext cx="11085219" cy="3416320"/>
          </a:xfrm>
          <a:prstGeom prst="rect">
            <a:avLst/>
          </a:prstGeom>
        </p:spPr>
        <p:txBody>
          <a:bodyPr wrap="square">
            <a:spAutoFit/>
          </a:bodyPr>
          <a:lstStyle/>
          <a:p>
            <a:pPr marL="342900" indent="-342900" algn="just">
              <a:lnSpc>
                <a:spcPct val="150000"/>
              </a:lnSpc>
              <a:buFontTx/>
              <a:buChar char="-"/>
            </a:pPr>
            <a:r>
              <a:rPr lang="en-US" sz="2400" dirty="0" smtClean="0">
                <a:solidFill>
                  <a:srgbClr val="333333"/>
                </a:solidFill>
                <a:latin typeface="Verdana" panose="020B0604030504040204" pitchFamily="34" charset="0"/>
              </a:rPr>
              <a:t>The </a:t>
            </a:r>
            <a:r>
              <a:rPr lang="en-US" sz="2400" dirty="0">
                <a:solidFill>
                  <a:srgbClr val="333333"/>
                </a:solidFill>
                <a:latin typeface="Verdana" panose="020B0604030504040204" pitchFamily="34" charset="0"/>
              </a:rPr>
              <a:t>partitioning of data can be performed in many possible </a:t>
            </a:r>
            <a:r>
              <a:rPr lang="en-US" sz="2400" dirty="0" smtClean="0">
                <a:solidFill>
                  <a:srgbClr val="333333"/>
                </a:solidFill>
                <a:latin typeface="Verdana" panose="020B0604030504040204" pitchFamily="34" charset="0"/>
              </a:rPr>
              <a:t>ways</a:t>
            </a:r>
          </a:p>
          <a:p>
            <a:pPr marL="800100" lvl="1" indent="-342900" algn="just">
              <a:lnSpc>
                <a:spcPct val="150000"/>
              </a:lnSpc>
              <a:buFont typeface="Wingdings" panose="05000000000000000000" pitchFamily="2" charset="2"/>
              <a:buChar char="Ø"/>
            </a:pPr>
            <a:r>
              <a:rPr lang="en-US" sz="2400" b="1" dirty="0" smtClean="0"/>
              <a:t>Partitioning Output Data</a:t>
            </a:r>
          </a:p>
          <a:p>
            <a:pPr marL="800100" lvl="1" indent="-342900" algn="just">
              <a:lnSpc>
                <a:spcPct val="150000"/>
              </a:lnSpc>
              <a:buFont typeface="Wingdings" panose="05000000000000000000" pitchFamily="2" charset="2"/>
              <a:buChar char="Ø"/>
            </a:pPr>
            <a:r>
              <a:rPr lang="en-US" sz="2400" b="1" dirty="0" smtClean="0"/>
              <a:t>Partitioning Input Data</a:t>
            </a:r>
          </a:p>
          <a:p>
            <a:pPr marL="800100" lvl="1" indent="-342900" algn="just">
              <a:lnSpc>
                <a:spcPct val="150000"/>
              </a:lnSpc>
              <a:buFont typeface="Wingdings" panose="05000000000000000000" pitchFamily="2" charset="2"/>
              <a:buChar char="Ø"/>
            </a:pPr>
            <a:r>
              <a:rPr lang="en-US" sz="2400" b="1" dirty="0" smtClean="0"/>
              <a:t>Partitioning both Input and Output Data</a:t>
            </a:r>
          </a:p>
          <a:p>
            <a:pPr marL="800100" lvl="1" indent="-342900" algn="just">
              <a:lnSpc>
                <a:spcPct val="150000"/>
              </a:lnSpc>
              <a:buFont typeface="Wingdings" panose="05000000000000000000" pitchFamily="2" charset="2"/>
              <a:buChar char="Ø"/>
            </a:pPr>
            <a:r>
              <a:rPr lang="en-US" sz="2400" b="1" dirty="0" smtClean="0"/>
              <a:t>Partitioning Intermediate Data</a:t>
            </a:r>
          </a:p>
          <a:p>
            <a:pPr marL="800100" lvl="1" indent="-342900" algn="just">
              <a:lnSpc>
                <a:spcPct val="150000"/>
              </a:lnSpc>
              <a:buFont typeface="Wingdings" panose="05000000000000000000" pitchFamily="2" charset="2"/>
              <a:buChar char="Ø"/>
            </a:pPr>
            <a:r>
              <a:rPr lang="en-US" sz="2400" b="1" dirty="0" smtClean="0"/>
              <a:t>The Owner-Computes Rule</a:t>
            </a:r>
            <a:endParaRPr lang="en-US" sz="2400" b="1" dirty="0"/>
          </a:p>
        </p:txBody>
      </p:sp>
    </p:spTree>
    <p:extLst>
      <p:ext uri="{BB962C8B-B14F-4D97-AF65-F5344CB8AC3E}">
        <p14:creationId xmlns:p14="http://schemas.microsoft.com/office/powerpoint/2010/main" val="656645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Principles of </a:t>
            </a:r>
            <a:r>
              <a:rPr lang="en-US" b="1" dirty="0" smtClean="0"/>
              <a:t>Parallel Algorithm </a:t>
            </a:r>
            <a:r>
              <a:rPr lang="en-US" b="1" dirty="0"/>
              <a:t>Design</a:t>
            </a:r>
          </a:p>
        </p:txBody>
      </p:sp>
      <p:sp>
        <p:nvSpPr>
          <p:cNvPr id="3" name="Content Placeholder 2"/>
          <p:cNvSpPr>
            <a:spLocks noGrp="1"/>
          </p:cNvSpPr>
          <p:nvPr>
            <p:ph idx="1"/>
          </p:nvPr>
        </p:nvSpPr>
        <p:spPr>
          <a:xfrm>
            <a:off x="209006" y="693322"/>
            <a:ext cx="11652068" cy="6164678"/>
          </a:xfrm>
        </p:spPr>
        <p:txBody>
          <a:bodyPr>
            <a:noAutofit/>
          </a:bodyPr>
          <a:lstStyle/>
          <a:p>
            <a:pPr>
              <a:lnSpc>
                <a:spcPct val="150000"/>
              </a:lnSpc>
            </a:pPr>
            <a:r>
              <a:rPr lang="en-US" sz="2500" dirty="0"/>
              <a:t>In practice, specifying a </a:t>
            </a:r>
            <a:r>
              <a:rPr lang="en-US" sz="2500" dirty="0" smtClean="0"/>
              <a:t>parallel </a:t>
            </a:r>
            <a:r>
              <a:rPr lang="en-US" sz="2500" dirty="0"/>
              <a:t>algorithm may include some or all of </a:t>
            </a:r>
            <a:r>
              <a:rPr lang="en-US" sz="2500" dirty="0" smtClean="0"/>
              <a:t>the following</a:t>
            </a:r>
            <a:r>
              <a:rPr lang="en-US" sz="2500" dirty="0"/>
              <a:t>:</a:t>
            </a:r>
          </a:p>
          <a:p>
            <a:pPr lvl="1" algn="just">
              <a:lnSpc>
                <a:spcPct val="200000"/>
              </a:lnSpc>
              <a:buFontTx/>
              <a:buChar char="-"/>
            </a:pPr>
            <a:r>
              <a:rPr lang="en-US" sz="2500" dirty="0" smtClean="0"/>
              <a:t>Identifying </a:t>
            </a:r>
            <a:r>
              <a:rPr lang="en-US" sz="2500" dirty="0"/>
              <a:t>portions of the work that can be performed </a:t>
            </a:r>
            <a:r>
              <a:rPr lang="en-US" sz="2500" dirty="0" smtClean="0"/>
              <a:t>concurrently.</a:t>
            </a:r>
          </a:p>
          <a:p>
            <a:pPr lvl="1" algn="just">
              <a:lnSpc>
                <a:spcPct val="200000"/>
              </a:lnSpc>
              <a:buFontTx/>
              <a:buChar char="-"/>
            </a:pPr>
            <a:r>
              <a:rPr lang="en-US" sz="2500" dirty="0" smtClean="0"/>
              <a:t>Mapping </a:t>
            </a:r>
            <a:r>
              <a:rPr lang="en-US" sz="2500" dirty="0"/>
              <a:t>the concurrent pieces of work onto multiple processes running in </a:t>
            </a:r>
            <a:r>
              <a:rPr lang="en-US" sz="2500" dirty="0" smtClean="0"/>
              <a:t>parallel.</a:t>
            </a:r>
          </a:p>
          <a:p>
            <a:pPr lvl="1" algn="just">
              <a:lnSpc>
                <a:spcPct val="200000"/>
              </a:lnSpc>
              <a:buFontTx/>
              <a:buChar char="-"/>
            </a:pPr>
            <a:r>
              <a:rPr lang="en-US" sz="2500" dirty="0" smtClean="0"/>
              <a:t>Distributing </a:t>
            </a:r>
            <a:r>
              <a:rPr lang="en-US" sz="2500" dirty="0"/>
              <a:t>the input, output, and intermediate data associated with the </a:t>
            </a:r>
            <a:r>
              <a:rPr lang="en-US" sz="2500" dirty="0" smtClean="0"/>
              <a:t>program.</a:t>
            </a:r>
          </a:p>
          <a:p>
            <a:pPr lvl="1" algn="just">
              <a:lnSpc>
                <a:spcPct val="200000"/>
              </a:lnSpc>
              <a:buFontTx/>
              <a:buChar char="-"/>
            </a:pPr>
            <a:r>
              <a:rPr lang="en-US" sz="2500" dirty="0" smtClean="0"/>
              <a:t>Managing </a:t>
            </a:r>
            <a:r>
              <a:rPr lang="en-US" sz="2500" dirty="0"/>
              <a:t>accesses to data shared by multiple </a:t>
            </a:r>
            <a:r>
              <a:rPr lang="en-US" sz="2500" dirty="0" smtClean="0"/>
              <a:t>processors.</a:t>
            </a:r>
          </a:p>
          <a:p>
            <a:pPr lvl="1" algn="just">
              <a:lnSpc>
                <a:spcPct val="200000"/>
              </a:lnSpc>
              <a:buFontTx/>
              <a:buChar char="-"/>
            </a:pPr>
            <a:r>
              <a:rPr lang="en-US" sz="2500" dirty="0" smtClean="0"/>
              <a:t>Synchronizing </a:t>
            </a:r>
            <a:r>
              <a:rPr lang="en-US" sz="2500" dirty="0"/>
              <a:t>the processors at various stages of the parallel program execution.</a:t>
            </a:r>
            <a:endParaRPr lang="en-US" sz="2500" dirty="0" smtClean="0"/>
          </a:p>
        </p:txBody>
      </p:sp>
    </p:spTree>
    <p:extLst>
      <p:ext uri="{BB962C8B-B14F-4D97-AF65-F5344CB8AC3E}">
        <p14:creationId xmlns:p14="http://schemas.microsoft.com/office/powerpoint/2010/main" val="35868388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smtClean="0"/>
              <a:t>Data-decomposition</a:t>
            </a:r>
            <a:r>
              <a:rPr lang="en-US" sz="2500" dirty="0"/>
              <a:t> </a:t>
            </a:r>
            <a:r>
              <a:rPr lang="en-US" sz="2500" dirty="0" smtClean="0"/>
              <a:t>-</a:t>
            </a:r>
            <a:r>
              <a:rPr lang="en-US" sz="2500" dirty="0" smtClean="0">
                <a:solidFill>
                  <a:srgbClr val="FF0000"/>
                </a:solidFill>
              </a:rPr>
              <a:t> </a:t>
            </a:r>
            <a:r>
              <a:rPr lang="en-US" b="1" u="sng" dirty="0">
                <a:solidFill>
                  <a:srgbClr val="FF0000"/>
                </a:solidFill>
              </a:rPr>
              <a:t>Partitioning Output </a:t>
            </a:r>
            <a:r>
              <a:rPr lang="en-US" b="1" u="sng" dirty="0" smtClean="0">
                <a:solidFill>
                  <a:srgbClr val="FF0000"/>
                </a:solidFill>
              </a:rPr>
              <a:t>Data</a:t>
            </a:r>
          </a:p>
          <a:p>
            <a:pPr lvl="1" algn="just">
              <a:lnSpc>
                <a:spcPct val="120000"/>
              </a:lnSpc>
              <a:buFontTx/>
              <a:buChar char="-"/>
            </a:pPr>
            <a:r>
              <a:rPr lang="en-US" dirty="0" smtClean="0"/>
              <a:t>In </a:t>
            </a:r>
            <a:r>
              <a:rPr lang="en-US" dirty="0"/>
              <a:t>many computations, each element of the output can be </a:t>
            </a:r>
            <a:r>
              <a:rPr lang="en-US" dirty="0" smtClean="0"/>
              <a:t>computed independently </a:t>
            </a:r>
            <a:r>
              <a:rPr lang="en-US" dirty="0"/>
              <a:t>of others as a function of the input. </a:t>
            </a:r>
          </a:p>
          <a:p>
            <a:pPr lvl="1" algn="just">
              <a:lnSpc>
                <a:spcPct val="120000"/>
              </a:lnSpc>
              <a:buFontTx/>
              <a:buChar char="-"/>
            </a:pPr>
            <a:r>
              <a:rPr lang="en-US" dirty="0" smtClean="0"/>
              <a:t>In </a:t>
            </a:r>
            <a:r>
              <a:rPr lang="en-US" dirty="0"/>
              <a:t>such computations, a partitioning of </a:t>
            </a:r>
            <a:r>
              <a:rPr lang="en-US" dirty="0" smtClean="0"/>
              <a:t>the output </a:t>
            </a:r>
            <a:r>
              <a:rPr lang="en-US" dirty="0"/>
              <a:t>data automatically induces a decomposition of the problems into tasks, where each </a:t>
            </a:r>
            <a:r>
              <a:rPr lang="en-US" dirty="0" smtClean="0"/>
              <a:t>task is </a:t>
            </a:r>
            <a:r>
              <a:rPr lang="en-US" dirty="0"/>
              <a:t>assigned the work of </a:t>
            </a:r>
            <a:r>
              <a:rPr lang="en-US" dirty="0" smtClean="0"/>
              <a:t>computing </a:t>
            </a:r>
            <a:r>
              <a:rPr lang="en-US" dirty="0"/>
              <a:t>a portion of the output.</a:t>
            </a:r>
            <a:endParaRPr lang="en-US" b="1" u="sng" dirty="0">
              <a:solidFill>
                <a:srgbClr val="FF0000"/>
              </a:solidFill>
            </a:endParaRPr>
          </a:p>
          <a:p>
            <a:pPr algn="just">
              <a:lnSpc>
                <a:spcPct val="100000"/>
              </a:lnSpc>
            </a:pPr>
            <a:endParaRPr lang="en-US" sz="2500" b="1" dirty="0" smtClean="0"/>
          </a:p>
        </p:txBody>
      </p:sp>
    </p:spTree>
    <p:extLst>
      <p:ext uri="{BB962C8B-B14F-4D97-AF65-F5344CB8AC3E}">
        <p14:creationId xmlns:p14="http://schemas.microsoft.com/office/powerpoint/2010/main" val="23241876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smtClean="0"/>
              <a:t>Data-decomposition</a:t>
            </a:r>
            <a:r>
              <a:rPr lang="en-US" sz="2500" dirty="0"/>
              <a:t> </a:t>
            </a:r>
            <a:r>
              <a:rPr lang="en-US" sz="2500" dirty="0" smtClean="0"/>
              <a:t>-</a:t>
            </a:r>
            <a:r>
              <a:rPr lang="en-US" sz="2500" dirty="0" smtClean="0">
                <a:solidFill>
                  <a:srgbClr val="FF0000"/>
                </a:solidFill>
              </a:rPr>
              <a:t> </a:t>
            </a:r>
            <a:r>
              <a:rPr lang="en-US" b="1" u="sng" dirty="0">
                <a:solidFill>
                  <a:srgbClr val="FF0000"/>
                </a:solidFill>
              </a:rPr>
              <a:t>Partitioning Output </a:t>
            </a:r>
            <a:r>
              <a:rPr lang="en-US" b="1" u="sng" dirty="0" smtClean="0">
                <a:solidFill>
                  <a:srgbClr val="FF0000"/>
                </a:solidFill>
              </a:rPr>
              <a:t>Data</a:t>
            </a:r>
          </a:p>
          <a:p>
            <a:pPr lvl="1" algn="just">
              <a:lnSpc>
                <a:spcPct val="120000"/>
              </a:lnSpc>
              <a:buFontTx/>
              <a:buChar char="-"/>
            </a:pPr>
            <a:r>
              <a:rPr lang="en-US" dirty="0" smtClean="0"/>
              <a:t>In Figure (a</a:t>
            </a:r>
            <a:r>
              <a:rPr lang="en-US" dirty="0"/>
              <a:t>) Partitioning of input and output matrices into </a:t>
            </a:r>
            <a:r>
              <a:rPr lang="en-US" dirty="0" smtClean="0"/>
              <a:t>2 x </a:t>
            </a:r>
            <a:r>
              <a:rPr lang="en-US" dirty="0"/>
              <a:t>2 submatrices. </a:t>
            </a:r>
            <a:endParaRPr lang="en-US" dirty="0" smtClean="0"/>
          </a:p>
          <a:p>
            <a:pPr lvl="1" algn="just">
              <a:lnSpc>
                <a:spcPct val="120000"/>
              </a:lnSpc>
              <a:buFontTx/>
              <a:buChar char="-"/>
            </a:pPr>
            <a:r>
              <a:rPr lang="en-US" dirty="0" smtClean="0"/>
              <a:t>In Figure (b</a:t>
            </a:r>
            <a:r>
              <a:rPr lang="en-US" dirty="0"/>
              <a:t>) A decomposition of matrix </a:t>
            </a:r>
            <a:r>
              <a:rPr lang="en-US" dirty="0" smtClean="0"/>
              <a:t>multiplication into </a:t>
            </a:r>
            <a:r>
              <a:rPr lang="en-US" dirty="0"/>
              <a:t>four tasks based on the partitioning of the matrices in (a).</a:t>
            </a:r>
            <a:endParaRPr lang="en-US" sz="2500" b="1" dirty="0" smtClean="0"/>
          </a:p>
        </p:txBody>
      </p:sp>
      <p:pic>
        <p:nvPicPr>
          <p:cNvPr id="4" name="Picture 3"/>
          <p:cNvPicPr>
            <a:picLocks noChangeAspect="1"/>
          </p:cNvPicPr>
          <p:nvPr/>
        </p:nvPicPr>
        <p:blipFill>
          <a:blip r:embed="rId2"/>
          <a:stretch>
            <a:fillRect/>
          </a:stretch>
        </p:blipFill>
        <p:spPr>
          <a:xfrm>
            <a:off x="2748916" y="3680975"/>
            <a:ext cx="6866140" cy="3177025"/>
          </a:xfrm>
          <a:prstGeom prst="rect">
            <a:avLst/>
          </a:prstGeom>
        </p:spPr>
      </p:pic>
    </p:spTree>
    <p:extLst>
      <p:ext uri="{BB962C8B-B14F-4D97-AF65-F5344CB8AC3E}">
        <p14:creationId xmlns:p14="http://schemas.microsoft.com/office/powerpoint/2010/main" val="34726287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smtClean="0"/>
              <a:t>Data-decomposition</a:t>
            </a:r>
            <a:r>
              <a:rPr lang="en-US" sz="2500" dirty="0"/>
              <a:t> </a:t>
            </a:r>
            <a:r>
              <a:rPr lang="en-US" sz="2500" dirty="0" smtClean="0"/>
              <a:t>-</a:t>
            </a:r>
            <a:r>
              <a:rPr lang="en-US" sz="2500" dirty="0" smtClean="0">
                <a:solidFill>
                  <a:srgbClr val="FF0000"/>
                </a:solidFill>
              </a:rPr>
              <a:t> </a:t>
            </a:r>
            <a:r>
              <a:rPr lang="en-US" b="1" u="sng" dirty="0">
                <a:solidFill>
                  <a:srgbClr val="FF0000"/>
                </a:solidFill>
              </a:rPr>
              <a:t>Partitioning Output </a:t>
            </a:r>
            <a:r>
              <a:rPr lang="en-US" b="1" u="sng" dirty="0" smtClean="0">
                <a:solidFill>
                  <a:srgbClr val="FF0000"/>
                </a:solidFill>
              </a:rPr>
              <a:t>Data</a:t>
            </a:r>
          </a:p>
          <a:p>
            <a:pPr lvl="1" algn="just">
              <a:lnSpc>
                <a:spcPct val="120000"/>
              </a:lnSpc>
              <a:buFontTx/>
              <a:buChar char="-"/>
            </a:pPr>
            <a:r>
              <a:rPr lang="en-US" dirty="0"/>
              <a:t>In Two examples of decomposition of matrix </a:t>
            </a:r>
            <a:r>
              <a:rPr lang="en-US" dirty="0" smtClean="0"/>
              <a:t>multiplication into </a:t>
            </a:r>
            <a:r>
              <a:rPr lang="en-US" dirty="0"/>
              <a:t>eight tasks</a:t>
            </a:r>
            <a:endParaRPr lang="en-US" sz="2500" b="1" dirty="0" smtClean="0"/>
          </a:p>
        </p:txBody>
      </p:sp>
      <p:pic>
        <p:nvPicPr>
          <p:cNvPr id="5" name="Picture 4"/>
          <p:cNvPicPr>
            <a:picLocks noChangeAspect="1"/>
          </p:cNvPicPr>
          <p:nvPr/>
        </p:nvPicPr>
        <p:blipFill>
          <a:blip r:embed="rId2"/>
          <a:stretch>
            <a:fillRect/>
          </a:stretch>
        </p:blipFill>
        <p:spPr>
          <a:xfrm>
            <a:off x="1717964" y="2535382"/>
            <a:ext cx="8672945" cy="4225639"/>
          </a:xfrm>
          <a:prstGeom prst="rect">
            <a:avLst/>
          </a:prstGeom>
        </p:spPr>
      </p:pic>
    </p:spTree>
    <p:extLst>
      <p:ext uri="{BB962C8B-B14F-4D97-AF65-F5344CB8AC3E}">
        <p14:creationId xmlns:p14="http://schemas.microsoft.com/office/powerpoint/2010/main" val="33449431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smtClean="0"/>
              <a:t>Data-decomposition</a:t>
            </a:r>
            <a:r>
              <a:rPr lang="en-US" sz="2500" dirty="0"/>
              <a:t> </a:t>
            </a:r>
            <a:r>
              <a:rPr lang="en-US" sz="2500" dirty="0" smtClean="0"/>
              <a:t>-</a:t>
            </a:r>
            <a:r>
              <a:rPr lang="en-US" sz="2500" dirty="0" smtClean="0">
                <a:solidFill>
                  <a:srgbClr val="FF0000"/>
                </a:solidFill>
              </a:rPr>
              <a:t> </a:t>
            </a:r>
            <a:r>
              <a:rPr lang="en-US" b="1" u="sng" dirty="0">
                <a:solidFill>
                  <a:srgbClr val="FF0000"/>
                </a:solidFill>
              </a:rPr>
              <a:t>Partitioning Output </a:t>
            </a:r>
            <a:r>
              <a:rPr lang="en-US" b="1" u="sng" dirty="0" smtClean="0">
                <a:solidFill>
                  <a:srgbClr val="FF0000"/>
                </a:solidFill>
              </a:rPr>
              <a:t>Data</a:t>
            </a:r>
          </a:p>
          <a:p>
            <a:pPr lvl="1" algn="just">
              <a:lnSpc>
                <a:spcPct val="120000"/>
              </a:lnSpc>
              <a:buFontTx/>
              <a:buChar char="-"/>
            </a:pPr>
            <a:r>
              <a:rPr lang="en-US" b="1" dirty="0" smtClean="0"/>
              <a:t>Example # 2 : </a:t>
            </a:r>
            <a:r>
              <a:rPr lang="en-US" dirty="0" smtClean="0"/>
              <a:t> </a:t>
            </a:r>
            <a:r>
              <a:rPr lang="en-US" dirty="0"/>
              <a:t>Computing frequencies of </a:t>
            </a:r>
            <a:r>
              <a:rPr lang="en-US" dirty="0" smtClean="0"/>
              <a:t>item sets </a:t>
            </a:r>
            <a:r>
              <a:rPr lang="en-US" dirty="0"/>
              <a:t>in a </a:t>
            </a:r>
            <a:r>
              <a:rPr lang="en-US" dirty="0" smtClean="0"/>
              <a:t>transaction database</a:t>
            </a:r>
            <a:endParaRPr lang="en-US" sz="2500" b="1" dirty="0" smtClean="0"/>
          </a:p>
        </p:txBody>
      </p:sp>
      <p:pic>
        <p:nvPicPr>
          <p:cNvPr id="4" name="Picture 3"/>
          <p:cNvPicPr>
            <a:picLocks noChangeAspect="1"/>
          </p:cNvPicPr>
          <p:nvPr/>
        </p:nvPicPr>
        <p:blipFill rotWithShape="1">
          <a:blip r:embed="rId2"/>
          <a:srcRect r="6678"/>
          <a:stretch/>
        </p:blipFill>
        <p:spPr>
          <a:xfrm>
            <a:off x="4642065" y="1810445"/>
            <a:ext cx="7550727" cy="3648075"/>
          </a:xfrm>
          <a:prstGeom prst="rect">
            <a:avLst/>
          </a:prstGeom>
        </p:spPr>
      </p:pic>
      <p:sp>
        <p:nvSpPr>
          <p:cNvPr id="6" name="Rectangle 5"/>
          <p:cNvSpPr/>
          <p:nvPr/>
        </p:nvSpPr>
        <p:spPr>
          <a:xfrm>
            <a:off x="318655" y="1859340"/>
            <a:ext cx="4655127" cy="4247317"/>
          </a:xfrm>
          <a:prstGeom prst="rect">
            <a:avLst/>
          </a:prstGeom>
        </p:spPr>
        <p:txBody>
          <a:bodyPr wrap="square">
            <a:spAutoFit/>
          </a:bodyPr>
          <a:lstStyle/>
          <a:p>
            <a:pPr algn="just"/>
            <a:r>
              <a:rPr lang="en-US" dirty="0">
                <a:solidFill>
                  <a:srgbClr val="333333"/>
                </a:solidFill>
                <a:latin typeface="Verdana" panose="020B0604030504040204" pitchFamily="34" charset="0"/>
              </a:rPr>
              <a:t>The database shown </a:t>
            </a:r>
            <a:r>
              <a:rPr lang="en-US" dirty="0" smtClean="0">
                <a:solidFill>
                  <a:srgbClr val="333333"/>
                </a:solidFill>
                <a:latin typeface="Verdana" panose="020B0604030504040204" pitchFamily="34" charset="0"/>
              </a:rPr>
              <a:t>in </a:t>
            </a:r>
            <a:r>
              <a:rPr lang="en-US" dirty="0" smtClean="0">
                <a:solidFill>
                  <a:srgbClr val="00339A"/>
                </a:solidFill>
                <a:latin typeface="Verdana" panose="020B0604030504040204" pitchFamily="34" charset="0"/>
              </a:rPr>
              <a:t>Figure (1) </a:t>
            </a:r>
            <a:r>
              <a:rPr lang="en-US" dirty="0">
                <a:solidFill>
                  <a:srgbClr val="333333"/>
                </a:solidFill>
                <a:latin typeface="Verdana" panose="020B0604030504040204" pitchFamily="34" charset="0"/>
              </a:rPr>
              <a:t>consists of 10 transactions, and we are interested in computing </a:t>
            </a:r>
            <a:r>
              <a:rPr lang="en-US" dirty="0" smtClean="0">
                <a:solidFill>
                  <a:srgbClr val="333333"/>
                </a:solidFill>
                <a:latin typeface="Verdana" panose="020B0604030504040204" pitchFamily="34" charset="0"/>
              </a:rPr>
              <a:t>the frequency </a:t>
            </a:r>
            <a:r>
              <a:rPr lang="en-US" dirty="0">
                <a:solidFill>
                  <a:srgbClr val="333333"/>
                </a:solidFill>
                <a:latin typeface="Verdana" panose="020B0604030504040204" pitchFamily="34" charset="0"/>
              </a:rPr>
              <a:t>of the eight </a:t>
            </a:r>
            <a:r>
              <a:rPr lang="en-US" dirty="0" err="1">
                <a:solidFill>
                  <a:srgbClr val="333333"/>
                </a:solidFill>
                <a:latin typeface="Verdana" panose="020B0604030504040204" pitchFamily="34" charset="0"/>
              </a:rPr>
              <a:t>itemsets</a:t>
            </a:r>
            <a:r>
              <a:rPr lang="en-US" dirty="0">
                <a:solidFill>
                  <a:srgbClr val="333333"/>
                </a:solidFill>
                <a:latin typeface="Verdana" panose="020B0604030504040204" pitchFamily="34" charset="0"/>
              </a:rPr>
              <a:t> shown in the second </a:t>
            </a:r>
            <a:r>
              <a:rPr lang="en-US" dirty="0" smtClean="0">
                <a:solidFill>
                  <a:srgbClr val="333333"/>
                </a:solidFill>
                <a:latin typeface="Verdana" panose="020B0604030504040204" pitchFamily="34" charset="0"/>
              </a:rPr>
              <a:t>column in Figure. </a:t>
            </a:r>
          </a:p>
          <a:p>
            <a:pPr algn="just"/>
            <a:endParaRPr lang="en-US" dirty="0" smtClean="0">
              <a:solidFill>
                <a:srgbClr val="333333"/>
              </a:solidFill>
              <a:latin typeface="Verdana" panose="020B0604030504040204" pitchFamily="34" charset="0"/>
            </a:endParaRPr>
          </a:p>
          <a:p>
            <a:pPr algn="just"/>
            <a:r>
              <a:rPr lang="en-US" dirty="0" smtClean="0">
                <a:solidFill>
                  <a:srgbClr val="333333"/>
                </a:solidFill>
                <a:latin typeface="Verdana" panose="020B0604030504040204" pitchFamily="34" charset="0"/>
              </a:rPr>
              <a:t>The </a:t>
            </a:r>
            <a:r>
              <a:rPr lang="en-US" dirty="0">
                <a:solidFill>
                  <a:srgbClr val="333333"/>
                </a:solidFill>
                <a:latin typeface="Verdana" panose="020B0604030504040204" pitchFamily="34" charset="0"/>
              </a:rPr>
              <a:t>actual frequencies </a:t>
            </a:r>
            <a:r>
              <a:rPr lang="en-US" dirty="0" smtClean="0">
                <a:solidFill>
                  <a:srgbClr val="333333"/>
                </a:solidFill>
                <a:latin typeface="Verdana" panose="020B0604030504040204" pitchFamily="34" charset="0"/>
              </a:rPr>
              <a:t>of these </a:t>
            </a:r>
            <a:r>
              <a:rPr lang="en-US" dirty="0" err="1">
                <a:solidFill>
                  <a:srgbClr val="333333"/>
                </a:solidFill>
                <a:latin typeface="Verdana" panose="020B0604030504040204" pitchFamily="34" charset="0"/>
              </a:rPr>
              <a:t>itemsets</a:t>
            </a:r>
            <a:r>
              <a:rPr lang="en-US" dirty="0">
                <a:solidFill>
                  <a:srgbClr val="333333"/>
                </a:solidFill>
                <a:latin typeface="Verdana" panose="020B0604030504040204" pitchFamily="34" charset="0"/>
              </a:rPr>
              <a:t> in the database, which are the output of the </a:t>
            </a:r>
            <a:r>
              <a:rPr lang="en-US" dirty="0" smtClean="0">
                <a:solidFill>
                  <a:srgbClr val="333333"/>
                </a:solidFill>
                <a:latin typeface="Verdana" panose="020B0604030504040204" pitchFamily="34" charset="0"/>
              </a:rPr>
              <a:t>frequency-computing program</a:t>
            </a:r>
            <a:r>
              <a:rPr lang="en-US" dirty="0">
                <a:solidFill>
                  <a:srgbClr val="333333"/>
                </a:solidFill>
                <a:latin typeface="Verdana" panose="020B0604030504040204" pitchFamily="34" charset="0"/>
              </a:rPr>
              <a:t>, are shown in the third column</a:t>
            </a:r>
            <a:r>
              <a:rPr lang="en-US" dirty="0" smtClean="0">
                <a:solidFill>
                  <a:srgbClr val="333333"/>
                </a:solidFill>
                <a:latin typeface="Verdana" panose="020B0604030504040204" pitchFamily="34" charset="0"/>
              </a:rPr>
              <a:t>.</a:t>
            </a:r>
          </a:p>
          <a:p>
            <a:pPr algn="just"/>
            <a:endParaRPr lang="en-US" dirty="0" smtClean="0">
              <a:solidFill>
                <a:srgbClr val="333333"/>
              </a:solidFill>
              <a:latin typeface="Verdana" panose="020B0604030504040204" pitchFamily="34" charset="0"/>
            </a:endParaRPr>
          </a:p>
          <a:p>
            <a:pPr algn="just"/>
            <a:r>
              <a:rPr lang="en-US" dirty="0" smtClean="0">
                <a:solidFill>
                  <a:srgbClr val="333333"/>
                </a:solidFill>
                <a:latin typeface="Verdana" panose="020B0604030504040204" pitchFamily="34" charset="0"/>
              </a:rPr>
              <a:t>For </a:t>
            </a:r>
            <a:r>
              <a:rPr lang="en-US" dirty="0">
                <a:solidFill>
                  <a:srgbClr val="333333"/>
                </a:solidFill>
                <a:latin typeface="Verdana" panose="020B0604030504040204" pitchFamily="34" charset="0"/>
              </a:rPr>
              <a:t>instance, </a:t>
            </a:r>
            <a:r>
              <a:rPr lang="en-US" dirty="0" err="1">
                <a:solidFill>
                  <a:srgbClr val="333333"/>
                </a:solidFill>
                <a:latin typeface="Verdana" panose="020B0604030504040204" pitchFamily="34" charset="0"/>
              </a:rPr>
              <a:t>itemset</a:t>
            </a:r>
            <a:r>
              <a:rPr lang="en-US" dirty="0">
                <a:solidFill>
                  <a:srgbClr val="333333"/>
                </a:solidFill>
                <a:latin typeface="Verdana" panose="020B0604030504040204" pitchFamily="34" charset="0"/>
              </a:rPr>
              <a:t> {D, K} appears </a:t>
            </a:r>
            <a:r>
              <a:rPr lang="en-US" dirty="0" smtClean="0">
                <a:solidFill>
                  <a:srgbClr val="333333"/>
                </a:solidFill>
                <a:latin typeface="Verdana" panose="020B0604030504040204" pitchFamily="34" charset="0"/>
              </a:rPr>
              <a:t>twice, once </a:t>
            </a:r>
            <a:r>
              <a:rPr lang="en-US" dirty="0">
                <a:solidFill>
                  <a:srgbClr val="333333"/>
                </a:solidFill>
                <a:latin typeface="Verdana" panose="020B0604030504040204" pitchFamily="34" charset="0"/>
              </a:rPr>
              <a:t>in the second and once in the ninth transaction</a:t>
            </a:r>
            <a:endParaRPr lang="en-US" dirty="0"/>
          </a:p>
        </p:txBody>
      </p:sp>
    </p:spTree>
    <p:extLst>
      <p:ext uri="{BB962C8B-B14F-4D97-AF65-F5344CB8AC3E}">
        <p14:creationId xmlns:p14="http://schemas.microsoft.com/office/powerpoint/2010/main" val="34857115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smtClean="0"/>
              <a:t>Data-decomposition</a:t>
            </a:r>
            <a:r>
              <a:rPr lang="en-US" sz="2500" dirty="0"/>
              <a:t> </a:t>
            </a:r>
            <a:r>
              <a:rPr lang="en-US" sz="2500" dirty="0" smtClean="0"/>
              <a:t>-</a:t>
            </a:r>
            <a:r>
              <a:rPr lang="en-US" sz="2500" dirty="0" smtClean="0">
                <a:solidFill>
                  <a:srgbClr val="FF0000"/>
                </a:solidFill>
              </a:rPr>
              <a:t> </a:t>
            </a:r>
            <a:r>
              <a:rPr lang="en-US" b="1" u="sng" dirty="0">
                <a:solidFill>
                  <a:srgbClr val="FF0000"/>
                </a:solidFill>
              </a:rPr>
              <a:t>Partitioning Output </a:t>
            </a:r>
            <a:r>
              <a:rPr lang="en-US" b="1" u="sng" dirty="0" smtClean="0">
                <a:solidFill>
                  <a:srgbClr val="FF0000"/>
                </a:solidFill>
              </a:rPr>
              <a:t>Data</a:t>
            </a:r>
          </a:p>
          <a:p>
            <a:pPr lvl="1" algn="just">
              <a:buFontTx/>
              <a:buChar char="-"/>
            </a:pPr>
            <a:r>
              <a:rPr lang="en-US" sz="2800" dirty="0" smtClean="0"/>
              <a:t>shows </a:t>
            </a:r>
            <a:r>
              <a:rPr lang="en-US" sz="2800" dirty="0"/>
              <a:t>how the computation of frequencies of the </a:t>
            </a:r>
            <a:r>
              <a:rPr lang="en-US" sz="2800" dirty="0" err="1"/>
              <a:t>itemsets</a:t>
            </a:r>
            <a:r>
              <a:rPr lang="en-US" sz="2800" dirty="0"/>
              <a:t> can </a:t>
            </a:r>
            <a:r>
              <a:rPr lang="en-US" sz="2800" dirty="0" smtClean="0"/>
              <a:t>be  decomposed into </a:t>
            </a:r>
            <a:r>
              <a:rPr lang="en-US" sz="2800" dirty="0"/>
              <a:t>two tasks by partitioning the output into two parts and having each </a:t>
            </a:r>
            <a:r>
              <a:rPr lang="en-US" sz="2800" dirty="0" err="1" smtClean="0"/>
              <a:t>tas</a:t>
            </a:r>
            <a:r>
              <a:rPr lang="en-US" sz="2800" dirty="0" smtClean="0"/>
              <a:t> compute </a:t>
            </a:r>
            <a:r>
              <a:rPr lang="en-US" sz="2800" dirty="0"/>
              <a:t>its half </a:t>
            </a:r>
            <a:r>
              <a:rPr lang="en-US" sz="2800" dirty="0" smtClean="0"/>
              <a:t>of the </a:t>
            </a:r>
            <a:r>
              <a:rPr lang="en-US" sz="2800" dirty="0"/>
              <a:t>frequencies.</a:t>
            </a:r>
            <a:endParaRPr lang="en-US" sz="7200" b="1" dirty="0" smtClean="0"/>
          </a:p>
        </p:txBody>
      </p:sp>
      <p:pic>
        <p:nvPicPr>
          <p:cNvPr id="5" name="Picture 4"/>
          <p:cNvPicPr>
            <a:picLocks noChangeAspect="1"/>
          </p:cNvPicPr>
          <p:nvPr/>
        </p:nvPicPr>
        <p:blipFill>
          <a:blip r:embed="rId2"/>
          <a:stretch>
            <a:fillRect/>
          </a:stretch>
        </p:blipFill>
        <p:spPr>
          <a:xfrm>
            <a:off x="1213657" y="2829332"/>
            <a:ext cx="9642765" cy="3509530"/>
          </a:xfrm>
          <a:prstGeom prst="rect">
            <a:avLst/>
          </a:prstGeom>
        </p:spPr>
      </p:pic>
    </p:spTree>
    <p:extLst>
      <p:ext uri="{BB962C8B-B14F-4D97-AF65-F5344CB8AC3E}">
        <p14:creationId xmlns:p14="http://schemas.microsoft.com/office/powerpoint/2010/main" val="41999958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smtClean="0"/>
              <a:t>Data-decomposition</a:t>
            </a:r>
            <a:r>
              <a:rPr lang="en-US" sz="2500" dirty="0"/>
              <a:t> </a:t>
            </a:r>
            <a:r>
              <a:rPr lang="en-US" sz="2500" dirty="0" smtClean="0"/>
              <a:t>-</a:t>
            </a:r>
            <a:r>
              <a:rPr lang="en-US" sz="2500" dirty="0" smtClean="0">
                <a:solidFill>
                  <a:srgbClr val="FF0000"/>
                </a:solidFill>
              </a:rPr>
              <a:t> </a:t>
            </a:r>
            <a:r>
              <a:rPr lang="en-US" b="1" u="sng" dirty="0">
                <a:solidFill>
                  <a:srgbClr val="FF0000"/>
                </a:solidFill>
              </a:rPr>
              <a:t>Partitioning </a:t>
            </a:r>
            <a:r>
              <a:rPr lang="en-US" b="1" u="sng" dirty="0" smtClean="0">
                <a:solidFill>
                  <a:srgbClr val="FF0000"/>
                </a:solidFill>
              </a:rPr>
              <a:t>Input Data</a:t>
            </a:r>
          </a:p>
          <a:p>
            <a:pPr lvl="1" algn="just">
              <a:lnSpc>
                <a:spcPct val="150000"/>
              </a:lnSpc>
              <a:buFontTx/>
              <a:buChar char="-"/>
            </a:pPr>
            <a:r>
              <a:rPr lang="en-US" dirty="0" smtClean="0"/>
              <a:t>Partitioning </a:t>
            </a:r>
            <a:r>
              <a:rPr lang="en-US" dirty="0"/>
              <a:t>of output data can be performed only if each output </a:t>
            </a:r>
            <a:r>
              <a:rPr lang="en-US" dirty="0" smtClean="0"/>
              <a:t>can be </a:t>
            </a:r>
            <a:r>
              <a:rPr lang="en-US" dirty="0"/>
              <a:t>naturally computed as a function of the input. </a:t>
            </a:r>
            <a:endParaRPr lang="en-US" dirty="0" smtClean="0"/>
          </a:p>
          <a:p>
            <a:pPr lvl="1" algn="just">
              <a:lnSpc>
                <a:spcPct val="150000"/>
              </a:lnSpc>
              <a:buFontTx/>
              <a:buChar char="-"/>
            </a:pPr>
            <a:r>
              <a:rPr lang="en-US" dirty="0" smtClean="0"/>
              <a:t>In </a:t>
            </a:r>
            <a:r>
              <a:rPr lang="en-US" dirty="0"/>
              <a:t>many algorithms, it is not possible </a:t>
            </a:r>
            <a:r>
              <a:rPr lang="en-US" dirty="0" smtClean="0"/>
              <a:t>or desirable </a:t>
            </a:r>
            <a:r>
              <a:rPr lang="en-US" dirty="0"/>
              <a:t>to partition the output data. </a:t>
            </a:r>
            <a:endParaRPr lang="en-US" dirty="0" smtClean="0"/>
          </a:p>
          <a:p>
            <a:pPr lvl="1" algn="just">
              <a:lnSpc>
                <a:spcPct val="150000"/>
              </a:lnSpc>
              <a:buFontTx/>
              <a:buChar char="-"/>
            </a:pPr>
            <a:r>
              <a:rPr lang="en-US" dirty="0" smtClean="0"/>
              <a:t>For </a:t>
            </a:r>
            <a:r>
              <a:rPr lang="en-US" dirty="0"/>
              <a:t>example, while finding the minimum, maximum, </a:t>
            </a:r>
            <a:r>
              <a:rPr lang="en-US" dirty="0" smtClean="0"/>
              <a:t>or the </a:t>
            </a:r>
            <a:r>
              <a:rPr lang="en-US" dirty="0"/>
              <a:t>sum of a set of numbers, the output is a single unknown value. In a sorting algorithm, </a:t>
            </a:r>
            <a:r>
              <a:rPr lang="en-US" dirty="0" smtClean="0"/>
              <a:t>the individual </a:t>
            </a:r>
            <a:r>
              <a:rPr lang="en-US" dirty="0"/>
              <a:t>elements of the </a:t>
            </a:r>
            <a:r>
              <a:rPr lang="en-US" dirty="0" smtClean="0"/>
              <a:t>output cannot </a:t>
            </a:r>
            <a:r>
              <a:rPr lang="en-US" dirty="0"/>
              <a:t>be efficiently determined in isolation. </a:t>
            </a:r>
            <a:endParaRPr lang="en-US" dirty="0" smtClean="0"/>
          </a:p>
          <a:p>
            <a:pPr lvl="1" algn="just">
              <a:lnSpc>
                <a:spcPct val="150000"/>
              </a:lnSpc>
              <a:buFontTx/>
              <a:buChar char="-"/>
            </a:pPr>
            <a:r>
              <a:rPr lang="en-US" dirty="0" smtClean="0"/>
              <a:t>In </a:t>
            </a:r>
            <a:r>
              <a:rPr lang="en-US" dirty="0"/>
              <a:t>such cases, </a:t>
            </a:r>
            <a:r>
              <a:rPr lang="en-US" dirty="0" smtClean="0"/>
              <a:t>it is </a:t>
            </a:r>
            <a:r>
              <a:rPr lang="en-US" dirty="0"/>
              <a:t>sometimes possible to partition the input data, and then use this partitioning to </a:t>
            </a:r>
            <a:r>
              <a:rPr lang="en-US" dirty="0" smtClean="0"/>
              <a:t>induce concurrency</a:t>
            </a:r>
            <a:r>
              <a:rPr lang="en-US" dirty="0"/>
              <a:t>. </a:t>
            </a:r>
            <a:endParaRPr lang="en-US" dirty="0" smtClean="0"/>
          </a:p>
        </p:txBody>
      </p:sp>
    </p:spTree>
    <p:extLst>
      <p:ext uri="{BB962C8B-B14F-4D97-AF65-F5344CB8AC3E}">
        <p14:creationId xmlns:p14="http://schemas.microsoft.com/office/powerpoint/2010/main" val="19351869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smtClean="0"/>
              <a:t>Data-decomposition</a:t>
            </a:r>
            <a:r>
              <a:rPr lang="en-US" sz="2500" dirty="0"/>
              <a:t> </a:t>
            </a:r>
            <a:r>
              <a:rPr lang="en-US" sz="2500" dirty="0" smtClean="0"/>
              <a:t>-</a:t>
            </a:r>
            <a:r>
              <a:rPr lang="en-US" sz="2500" dirty="0" smtClean="0">
                <a:solidFill>
                  <a:srgbClr val="FF0000"/>
                </a:solidFill>
              </a:rPr>
              <a:t> </a:t>
            </a:r>
            <a:r>
              <a:rPr lang="en-US" b="1" u="sng" dirty="0">
                <a:solidFill>
                  <a:srgbClr val="FF0000"/>
                </a:solidFill>
              </a:rPr>
              <a:t>Partitioning </a:t>
            </a:r>
            <a:r>
              <a:rPr lang="en-US" b="1" u="sng" dirty="0" smtClean="0">
                <a:solidFill>
                  <a:srgbClr val="FF0000"/>
                </a:solidFill>
              </a:rPr>
              <a:t>Input Data</a:t>
            </a:r>
          </a:p>
          <a:p>
            <a:pPr lvl="1" algn="just">
              <a:lnSpc>
                <a:spcPct val="150000"/>
              </a:lnSpc>
              <a:buFontTx/>
              <a:buChar char="-"/>
            </a:pPr>
            <a:r>
              <a:rPr lang="en-US" dirty="0" smtClean="0"/>
              <a:t>In </a:t>
            </a:r>
            <a:r>
              <a:rPr lang="en-US" dirty="0"/>
              <a:t>such cases, </a:t>
            </a:r>
            <a:r>
              <a:rPr lang="en-US" dirty="0" smtClean="0"/>
              <a:t>it is </a:t>
            </a:r>
            <a:r>
              <a:rPr lang="en-US" dirty="0"/>
              <a:t>sometimes possible to partition the input data, and then use this partitioning to </a:t>
            </a:r>
            <a:r>
              <a:rPr lang="en-US" dirty="0" smtClean="0"/>
              <a:t>induce concurrency</a:t>
            </a:r>
            <a:r>
              <a:rPr lang="en-US" dirty="0"/>
              <a:t>. </a:t>
            </a:r>
            <a:endParaRPr lang="en-US" dirty="0" smtClean="0"/>
          </a:p>
          <a:p>
            <a:pPr lvl="1" algn="just">
              <a:lnSpc>
                <a:spcPct val="150000"/>
              </a:lnSpc>
              <a:buFontTx/>
              <a:buChar char="-"/>
            </a:pPr>
            <a:r>
              <a:rPr lang="en-US" dirty="0" smtClean="0"/>
              <a:t>A </a:t>
            </a:r>
            <a:r>
              <a:rPr lang="en-US" dirty="0"/>
              <a:t>task is created for each partition of the input data and this task performs </a:t>
            </a:r>
            <a:r>
              <a:rPr lang="en-US" dirty="0" smtClean="0"/>
              <a:t>as much </a:t>
            </a:r>
            <a:r>
              <a:rPr lang="en-US" dirty="0"/>
              <a:t>computation as possible using these local data. </a:t>
            </a:r>
            <a:endParaRPr lang="en-US" dirty="0" smtClean="0"/>
          </a:p>
          <a:p>
            <a:pPr lvl="1" algn="just">
              <a:lnSpc>
                <a:spcPct val="150000"/>
              </a:lnSpc>
              <a:buFontTx/>
              <a:buChar char="-"/>
            </a:pPr>
            <a:r>
              <a:rPr lang="en-US" dirty="0" smtClean="0"/>
              <a:t>Note </a:t>
            </a:r>
            <a:r>
              <a:rPr lang="en-US" dirty="0"/>
              <a:t>that the solutions to tasks </a:t>
            </a:r>
            <a:r>
              <a:rPr lang="en-US" dirty="0" smtClean="0"/>
              <a:t>induced by </a:t>
            </a:r>
            <a:r>
              <a:rPr lang="en-US" dirty="0"/>
              <a:t>input partitions may not directly solve the original problem. In such cases, a </a:t>
            </a:r>
            <a:r>
              <a:rPr lang="en-US" dirty="0" smtClean="0"/>
              <a:t>follow-up computation </a:t>
            </a:r>
            <a:r>
              <a:rPr lang="en-US" dirty="0"/>
              <a:t>is needed to combine the results. For example, while finding the sum of a </a:t>
            </a:r>
            <a:r>
              <a:rPr lang="en-US" dirty="0" smtClean="0"/>
              <a:t>sequence of </a:t>
            </a:r>
            <a:r>
              <a:rPr lang="en-US" i="1" dirty="0"/>
              <a:t>N </a:t>
            </a:r>
            <a:r>
              <a:rPr lang="en-US" dirty="0"/>
              <a:t>numbers using </a:t>
            </a:r>
            <a:r>
              <a:rPr lang="en-US" i="1" dirty="0"/>
              <a:t>p </a:t>
            </a:r>
            <a:r>
              <a:rPr lang="en-US" dirty="0"/>
              <a:t>processes (</a:t>
            </a:r>
            <a:r>
              <a:rPr lang="en-US" i="1" dirty="0"/>
              <a:t>N </a:t>
            </a:r>
            <a:r>
              <a:rPr lang="en-US" dirty="0"/>
              <a:t>&gt; </a:t>
            </a:r>
            <a:r>
              <a:rPr lang="en-US" i="1" dirty="0"/>
              <a:t>p</a:t>
            </a:r>
            <a:r>
              <a:rPr lang="en-US" dirty="0"/>
              <a:t>), we can partition the input into </a:t>
            </a:r>
            <a:r>
              <a:rPr lang="en-US" i="1" dirty="0"/>
              <a:t>p </a:t>
            </a:r>
            <a:r>
              <a:rPr lang="en-US" dirty="0"/>
              <a:t>subsets of </a:t>
            </a:r>
            <a:r>
              <a:rPr lang="en-US" dirty="0" smtClean="0"/>
              <a:t>nearly equal </a:t>
            </a:r>
            <a:r>
              <a:rPr lang="en-US" dirty="0"/>
              <a:t>sizes. Each task then computes the sum of the numbers in one of the subsets. Finally, </a:t>
            </a:r>
            <a:r>
              <a:rPr lang="en-US" dirty="0" smtClean="0"/>
              <a:t>the </a:t>
            </a:r>
            <a:r>
              <a:rPr lang="en-US" i="1" dirty="0" smtClean="0"/>
              <a:t>p </a:t>
            </a:r>
            <a:r>
              <a:rPr lang="en-US" dirty="0"/>
              <a:t>partial results can be added up to yield the final result.</a:t>
            </a:r>
            <a:endParaRPr lang="en-US" sz="9200" b="1" dirty="0" smtClean="0"/>
          </a:p>
        </p:txBody>
      </p:sp>
    </p:spTree>
    <p:extLst>
      <p:ext uri="{BB962C8B-B14F-4D97-AF65-F5344CB8AC3E}">
        <p14:creationId xmlns:p14="http://schemas.microsoft.com/office/powerpoint/2010/main" val="12233873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smtClean="0"/>
              <a:t>Data-decomposition</a:t>
            </a:r>
            <a:r>
              <a:rPr lang="en-US" sz="2500" dirty="0"/>
              <a:t> </a:t>
            </a:r>
            <a:r>
              <a:rPr lang="en-US" sz="2500" dirty="0" smtClean="0"/>
              <a:t>-</a:t>
            </a:r>
            <a:r>
              <a:rPr lang="en-US" sz="2500" dirty="0" smtClean="0">
                <a:solidFill>
                  <a:srgbClr val="FF0000"/>
                </a:solidFill>
              </a:rPr>
              <a:t> </a:t>
            </a:r>
            <a:r>
              <a:rPr lang="en-US" b="1" u="sng" dirty="0">
                <a:solidFill>
                  <a:srgbClr val="FF0000"/>
                </a:solidFill>
              </a:rPr>
              <a:t>Partitioning </a:t>
            </a:r>
            <a:r>
              <a:rPr lang="en-US" b="1" u="sng" dirty="0" smtClean="0">
                <a:solidFill>
                  <a:srgbClr val="FF0000"/>
                </a:solidFill>
              </a:rPr>
              <a:t>Input Data (Example)</a:t>
            </a:r>
          </a:p>
          <a:p>
            <a:pPr lvl="1" algn="just">
              <a:lnSpc>
                <a:spcPct val="150000"/>
              </a:lnSpc>
              <a:buFontTx/>
              <a:buChar char="-"/>
            </a:pPr>
            <a:r>
              <a:rPr lang="en-US" dirty="0" smtClean="0"/>
              <a:t>The </a:t>
            </a:r>
            <a:r>
              <a:rPr lang="en-US" dirty="0"/>
              <a:t>problem of computing the frequency of a set of </a:t>
            </a:r>
            <a:r>
              <a:rPr lang="en-US" dirty="0" err="1"/>
              <a:t>itemsets</a:t>
            </a:r>
            <a:r>
              <a:rPr lang="en-US" dirty="0"/>
              <a:t> in a transaction database </a:t>
            </a:r>
            <a:r>
              <a:rPr lang="en-US" dirty="0" smtClean="0"/>
              <a:t>described earlier, can </a:t>
            </a:r>
            <a:r>
              <a:rPr lang="en-US" dirty="0"/>
              <a:t>also be decomposed based on a partitioning of input data. </a:t>
            </a:r>
            <a:endParaRPr lang="en-US" dirty="0" smtClean="0"/>
          </a:p>
          <a:p>
            <a:pPr lvl="1" algn="just">
              <a:lnSpc>
                <a:spcPct val="150000"/>
              </a:lnSpc>
              <a:buFontTx/>
              <a:buChar char="-"/>
            </a:pPr>
            <a:r>
              <a:rPr lang="en-US" dirty="0" smtClean="0"/>
              <a:t>Figure (a) shows </a:t>
            </a:r>
            <a:r>
              <a:rPr lang="en-US" dirty="0"/>
              <a:t>a decomposition based on a partitioning of the input set of transactions.  </a:t>
            </a:r>
            <a:endParaRPr lang="en-US" sz="9600" b="1" dirty="0" smtClean="0"/>
          </a:p>
        </p:txBody>
      </p:sp>
      <p:pic>
        <p:nvPicPr>
          <p:cNvPr id="4" name="Picture 3"/>
          <p:cNvPicPr>
            <a:picLocks noChangeAspect="1"/>
          </p:cNvPicPr>
          <p:nvPr/>
        </p:nvPicPr>
        <p:blipFill>
          <a:blip r:embed="rId2"/>
          <a:stretch>
            <a:fillRect/>
          </a:stretch>
        </p:blipFill>
        <p:spPr>
          <a:xfrm>
            <a:off x="3034146" y="3241964"/>
            <a:ext cx="9005454" cy="3519057"/>
          </a:xfrm>
          <a:prstGeom prst="rect">
            <a:avLst/>
          </a:prstGeom>
        </p:spPr>
      </p:pic>
    </p:spTree>
    <p:extLst>
      <p:ext uri="{BB962C8B-B14F-4D97-AF65-F5344CB8AC3E}">
        <p14:creationId xmlns:p14="http://schemas.microsoft.com/office/powerpoint/2010/main" val="40376307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smtClean="0"/>
              <a:t>Data-decomposition</a:t>
            </a:r>
            <a:r>
              <a:rPr lang="en-US" sz="2500" dirty="0"/>
              <a:t> </a:t>
            </a:r>
            <a:r>
              <a:rPr lang="en-US" sz="2500" dirty="0" smtClean="0"/>
              <a:t>-</a:t>
            </a:r>
            <a:r>
              <a:rPr lang="en-US" sz="2500" dirty="0" smtClean="0">
                <a:solidFill>
                  <a:srgbClr val="FF0000"/>
                </a:solidFill>
              </a:rPr>
              <a:t> </a:t>
            </a:r>
            <a:r>
              <a:rPr lang="en-US" b="1" u="sng" dirty="0">
                <a:solidFill>
                  <a:srgbClr val="FF0000"/>
                </a:solidFill>
              </a:rPr>
              <a:t>Partitioning </a:t>
            </a:r>
            <a:r>
              <a:rPr lang="en-US" b="1" u="sng" dirty="0" smtClean="0">
                <a:solidFill>
                  <a:srgbClr val="FF0000"/>
                </a:solidFill>
              </a:rPr>
              <a:t>Input and output Data </a:t>
            </a:r>
          </a:p>
          <a:p>
            <a:pPr lvl="1" algn="just">
              <a:lnSpc>
                <a:spcPct val="150000"/>
              </a:lnSpc>
              <a:buFontTx/>
              <a:buChar char="-"/>
            </a:pPr>
            <a:r>
              <a:rPr lang="en-US" dirty="0" smtClean="0"/>
              <a:t>Partition the </a:t>
            </a:r>
            <a:r>
              <a:rPr lang="en-US" dirty="0"/>
              <a:t>output data, partitioning of input data can offer additional concurrency. </a:t>
            </a:r>
            <a:endParaRPr lang="en-US" dirty="0" smtClean="0"/>
          </a:p>
          <a:p>
            <a:pPr lvl="1" algn="just">
              <a:lnSpc>
                <a:spcPct val="150000"/>
              </a:lnSpc>
              <a:buFontTx/>
              <a:buChar char="-"/>
            </a:pPr>
            <a:endParaRPr lang="en-US" b="1" dirty="0" smtClean="0"/>
          </a:p>
          <a:p>
            <a:pPr lvl="1" algn="just">
              <a:lnSpc>
                <a:spcPct val="150000"/>
              </a:lnSpc>
              <a:buFontTx/>
              <a:buChar char="-"/>
            </a:pPr>
            <a:r>
              <a:rPr lang="en-US" b="1" dirty="0" smtClean="0"/>
              <a:t>For example</a:t>
            </a:r>
            <a:r>
              <a:rPr lang="en-US" dirty="0" smtClean="0"/>
              <a:t>, consider </a:t>
            </a:r>
            <a:r>
              <a:rPr lang="en-US" dirty="0"/>
              <a:t>the 4-way decomposition shown in Figure </a:t>
            </a:r>
            <a:r>
              <a:rPr lang="en-US" dirty="0" smtClean="0"/>
              <a:t>(</a:t>
            </a:r>
            <a:r>
              <a:rPr lang="en-US" dirty="0"/>
              <a:t>b) for computing </a:t>
            </a:r>
            <a:r>
              <a:rPr lang="en-US" dirty="0" err="1"/>
              <a:t>itemset</a:t>
            </a:r>
            <a:r>
              <a:rPr lang="en-US" dirty="0"/>
              <a:t> </a:t>
            </a:r>
            <a:r>
              <a:rPr lang="en-US" dirty="0" smtClean="0"/>
              <a:t>frequencies. Here</a:t>
            </a:r>
            <a:r>
              <a:rPr lang="en-US" dirty="0"/>
              <a:t>, both the transaction set and the frequencies are divided into two parts and a different </a:t>
            </a:r>
            <a:r>
              <a:rPr lang="en-US" dirty="0" smtClean="0"/>
              <a:t>one of </a:t>
            </a:r>
            <a:r>
              <a:rPr lang="en-US" dirty="0"/>
              <a:t>the four possible combinations is assigned to each of the four tasks. Each task then </a:t>
            </a:r>
            <a:r>
              <a:rPr lang="en-US" dirty="0" smtClean="0"/>
              <a:t>computes a </a:t>
            </a:r>
            <a:r>
              <a:rPr lang="en-US" dirty="0"/>
              <a:t>local set of frequencies. </a:t>
            </a:r>
            <a:endParaRPr lang="en-US" dirty="0" smtClean="0"/>
          </a:p>
          <a:p>
            <a:pPr lvl="1" algn="just">
              <a:lnSpc>
                <a:spcPct val="150000"/>
              </a:lnSpc>
              <a:buFontTx/>
              <a:buChar char="-"/>
            </a:pPr>
            <a:r>
              <a:rPr lang="en-US" dirty="0" smtClean="0"/>
              <a:t>Finally</a:t>
            </a:r>
            <a:r>
              <a:rPr lang="en-US" dirty="0"/>
              <a:t>, the outputs of Tasks 1 and 3 are added together, as are </a:t>
            </a:r>
            <a:r>
              <a:rPr lang="en-US" dirty="0" smtClean="0"/>
              <a:t>the outputs </a:t>
            </a:r>
            <a:r>
              <a:rPr lang="en-US" dirty="0"/>
              <a:t>of Tasks 2 and 4.</a:t>
            </a:r>
            <a:endParaRPr lang="en-US" b="1" u="sng" dirty="0" smtClean="0">
              <a:solidFill>
                <a:srgbClr val="FF0000"/>
              </a:solidFill>
            </a:endParaRPr>
          </a:p>
          <a:p>
            <a:pPr marL="457200" lvl="1" indent="0" algn="just">
              <a:lnSpc>
                <a:spcPct val="150000"/>
              </a:lnSpc>
              <a:buNone/>
            </a:pPr>
            <a:r>
              <a:rPr lang="en-US" sz="9600" b="1" dirty="0" smtClean="0"/>
              <a:t> </a:t>
            </a:r>
          </a:p>
        </p:txBody>
      </p:sp>
    </p:spTree>
    <p:extLst>
      <p:ext uri="{BB962C8B-B14F-4D97-AF65-F5344CB8AC3E}">
        <p14:creationId xmlns:p14="http://schemas.microsoft.com/office/powerpoint/2010/main" val="12029945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smtClean="0"/>
              <a:t>Data-decomposition</a:t>
            </a:r>
            <a:r>
              <a:rPr lang="en-US" sz="2500" dirty="0"/>
              <a:t> </a:t>
            </a:r>
            <a:r>
              <a:rPr lang="en-US" sz="2500" dirty="0" smtClean="0"/>
              <a:t>-</a:t>
            </a:r>
            <a:r>
              <a:rPr lang="en-US" sz="2500" dirty="0" smtClean="0">
                <a:solidFill>
                  <a:srgbClr val="FF0000"/>
                </a:solidFill>
              </a:rPr>
              <a:t> </a:t>
            </a:r>
            <a:r>
              <a:rPr lang="en-US" b="1" u="sng" dirty="0">
                <a:solidFill>
                  <a:srgbClr val="FF0000"/>
                </a:solidFill>
              </a:rPr>
              <a:t>Partitioning </a:t>
            </a:r>
            <a:r>
              <a:rPr lang="en-US" b="1" u="sng" dirty="0" smtClean="0">
                <a:solidFill>
                  <a:srgbClr val="FF0000"/>
                </a:solidFill>
              </a:rPr>
              <a:t>Input and output Data (Example)</a:t>
            </a:r>
          </a:p>
          <a:p>
            <a:pPr marL="457200" lvl="1" indent="0" algn="just">
              <a:lnSpc>
                <a:spcPct val="150000"/>
              </a:lnSpc>
              <a:buNone/>
            </a:pPr>
            <a:r>
              <a:rPr lang="en-US" sz="9600" b="1" dirty="0" smtClean="0"/>
              <a:t> </a:t>
            </a:r>
          </a:p>
        </p:txBody>
      </p:sp>
      <p:pic>
        <p:nvPicPr>
          <p:cNvPr id="4" name="Picture 3"/>
          <p:cNvPicPr>
            <a:picLocks noChangeAspect="1"/>
          </p:cNvPicPr>
          <p:nvPr/>
        </p:nvPicPr>
        <p:blipFill>
          <a:blip r:embed="rId2"/>
          <a:stretch>
            <a:fillRect/>
          </a:stretch>
        </p:blipFill>
        <p:spPr>
          <a:xfrm>
            <a:off x="845129" y="1474510"/>
            <a:ext cx="10861962" cy="5383490"/>
          </a:xfrm>
          <a:prstGeom prst="rect">
            <a:avLst/>
          </a:prstGeom>
        </p:spPr>
      </p:pic>
    </p:spTree>
    <p:extLst>
      <p:ext uri="{BB962C8B-B14F-4D97-AF65-F5344CB8AC3E}">
        <p14:creationId xmlns:p14="http://schemas.microsoft.com/office/powerpoint/2010/main" val="1128523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Principles of </a:t>
            </a:r>
            <a:r>
              <a:rPr lang="en-US" b="1" dirty="0" smtClean="0"/>
              <a:t>Parallel Algorithm </a:t>
            </a:r>
            <a:r>
              <a:rPr lang="en-US" b="1" dirty="0"/>
              <a:t>Design</a:t>
            </a: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50000"/>
              </a:lnSpc>
            </a:pPr>
            <a:r>
              <a:rPr lang="en-US" dirty="0" smtClean="0"/>
              <a:t>Two important steps in design of parallel algorithms are</a:t>
            </a:r>
          </a:p>
          <a:p>
            <a:pPr lvl="1" algn="just">
              <a:lnSpc>
                <a:spcPct val="150000"/>
              </a:lnSpc>
              <a:buFontTx/>
              <a:buChar char="-"/>
            </a:pPr>
            <a:r>
              <a:rPr lang="en-US" sz="2800" dirty="0" smtClean="0"/>
              <a:t>Dividing </a:t>
            </a:r>
            <a:r>
              <a:rPr lang="en-US" sz="2800" dirty="0"/>
              <a:t>a computation into smaller computations and </a:t>
            </a:r>
            <a:endParaRPr lang="en-US" sz="2800" dirty="0" smtClean="0"/>
          </a:p>
          <a:p>
            <a:pPr lvl="1" algn="just">
              <a:lnSpc>
                <a:spcPct val="150000"/>
              </a:lnSpc>
              <a:buFontTx/>
              <a:buChar char="-"/>
            </a:pPr>
            <a:r>
              <a:rPr lang="en-US" sz="2800" dirty="0"/>
              <a:t>A</a:t>
            </a:r>
            <a:r>
              <a:rPr lang="en-US" sz="2800" dirty="0" smtClean="0"/>
              <a:t>ssigning </a:t>
            </a:r>
            <a:r>
              <a:rPr lang="en-US" sz="2800" dirty="0"/>
              <a:t>them to different processors </a:t>
            </a:r>
            <a:r>
              <a:rPr lang="en-US" sz="2800" dirty="0" smtClean="0"/>
              <a:t>for parallel execution</a:t>
            </a:r>
            <a:endParaRPr lang="en-US" dirty="0" smtClean="0"/>
          </a:p>
        </p:txBody>
      </p:sp>
    </p:spTree>
    <p:extLst>
      <p:ext uri="{BB962C8B-B14F-4D97-AF65-F5344CB8AC3E}">
        <p14:creationId xmlns:p14="http://schemas.microsoft.com/office/powerpoint/2010/main" val="31686076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smtClean="0"/>
              <a:t>Data-decomposition</a:t>
            </a:r>
            <a:r>
              <a:rPr lang="en-US" sz="2500" dirty="0"/>
              <a:t> </a:t>
            </a:r>
            <a:r>
              <a:rPr lang="en-US" sz="2500" dirty="0" smtClean="0"/>
              <a:t>-</a:t>
            </a:r>
            <a:r>
              <a:rPr lang="en-US" sz="2500" dirty="0" smtClean="0">
                <a:solidFill>
                  <a:srgbClr val="FF0000"/>
                </a:solidFill>
              </a:rPr>
              <a:t> </a:t>
            </a:r>
            <a:r>
              <a:rPr lang="en-US" b="1" u="sng" dirty="0">
                <a:solidFill>
                  <a:srgbClr val="FF0000"/>
                </a:solidFill>
              </a:rPr>
              <a:t>Partitioning </a:t>
            </a:r>
            <a:r>
              <a:rPr lang="en-US" b="1" u="sng" dirty="0" smtClean="0">
                <a:solidFill>
                  <a:srgbClr val="FF0000"/>
                </a:solidFill>
              </a:rPr>
              <a:t>Intermediate Data</a:t>
            </a:r>
          </a:p>
          <a:p>
            <a:pPr lvl="1" algn="just">
              <a:lnSpc>
                <a:spcPct val="150000"/>
              </a:lnSpc>
              <a:buFontTx/>
              <a:buChar char="-"/>
            </a:pPr>
            <a:r>
              <a:rPr lang="en-US" dirty="0" smtClean="0"/>
              <a:t>Algorithms are often structured as multi-stage computations such that the output of one stage is the input to the subsequent stage. </a:t>
            </a:r>
          </a:p>
          <a:p>
            <a:pPr lvl="1" algn="just">
              <a:lnSpc>
                <a:spcPct val="150000"/>
              </a:lnSpc>
              <a:buFontTx/>
              <a:buChar char="-"/>
            </a:pPr>
            <a:r>
              <a:rPr lang="en-US" dirty="0" smtClean="0"/>
              <a:t>A </a:t>
            </a:r>
            <a:r>
              <a:rPr lang="en-US" dirty="0"/>
              <a:t>decomposition of </a:t>
            </a:r>
            <a:r>
              <a:rPr lang="en-US" dirty="0" smtClean="0"/>
              <a:t>such an </a:t>
            </a:r>
            <a:r>
              <a:rPr lang="en-US" dirty="0"/>
              <a:t>algorithm can be derived by partitioning the input or the output data of an </a:t>
            </a:r>
            <a:r>
              <a:rPr lang="en-US" dirty="0" smtClean="0"/>
              <a:t>intermediate stage </a:t>
            </a:r>
            <a:r>
              <a:rPr lang="en-US" dirty="0"/>
              <a:t>of the algorithm. </a:t>
            </a:r>
            <a:endParaRPr lang="en-US" dirty="0" smtClean="0"/>
          </a:p>
          <a:p>
            <a:pPr lvl="1" algn="just">
              <a:lnSpc>
                <a:spcPct val="150000"/>
              </a:lnSpc>
              <a:buFontTx/>
              <a:buChar char="-"/>
            </a:pPr>
            <a:r>
              <a:rPr lang="en-US" dirty="0" smtClean="0"/>
              <a:t>Partitioning </a:t>
            </a:r>
            <a:r>
              <a:rPr lang="en-US" dirty="0"/>
              <a:t>intermediate data can sometimes lead to higher </a:t>
            </a:r>
            <a:r>
              <a:rPr lang="en-US" dirty="0" smtClean="0"/>
              <a:t>concurrency than </a:t>
            </a:r>
            <a:r>
              <a:rPr lang="en-US" dirty="0"/>
              <a:t>partitioning input or output data. </a:t>
            </a:r>
            <a:endParaRPr lang="en-US" dirty="0" smtClean="0"/>
          </a:p>
          <a:p>
            <a:pPr lvl="1" algn="just">
              <a:lnSpc>
                <a:spcPct val="150000"/>
              </a:lnSpc>
              <a:buFontTx/>
              <a:buChar char="-"/>
            </a:pPr>
            <a:r>
              <a:rPr lang="en-US" dirty="0" smtClean="0"/>
              <a:t>Often</a:t>
            </a:r>
            <a:r>
              <a:rPr lang="en-US" dirty="0"/>
              <a:t>, the intermediate data are not generated </a:t>
            </a:r>
            <a:r>
              <a:rPr lang="en-US" dirty="0" smtClean="0"/>
              <a:t>explicitly in </a:t>
            </a:r>
            <a:r>
              <a:rPr lang="en-US" dirty="0"/>
              <a:t>the serial algorithm for solving the problem and some restructuring of the original </a:t>
            </a:r>
            <a:r>
              <a:rPr lang="en-US" dirty="0" smtClean="0"/>
              <a:t>algorithm may </a:t>
            </a:r>
            <a:r>
              <a:rPr lang="en-US" dirty="0"/>
              <a:t>be required to use intermediate data partitioning to induce a decomposition.</a:t>
            </a:r>
            <a:endParaRPr lang="en-US" sz="26500" b="1" dirty="0" smtClean="0"/>
          </a:p>
        </p:txBody>
      </p:sp>
    </p:spTree>
    <p:extLst>
      <p:ext uri="{BB962C8B-B14F-4D97-AF65-F5344CB8AC3E}">
        <p14:creationId xmlns:p14="http://schemas.microsoft.com/office/powerpoint/2010/main" val="13306217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smtClean="0"/>
              <a:t>Data-decomposition</a:t>
            </a:r>
            <a:r>
              <a:rPr lang="en-US" sz="2500" dirty="0"/>
              <a:t> </a:t>
            </a:r>
            <a:r>
              <a:rPr lang="en-US" sz="2500" dirty="0" smtClean="0"/>
              <a:t>-</a:t>
            </a:r>
            <a:r>
              <a:rPr lang="en-US" sz="2500" dirty="0" smtClean="0">
                <a:solidFill>
                  <a:srgbClr val="FF0000"/>
                </a:solidFill>
              </a:rPr>
              <a:t> </a:t>
            </a:r>
            <a:r>
              <a:rPr lang="en-US" b="1" u="sng" dirty="0">
                <a:solidFill>
                  <a:srgbClr val="FF0000"/>
                </a:solidFill>
              </a:rPr>
              <a:t>Partitioning </a:t>
            </a:r>
            <a:r>
              <a:rPr lang="en-US" b="1" u="sng" dirty="0" smtClean="0">
                <a:solidFill>
                  <a:srgbClr val="FF0000"/>
                </a:solidFill>
              </a:rPr>
              <a:t>Intermediate Data (Example)</a:t>
            </a:r>
          </a:p>
        </p:txBody>
      </p:sp>
      <p:pic>
        <p:nvPicPr>
          <p:cNvPr id="4" name="Picture 3"/>
          <p:cNvPicPr>
            <a:picLocks noChangeAspect="1"/>
          </p:cNvPicPr>
          <p:nvPr/>
        </p:nvPicPr>
        <p:blipFill>
          <a:blip r:embed="rId2"/>
          <a:stretch>
            <a:fillRect/>
          </a:stretch>
        </p:blipFill>
        <p:spPr>
          <a:xfrm>
            <a:off x="5843846" y="1274621"/>
            <a:ext cx="6168155" cy="5486400"/>
          </a:xfrm>
          <a:prstGeom prst="rect">
            <a:avLst/>
          </a:prstGeom>
        </p:spPr>
      </p:pic>
      <p:sp>
        <p:nvSpPr>
          <p:cNvPr id="5" name="Rectangle 4"/>
          <p:cNvSpPr/>
          <p:nvPr/>
        </p:nvSpPr>
        <p:spPr>
          <a:xfrm>
            <a:off x="651163" y="1554310"/>
            <a:ext cx="4750526" cy="2308324"/>
          </a:xfrm>
          <a:prstGeom prst="rect">
            <a:avLst/>
          </a:prstGeom>
        </p:spPr>
        <p:txBody>
          <a:bodyPr wrap="square">
            <a:spAutoFit/>
          </a:bodyPr>
          <a:lstStyle/>
          <a:p>
            <a:pPr lvl="1" algn="just">
              <a:lnSpc>
                <a:spcPct val="150000"/>
              </a:lnSpc>
              <a:buFontTx/>
              <a:buChar char="-"/>
            </a:pPr>
            <a:r>
              <a:rPr lang="en-US" sz="2400" dirty="0"/>
              <a:t>Multiplication of matrices A </a:t>
            </a:r>
            <a:r>
              <a:rPr lang="en-US" sz="2400" dirty="0" smtClean="0"/>
              <a:t>and B </a:t>
            </a:r>
            <a:r>
              <a:rPr lang="en-US" sz="2400" dirty="0"/>
              <a:t>with partitioning of the </a:t>
            </a:r>
            <a:r>
              <a:rPr lang="en-US" sz="2400" dirty="0" smtClean="0"/>
              <a:t>three-dimensional </a:t>
            </a:r>
            <a:r>
              <a:rPr lang="en-US" sz="2400" dirty="0"/>
              <a:t>intermediate </a:t>
            </a:r>
            <a:r>
              <a:rPr lang="en-US" sz="2400" dirty="0" smtClean="0"/>
              <a:t> matrix </a:t>
            </a:r>
            <a:r>
              <a:rPr lang="en-US" sz="2400" dirty="0"/>
              <a:t>D.</a:t>
            </a:r>
            <a:endParaRPr lang="en-US" sz="38200" b="1" dirty="0"/>
          </a:p>
        </p:txBody>
      </p:sp>
    </p:spTree>
    <p:extLst>
      <p:ext uri="{BB962C8B-B14F-4D97-AF65-F5344CB8AC3E}">
        <p14:creationId xmlns:p14="http://schemas.microsoft.com/office/powerpoint/2010/main" val="16260205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smtClean="0"/>
              <a:t>Data-decomposition</a:t>
            </a:r>
            <a:r>
              <a:rPr lang="en-US" sz="2500" dirty="0"/>
              <a:t> </a:t>
            </a:r>
            <a:r>
              <a:rPr lang="en-US" sz="2500" dirty="0" smtClean="0"/>
              <a:t>-</a:t>
            </a:r>
            <a:r>
              <a:rPr lang="en-US" sz="2500" dirty="0" smtClean="0">
                <a:solidFill>
                  <a:srgbClr val="FF0000"/>
                </a:solidFill>
              </a:rPr>
              <a:t> </a:t>
            </a:r>
            <a:r>
              <a:rPr lang="en-US" b="1" u="sng" dirty="0">
                <a:solidFill>
                  <a:srgbClr val="FF0000"/>
                </a:solidFill>
              </a:rPr>
              <a:t>Partitioning </a:t>
            </a:r>
            <a:r>
              <a:rPr lang="en-US" b="1" u="sng" dirty="0" smtClean="0">
                <a:solidFill>
                  <a:srgbClr val="FF0000"/>
                </a:solidFill>
              </a:rPr>
              <a:t>Intermediate Data (Example)</a:t>
            </a:r>
          </a:p>
        </p:txBody>
      </p:sp>
      <p:sp>
        <p:nvSpPr>
          <p:cNvPr id="5" name="Rectangle 4"/>
          <p:cNvSpPr/>
          <p:nvPr/>
        </p:nvSpPr>
        <p:spPr>
          <a:xfrm>
            <a:off x="651163" y="1554310"/>
            <a:ext cx="4750526" cy="2308324"/>
          </a:xfrm>
          <a:prstGeom prst="rect">
            <a:avLst/>
          </a:prstGeom>
        </p:spPr>
        <p:txBody>
          <a:bodyPr wrap="square">
            <a:spAutoFit/>
          </a:bodyPr>
          <a:lstStyle/>
          <a:p>
            <a:pPr lvl="1" algn="just">
              <a:lnSpc>
                <a:spcPct val="150000"/>
              </a:lnSpc>
              <a:buFontTx/>
              <a:buChar char="-"/>
            </a:pPr>
            <a:r>
              <a:rPr lang="en-US" sz="2400" dirty="0"/>
              <a:t>A decomposition of matrix multiplication based </a:t>
            </a:r>
            <a:r>
              <a:rPr lang="en-US" sz="2400" dirty="0" smtClean="0"/>
              <a:t>on </a:t>
            </a:r>
            <a:r>
              <a:rPr lang="en-US" sz="2400" dirty="0" err="1" smtClean="0"/>
              <a:t>spartitioning</a:t>
            </a:r>
            <a:r>
              <a:rPr lang="en-US" sz="2400" dirty="0" smtClean="0"/>
              <a:t> </a:t>
            </a:r>
            <a:r>
              <a:rPr lang="en-US" sz="2400" dirty="0"/>
              <a:t>the intermediate three-dimensional matrix.</a:t>
            </a:r>
            <a:endParaRPr lang="en-US" sz="38200" b="1" dirty="0"/>
          </a:p>
        </p:txBody>
      </p:sp>
      <p:pic>
        <p:nvPicPr>
          <p:cNvPr id="6" name="Picture 5"/>
          <p:cNvPicPr>
            <a:picLocks noChangeAspect="1"/>
          </p:cNvPicPr>
          <p:nvPr/>
        </p:nvPicPr>
        <p:blipFill>
          <a:blip r:embed="rId2"/>
          <a:stretch>
            <a:fillRect/>
          </a:stretch>
        </p:blipFill>
        <p:spPr>
          <a:xfrm>
            <a:off x="6192116" y="796830"/>
            <a:ext cx="5999884" cy="5962650"/>
          </a:xfrm>
          <a:prstGeom prst="rect">
            <a:avLst/>
          </a:prstGeom>
        </p:spPr>
      </p:pic>
    </p:spTree>
    <p:extLst>
      <p:ext uri="{BB962C8B-B14F-4D97-AF65-F5344CB8AC3E}">
        <p14:creationId xmlns:p14="http://schemas.microsoft.com/office/powerpoint/2010/main" val="22361646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smtClean="0"/>
              <a:t>Data-decomposition</a:t>
            </a:r>
            <a:r>
              <a:rPr lang="en-US" sz="2500" dirty="0"/>
              <a:t> </a:t>
            </a:r>
            <a:r>
              <a:rPr lang="en-US" sz="2500" dirty="0" smtClean="0"/>
              <a:t>-</a:t>
            </a:r>
            <a:r>
              <a:rPr lang="en-US" sz="2500" dirty="0" smtClean="0">
                <a:solidFill>
                  <a:srgbClr val="FF0000"/>
                </a:solidFill>
              </a:rPr>
              <a:t> </a:t>
            </a:r>
            <a:r>
              <a:rPr lang="en-US" b="1" u="sng" dirty="0">
                <a:solidFill>
                  <a:srgbClr val="FF0000"/>
                </a:solidFill>
              </a:rPr>
              <a:t>Partitioning </a:t>
            </a:r>
            <a:r>
              <a:rPr lang="en-US" b="1" u="sng" dirty="0" smtClean="0">
                <a:solidFill>
                  <a:srgbClr val="FF0000"/>
                </a:solidFill>
              </a:rPr>
              <a:t>Intermediate Data (Example)</a:t>
            </a:r>
          </a:p>
        </p:txBody>
      </p:sp>
      <p:sp>
        <p:nvSpPr>
          <p:cNvPr id="5" name="Rectangle 4"/>
          <p:cNvSpPr/>
          <p:nvPr/>
        </p:nvSpPr>
        <p:spPr>
          <a:xfrm>
            <a:off x="651163" y="1554310"/>
            <a:ext cx="4750526" cy="1143070"/>
          </a:xfrm>
          <a:prstGeom prst="rect">
            <a:avLst/>
          </a:prstGeom>
        </p:spPr>
        <p:txBody>
          <a:bodyPr wrap="square">
            <a:spAutoFit/>
          </a:bodyPr>
          <a:lstStyle/>
          <a:p>
            <a:pPr lvl="1" algn="just">
              <a:lnSpc>
                <a:spcPct val="150000"/>
              </a:lnSpc>
              <a:buFontTx/>
              <a:buChar char="-"/>
            </a:pPr>
            <a:r>
              <a:rPr lang="en-US" sz="2400" dirty="0"/>
              <a:t>The task-dependency graph of the decomposition shown</a:t>
            </a:r>
            <a:endParaRPr lang="en-US" sz="38200" b="1" dirty="0"/>
          </a:p>
        </p:txBody>
      </p:sp>
      <p:pic>
        <p:nvPicPr>
          <p:cNvPr id="6" name="Picture 5"/>
          <p:cNvPicPr>
            <a:picLocks noChangeAspect="1"/>
          </p:cNvPicPr>
          <p:nvPr/>
        </p:nvPicPr>
        <p:blipFill>
          <a:blip r:embed="rId2"/>
          <a:stretch>
            <a:fillRect/>
          </a:stretch>
        </p:blipFill>
        <p:spPr>
          <a:xfrm>
            <a:off x="6192116" y="796830"/>
            <a:ext cx="5999884" cy="5962650"/>
          </a:xfrm>
          <a:prstGeom prst="rect">
            <a:avLst/>
          </a:prstGeom>
        </p:spPr>
      </p:pic>
      <p:pic>
        <p:nvPicPr>
          <p:cNvPr id="4" name="Picture 3"/>
          <p:cNvPicPr>
            <a:picLocks noChangeAspect="1"/>
          </p:cNvPicPr>
          <p:nvPr/>
        </p:nvPicPr>
        <p:blipFill rotWithShape="1">
          <a:blip r:embed="rId3"/>
          <a:srcRect l="4397"/>
          <a:stretch/>
        </p:blipFill>
        <p:spPr>
          <a:xfrm>
            <a:off x="209006" y="4003964"/>
            <a:ext cx="6274487" cy="1745672"/>
          </a:xfrm>
          <a:prstGeom prst="rect">
            <a:avLst/>
          </a:prstGeom>
        </p:spPr>
      </p:pic>
    </p:spTree>
    <p:extLst>
      <p:ext uri="{BB962C8B-B14F-4D97-AF65-F5344CB8AC3E}">
        <p14:creationId xmlns:p14="http://schemas.microsoft.com/office/powerpoint/2010/main" val="6576133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smtClean="0"/>
              <a:t>Data-decomposition</a:t>
            </a:r>
            <a:r>
              <a:rPr lang="en-US" sz="2500" dirty="0"/>
              <a:t> </a:t>
            </a:r>
            <a:r>
              <a:rPr lang="en-US" sz="2500" dirty="0" smtClean="0"/>
              <a:t>-</a:t>
            </a:r>
            <a:r>
              <a:rPr lang="en-US" sz="2500" dirty="0" smtClean="0">
                <a:solidFill>
                  <a:srgbClr val="FF0000"/>
                </a:solidFill>
              </a:rPr>
              <a:t> </a:t>
            </a:r>
            <a:r>
              <a:rPr lang="en-US" b="1" u="sng" dirty="0">
                <a:solidFill>
                  <a:srgbClr val="FF0000"/>
                </a:solidFill>
              </a:rPr>
              <a:t>The Owner-Computes Rule </a:t>
            </a:r>
            <a:r>
              <a:rPr lang="en-US" b="1" u="sng" dirty="0" smtClean="0">
                <a:solidFill>
                  <a:srgbClr val="FF0000"/>
                </a:solidFill>
              </a:rPr>
              <a:t>–</a:t>
            </a:r>
          </a:p>
          <a:p>
            <a:pPr marL="800100" lvl="2" indent="-342900" algn="just">
              <a:lnSpc>
                <a:spcPct val="130000"/>
              </a:lnSpc>
              <a:spcBef>
                <a:spcPts val="1000"/>
              </a:spcBef>
              <a:buFontTx/>
              <a:buChar char="-"/>
            </a:pPr>
            <a:r>
              <a:rPr lang="en-US" sz="2400" dirty="0" smtClean="0"/>
              <a:t>A </a:t>
            </a:r>
            <a:r>
              <a:rPr lang="en-US" sz="2400" dirty="0"/>
              <a:t>decomposition based on partitioning output or input data is </a:t>
            </a:r>
            <a:r>
              <a:rPr lang="en-US" sz="2400" dirty="0" smtClean="0"/>
              <a:t>also widely </a:t>
            </a:r>
            <a:r>
              <a:rPr lang="en-US" sz="2400" dirty="0"/>
              <a:t>referred to as the </a:t>
            </a:r>
            <a:r>
              <a:rPr lang="en-US" sz="2400" b="1" i="1" dirty="0"/>
              <a:t>owner-computes </a:t>
            </a:r>
            <a:r>
              <a:rPr lang="en-US" sz="2400" dirty="0"/>
              <a:t>rule. </a:t>
            </a:r>
            <a:endParaRPr lang="en-US" sz="2400" dirty="0" smtClean="0"/>
          </a:p>
          <a:p>
            <a:pPr marL="800100" lvl="2" indent="-342900" algn="just">
              <a:lnSpc>
                <a:spcPct val="130000"/>
              </a:lnSpc>
              <a:spcBef>
                <a:spcPts val="1000"/>
              </a:spcBef>
              <a:buFontTx/>
              <a:buChar char="-"/>
            </a:pPr>
            <a:r>
              <a:rPr lang="en-US" sz="2400" dirty="0" smtClean="0"/>
              <a:t>The </a:t>
            </a:r>
            <a:r>
              <a:rPr lang="en-US" sz="2400" dirty="0"/>
              <a:t>idea behind this rule is that each </a:t>
            </a:r>
            <a:r>
              <a:rPr lang="en-US" sz="2400" dirty="0" smtClean="0"/>
              <a:t>partition performs </a:t>
            </a:r>
            <a:r>
              <a:rPr lang="en-US" sz="2400" dirty="0"/>
              <a:t>all the computations involving data that it owns. Depending on the nature of the </a:t>
            </a:r>
            <a:r>
              <a:rPr lang="en-US" sz="2400" dirty="0" smtClean="0"/>
              <a:t>data or </a:t>
            </a:r>
            <a:r>
              <a:rPr lang="en-US" sz="2400" dirty="0"/>
              <a:t>the type of data-partitioning, the owner-computes rule may mean different things. </a:t>
            </a:r>
            <a:endParaRPr lang="en-US" sz="2400" dirty="0" smtClean="0"/>
          </a:p>
          <a:p>
            <a:pPr marL="800100" lvl="2" indent="-342900" algn="just">
              <a:lnSpc>
                <a:spcPct val="130000"/>
              </a:lnSpc>
              <a:spcBef>
                <a:spcPts val="1000"/>
              </a:spcBef>
              <a:buFontTx/>
              <a:buChar char="-"/>
            </a:pPr>
            <a:r>
              <a:rPr lang="en-US" sz="2400" dirty="0" smtClean="0"/>
              <a:t>For instance</a:t>
            </a:r>
            <a:r>
              <a:rPr lang="en-US" sz="2400" dirty="0"/>
              <a:t>, when we assign partitions of the input data to tasks, then the owner-computes </a:t>
            </a:r>
            <a:r>
              <a:rPr lang="en-US" sz="2400" dirty="0" smtClean="0"/>
              <a:t>rule means </a:t>
            </a:r>
            <a:r>
              <a:rPr lang="en-US" sz="2400" dirty="0"/>
              <a:t>that a task performs all the computations that can be done using these data. </a:t>
            </a:r>
            <a:endParaRPr lang="en-US" sz="2400" dirty="0" smtClean="0"/>
          </a:p>
          <a:p>
            <a:pPr marL="800100" lvl="2" indent="-342900" algn="just">
              <a:lnSpc>
                <a:spcPct val="130000"/>
              </a:lnSpc>
              <a:spcBef>
                <a:spcPts val="1000"/>
              </a:spcBef>
              <a:buFontTx/>
              <a:buChar char="-"/>
            </a:pPr>
            <a:r>
              <a:rPr lang="en-US" sz="2400" dirty="0" smtClean="0"/>
              <a:t>On the other </a:t>
            </a:r>
            <a:r>
              <a:rPr lang="en-US" sz="2400" dirty="0"/>
              <a:t>hand, if we partition the output data, then the owner-computes rule means that a </a:t>
            </a:r>
            <a:r>
              <a:rPr lang="en-US" sz="2400" dirty="0" smtClean="0"/>
              <a:t>task computes </a:t>
            </a:r>
            <a:r>
              <a:rPr lang="en-US" sz="2400" dirty="0"/>
              <a:t>all the data in the partition assigned to it</a:t>
            </a:r>
            <a:endParaRPr lang="en-US" sz="2400" b="1" u="sng" dirty="0" smtClean="0">
              <a:solidFill>
                <a:srgbClr val="FF0000"/>
              </a:solidFill>
            </a:endParaRPr>
          </a:p>
        </p:txBody>
      </p:sp>
    </p:spTree>
    <p:extLst>
      <p:ext uri="{BB962C8B-B14F-4D97-AF65-F5344CB8AC3E}">
        <p14:creationId xmlns:p14="http://schemas.microsoft.com/office/powerpoint/2010/main" val="34253700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a:t>Exploratory </a:t>
            </a:r>
            <a:r>
              <a:rPr lang="en-US" b="1" dirty="0" smtClean="0"/>
              <a:t>Decomposition</a:t>
            </a:r>
          </a:p>
          <a:p>
            <a:pPr lvl="1" algn="just">
              <a:lnSpc>
                <a:spcPct val="150000"/>
              </a:lnSpc>
              <a:buFontTx/>
              <a:buChar char="-"/>
            </a:pPr>
            <a:r>
              <a:rPr lang="en-US" dirty="0" smtClean="0"/>
              <a:t>used to decompose problems whose underlying computations correspond to a search of a space for solutions. </a:t>
            </a:r>
          </a:p>
          <a:p>
            <a:pPr lvl="1" algn="just">
              <a:lnSpc>
                <a:spcPct val="150000"/>
              </a:lnSpc>
              <a:buFontTx/>
              <a:buChar char="-"/>
            </a:pPr>
            <a:r>
              <a:rPr lang="en-US" dirty="0" smtClean="0"/>
              <a:t>In exploratory decomposition, we partition the search space into smaller parts, and search each one of these parts concurrently, until the desired solutions are found. </a:t>
            </a:r>
          </a:p>
          <a:p>
            <a:pPr lvl="1" algn="just">
              <a:lnSpc>
                <a:spcPct val="150000"/>
              </a:lnSpc>
              <a:buFontTx/>
              <a:buChar char="-"/>
            </a:pPr>
            <a:r>
              <a:rPr lang="en-US" dirty="0" smtClean="0"/>
              <a:t>For an example of exploratory decomposition, consider the 15-puzzle problem.</a:t>
            </a:r>
            <a:endParaRPr lang="en-US" sz="6800" b="1" dirty="0" smtClean="0"/>
          </a:p>
        </p:txBody>
      </p:sp>
    </p:spTree>
    <p:extLst>
      <p:ext uri="{BB962C8B-B14F-4D97-AF65-F5344CB8AC3E}">
        <p14:creationId xmlns:p14="http://schemas.microsoft.com/office/powerpoint/2010/main" val="35392671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a:t>Exploratory </a:t>
            </a:r>
            <a:r>
              <a:rPr lang="en-US" b="1" dirty="0" smtClean="0"/>
              <a:t>Decomposition</a:t>
            </a:r>
          </a:p>
          <a:p>
            <a:pPr lvl="1" algn="just">
              <a:lnSpc>
                <a:spcPct val="150000"/>
              </a:lnSpc>
              <a:buFontTx/>
              <a:buChar char="-"/>
            </a:pPr>
            <a:r>
              <a:rPr lang="en-US" dirty="0"/>
              <a:t>A 15-puzzle problem instance showing the </a:t>
            </a:r>
            <a:r>
              <a:rPr lang="en-US" dirty="0" smtClean="0"/>
              <a:t>initial configuration </a:t>
            </a:r>
            <a:r>
              <a:rPr lang="en-US" dirty="0"/>
              <a:t>(a), the final configuration (d), and a sequence </a:t>
            </a:r>
            <a:r>
              <a:rPr lang="en-US" dirty="0" smtClean="0"/>
              <a:t>of moves </a:t>
            </a:r>
            <a:r>
              <a:rPr lang="en-US" dirty="0"/>
              <a:t>leading from the initial to the final configuration.</a:t>
            </a:r>
            <a:endParaRPr lang="en-US" sz="6800" b="1" dirty="0" smtClean="0"/>
          </a:p>
        </p:txBody>
      </p:sp>
      <p:pic>
        <p:nvPicPr>
          <p:cNvPr id="4" name="Picture 3"/>
          <p:cNvPicPr>
            <a:picLocks noChangeAspect="1"/>
          </p:cNvPicPr>
          <p:nvPr/>
        </p:nvPicPr>
        <p:blipFill>
          <a:blip r:embed="rId2"/>
          <a:stretch>
            <a:fillRect/>
          </a:stretch>
        </p:blipFill>
        <p:spPr>
          <a:xfrm>
            <a:off x="1497243" y="3228109"/>
            <a:ext cx="9075594" cy="2512868"/>
          </a:xfrm>
          <a:prstGeom prst="rect">
            <a:avLst/>
          </a:prstGeom>
        </p:spPr>
      </p:pic>
    </p:spTree>
    <p:extLst>
      <p:ext uri="{BB962C8B-B14F-4D97-AF65-F5344CB8AC3E}">
        <p14:creationId xmlns:p14="http://schemas.microsoft.com/office/powerpoint/2010/main" val="29236792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a:t>Exploratory </a:t>
            </a:r>
            <a:r>
              <a:rPr lang="en-US" b="1" dirty="0" smtClean="0"/>
              <a:t>Decomposition</a:t>
            </a:r>
          </a:p>
          <a:p>
            <a:pPr lvl="1" algn="just">
              <a:lnSpc>
                <a:spcPct val="150000"/>
              </a:lnSpc>
              <a:buFontTx/>
              <a:buChar char="-"/>
            </a:pPr>
            <a:r>
              <a:rPr lang="en-US" dirty="0" smtClean="0"/>
              <a:t>The </a:t>
            </a:r>
            <a:r>
              <a:rPr lang="en-US" dirty="0"/>
              <a:t>15-puzzle is typically solved using tree-search </a:t>
            </a:r>
            <a:r>
              <a:rPr lang="en-US" dirty="0" smtClean="0"/>
              <a:t>techniques. </a:t>
            </a:r>
          </a:p>
          <a:p>
            <a:pPr lvl="1" algn="just">
              <a:lnSpc>
                <a:spcPct val="150000"/>
              </a:lnSpc>
              <a:buFontTx/>
              <a:buChar char="-"/>
            </a:pPr>
            <a:r>
              <a:rPr lang="en-US" dirty="0" smtClean="0"/>
              <a:t>One </a:t>
            </a:r>
            <a:r>
              <a:rPr lang="en-US" dirty="0"/>
              <a:t>method for solving this problem in parallel is as follows. </a:t>
            </a:r>
            <a:endParaRPr lang="en-US" dirty="0" smtClean="0"/>
          </a:p>
          <a:p>
            <a:pPr lvl="1" algn="just">
              <a:lnSpc>
                <a:spcPct val="150000"/>
              </a:lnSpc>
              <a:buFontTx/>
              <a:buChar char="-"/>
            </a:pPr>
            <a:r>
              <a:rPr lang="en-US" dirty="0" smtClean="0"/>
              <a:t>First</a:t>
            </a:r>
            <a:r>
              <a:rPr lang="en-US" dirty="0"/>
              <a:t>, a few levels of </a:t>
            </a:r>
            <a:r>
              <a:rPr lang="en-US" dirty="0" smtClean="0"/>
              <a:t>configurations starting </a:t>
            </a:r>
            <a:r>
              <a:rPr lang="en-US" dirty="0"/>
              <a:t>from the initial configuration are generated serially until the search tree has a </a:t>
            </a:r>
            <a:r>
              <a:rPr lang="en-US" dirty="0" smtClean="0"/>
              <a:t>sufficient number </a:t>
            </a:r>
            <a:r>
              <a:rPr lang="en-US" dirty="0"/>
              <a:t>of leaf nodes (i.e., configurations of the 15-puzzle). </a:t>
            </a:r>
            <a:endParaRPr lang="en-US" dirty="0" smtClean="0"/>
          </a:p>
          <a:p>
            <a:pPr lvl="1" algn="just">
              <a:lnSpc>
                <a:spcPct val="150000"/>
              </a:lnSpc>
              <a:buFontTx/>
              <a:buChar char="-"/>
            </a:pPr>
            <a:r>
              <a:rPr lang="en-US" dirty="0" smtClean="0"/>
              <a:t>Now </a:t>
            </a:r>
            <a:r>
              <a:rPr lang="en-US" dirty="0"/>
              <a:t>each node is assigned to </a:t>
            </a:r>
            <a:r>
              <a:rPr lang="en-US" dirty="0" smtClean="0"/>
              <a:t>a task </a:t>
            </a:r>
            <a:r>
              <a:rPr lang="en-US" dirty="0"/>
              <a:t>to explore further until at least one of them finds a solution. </a:t>
            </a:r>
            <a:endParaRPr lang="en-US" dirty="0" smtClean="0"/>
          </a:p>
          <a:p>
            <a:pPr lvl="1" algn="just">
              <a:lnSpc>
                <a:spcPct val="150000"/>
              </a:lnSpc>
              <a:buFontTx/>
              <a:buChar char="-"/>
            </a:pPr>
            <a:r>
              <a:rPr lang="en-US" dirty="0" smtClean="0"/>
              <a:t>As </a:t>
            </a:r>
            <a:r>
              <a:rPr lang="en-US" dirty="0"/>
              <a:t>soon as one of </a:t>
            </a:r>
            <a:r>
              <a:rPr lang="en-US" dirty="0" smtClean="0"/>
              <a:t>the concurrent </a:t>
            </a:r>
            <a:r>
              <a:rPr lang="en-US" dirty="0"/>
              <a:t>tasks finds a solution it can inform the others to terminate their searches.</a:t>
            </a:r>
            <a:endParaRPr lang="en-US" sz="9600" b="1" dirty="0" smtClean="0"/>
          </a:p>
        </p:txBody>
      </p:sp>
    </p:spTree>
    <p:extLst>
      <p:ext uri="{BB962C8B-B14F-4D97-AF65-F5344CB8AC3E}">
        <p14:creationId xmlns:p14="http://schemas.microsoft.com/office/powerpoint/2010/main" val="33418266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a:t>Exploratory </a:t>
            </a:r>
            <a:r>
              <a:rPr lang="en-US" b="1" dirty="0"/>
              <a:t>Decomposition</a:t>
            </a:r>
            <a:endParaRPr lang="en-US" b="1" dirty="0" smtClean="0"/>
          </a:p>
          <a:p>
            <a:pPr marL="800100" lvl="2" indent="-342900" algn="just">
              <a:lnSpc>
                <a:spcPct val="100000"/>
              </a:lnSpc>
              <a:spcBef>
                <a:spcPts val="1000"/>
              </a:spcBef>
              <a:buFontTx/>
              <a:buChar char="-"/>
            </a:pPr>
            <a:r>
              <a:rPr lang="en-US" sz="2400" dirty="0" smtClean="0"/>
              <a:t>The </a:t>
            </a:r>
            <a:r>
              <a:rPr lang="en-US" sz="2400" dirty="0"/>
              <a:t>states generated by an instance of </a:t>
            </a:r>
            <a:endParaRPr lang="en-US" sz="2400" dirty="0" smtClean="0"/>
          </a:p>
          <a:p>
            <a:pPr marL="457200" lvl="2" indent="0" algn="just">
              <a:lnSpc>
                <a:spcPct val="100000"/>
              </a:lnSpc>
              <a:spcBef>
                <a:spcPts val="1000"/>
              </a:spcBef>
              <a:buNone/>
            </a:pPr>
            <a:r>
              <a:rPr lang="en-US" sz="2400" dirty="0"/>
              <a:t> </a:t>
            </a:r>
            <a:r>
              <a:rPr lang="en-US" sz="2400" dirty="0" smtClean="0"/>
              <a:t>     the 15-puzzle problem.</a:t>
            </a:r>
          </a:p>
        </p:txBody>
      </p:sp>
      <p:pic>
        <p:nvPicPr>
          <p:cNvPr id="4" name="Picture 3"/>
          <p:cNvPicPr>
            <a:picLocks noChangeAspect="1"/>
          </p:cNvPicPr>
          <p:nvPr/>
        </p:nvPicPr>
        <p:blipFill>
          <a:blip r:embed="rId2"/>
          <a:stretch>
            <a:fillRect/>
          </a:stretch>
        </p:blipFill>
        <p:spPr>
          <a:xfrm>
            <a:off x="2103773" y="2709090"/>
            <a:ext cx="2037051" cy="1923617"/>
          </a:xfrm>
          <a:prstGeom prst="rect">
            <a:avLst/>
          </a:prstGeom>
        </p:spPr>
      </p:pic>
      <p:sp>
        <p:nvSpPr>
          <p:cNvPr id="7" name="Rectangle 6"/>
          <p:cNvSpPr/>
          <p:nvPr/>
        </p:nvSpPr>
        <p:spPr>
          <a:xfrm rot="5400000">
            <a:off x="7691993" y="1579618"/>
            <a:ext cx="1130631" cy="369332"/>
          </a:xfrm>
          <a:prstGeom prst="rect">
            <a:avLst/>
          </a:prstGeom>
          <a:solidFill>
            <a:schemeClr val="accent4">
              <a:lumMod val="40000"/>
              <a:lumOff val="60000"/>
            </a:schemeClr>
          </a:solidFill>
        </p:spPr>
        <p:txBody>
          <a:bodyPr wrap="none">
            <a:spAutoFit/>
          </a:bodyPr>
          <a:lstStyle/>
          <a:p>
            <a:pPr marL="342900" lvl="1" indent="-342900" algn="just">
              <a:lnSpc>
                <a:spcPct val="100000"/>
              </a:lnSpc>
              <a:spcBef>
                <a:spcPts val="1000"/>
              </a:spcBef>
              <a:buFontTx/>
              <a:buChar char="-"/>
            </a:pPr>
            <a:r>
              <a:rPr lang="en-US" b="1" dirty="0" smtClean="0"/>
              <a:t>Task-2</a:t>
            </a:r>
            <a:endParaRPr lang="en-US" b="1" dirty="0"/>
          </a:p>
        </p:txBody>
      </p:sp>
      <p:sp>
        <p:nvSpPr>
          <p:cNvPr id="8" name="Rectangle 7"/>
          <p:cNvSpPr/>
          <p:nvPr/>
        </p:nvSpPr>
        <p:spPr>
          <a:xfrm rot="5400000">
            <a:off x="8212845" y="3825018"/>
            <a:ext cx="1246047" cy="369332"/>
          </a:xfrm>
          <a:prstGeom prst="rect">
            <a:avLst/>
          </a:prstGeom>
          <a:solidFill>
            <a:schemeClr val="accent4">
              <a:lumMod val="40000"/>
              <a:lumOff val="60000"/>
            </a:schemeClr>
          </a:solidFill>
        </p:spPr>
        <p:txBody>
          <a:bodyPr wrap="none">
            <a:spAutoFit/>
          </a:bodyPr>
          <a:lstStyle/>
          <a:p>
            <a:pPr indent="-457200" algn="just">
              <a:spcBef>
                <a:spcPts val="1000"/>
              </a:spcBef>
              <a:buFontTx/>
              <a:buChar char="-"/>
            </a:pPr>
            <a:r>
              <a:rPr lang="en-US" b="1" dirty="0" smtClean="0"/>
              <a:t>Task-1</a:t>
            </a:r>
            <a:endParaRPr lang="en-US" b="1" dirty="0"/>
          </a:p>
        </p:txBody>
      </p:sp>
      <p:pic>
        <p:nvPicPr>
          <p:cNvPr id="9" name="Picture 8"/>
          <p:cNvPicPr>
            <a:picLocks noChangeAspect="1"/>
          </p:cNvPicPr>
          <p:nvPr/>
        </p:nvPicPr>
        <p:blipFill>
          <a:blip r:embed="rId3"/>
          <a:stretch>
            <a:fillRect/>
          </a:stretch>
        </p:blipFill>
        <p:spPr>
          <a:xfrm>
            <a:off x="9039567" y="51613"/>
            <a:ext cx="3152775" cy="3259623"/>
          </a:xfrm>
          <a:prstGeom prst="rect">
            <a:avLst/>
          </a:prstGeom>
        </p:spPr>
      </p:pic>
      <p:pic>
        <p:nvPicPr>
          <p:cNvPr id="10" name="Picture 9"/>
          <p:cNvPicPr>
            <a:picLocks noChangeAspect="1"/>
          </p:cNvPicPr>
          <p:nvPr/>
        </p:nvPicPr>
        <p:blipFill>
          <a:blip r:embed="rId4"/>
          <a:stretch>
            <a:fillRect/>
          </a:stretch>
        </p:blipFill>
        <p:spPr>
          <a:xfrm>
            <a:off x="9039567" y="3360131"/>
            <a:ext cx="3190875" cy="847725"/>
          </a:xfrm>
          <a:prstGeom prst="rect">
            <a:avLst/>
          </a:prstGeom>
        </p:spPr>
      </p:pic>
      <p:pic>
        <p:nvPicPr>
          <p:cNvPr id="11" name="Picture 10"/>
          <p:cNvPicPr>
            <a:picLocks noChangeAspect="1"/>
          </p:cNvPicPr>
          <p:nvPr/>
        </p:nvPicPr>
        <p:blipFill>
          <a:blip r:embed="rId5"/>
          <a:stretch>
            <a:fillRect/>
          </a:stretch>
        </p:blipFill>
        <p:spPr>
          <a:xfrm>
            <a:off x="9053422" y="4166291"/>
            <a:ext cx="3209925" cy="2414618"/>
          </a:xfrm>
          <a:prstGeom prst="rect">
            <a:avLst/>
          </a:prstGeom>
        </p:spPr>
      </p:pic>
      <p:cxnSp>
        <p:nvCxnSpPr>
          <p:cNvPr id="12" name="Straight Connector 11"/>
          <p:cNvCxnSpPr>
            <a:stCxn id="4" idx="3"/>
          </p:cNvCxnSpPr>
          <p:nvPr/>
        </p:nvCxnSpPr>
        <p:spPr>
          <a:xfrm flipV="1">
            <a:off x="4140824" y="1939637"/>
            <a:ext cx="4912598" cy="1731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3"/>
          </p:cNvCxnSpPr>
          <p:nvPr/>
        </p:nvCxnSpPr>
        <p:spPr>
          <a:xfrm>
            <a:off x="4140824" y="3670899"/>
            <a:ext cx="4898743" cy="9618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2039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a:t>Exploratory </a:t>
            </a:r>
            <a:r>
              <a:rPr lang="en-US" b="1" dirty="0"/>
              <a:t>Decomposition</a:t>
            </a:r>
            <a:endParaRPr lang="en-US" b="1" dirty="0" smtClean="0"/>
          </a:p>
          <a:p>
            <a:pPr marL="800100" lvl="2" indent="-342900" algn="just">
              <a:lnSpc>
                <a:spcPct val="100000"/>
              </a:lnSpc>
              <a:spcBef>
                <a:spcPts val="1000"/>
              </a:spcBef>
              <a:buFontTx/>
              <a:buChar char="-"/>
            </a:pPr>
            <a:r>
              <a:rPr lang="en-US" sz="2400" dirty="0" smtClean="0"/>
              <a:t>The </a:t>
            </a:r>
            <a:r>
              <a:rPr lang="en-US" sz="2400" dirty="0"/>
              <a:t>states generated by an instance of </a:t>
            </a:r>
            <a:endParaRPr lang="en-US" sz="2400" dirty="0" smtClean="0"/>
          </a:p>
          <a:p>
            <a:pPr marL="457200" lvl="2" indent="0" algn="just">
              <a:lnSpc>
                <a:spcPct val="100000"/>
              </a:lnSpc>
              <a:spcBef>
                <a:spcPts val="1000"/>
              </a:spcBef>
              <a:buNone/>
            </a:pPr>
            <a:r>
              <a:rPr lang="en-US" sz="2400" dirty="0"/>
              <a:t> </a:t>
            </a:r>
            <a:r>
              <a:rPr lang="en-US" sz="2400" dirty="0" smtClean="0"/>
              <a:t>     the 15-puzzle problem.</a:t>
            </a:r>
          </a:p>
        </p:txBody>
      </p:sp>
      <p:pic>
        <p:nvPicPr>
          <p:cNvPr id="4" name="Picture 3"/>
          <p:cNvPicPr>
            <a:picLocks noChangeAspect="1"/>
          </p:cNvPicPr>
          <p:nvPr/>
        </p:nvPicPr>
        <p:blipFill>
          <a:blip r:embed="rId2"/>
          <a:stretch>
            <a:fillRect/>
          </a:stretch>
        </p:blipFill>
        <p:spPr>
          <a:xfrm>
            <a:off x="1620549" y="3105583"/>
            <a:ext cx="2037051" cy="1923617"/>
          </a:xfrm>
          <a:prstGeom prst="rect">
            <a:avLst/>
          </a:prstGeom>
        </p:spPr>
      </p:pic>
      <p:pic>
        <p:nvPicPr>
          <p:cNvPr id="5" name="Picture 4"/>
          <p:cNvPicPr>
            <a:picLocks noChangeAspect="1"/>
          </p:cNvPicPr>
          <p:nvPr/>
        </p:nvPicPr>
        <p:blipFill rotWithShape="1">
          <a:blip r:embed="rId3"/>
          <a:srcRect t="4331"/>
          <a:stretch/>
        </p:blipFill>
        <p:spPr>
          <a:xfrm>
            <a:off x="8646386" y="0"/>
            <a:ext cx="3238500" cy="2897765"/>
          </a:xfrm>
          <a:prstGeom prst="rect">
            <a:avLst/>
          </a:prstGeom>
        </p:spPr>
      </p:pic>
      <p:pic>
        <p:nvPicPr>
          <p:cNvPr id="6" name="Picture 5"/>
          <p:cNvPicPr>
            <a:picLocks noChangeAspect="1"/>
          </p:cNvPicPr>
          <p:nvPr/>
        </p:nvPicPr>
        <p:blipFill>
          <a:blip r:embed="rId4"/>
          <a:stretch>
            <a:fillRect/>
          </a:stretch>
        </p:blipFill>
        <p:spPr>
          <a:xfrm>
            <a:off x="8721721" y="3022025"/>
            <a:ext cx="3190875" cy="3808271"/>
          </a:xfrm>
          <a:prstGeom prst="rect">
            <a:avLst/>
          </a:prstGeom>
        </p:spPr>
      </p:pic>
      <p:sp>
        <p:nvSpPr>
          <p:cNvPr id="7" name="Rectangle 6"/>
          <p:cNvSpPr/>
          <p:nvPr/>
        </p:nvSpPr>
        <p:spPr>
          <a:xfrm rot="5400000">
            <a:off x="8348866" y="2272182"/>
            <a:ext cx="1130631" cy="369332"/>
          </a:xfrm>
          <a:prstGeom prst="rect">
            <a:avLst/>
          </a:prstGeom>
          <a:solidFill>
            <a:schemeClr val="accent4">
              <a:lumMod val="40000"/>
              <a:lumOff val="60000"/>
            </a:schemeClr>
          </a:solidFill>
        </p:spPr>
        <p:txBody>
          <a:bodyPr wrap="none">
            <a:spAutoFit/>
          </a:bodyPr>
          <a:lstStyle/>
          <a:p>
            <a:pPr marL="342900" lvl="1" indent="-342900" algn="just">
              <a:lnSpc>
                <a:spcPct val="100000"/>
              </a:lnSpc>
              <a:spcBef>
                <a:spcPts val="1000"/>
              </a:spcBef>
              <a:buFontTx/>
              <a:buChar char="-"/>
            </a:pPr>
            <a:r>
              <a:rPr lang="en-US" b="1" dirty="0" smtClean="0"/>
              <a:t>Task-4</a:t>
            </a:r>
            <a:endParaRPr lang="en-US" b="1" dirty="0"/>
          </a:p>
        </p:txBody>
      </p:sp>
      <p:sp>
        <p:nvSpPr>
          <p:cNvPr id="8" name="Rectangle 7"/>
          <p:cNvSpPr/>
          <p:nvPr/>
        </p:nvSpPr>
        <p:spPr>
          <a:xfrm rot="5400000">
            <a:off x="8450401" y="6011040"/>
            <a:ext cx="1130631" cy="369332"/>
          </a:xfrm>
          <a:prstGeom prst="rect">
            <a:avLst/>
          </a:prstGeom>
          <a:solidFill>
            <a:schemeClr val="accent4">
              <a:lumMod val="40000"/>
              <a:lumOff val="60000"/>
            </a:schemeClr>
          </a:solidFill>
        </p:spPr>
        <p:txBody>
          <a:bodyPr wrap="none">
            <a:spAutoFit/>
          </a:bodyPr>
          <a:lstStyle/>
          <a:p>
            <a:pPr marL="342900" lvl="1" indent="-342900" algn="just">
              <a:lnSpc>
                <a:spcPct val="100000"/>
              </a:lnSpc>
              <a:spcBef>
                <a:spcPts val="1000"/>
              </a:spcBef>
              <a:buFontTx/>
              <a:buChar char="-"/>
            </a:pPr>
            <a:r>
              <a:rPr lang="en-US" b="1" dirty="0" smtClean="0"/>
              <a:t>Task-3</a:t>
            </a:r>
            <a:endParaRPr lang="en-US" b="1" dirty="0"/>
          </a:p>
        </p:txBody>
      </p:sp>
      <p:cxnSp>
        <p:nvCxnSpPr>
          <p:cNvPr id="10" name="Straight Connector 9"/>
          <p:cNvCxnSpPr>
            <a:stCxn id="4" idx="3"/>
            <a:endCxn id="5" idx="1"/>
          </p:cNvCxnSpPr>
          <p:nvPr/>
        </p:nvCxnSpPr>
        <p:spPr>
          <a:xfrm flipV="1">
            <a:off x="3657600" y="1448883"/>
            <a:ext cx="4988786" cy="26185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3"/>
          </p:cNvCxnSpPr>
          <p:nvPr/>
        </p:nvCxnSpPr>
        <p:spPr>
          <a:xfrm>
            <a:off x="3657600" y="4067392"/>
            <a:ext cx="5071915" cy="7124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629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smtClean="0"/>
              <a:t>Parallel Algorithm Design-</a:t>
            </a:r>
            <a:r>
              <a:rPr lang="en-US" b="1" u="sng" dirty="0" smtClean="0">
                <a:solidFill>
                  <a:srgbClr val="FF0000"/>
                </a:solidFill>
              </a:rPr>
              <a:t>Basic Terminologies</a:t>
            </a:r>
            <a:endParaRPr lang="en-US" b="1" u="sng" dirty="0">
              <a:solidFill>
                <a:srgbClr val="FF0000"/>
              </a:solidFill>
            </a:endParaRPr>
          </a:p>
        </p:txBody>
      </p:sp>
      <p:sp>
        <p:nvSpPr>
          <p:cNvPr id="3" name="Content Placeholder 2"/>
          <p:cNvSpPr>
            <a:spLocks noGrp="1"/>
          </p:cNvSpPr>
          <p:nvPr>
            <p:ph idx="1"/>
          </p:nvPr>
        </p:nvSpPr>
        <p:spPr>
          <a:xfrm>
            <a:off x="209006" y="845725"/>
            <a:ext cx="11652068" cy="5652057"/>
          </a:xfrm>
        </p:spPr>
        <p:txBody>
          <a:bodyPr>
            <a:noAutofit/>
          </a:bodyPr>
          <a:lstStyle/>
          <a:p>
            <a:pPr algn="just">
              <a:lnSpc>
                <a:spcPct val="100000"/>
              </a:lnSpc>
            </a:pPr>
            <a:r>
              <a:rPr lang="en-US" b="1" dirty="0" smtClean="0"/>
              <a:t>Decomposition</a:t>
            </a:r>
          </a:p>
          <a:p>
            <a:pPr lvl="1" algn="just">
              <a:lnSpc>
                <a:spcPct val="100000"/>
              </a:lnSpc>
              <a:buFontTx/>
              <a:buChar char="-"/>
            </a:pPr>
            <a:r>
              <a:rPr lang="en-US" sz="2800" dirty="0" smtClean="0"/>
              <a:t>The </a:t>
            </a:r>
            <a:r>
              <a:rPr lang="en-US" sz="2800" dirty="0"/>
              <a:t>process of dividing a computation into smaller parts, some or all of which </a:t>
            </a:r>
            <a:r>
              <a:rPr lang="en-US" sz="2800" dirty="0" smtClean="0"/>
              <a:t>may potentially be </a:t>
            </a:r>
            <a:r>
              <a:rPr lang="en-US" sz="2800" dirty="0"/>
              <a:t>executed in </a:t>
            </a:r>
            <a:r>
              <a:rPr lang="en-US" sz="2800" dirty="0" smtClean="0"/>
              <a:t>parallel</a:t>
            </a:r>
          </a:p>
          <a:p>
            <a:pPr algn="just">
              <a:lnSpc>
                <a:spcPct val="100000"/>
              </a:lnSpc>
            </a:pPr>
            <a:r>
              <a:rPr lang="en-US" b="1" dirty="0" smtClean="0"/>
              <a:t>Tasks</a:t>
            </a:r>
          </a:p>
          <a:p>
            <a:pPr lvl="1" algn="just">
              <a:lnSpc>
                <a:spcPct val="100000"/>
              </a:lnSpc>
              <a:buFontTx/>
              <a:buChar char="-"/>
            </a:pPr>
            <a:r>
              <a:rPr lang="en-US" sz="2800" dirty="0" smtClean="0"/>
              <a:t>Programmer-defined </a:t>
            </a:r>
            <a:r>
              <a:rPr lang="en-US" sz="2800" dirty="0"/>
              <a:t>units </a:t>
            </a:r>
            <a:r>
              <a:rPr lang="en-US" sz="2800" dirty="0" smtClean="0"/>
              <a:t>of computation </a:t>
            </a:r>
            <a:r>
              <a:rPr lang="en-US" sz="2800" dirty="0"/>
              <a:t>into which the main computation is subdivided by means of </a:t>
            </a:r>
            <a:r>
              <a:rPr lang="en-US" sz="2800" dirty="0" smtClean="0"/>
              <a:t>decomposition. </a:t>
            </a:r>
          </a:p>
          <a:p>
            <a:pPr lvl="1" algn="just">
              <a:lnSpc>
                <a:spcPct val="100000"/>
              </a:lnSpc>
              <a:buFontTx/>
              <a:buChar char="-"/>
            </a:pPr>
            <a:r>
              <a:rPr lang="en-US" sz="2800" dirty="0" smtClean="0"/>
              <a:t>Simultaneous </a:t>
            </a:r>
            <a:r>
              <a:rPr lang="en-US" sz="2800" dirty="0"/>
              <a:t>execution of multiple tasks is the key to reducing the time required to solve </a:t>
            </a:r>
            <a:r>
              <a:rPr lang="en-US" sz="2800" dirty="0" smtClean="0"/>
              <a:t>the entire </a:t>
            </a:r>
            <a:r>
              <a:rPr lang="en-US" sz="2800" dirty="0"/>
              <a:t>problem. </a:t>
            </a:r>
            <a:endParaRPr lang="en-US" sz="2800" dirty="0" smtClean="0"/>
          </a:p>
          <a:p>
            <a:pPr lvl="1" algn="just">
              <a:lnSpc>
                <a:spcPct val="100000"/>
              </a:lnSpc>
              <a:buFontTx/>
              <a:buChar char="-"/>
            </a:pPr>
            <a:r>
              <a:rPr lang="en-US" sz="2800" dirty="0" smtClean="0"/>
              <a:t>Tasks </a:t>
            </a:r>
            <a:r>
              <a:rPr lang="en-US" sz="2800" dirty="0"/>
              <a:t>can be of arbitrary size, but once defined, they are regarded as </a:t>
            </a:r>
            <a:r>
              <a:rPr lang="en-US" sz="2800" dirty="0" smtClean="0"/>
              <a:t>indivisible units </a:t>
            </a:r>
            <a:r>
              <a:rPr lang="en-US" sz="2800" dirty="0"/>
              <a:t>of computation. </a:t>
            </a:r>
            <a:endParaRPr lang="en-US" sz="2800" dirty="0" smtClean="0"/>
          </a:p>
          <a:p>
            <a:pPr lvl="1" algn="just">
              <a:lnSpc>
                <a:spcPct val="100000"/>
              </a:lnSpc>
              <a:buFontTx/>
              <a:buChar char="-"/>
            </a:pPr>
            <a:r>
              <a:rPr lang="en-US" sz="2800" dirty="0" smtClean="0"/>
              <a:t>The </a:t>
            </a:r>
            <a:r>
              <a:rPr lang="en-US" sz="2800" dirty="0"/>
              <a:t>tasks into which a problem is decomposed may not all be of the </a:t>
            </a:r>
            <a:r>
              <a:rPr lang="en-US" sz="2800" dirty="0" smtClean="0"/>
              <a:t>same size</a:t>
            </a:r>
            <a:r>
              <a:rPr lang="en-US" sz="2800" dirty="0"/>
              <a:t>.</a:t>
            </a:r>
            <a:endParaRPr lang="en-US" sz="7200" dirty="0"/>
          </a:p>
          <a:p>
            <a:pPr algn="just">
              <a:lnSpc>
                <a:spcPct val="100000"/>
              </a:lnSpc>
            </a:pPr>
            <a:endParaRPr lang="en-US" b="1" dirty="0"/>
          </a:p>
        </p:txBody>
      </p:sp>
    </p:spTree>
    <p:extLst>
      <p:ext uri="{BB962C8B-B14F-4D97-AF65-F5344CB8AC3E}">
        <p14:creationId xmlns:p14="http://schemas.microsoft.com/office/powerpoint/2010/main" val="7508185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smtClean="0"/>
              <a:t>Speculative </a:t>
            </a:r>
            <a:r>
              <a:rPr lang="en-US" b="1" dirty="0" smtClean="0"/>
              <a:t>Decomposition</a:t>
            </a:r>
          </a:p>
          <a:p>
            <a:pPr lvl="1" algn="just">
              <a:lnSpc>
                <a:spcPct val="150000"/>
              </a:lnSpc>
              <a:buFontTx/>
              <a:buChar char="-"/>
            </a:pPr>
            <a:r>
              <a:rPr lang="en-US" dirty="0" smtClean="0"/>
              <a:t>Used </a:t>
            </a:r>
            <a:r>
              <a:rPr lang="en-US" dirty="0"/>
              <a:t>when a program may take one of many </a:t>
            </a:r>
            <a:r>
              <a:rPr lang="en-US" dirty="0" smtClean="0"/>
              <a:t>possible computationally </a:t>
            </a:r>
            <a:r>
              <a:rPr lang="en-US" dirty="0"/>
              <a:t>significant branches depending on the output of other computations </a:t>
            </a:r>
            <a:r>
              <a:rPr lang="en-US" dirty="0" smtClean="0"/>
              <a:t>that precede it. </a:t>
            </a:r>
          </a:p>
          <a:p>
            <a:pPr lvl="1" algn="just">
              <a:lnSpc>
                <a:spcPct val="150000"/>
              </a:lnSpc>
              <a:buFontTx/>
              <a:buChar char="-"/>
            </a:pPr>
            <a:r>
              <a:rPr lang="en-US" dirty="0" smtClean="0"/>
              <a:t>In </a:t>
            </a:r>
            <a:r>
              <a:rPr lang="en-US" dirty="0"/>
              <a:t>this situation, while one task is performing the computation whose output is </a:t>
            </a:r>
            <a:r>
              <a:rPr lang="en-US" dirty="0" smtClean="0"/>
              <a:t>used in </a:t>
            </a:r>
            <a:r>
              <a:rPr lang="en-US" dirty="0"/>
              <a:t>deciding the next computation, other tasks can concurrently start the computations of </a:t>
            </a:r>
            <a:r>
              <a:rPr lang="en-US" dirty="0" smtClean="0"/>
              <a:t>the next stage.</a:t>
            </a:r>
          </a:p>
        </p:txBody>
      </p:sp>
    </p:spTree>
    <p:extLst>
      <p:ext uri="{BB962C8B-B14F-4D97-AF65-F5344CB8AC3E}">
        <p14:creationId xmlns:p14="http://schemas.microsoft.com/office/powerpoint/2010/main" val="287416248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smtClean="0"/>
              <a:t>Speculative </a:t>
            </a:r>
            <a:r>
              <a:rPr lang="en-US" b="1" dirty="0" smtClean="0"/>
              <a:t>Decomposition</a:t>
            </a:r>
          </a:p>
          <a:p>
            <a:pPr lvl="1" algn="just">
              <a:lnSpc>
                <a:spcPct val="150000"/>
              </a:lnSpc>
              <a:buFontTx/>
              <a:buChar char="-"/>
            </a:pPr>
            <a:r>
              <a:rPr lang="en-US" dirty="0" smtClean="0"/>
              <a:t>This scenario is similar to evaluating one or more of the branches of a </a:t>
            </a:r>
            <a:r>
              <a:rPr lang="en-US" i="1" dirty="0" smtClean="0"/>
              <a:t>switch </a:t>
            </a:r>
            <a:r>
              <a:rPr lang="en-US" dirty="0" smtClean="0"/>
              <a:t>statement in C in parallel before the input for the </a:t>
            </a:r>
            <a:r>
              <a:rPr lang="en-US" i="1" dirty="0" smtClean="0"/>
              <a:t>switch </a:t>
            </a:r>
            <a:r>
              <a:rPr lang="en-US" dirty="0" smtClean="0"/>
              <a:t>is available. </a:t>
            </a:r>
          </a:p>
          <a:p>
            <a:pPr lvl="1" algn="just">
              <a:lnSpc>
                <a:spcPct val="150000"/>
              </a:lnSpc>
              <a:buFontTx/>
              <a:buChar char="-"/>
            </a:pPr>
            <a:r>
              <a:rPr lang="en-US" dirty="0" smtClean="0"/>
              <a:t>While one task is performing the computation that will eventually resolve the switch, other tasks could pick up the multiple branches of the switch in parallel. </a:t>
            </a:r>
          </a:p>
          <a:p>
            <a:pPr lvl="1" algn="just">
              <a:lnSpc>
                <a:spcPct val="150000"/>
              </a:lnSpc>
              <a:buFontTx/>
              <a:buChar char="-"/>
            </a:pPr>
            <a:r>
              <a:rPr lang="en-US" dirty="0" smtClean="0"/>
              <a:t>When the input for the </a:t>
            </a:r>
            <a:r>
              <a:rPr lang="en-US" i="1" dirty="0" smtClean="0"/>
              <a:t>switch </a:t>
            </a:r>
            <a:r>
              <a:rPr lang="en-US" dirty="0"/>
              <a:t>has finally been computed, the computation corresponding to the correct branch would be used while </a:t>
            </a:r>
            <a:r>
              <a:rPr lang="en-US" dirty="0" smtClean="0"/>
              <a:t>that corresponding </a:t>
            </a:r>
            <a:r>
              <a:rPr lang="en-US" dirty="0"/>
              <a:t>to the other branches would be discarded. </a:t>
            </a:r>
            <a:endParaRPr lang="en-US" dirty="0" smtClean="0"/>
          </a:p>
          <a:p>
            <a:pPr lvl="1" algn="just">
              <a:lnSpc>
                <a:spcPct val="150000"/>
              </a:lnSpc>
              <a:buFontTx/>
              <a:buChar char="-"/>
            </a:pPr>
            <a:r>
              <a:rPr lang="en-US" dirty="0" smtClean="0"/>
              <a:t>The </a:t>
            </a:r>
            <a:r>
              <a:rPr lang="en-US" dirty="0"/>
              <a:t>parallel run time is smaller </a:t>
            </a:r>
            <a:r>
              <a:rPr lang="en-US" dirty="0" smtClean="0"/>
              <a:t>than the </a:t>
            </a:r>
            <a:r>
              <a:rPr lang="en-US" dirty="0"/>
              <a:t>serial run time by the amount of time required to evaluate the condition on which the </a:t>
            </a:r>
            <a:r>
              <a:rPr lang="en-US" dirty="0" smtClean="0"/>
              <a:t>next task </a:t>
            </a:r>
            <a:r>
              <a:rPr lang="en-US" dirty="0"/>
              <a:t>depends because this time is utilized to perform a useful computation for the next stage </a:t>
            </a:r>
            <a:r>
              <a:rPr lang="en-US" dirty="0" smtClean="0"/>
              <a:t>in parallel</a:t>
            </a:r>
            <a:r>
              <a:rPr lang="en-US" dirty="0"/>
              <a:t>.</a:t>
            </a:r>
            <a:endParaRPr lang="en-US" sz="75300" b="1" dirty="0" smtClean="0"/>
          </a:p>
        </p:txBody>
      </p:sp>
    </p:spTree>
    <p:extLst>
      <p:ext uri="{BB962C8B-B14F-4D97-AF65-F5344CB8AC3E}">
        <p14:creationId xmlns:p14="http://schemas.microsoft.com/office/powerpoint/2010/main" val="28146756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smtClean="0"/>
              <a:t>Speculative </a:t>
            </a:r>
            <a:r>
              <a:rPr lang="en-US" b="1" dirty="0" smtClean="0"/>
              <a:t>Decomposition</a:t>
            </a:r>
          </a:p>
          <a:p>
            <a:pPr lvl="1" algn="just">
              <a:lnSpc>
                <a:spcPct val="150000"/>
              </a:lnSpc>
              <a:buFontTx/>
              <a:buChar char="-"/>
            </a:pPr>
            <a:r>
              <a:rPr lang="en-US" dirty="0" smtClean="0"/>
              <a:t>However</a:t>
            </a:r>
            <a:r>
              <a:rPr lang="en-US" dirty="0"/>
              <a:t>, this parallel formulation of a switch guarantees at least some wasteful</a:t>
            </a:r>
          </a:p>
          <a:p>
            <a:pPr lvl="1" algn="just">
              <a:lnSpc>
                <a:spcPct val="150000"/>
              </a:lnSpc>
              <a:buFontTx/>
              <a:buChar char="-"/>
            </a:pPr>
            <a:r>
              <a:rPr lang="en-US" dirty="0"/>
              <a:t>computation. </a:t>
            </a:r>
            <a:endParaRPr lang="en-US" dirty="0" smtClean="0"/>
          </a:p>
          <a:p>
            <a:pPr lvl="1" algn="just">
              <a:lnSpc>
                <a:spcPct val="150000"/>
              </a:lnSpc>
              <a:buFontTx/>
              <a:buChar char="-"/>
            </a:pPr>
            <a:r>
              <a:rPr lang="en-US" dirty="0" smtClean="0"/>
              <a:t>In </a:t>
            </a:r>
            <a:r>
              <a:rPr lang="en-US" dirty="0"/>
              <a:t>order to minimize the wasted computation, a slightly different formulation </a:t>
            </a:r>
            <a:r>
              <a:rPr lang="en-US" dirty="0" smtClean="0"/>
              <a:t>of speculative </a:t>
            </a:r>
            <a:r>
              <a:rPr lang="en-US" dirty="0"/>
              <a:t>decomposition could be used, especially in situations where one of the outcomes </a:t>
            </a:r>
            <a:r>
              <a:rPr lang="en-US" dirty="0" smtClean="0"/>
              <a:t>of the switch is more likely than the others. </a:t>
            </a:r>
          </a:p>
          <a:p>
            <a:pPr lvl="1" algn="just">
              <a:lnSpc>
                <a:spcPct val="150000"/>
              </a:lnSpc>
              <a:buFontTx/>
              <a:buChar char="-"/>
            </a:pPr>
            <a:r>
              <a:rPr lang="en-US" dirty="0" smtClean="0"/>
              <a:t>In this case, only the most promising branch is taken up a task in parallel with the preceding computation. In case the outcome of the switch is different from what was anticipated, the computation is rolled back and the correct branch of the switch is taken.</a:t>
            </a:r>
            <a:endParaRPr lang="en-US" sz="75300" b="1" dirty="0" smtClean="0"/>
          </a:p>
        </p:txBody>
      </p:sp>
    </p:spTree>
    <p:extLst>
      <p:ext uri="{BB962C8B-B14F-4D97-AF65-F5344CB8AC3E}">
        <p14:creationId xmlns:p14="http://schemas.microsoft.com/office/powerpoint/2010/main" val="22516539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smtClean="0"/>
              <a:t>Hybrid </a:t>
            </a:r>
            <a:r>
              <a:rPr lang="en-US" b="1" dirty="0" smtClean="0"/>
              <a:t>Decomposition</a:t>
            </a:r>
          </a:p>
          <a:p>
            <a:pPr lvl="1" algn="just">
              <a:lnSpc>
                <a:spcPct val="150000"/>
              </a:lnSpc>
              <a:buFontTx/>
              <a:buChar char="-"/>
            </a:pPr>
            <a:r>
              <a:rPr lang="en-US" dirty="0" smtClean="0"/>
              <a:t>Use </a:t>
            </a:r>
            <a:r>
              <a:rPr lang="en-US" dirty="0"/>
              <a:t>multiple decomposition techniques </a:t>
            </a:r>
            <a:r>
              <a:rPr lang="en-US" dirty="0" smtClean="0"/>
              <a:t>together</a:t>
            </a:r>
          </a:p>
          <a:p>
            <a:pPr lvl="1" algn="just">
              <a:lnSpc>
                <a:spcPct val="150000"/>
              </a:lnSpc>
              <a:buFontTx/>
              <a:buChar char="-"/>
            </a:pPr>
            <a:r>
              <a:rPr lang="en-US" b="1" u="sng" dirty="0" smtClean="0"/>
              <a:t>For Example,</a:t>
            </a:r>
            <a:r>
              <a:rPr lang="en-US" dirty="0" smtClean="0"/>
              <a:t> While </a:t>
            </a:r>
            <a:r>
              <a:rPr lang="en-US" dirty="0"/>
              <a:t>finding the minimum of a large set of n numbers, a purely </a:t>
            </a:r>
            <a:r>
              <a:rPr lang="en-US" dirty="0" smtClean="0"/>
              <a:t>recursive decomposition </a:t>
            </a:r>
            <a:r>
              <a:rPr lang="en-US" dirty="0"/>
              <a:t>may result in far more tasks than the number of processes, P, </a:t>
            </a:r>
            <a:r>
              <a:rPr lang="en-US" dirty="0" smtClean="0"/>
              <a:t>available.</a:t>
            </a:r>
          </a:p>
          <a:p>
            <a:pPr lvl="1" algn="just">
              <a:lnSpc>
                <a:spcPct val="150000"/>
              </a:lnSpc>
              <a:buFontTx/>
              <a:buChar char="-"/>
            </a:pPr>
            <a:r>
              <a:rPr lang="en-US" dirty="0" smtClean="0"/>
              <a:t>An efficient </a:t>
            </a:r>
            <a:r>
              <a:rPr lang="en-US" dirty="0"/>
              <a:t>decomposition would partition the input into P roughly equal parts and have each </a:t>
            </a:r>
            <a:r>
              <a:rPr lang="en-US" dirty="0" smtClean="0"/>
              <a:t>task compute </a:t>
            </a:r>
            <a:r>
              <a:rPr lang="en-US" dirty="0"/>
              <a:t>the minimum of the sequence assigned to it. </a:t>
            </a:r>
            <a:endParaRPr lang="en-US" dirty="0" smtClean="0"/>
          </a:p>
          <a:p>
            <a:pPr lvl="1" algn="just">
              <a:lnSpc>
                <a:spcPct val="150000"/>
              </a:lnSpc>
              <a:buFontTx/>
              <a:buChar char="-"/>
            </a:pPr>
            <a:r>
              <a:rPr lang="en-US" dirty="0" smtClean="0"/>
              <a:t>The </a:t>
            </a:r>
            <a:r>
              <a:rPr lang="en-US" dirty="0"/>
              <a:t>final result can be obtained by </a:t>
            </a:r>
            <a:r>
              <a:rPr lang="en-US" dirty="0" smtClean="0"/>
              <a:t>finding the </a:t>
            </a:r>
            <a:r>
              <a:rPr lang="en-US" dirty="0"/>
              <a:t>minimum of the P intermediate results by using the recursive </a:t>
            </a:r>
            <a:r>
              <a:rPr lang="en-US" dirty="0" smtClean="0"/>
              <a:t>decomposition shown</a:t>
            </a:r>
            <a:endParaRPr lang="en-US" dirty="0"/>
          </a:p>
          <a:p>
            <a:pPr lvl="1" algn="just">
              <a:lnSpc>
                <a:spcPct val="150000"/>
              </a:lnSpc>
              <a:buFontTx/>
              <a:buChar char="-"/>
            </a:pPr>
            <a:endParaRPr lang="en-US" sz="75300" b="1" dirty="0" smtClean="0"/>
          </a:p>
        </p:txBody>
      </p:sp>
    </p:spTree>
    <p:extLst>
      <p:ext uri="{BB962C8B-B14F-4D97-AF65-F5344CB8AC3E}">
        <p14:creationId xmlns:p14="http://schemas.microsoft.com/office/powerpoint/2010/main" val="261654487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smtClean="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smtClean="0"/>
              <a:t>Hybrid </a:t>
            </a:r>
            <a:r>
              <a:rPr lang="en-US" b="1" dirty="0" smtClean="0"/>
              <a:t>Decomposition</a:t>
            </a:r>
          </a:p>
          <a:p>
            <a:pPr lvl="1" algn="just">
              <a:lnSpc>
                <a:spcPct val="150000"/>
              </a:lnSpc>
              <a:buFontTx/>
              <a:buChar char="-"/>
            </a:pPr>
            <a:r>
              <a:rPr lang="en-US" dirty="0"/>
              <a:t>Hybrid decomposition for finding the minimum of an </a:t>
            </a:r>
            <a:r>
              <a:rPr lang="en-US" dirty="0" smtClean="0"/>
              <a:t>array of </a:t>
            </a:r>
            <a:r>
              <a:rPr lang="en-US" dirty="0"/>
              <a:t>size 16 using four </a:t>
            </a:r>
            <a:r>
              <a:rPr lang="en-US" dirty="0" smtClean="0"/>
              <a:t>tasks (3, 7, 2,9,11,4,5,8,7,10,6,13,1,19,3,9)</a:t>
            </a:r>
            <a:endParaRPr lang="en-US" sz="75300" b="1" dirty="0" smtClean="0"/>
          </a:p>
        </p:txBody>
      </p:sp>
      <p:pic>
        <p:nvPicPr>
          <p:cNvPr id="4" name="Picture 3"/>
          <p:cNvPicPr>
            <a:picLocks noChangeAspect="1"/>
          </p:cNvPicPr>
          <p:nvPr/>
        </p:nvPicPr>
        <p:blipFill>
          <a:blip r:embed="rId2"/>
          <a:stretch>
            <a:fillRect/>
          </a:stretch>
        </p:blipFill>
        <p:spPr>
          <a:xfrm>
            <a:off x="2353973" y="2863561"/>
            <a:ext cx="8217045" cy="2719820"/>
          </a:xfrm>
          <a:prstGeom prst="rect">
            <a:avLst/>
          </a:prstGeom>
        </p:spPr>
      </p:pic>
    </p:spTree>
    <p:extLst>
      <p:ext uri="{BB962C8B-B14F-4D97-AF65-F5344CB8AC3E}">
        <p14:creationId xmlns:p14="http://schemas.microsoft.com/office/powerpoint/2010/main" val="13797097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fontScale="90000"/>
          </a:bodyPr>
          <a:lstStyle/>
          <a:p>
            <a:r>
              <a:rPr lang="en-US" b="1" dirty="0" smtClean="0"/>
              <a:t>Assignment  - </a:t>
            </a:r>
            <a:r>
              <a:rPr lang="en-US" sz="5000" b="1" dirty="0" smtClean="0">
                <a:solidFill>
                  <a:srgbClr val="FF0000"/>
                </a:solidFill>
              </a:rPr>
              <a:t>Only Hand-Written Accepted</a:t>
            </a:r>
            <a:endParaRPr lang="en-US" sz="5000" b="1" dirty="0">
              <a:solidFill>
                <a:srgbClr val="FF0000"/>
              </a:solidFill>
            </a:endParaRPr>
          </a:p>
        </p:txBody>
      </p:sp>
      <p:pic>
        <p:nvPicPr>
          <p:cNvPr id="2" name="Picture 1"/>
          <p:cNvPicPr>
            <a:picLocks noChangeAspect="1"/>
          </p:cNvPicPr>
          <p:nvPr/>
        </p:nvPicPr>
        <p:blipFill>
          <a:blip r:embed="rId2"/>
          <a:stretch>
            <a:fillRect/>
          </a:stretch>
        </p:blipFill>
        <p:spPr>
          <a:xfrm>
            <a:off x="5143500" y="1971675"/>
            <a:ext cx="7048500" cy="4886325"/>
          </a:xfrm>
          <a:prstGeom prst="rect">
            <a:avLst/>
          </a:prstGeom>
        </p:spPr>
      </p:pic>
      <p:sp>
        <p:nvSpPr>
          <p:cNvPr id="3" name="Rectangle 2"/>
          <p:cNvSpPr/>
          <p:nvPr/>
        </p:nvSpPr>
        <p:spPr>
          <a:xfrm>
            <a:off x="209006" y="1078262"/>
            <a:ext cx="10570138" cy="1938992"/>
          </a:xfrm>
          <a:prstGeom prst="rect">
            <a:avLst/>
          </a:prstGeom>
        </p:spPr>
        <p:txBody>
          <a:bodyPr wrap="none">
            <a:spAutoFit/>
          </a:bodyPr>
          <a:lstStyle/>
          <a:p>
            <a:r>
              <a:rPr lang="en-US" sz="2400" dirty="0" smtClean="0"/>
              <a:t>Q# 1 For </a:t>
            </a:r>
            <a:r>
              <a:rPr lang="en-US" sz="2400" dirty="0"/>
              <a:t>the task graphs given in Figure </a:t>
            </a:r>
            <a:r>
              <a:rPr lang="en-US" sz="2400" dirty="0" smtClean="0"/>
              <a:t>(a), (b), (c) and (d) </a:t>
            </a:r>
            <a:r>
              <a:rPr lang="en-US" sz="2400" dirty="0"/>
              <a:t>determine the following:</a:t>
            </a:r>
          </a:p>
          <a:p>
            <a:endParaRPr lang="en-US" sz="2400" b="1" dirty="0" smtClean="0"/>
          </a:p>
          <a:p>
            <a:r>
              <a:rPr lang="en-US" sz="2400" b="1" dirty="0" smtClean="0"/>
              <a:t>1</a:t>
            </a:r>
            <a:r>
              <a:rPr lang="en-US" sz="2400" b="1" dirty="0"/>
              <a:t>. </a:t>
            </a:r>
            <a:r>
              <a:rPr lang="en-US" sz="2400" dirty="0"/>
              <a:t>Maximum degree of concurrency.</a:t>
            </a:r>
          </a:p>
          <a:p>
            <a:endParaRPr lang="en-US" sz="2400" b="1" dirty="0" smtClean="0"/>
          </a:p>
          <a:p>
            <a:r>
              <a:rPr lang="en-US" sz="2400" b="1" dirty="0" smtClean="0"/>
              <a:t>2</a:t>
            </a:r>
            <a:r>
              <a:rPr lang="en-US" sz="2400" b="1" dirty="0"/>
              <a:t>. </a:t>
            </a:r>
            <a:r>
              <a:rPr lang="en-US" sz="2400" dirty="0"/>
              <a:t>Critical path length.</a:t>
            </a:r>
            <a:endParaRPr lang="en-US" sz="2400" dirty="0"/>
          </a:p>
        </p:txBody>
      </p:sp>
    </p:spTree>
    <p:extLst>
      <p:ext uri="{BB962C8B-B14F-4D97-AF65-F5344CB8AC3E}">
        <p14:creationId xmlns:p14="http://schemas.microsoft.com/office/powerpoint/2010/main" val="8006639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fontScale="90000"/>
          </a:bodyPr>
          <a:lstStyle/>
          <a:p>
            <a:r>
              <a:rPr lang="en-US" b="1" dirty="0" smtClean="0"/>
              <a:t>Assignment  - </a:t>
            </a:r>
            <a:r>
              <a:rPr lang="en-US" sz="5000" b="1" dirty="0" smtClean="0">
                <a:solidFill>
                  <a:srgbClr val="FF0000"/>
                </a:solidFill>
              </a:rPr>
              <a:t>Only Hand-Written Accepted</a:t>
            </a:r>
            <a:endParaRPr lang="en-US" sz="5000" b="1" dirty="0">
              <a:solidFill>
                <a:srgbClr val="FF0000"/>
              </a:solidFill>
            </a:endParaRPr>
          </a:p>
        </p:txBody>
      </p:sp>
      <p:sp>
        <p:nvSpPr>
          <p:cNvPr id="3" name="Rectangle 2"/>
          <p:cNvSpPr/>
          <p:nvPr/>
        </p:nvSpPr>
        <p:spPr>
          <a:xfrm>
            <a:off x="209006" y="1078262"/>
            <a:ext cx="10570138" cy="1938992"/>
          </a:xfrm>
          <a:prstGeom prst="rect">
            <a:avLst/>
          </a:prstGeom>
        </p:spPr>
        <p:txBody>
          <a:bodyPr wrap="none">
            <a:spAutoFit/>
          </a:bodyPr>
          <a:lstStyle/>
          <a:p>
            <a:r>
              <a:rPr lang="en-US" sz="2400" dirty="0" smtClean="0"/>
              <a:t>Q# 1 For </a:t>
            </a:r>
            <a:r>
              <a:rPr lang="en-US" sz="2400" dirty="0"/>
              <a:t>the task graphs given in Figure </a:t>
            </a:r>
            <a:r>
              <a:rPr lang="en-US" sz="2400" dirty="0" smtClean="0"/>
              <a:t>(a), (b), (c) and (d) </a:t>
            </a:r>
            <a:r>
              <a:rPr lang="en-US" sz="2400" dirty="0"/>
              <a:t>determine the following:</a:t>
            </a:r>
          </a:p>
          <a:p>
            <a:endParaRPr lang="en-US" sz="2400" b="1" dirty="0" smtClean="0"/>
          </a:p>
          <a:p>
            <a:r>
              <a:rPr lang="en-US" sz="2400" b="1" dirty="0" smtClean="0"/>
              <a:t>1</a:t>
            </a:r>
            <a:r>
              <a:rPr lang="en-US" sz="2400" b="1" dirty="0"/>
              <a:t>. </a:t>
            </a:r>
            <a:r>
              <a:rPr lang="en-US" sz="2400" dirty="0"/>
              <a:t>Maximum degree of concurrency.</a:t>
            </a:r>
          </a:p>
          <a:p>
            <a:endParaRPr lang="en-US" sz="2400" b="1" dirty="0" smtClean="0"/>
          </a:p>
          <a:p>
            <a:r>
              <a:rPr lang="en-US" sz="2400" b="1" dirty="0" smtClean="0"/>
              <a:t>2</a:t>
            </a:r>
            <a:r>
              <a:rPr lang="en-US" sz="2400" b="1" dirty="0"/>
              <a:t>. </a:t>
            </a:r>
            <a:r>
              <a:rPr lang="en-US" sz="2400" dirty="0"/>
              <a:t>Critical path length.</a:t>
            </a:r>
            <a:endParaRPr lang="en-US" sz="2400" dirty="0"/>
          </a:p>
        </p:txBody>
      </p:sp>
      <p:pic>
        <p:nvPicPr>
          <p:cNvPr id="4" name="Picture 3"/>
          <p:cNvPicPr>
            <a:picLocks noChangeAspect="1"/>
          </p:cNvPicPr>
          <p:nvPr/>
        </p:nvPicPr>
        <p:blipFill>
          <a:blip r:embed="rId2"/>
          <a:stretch>
            <a:fillRect/>
          </a:stretch>
        </p:blipFill>
        <p:spPr>
          <a:xfrm>
            <a:off x="6035040" y="2549237"/>
            <a:ext cx="5826034" cy="3153288"/>
          </a:xfrm>
          <a:prstGeom prst="rect">
            <a:avLst/>
          </a:prstGeom>
        </p:spPr>
      </p:pic>
    </p:spTree>
    <p:extLst>
      <p:ext uri="{BB962C8B-B14F-4D97-AF65-F5344CB8AC3E}">
        <p14:creationId xmlns:p14="http://schemas.microsoft.com/office/powerpoint/2010/main" val="261131611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fontScale="90000"/>
          </a:bodyPr>
          <a:lstStyle/>
          <a:p>
            <a:r>
              <a:rPr lang="en-US" b="1" dirty="0" smtClean="0"/>
              <a:t>Assignment  - </a:t>
            </a:r>
            <a:r>
              <a:rPr lang="en-US" sz="5000" b="1" dirty="0" smtClean="0">
                <a:solidFill>
                  <a:srgbClr val="FF0000"/>
                </a:solidFill>
              </a:rPr>
              <a:t>Only Hand-Written Accepted</a:t>
            </a:r>
            <a:endParaRPr lang="en-US" sz="5000" b="1" dirty="0">
              <a:solidFill>
                <a:srgbClr val="FF0000"/>
              </a:solidFill>
            </a:endParaRPr>
          </a:p>
        </p:txBody>
      </p:sp>
      <p:sp>
        <p:nvSpPr>
          <p:cNvPr id="3" name="Rectangle 2"/>
          <p:cNvSpPr/>
          <p:nvPr/>
        </p:nvSpPr>
        <p:spPr>
          <a:xfrm>
            <a:off x="170343" y="1078262"/>
            <a:ext cx="11356640" cy="1323439"/>
          </a:xfrm>
          <a:prstGeom prst="rect">
            <a:avLst/>
          </a:prstGeom>
        </p:spPr>
        <p:txBody>
          <a:bodyPr wrap="square">
            <a:spAutoFit/>
          </a:bodyPr>
          <a:lstStyle/>
          <a:p>
            <a:pPr algn="just"/>
            <a:r>
              <a:rPr lang="en-US" sz="3200" dirty="0" smtClean="0"/>
              <a:t>Q# 2 </a:t>
            </a:r>
            <a:r>
              <a:rPr lang="en-US" sz="2400" dirty="0"/>
              <a:t>What are the average degrees of concurrency and critical-path lengths of </a:t>
            </a:r>
            <a:r>
              <a:rPr lang="en-US" sz="2400" dirty="0" smtClean="0"/>
              <a:t>task dependency</a:t>
            </a:r>
            <a:r>
              <a:rPr lang="en-US" sz="2400" dirty="0"/>
              <a:t> </a:t>
            </a:r>
            <a:r>
              <a:rPr lang="en-US" sz="2400" dirty="0" smtClean="0"/>
              <a:t>graphs </a:t>
            </a:r>
            <a:r>
              <a:rPr lang="en-US" sz="2400" dirty="0"/>
              <a:t>corresponding to the decompositions for matrix multiplication </a:t>
            </a:r>
            <a:r>
              <a:rPr lang="en-US" sz="2400" dirty="0" smtClean="0"/>
              <a:t>shown in </a:t>
            </a:r>
            <a:r>
              <a:rPr lang="en-US" sz="2400" dirty="0"/>
              <a:t>Figures</a:t>
            </a:r>
            <a:endParaRPr lang="en-US" sz="3200" dirty="0"/>
          </a:p>
        </p:txBody>
      </p:sp>
      <p:pic>
        <p:nvPicPr>
          <p:cNvPr id="2" name="Picture 1"/>
          <p:cNvPicPr>
            <a:picLocks noChangeAspect="1"/>
          </p:cNvPicPr>
          <p:nvPr/>
        </p:nvPicPr>
        <p:blipFill>
          <a:blip r:embed="rId2"/>
          <a:stretch>
            <a:fillRect/>
          </a:stretch>
        </p:blipFill>
        <p:spPr>
          <a:xfrm>
            <a:off x="4084925" y="2696196"/>
            <a:ext cx="6238875" cy="3676650"/>
          </a:xfrm>
          <a:prstGeom prst="rect">
            <a:avLst/>
          </a:prstGeom>
        </p:spPr>
      </p:pic>
    </p:spTree>
    <p:extLst>
      <p:ext uri="{BB962C8B-B14F-4D97-AF65-F5344CB8AC3E}">
        <p14:creationId xmlns:p14="http://schemas.microsoft.com/office/powerpoint/2010/main" val="40835485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fontScale="90000"/>
          </a:bodyPr>
          <a:lstStyle/>
          <a:p>
            <a:r>
              <a:rPr lang="en-US" b="1" dirty="0" smtClean="0"/>
              <a:t>Assignment  - </a:t>
            </a:r>
            <a:r>
              <a:rPr lang="en-US" sz="5000" b="1" dirty="0" smtClean="0">
                <a:solidFill>
                  <a:srgbClr val="FF0000"/>
                </a:solidFill>
              </a:rPr>
              <a:t>Only Hand-Written Accepted</a:t>
            </a:r>
            <a:endParaRPr lang="en-US" sz="5000" b="1" dirty="0">
              <a:solidFill>
                <a:srgbClr val="FF0000"/>
              </a:solidFill>
            </a:endParaRPr>
          </a:p>
        </p:txBody>
      </p:sp>
      <p:sp>
        <p:nvSpPr>
          <p:cNvPr id="3" name="Rectangle 2"/>
          <p:cNvSpPr/>
          <p:nvPr/>
        </p:nvSpPr>
        <p:spPr>
          <a:xfrm>
            <a:off x="170343" y="1078262"/>
            <a:ext cx="11356640" cy="954107"/>
          </a:xfrm>
          <a:prstGeom prst="rect">
            <a:avLst/>
          </a:prstGeom>
        </p:spPr>
        <p:txBody>
          <a:bodyPr wrap="square">
            <a:spAutoFit/>
          </a:bodyPr>
          <a:lstStyle/>
          <a:p>
            <a:pPr algn="just"/>
            <a:r>
              <a:rPr lang="en-US" sz="3200" dirty="0" smtClean="0"/>
              <a:t>Q# 3 </a:t>
            </a:r>
            <a:r>
              <a:rPr lang="en-US" sz="2400" dirty="0"/>
              <a:t>In the algorithm shown in </a:t>
            </a:r>
            <a:r>
              <a:rPr lang="en-US" sz="2400" dirty="0" smtClean="0"/>
              <a:t>below, </a:t>
            </a:r>
            <a:r>
              <a:rPr lang="en-US" sz="2400" dirty="0"/>
              <a:t>assume a decomposition such that </a:t>
            </a:r>
            <a:r>
              <a:rPr lang="en-US" sz="2400" dirty="0" smtClean="0"/>
              <a:t>each execution </a:t>
            </a:r>
            <a:r>
              <a:rPr lang="en-US" sz="2400" dirty="0"/>
              <a:t>of Line 7 is a task. Draw a task-dependency graph and a task-interaction graph.</a:t>
            </a:r>
            <a:endParaRPr lang="en-US" sz="3200" dirty="0"/>
          </a:p>
        </p:txBody>
      </p:sp>
      <p:pic>
        <p:nvPicPr>
          <p:cNvPr id="4" name="Picture 3"/>
          <p:cNvPicPr>
            <a:picLocks noChangeAspect="1"/>
          </p:cNvPicPr>
          <p:nvPr/>
        </p:nvPicPr>
        <p:blipFill>
          <a:blip r:embed="rId2"/>
          <a:stretch>
            <a:fillRect/>
          </a:stretch>
        </p:blipFill>
        <p:spPr>
          <a:xfrm>
            <a:off x="2105891" y="2701636"/>
            <a:ext cx="8118763" cy="3733367"/>
          </a:xfrm>
          <a:prstGeom prst="rect">
            <a:avLst/>
          </a:prstGeom>
        </p:spPr>
      </p:pic>
    </p:spTree>
    <p:extLst>
      <p:ext uri="{BB962C8B-B14F-4D97-AF65-F5344CB8AC3E}">
        <p14:creationId xmlns:p14="http://schemas.microsoft.com/office/powerpoint/2010/main" val="174572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smtClean="0"/>
              <a:t>Parallel Algorithm Design-</a:t>
            </a:r>
            <a:r>
              <a:rPr lang="en-US" b="1" u="sng" dirty="0" smtClean="0">
                <a:solidFill>
                  <a:srgbClr val="FF0000"/>
                </a:solidFill>
              </a:rPr>
              <a:t>Basic Terminologies</a:t>
            </a:r>
            <a:endParaRPr lang="en-US" b="1" u="sng" dirty="0">
              <a:solidFill>
                <a:srgbClr val="FF0000"/>
              </a:solidFill>
            </a:endParaRP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30000"/>
              </a:lnSpc>
            </a:pPr>
            <a:r>
              <a:rPr lang="en-US" b="1" dirty="0" smtClean="0"/>
              <a:t>Task Dependency Graph</a:t>
            </a:r>
          </a:p>
          <a:p>
            <a:pPr lvl="1" algn="just">
              <a:lnSpc>
                <a:spcPct val="130000"/>
              </a:lnSpc>
              <a:buFontTx/>
              <a:buChar char="-"/>
            </a:pPr>
            <a:r>
              <a:rPr lang="en-US" dirty="0" smtClean="0"/>
              <a:t>An </a:t>
            </a:r>
            <a:r>
              <a:rPr lang="en-US" dirty="0"/>
              <a:t>abstraction used to express </a:t>
            </a:r>
            <a:r>
              <a:rPr lang="en-US" dirty="0" smtClean="0"/>
              <a:t>dependencies </a:t>
            </a:r>
            <a:r>
              <a:rPr lang="en-US" dirty="0"/>
              <a:t>among tasks and their relative order of execution is known as a </a:t>
            </a:r>
            <a:r>
              <a:rPr lang="en-US" b="1" i="1" dirty="0" smtClean="0"/>
              <a:t>task dependency</a:t>
            </a:r>
            <a:r>
              <a:rPr lang="en-US" b="1" i="1" dirty="0"/>
              <a:t> </a:t>
            </a:r>
            <a:r>
              <a:rPr lang="en-US" b="1" i="1" dirty="0" smtClean="0"/>
              <a:t>graph</a:t>
            </a:r>
            <a:r>
              <a:rPr lang="en-US" dirty="0"/>
              <a:t>. </a:t>
            </a:r>
            <a:endParaRPr lang="en-US" dirty="0" smtClean="0"/>
          </a:p>
          <a:p>
            <a:pPr lvl="1" algn="just">
              <a:lnSpc>
                <a:spcPct val="130000"/>
              </a:lnSpc>
              <a:buFontTx/>
              <a:buChar char="-"/>
            </a:pPr>
            <a:r>
              <a:rPr lang="en-US" dirty="0" smtClean="0"/>
              <a:t>A </a:t>
            </a:r>
            <a:r>
              <a:rPr lang="en-US" dirty="0"/>
              <a:t>task-dependency graph is a directed acyclic graph in which the </a:t>
            </a:r>
            <a:r>
              <a:rPr lang="en-US" dirty="0" smtClean="0"/>
              <a:t>nodes represent </a:t>
            </a:r>
            <a:r>
              <a:rPr lang="en-US" dirty="0"/>
              <a:t>tasks and the directed edges indicate the dependencies amongst them. </a:t>
            </a:r>
            <a:endParaRPr lang="en-US" dirty="0" smtClean="0"/>
          </a:p>
          <a:p>
            <a:pPr lvl="1" algn="just">
              <a:lnSpc>
                <a:spcPct val="130000"/>
              </a:lnSpc>
              <a:buFontTx/>
              <a:buChar char="-"/>
            </a:pPr>
            <a:r>
              <a:rPr lang="en-US" dirty="0" smtClean="0"/>
              <a:t>The task corresponding </a:t>
            </a:r>
            <a:r>
              <a:rPr lang="en-US" dirty="0"/>
              <a:t>to a node can be executed when all tasks connected to this node by </a:t>
            </a:r>
            <a:r>
              <a:rPr lang="en-US" dirty="0" smtClean="0"/>
              <a:t>incoming edges </a:t>
            </a:r>
            <a:r>
              <a:rPr lang="en-US" dirty="0"/>
              <a:t>have completed. </a:t>
            </a:r>
            <a:endParaRPr lang="en-US" dirty="0" smtClean="0"/>
          </a:p>
          <a:p>
            <a:pPr lvl="1" algn="just">
              <a:lnSpc>
                <a:spcPct val="130000"/>
              </a:lnSpc>
              <a:buFontTx/>
              <a:buChar char="-"/>
            </a:pPr>
            <a:r>
              <a:rPr lang="en-US" dirty="0" smtClean="0"/>
              <a:t>Task-dependency </a:t>
            </a:r>
            <a:r>
              <a:rPr lang="en-US" dirty="0"/>
              <a:t>graphs can be disconnected and the </a:t>
            </a:r>
            <a:r>
              <a:rPr lang="en-US" dirty="0" smtClean="0"/>
              <a:t>edge set of </a:t>
            </a:r>
            <a:r>
              <a:rPr lang="en-US" dirty="0"/>
              <a:t>a task-dependency graph can be empty. </a:t>
            </a:r>
            <a:endParaRPr lang="en-US" dirty="0" smtClean="0"/>
          </a:p>
          <a:p>
            <a:pPr lvl="1" algn="just">
              <a:lnSpc>
                <a:spcPct val="130000"/>
              </a:lnSpc>
              <a:buFontTx/>
              <a:buChar char="-"/>
            </a:pPr>
            <a:r>
              <a:rPr lang="en-US" dirty="0" smtClean="0"/>
              <a:t>This </a:t>
            </a:r>
            <a:r>
              <a:rPr lang="en-US" dirty="0"/>
              <a:t>is the case for matrix-vector </a:t>
            </a:r>
            <a:r>
              <a:rPr lang="en-US" dirty="0" smtClean="0"/>
              <a:t>multiplication, where </a:t>
            </a:r>
            <a:r>
              <a:rPr lang="en-US" dirty="0"/>
              <a:t>each task computes a subset of the entries of the product vector.</a:t>
            </a:r>
            <a:endParaRPr lang="en-US" dirty="0" smtClean="0"/>
          </a:p>
        </p:txBody>
      </p:sp>
    </p:spTree>
    <p:extLst>
      <p:ext uri="{BB962C8B-B14F-4D97-AF65-F5344CB8AC3E}">
        <p14:creationId xmlns:p14="http://schemas.microsoft.com/office/powerpoint/2010/main" val="44587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smtClean="0"/>
              <a:t>Parallel Algorithm Design-</a:t>
            </a:r>
            <a:r>
              <a:rPr lang="en-US" b="1" u="sng" dirty="0" smtClean="0">
                <a:solidFill>
                  <a:srgbClr val="FF0000"/>
                </a:solidFill>
              </a:rPr>
              <a:t>Basic Terminologies</a:t>
            </a:r>
            <a:endParaRPr lang="en-US" b="1" u="sng" dirty="0">
              <a:solidFill>
                <a:srgbClr val="FF0000"/>
              </a:solidFill>
            </a:endParaRP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30000"/>
              </a:lnSpc>
            </a:pPr>
            <a:r>
              <a:rPr lang="en-US" b="1" dirty="0" smtClean="0"/>
              <a:t>Task Dependency Graph</a:t>
            </a:r>
          </a:p>
          <a:p>
            <a:pPr lvl="1" algn="just">
              <a:lnSpc>
                <a:spcPct val="130000"/>
              </a:lnSpc>
              <a:buFontTx/>
              <a:buChar char="-"/>
            </a:pPr>
            <a:r>
              <a:rPr lang="en-US" dirty="0"/>
              <a:t>Consider database storing information about </a:t>
            </a:r>
            <a:r>
              <a:rPr lang="en-US" dirty="0" smtClean="0"/>
              <a:t>used vehicles</a:t>
            </a:r>
            <a:r>
              <a:rPr lang="en-US" dirty="0"/>
              <a:t>.</a:t>
            </a:r>
            <a:endParaRPr lang="en-US" u="sng" dirty="0" smtClean="0"/>
          </a:p>
        </p:txBody>
      </p:sp>
      <p:pic>
        <p:nvPicPr>
          <p:cNvPr id="4" name="Picture 3"/>
          <p:cNvPicPr>
            <a:picLocks noChangeAspect="1"/>
          </p:cNvPicPr>
          <p:nvPr/>
        </p:nvPicPr>
        <p:blipFill>
          <a:blip r:embed="rId2"/>
          <a:stretch>
            <a:fillRect/>
          </a:stretch>
        </p:blipFill>
        <p:spPr>
          <a:xfrm>
            <a:off x="1695883" y="2381682"/>
            <a:ext cx="6638925" cy="2371725"/>
          </a:xfrm>
          <a:prstGeom prst="rect">
            <a:avLst/>
          </a:prstGeom>
        </p:spPr>
      </p:pic>
      <p:pic>
        <p:nvPicPr>
          <p:cNvPr id="5" name="Picture 4"/>
          <p:cNvPicPr>
            <a:picLocks noChangeAspect="1"/>
          </p:cNvPicPr>
          <p:nvPr/>
        </p:nvPicPr>
        <p:blipFill rotWithShape="1">
          <a:blip r:embed="rId3"/>
          <a:srcRect t="17573"/>
          <a:stretch/>
        </p:blipFill>
        <p:spPr>
          <a:xfrm>
            <a:off x="1762558" y="4753407"/>
            <a:ext cx="6572250" cy="1389648"/>
          </a:xfrm>
          <a:prstGeom prst="rect">
            <a:avLst/>
          </a:prstGeom>
        </p:spPr>
      </p:pic>
    </p:spTree>
    <p:extLst>
      <p:ext uri="{BB962C8B-B14F-4D97-AF65-F5344CB8AC3E}">
        <p14:creationId xmlns:p14="http://schemas.microsoft.com/office/powerpoint/2010/main" val="1964597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smtClean="0"/>
              <a:t>Parallel Algorithm Design-</a:t>
            </a:r>
            <a:r>
              <a:rPr lang="en-US" b="1" u="sng" dirty="0" smtClean="0">
                <a:solidFill>
                  <a:srgbClr val="FF0000"/>
                </a:solidFill>
              </a:rPr>
              <a:t>Basic Terminologies</a:t>
            </a:r>
            <a:endParaRPr lang="en-US" b="1" u="sng" dirty="0">
              <a:solidFill>
                <a:srgbClr val="FF0000"/>
              </a:solidFill>
            </a:endParaRP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30000"/>
              </a:lnSpc>
            </a:pPr>
            <a:r>
              <a:rPr lang="en-US" b="1" dirty="0" smtClean="0"/>
              <a:t>Task Dependency Graph</a:t>
            </a:r>
          </a:p>
          <a:p>
            <a:pPr lvl="1" algn="just">
              <a:lnSpc>
                <a:spcPct val="130000"/>
              </a:lnSpc>
              <a:buFontTx/>
              <a:buChar char="-"/>
            </a:pPr>
            <a:r>
              <a:rPr lang="en-US" dirty="0" smtClean="0"/>
              <a:t>Consider </a:t>
            </a:r>
            <a:r>
              <a:rPr lang="en-US" dirty="0"/>
              <a:t>the computations performed in processing </a:t>
            </a:r>
            <a:r>
              <a:rPr lang="en-US" dirty="0" smtClean="0"/>
              <a:t>the following query: </a:t>
            </a:r>
            <a:r>
              <a:rPr lang="en-US" u="sng" dirty="0" smtClean="0"/>
              <a:t>MODEL</a:t>
            </a:r>
            <a:r>
              <a:rPr lang="en-US" u="sng" dirty="0"/>
              <a:t>="Civic" AND YEAR="2001" AND (COLOR="Green" OR COLOR="White")</a:t>
            </a:r>
            <a:endParaRPr lang="en-US" u="sng" dirty="0" smtClean="0"/>
          </a:p>
        </p:txBody>
      </p:sp>
      <p:pic>
        <p:nvPicPr>
          <p:cNvPr id="6" name="Picture 5"/>
          <p:cNvPicPr>
            <a:picLocks noChangeAspect="1"/>
          </p:cNvPicPr>
          <p:nvPr/>
        </p:nvPicPr>
        <p:blipFill>
          <a:blip r:embed="rId2"/>
          <a:stretch>
            <a:fillRect/>
          </a:stretch>
        </p:blipFill>
        <p:spPr>
          <a:xfrm>
            <a:off x="1925782" y="2230582"/>
            <a:ext cx="8423563" cy="4511386"/>
          </a:xfrm>
          <a:prstGeom prst="rect">
            <a:avLst/>
          </a:prstGeom>
        </p:spPr>
      </p:pic>
    </p:spTree>
    <p:extLst>
      <p:ext uri="{BB962C8B-B14F-4D97-AF65-F5344CB8AC3E}">
        <p14:creationId xmlns:p14="http://schemas.microsoft.com/office/powerpoint/2010/main" val="966143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1278</TotalTime>
  <Words>4038</Words>
  <Application>Microsoft Office PowerPoint</Application>
  <PresentationFormat>Widescreen</PresentationFormat>
  <Paragraphs>310</Paragraphs>
  <Slides>68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Calibri Light</vt:lpstr>
      <vt:lpstr>Verdana</vt:lpstr>
      <vt:lpstr>Wingdings</vt:lpstr>
      <vt:lpstr>Office Theme</vt:lpstr>
      <vt:lpstr>Parallel and Distributed Computing</vt:lpstr>
      <vt:lpstr>Today We Will learn,</vt:lpstr>
      <vt:lpstr>Principles of Parallel Algorithm Design</vt:lpstr>
      <vt:lpstr>Principles of Parallel Algorithm Design</vt:lpstr>
      <vt:lpstr>Principles of Parallel Algorithm Design</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Assignment  - Only Hand-Written Accepted</vt:lpstr>
      <vt:lpstr>Assignment  - Only Hand-Written Accepted</vt:lpstr>
      <vt:lpstr>Assignment  - Only Hand-Written Accepted</vt:lpstr>
      <vt:lpstr>Assignment  - Only Hand-Written Accepted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and Distributed Computing</dc:title>
  <dc:creator>saif</dc:creator>
  <cp:lastModifiedBy>saif</cp:lastModifiedBy>
  <cp:revision>720</cp:revision>
  <dcterms:created xsi:type="dcterms:W3CDTF">2021-09-29T18:45:01Z</dcterms:created>
  <dcterms:modified xsi:type="dcterms:W3CDTF">2021-11-08T02:47:45Z</dcterms:modified>
</cp:coreProperties>
</file>