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tableStyles" Target="tableStyles.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9" name=""/>
        <p:cNvGrpSpPr/>
        <p:nvPr/>
      </p:nvGrpSpPr>
      <p:grpSpPr>
        <a:xfrm>
          <a:off x="0" y="0"/>
          <a:ext cx="0" cy="0"/>
          <a:chOff x="0" y="0"/>
          <a:chExt cx="0" cy="0"/>
        </a:xfrm>
      </p:grpSpPr>
      <p:sp>
        <p:nvSpPr>
          <p:cNvPr id="10487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E3C5B401-50CD-8740-B358-DBBB197BCF72}" type="datetimeFigureOut">
              <a:rPr lang="en-US"/>
              <a:t>1/9/2023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4" name=""/>
        <p:cNvGrpSpPr/>
        <p:nvPr/>
      </p:nvGrpSpPr>
      <p:grpSpPr>
        <a:xfrm>
          <a:off x="0" y="0"/>
          <a:ext cx="0" cy="0"/>
          <a:chOff x="0" y="0"/>
          <a:chExt cx="0" cy="0"/>
        </a:xfrm>
      </p:grpSpPr>
      <p:sp>
        <p:nvSpPr>
          <p:cNvPr id="1048725" name="Title 1"/>
          <p:cNvSpPr>
            <a:spLocks noGrp="1"/>
          </p:cNvSpPr>
          <p:nvPr>
            <p:ph type="title"/>
          </p:nvPr>
        </p:nvSpPr>
        <p:spPr/>
        <p:txBody>
          <a:bodyPr/>
          <a:p>
            <a:r>
              <a:rPr lang="en-US"/>
              <a:t>Click to edit Master title style</a:t>
            </a:r>
          </a:p>
        </p:txBody>
      </p:sp>
      <p:sp>
        <p:nvSpPr>
          <p:cNvPr id="104872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7" name="Date Placeholder 3"/>
          <p:cNvSpPr>
            <a:spLocks noGrp="1"/>
          </p:cNvSpPr>
          <p:nvPr>
            <p:ph type="dt" sz="half" idx="10"/>
          </p:nvPr>
        </p:nvSpPr>
        <p:spPr/>
        <p:txBody>
          <a:bodyPr/>
          <a:p>
            <a:fld id="{E3C5B401-50CD-8740-B358-DBBB197BCF72}" type="datetimeFigureOut">
              <a:rPr lang="en-US"/>
              <a:t>1/9/2023</a:t>
            </a:fld>
            <a:endParaRPr lang="en-US"/>
          </a:p>
        </p:txBody>
      </p:sp>
      <p:sp>
        <p:nvSpPr>
          <p:cNvPr id="1048728" name="Footer Placeholder 4"/>
          <p:cNvSpPr>
            <a:spLocks noGrp="1"/>
          </p:cNvSpPr>
          <p:nvPr>
            <p:ph type="ftr" sz="quarter" idx="11"/>
          </p:nvPr>
        </p:nvSpPr>
        <p:spPr/>
        <p:txBody>
          <a:bodyPr/>
          <a:p>
            <a:endParaRPr lang="en-US"/>
          </a:p>
        </p:txBody>
      </p:sp>
      <p:sp>
        <p:nvSpPr>
          <p:cNvPr id="1048729" name="Slide Number Placeholder 5"/>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2" name=""/>
        <p:cNvGrpSpPr/>
        <p:nvPr/>
      </p:nvGrpSpPr>
      <p:grpSpPr>
        <a:xfrm>
          <a:off x="0" y="0"/>
          <a:ext cx="0" cy="0"/>
          <a:chOff x="0" y="0"/>
          <a:chExt cx="0" cy="0"/>
        </a:xfrm>
      </p:grpSpPr>
      <p:sp>
        <p:nvSpPr>
          <p:cNvPr id="1048714"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71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6" name="Date Placeholder 3"/>
          <p:cNvSpPr>
            <a:spLocks noGrp="1"/>
          </p:cNvSpPr>
          <p:nvPr>
            <p:ph type="dt" sz="half" idx="10"/>
          </p:nvPr>
        </p:nvSpPr>
        <p:spPr/>
        <p:txBody>
          <a:bodyPr/>
          <a:p>
            <a:fld id="{E3C5B401-50CD-8740-B358-DBBB197BCF72}" type="datetimeFigureOut">
              <a:rPr lang="en-US"/>
              <a:t>1/9/2023</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E3C5B401-50CD-8740-B358-DBBB197BCF72}" type="datetimeFigureOut">
              <a:rPr lang="en-US"/>
              <a:t>1/9/2023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5" name=""/>
        <p:cNvGrpSpPr/>
        <p:nvPr/>
      </p:nvGrpSpPr>
      <p:grpSpPr>
        <a:xfrm>
          <a:off x="0" y="0"/>
          <a:ext cx="0" cy="0"/>
          <a:chOff x="0" y="0"/>
          <a:chExt cx="0" cy="0"/>
        </a:xfrm>
      </p:grpSpPr>
      <p:sp>
        <p:nvSpPr>
          <p:cNvPr id="104873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731"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32" name="Date Placeholder 3"/>
          <p:cNvSpPr>
            <a:spLocks noGrp="1"/>
          </p:cNvSpPr>
          <p:nvPr>
            <p:ph type="dt" sz="half" idx="10"/>
          </p:nvPr>
        </p:nvSpPr>
        <p:spPr/>
        <p:txBody>
          <a:bodyPr/>
          <a:p>
            <a:fld id="{E3C5B401-50CD-8740-B358-DBBB197BCF72}" type="datetimeFigureOut">
              <a:rPr lang="en-US"/>
              <a:t>1/9/2023</a:t>
            </a:fld>
            <a:endParaRPr lang="en-US"/>
          </a:p>
        </p:txBody>
      </p:sp>
      <p:sp>
        <p:nvSpPr>
          <p:cNvPr id="1048733" name="Footer Placeholder 4"/>
          <p:cNvSpPr>
            <a:spLocks noGrp="1"/>
          </p:cNvSpPr>
          <p:nvPr>
            <p:ph type="ftr" sz="quarter" idx="11"/>
          </p:nvPr>
        </p:nvSpPr>
        <p:spPr/>
        <p:txBody>
          <a:bodyPr/>
          <a:p>
            <a:endParaRPr lang="en-US"/>
          </a:p>
        </p:txBody>
      </p:sp>
      <p:sp>
        <p:nvSpPr>
          <p:cNvPr id="1048734" name="Slide Number Placeholder 5"/>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6"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p>
        </p:txBody>
      </p:sp>
      <p:sp>
        <p:nvSpPr>
          <p:cNvPr id="1048736"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8" name="Date Placeholder 4"/>
          <p:cNvSpPr>
            <a:spLocks noGrp="1"/>
          </p:cNvSpPr>
          <p:nvPr>
            <p:ph type="dt" sz="half" idx="10"/>
          </p:nvPr>
        </p:nvSpPr>
        <p:spPr/>
        <p:txBody>
          <a:bodyPr/>
          <a:p>
            <a:fld id="{E3C5B401-50CD-8740-B358-DBBB197BCF72}" type="datetimeFigureOut">
              <a:rPr lang="en-US"/>
              <a:t>1/9/2023</a:t>
            </a:fld>
            <a:endParaRPr lang="en-US"/>
          </a:p>
        </p:txBody>
      </p:sp>
      <p:sp>
        <p:nvSpPr>
          <p:cNvPr id="1048739" name="Footer Placeholder 5"/>
          <p:cNvSpPr>
            <a:spLocks noGrp="1"/>
          </p:cNvSpPr>
          <p:nvPr>
            <p:ph type="ftr" sz="quarter" idx="11"/>
          </p:nvPr>
        </p:nvSpPr>
        <p:spPr/>
        <p:txBody>
          <a:bodyPr/>
          <a:p>
            <a:endParaRPr lang="en-US"/>
          </a:p>
        </p:txBody>
      </p:sp>
      <p:sp>
        <p:nvSpPr>
          <p:cNvPr id="1048740" name="Slide Number Placeholder 6"/>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7" name=""/>
        <p:cNvGrpSpPr/>
        <p:nvPr/>
      </p:nvGrpSpPr>
      <p:grpSpPr>
        <a:xfrm>
          <a:off x="0" y="0"/>
          <a:ext cx="0" cy="0"/>
          <a:chOff x="0" y="0"/>
          <a:chExt cx="0" cy="0"/>
        </a:xfrm>
      </p:grpSpPr>
      <p:sp>
        <p:nvSpPr>
          <p:cNvPr id="1048741" name="Title 1"/>
          <p:cNvSpPr>
            <a:spLocks noGrp="1"/>
          </p:cNvSpPr>
          <p:nvPr>
            <p:ph type="title"/>
          </p:nvPr>
        </p:nvSpPr>
        <p:spPr>
          <a:xfrm>
            <a:off x="839788" y="365125"/>
            <a:ext cx="10515600" cy="1325563"/>
          </a:xfrm>
        </p:spPr>
        <p:txBody>
          <a:bodyPr/>
          <a:p>
            <a:r>
              <a:rPr lang="en-US"/>
              <a:t>Click to edit Master title style</a:t>
            </a:r>
          </a:p>
        </p:txBody>
      </p:sp>
      <p:sp>
        <p:nvSpPr>
          <p:cNvPr id="104874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3"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5"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6" name="Date Placeholder 6"/>
          <p:cNvSpPr>
            <a:spLocks noGrp="1"/>
          </p:cNvSpPr>
          <p:nvPr>
            <p:ph type="dt" sz="half" idx="10"/>
          </p:nvPr>
        </p:nvSpPr>
        <p:spPr/>
        <p:txBody>
          <a:bodyPr/>
          <a:p>
            <a:fld id="{E3C5B401-50CD-8740-B358-DBBB197BCF72}" type="datetimeFigureOut">
              <a:rPr lang="en-US"/>
              <a:t>1/9/2023</a:t>
            </a:fld>
            <a:endParaRPr lang="en-US"/>
          </a:p>
        </p:txBody>
      </p:sp>
      <p:sp>
        <p:nvSpPr>
          <p:cNvPr id="1048747" name="Footer Placeholder 7"/>
          <p:cNvSpPr>
            <a:spLocks noGrp="1"/>
          </p:cNvSpPr>
          <p:nvPr>
            <p:ph type="ftr" sz="quarter" idx="11"/>
          </p:nvPr>
        </p:nvSpPr>
        <p:spPr/>
        <p:txBody>
          <a:bodyPr/>
          <a:p>
            <a:endParaRPr lang="en-US"/>
          </a:p>
        </p:txBody>
      </p:sp>
      <p:sp>
        <p:nvSpPr>
          <p:cNvPr id="1048748" name="Slide Number Placeholder 8"/>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1" name=""/>
        <p:cNvGrpSpPr/>
        <p:nvPr/>
      </p:nvGrpSpPr>
      <p:grpSpPr>
        <a:xfrm>
          <a:off x="0" y="0"/>
          <a:ext cx="0" cy="0"/>
          <a:chOff x="0" y="0"/>
          <a:chExt cx="0" cy="0"/>
        </a:xfrm>
      </p:grpSpPr>
      <p:sp>
        <p:nvSpPr>
          <p:cNvPr id="1048710" name="Title 1"/>
          <p:cNvSpPr>
            <a:spLocks noGrp="1"/>
          </p:cNvSpPr>
          <p:nvPr>
            <p:ph type="title"/>
          </p:nvPr>
        </p:nvSpPr>
        <p:spPr/>
        <p:txBody>
          <a:bodyPr/>
          <a:p>
            <a:r>
              <a:rPr lang="en-US"/>
              <a:t>Click to edit Master title style</a:t>
            </a:r>
          </a:p>
        </p:txBody>
      </p:sp>
      <p:sp>
        <p:nvSpPr>
          <p:cNvPr id="1048711" name="Date Placeholder 2"/>
          <p:cNvSpPr>
            <a:spLocks noGrp="1"/>
          </p:cNvSpPr>
          <p:nvPr>
            <p:ph type="dt" sz="half" idx="10"/>
          </p:nvPr>
        </p:nvSpPr>
        <p:spPr/>
        <p:txBody>
          <a:bodyPr/>
          <a:p>
            <a:fld id="{E3C5B401-50CD-8740-B358-DBBB197BCF72}" type="datetimeFigureOut">
              <a:rPr lang="en-US"/>
              <a:t>1/9/2023</a:t>
            </a:fld>
            <a:endParaRPr lang="en-US"/>
          </a:p>
        </p:txBody>
      </p:sp>
      <p:sp>
        <p:nvSpPr>
          <p:cNvPr id="1048712" name="Footer Placeholder 3"/>
          <p:cNvSpPr>
            <a:spLocks noGrp="1"/>
          </p:cNvSpPr>
          <p:nvPr>
            <p:ph type="ftr" sz="quarter" idx="11"/>
          </p:nvPr>
        </p:nvSpPr>
        <p:spPr/>
        <p:txBody>
          <a:bodyPr/>
          <a:p>
            <a:endParaRPr lang="en-US"/>
          </a:p>
        </p:txBody>
      </p:sp>
      <p:sp>
        <p:nvSpPr>
          <p:cNvPr id="1048713" name="Slide Number Placeholder 4"/>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597" name="Date Placeholder 1"/>
          <p:cNvSpPr>
            <a:spLocks noGrp="1"/>
          </p:cNvSpPr>
          <p:nvPr>
            <p:ph type="dt" sz="half" idx="10"/>
          </p:nvPr>
        </p:nvSpPr>
        <p:spPr/>
        <p:txBody>
          <a:bodyPr/>
          <a:p>
            <a:fld id="{E3C5B401-50CD-8740-B358-DBBB197BCF72}" type="datetimeFigureOut">
              <a:rPr lang="en-US"/>
              <a:t>1/9/2023</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8" name=""/>
        <p:cNvGrpSpPr/>
        <p:nvPr/>
      </p:nvGrpSpPr>
      <p:grpSpPr>
        <a:xfrm>
          <a:off x="0" y="0"/>
          <a:ext cx="0" cy="0"/>
          <a:chOff x="0" y="0"/>
          <a:chExt cx="0" cy="0"/>
        </a:xfrm>
      </p:grpSpPr>
      <p:sp>
        <p:nvSpPr>
          <p:cNvPr id="104874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5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52" name="Date Placeholder 4"/>
          <p:cNvSpPr>
            <a:spLocks noGrp="1"/>
          </p:cNvSpPr>
          <p:nvPr>
            <p:ph type="dt" sz="half" idx="10"/>
          </p:nvPr>
        </p:nvSpPr>
        <p:spPr/>
        <p:txBody>
          <a:bodyPr/>
          <a:p>
            <a:fld id="{E3C5B401-50CD-8740-B358-DBBB197BCF72}" type="datetimeFigureOut">
              <a:rPr lang="en-US"/>
              <a:t>1/9/2023</a:t>
            </a:fld>
            <a:endParaRPr lang="en-US"/>
          </a:p>
        </p:txBody>
      </p:sp>
      <p:sp>
        <p:nvSpPr>
          <p:cNvPr id="1048753" name="Footer Placeholder 5"/>
          <p:cNvSpPr>
            <a:spLocks noGrp="1"/>
          </p:cNvSpPr>
          <p:nvPr>
            <p:ph type="ftr" sz="quarter" idx="11"/>
          </p:nvPr>
        </p:nvSpPr>
        <p:spPr/>
        <p:txBody>
          <a:bodyPr/>
          <a:p>
            <a:endParaRPr lang="en-US"/>
          </a:p>
        </p:txBody>
      </p:sp>
      <p:sp>
        <p:nvSpPr>
          <p:cNvPr id="1048754" name="Slide Number Placeholder 6"/>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3" name=""/>
        <p:cNvGrpSpPr/>
        <p:nvPr/>
      </p:nvGrpSpPr>
      <p:grpSpPr>
        <a:xfrm>
          <a:off x="0" y="0"/>
          <a:ext cx="0" cy="0"/>
          <a:chOff x="0" y="0"/>
          <a:chExt cx="0" cy="0"/>
        </a:xfrm>
      </p:grpSpPr>
      <p:sp>
        <p:nvSpPr>
          <p:cNvPr id="104871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2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2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2" name="Date Placeholder 4"/>
          <p:cNvSpPr>
            <a:spLocks noGrp="1"/>
          </p:cNvSpPr>
          <p:nvPr>
            <p:ph type="dt" sz="half" idx="10"/>
          </p:nvPr>
        </p:nvSpPr>
        <p:spPr/>
        <p:txBody>
          <a:bodyPr/>
          <a:p>
            <a:fld id="{E3C5B401-50CD-8740-B358-DBBB197BCF72}" type="datetimeFigureOut">
              <a:rPr lang="en-US"/>
              <a:t>1/9/2023</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fld id="{7656A3D2-BCC8-2F45-975E-B20681F27022}"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3C5B401-50CD-8740-B358-DBBB197BCF72}" type="datetimeFigureOut">
              <a:rPr lang="en-US"/>
              <a:t>1/9/2023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656A3D2-BCC8-2F45-975E-B20681F27022}" type="slidenum">
              <a:rPr lang="en-US"/>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216920" y="627098"/>
            <a:ext cx="9451080" cy="3263864"/>
          </a:xfrm>
          <a:ln w="63500">
            <a:solidFill>
              <a:srgbClr val="800000"/>
            </a:solidFill>
            <a:prstDash val="solid"/>
          </a:ln>
        </p:spPr>
        <p:txBody>
          <a:bodyPr>
            <a:normAutofit fontScale="90000"/>
          </a:bodyPr>
          <a:p>
            <a:r>
              <a:rPr dirty="0" lang="en-US"/>
              <a:t>-PARALLEL AND DISTRIBUTED COMPUTING-</a:t>
            </a:r>
            <a:br>
              <a:rPr dirty="0" lang="en-US"/>
            </a:br>
            <a:br>
              <a:rPr dirty="0" lang="en-US"/>
            </a:br>
            <a:r>
              <a:rPr b="1" dirty="0" lang="en-US"/>
              <a:t>PRESENTATION</a:t>
            </a:r>
            <a:endParaRPr dirty="0" lang="en-US"/>
          </a:p>
        </p:txBody>
      </p:sp>
      <p:sp>
        <p:nvSpPr>
          <p:cNvPr id="1048587" name="Subtitle 2"/>
          <p:cNvSpPr>
            <a:spLocks noGrp="1"/>
          </p:cNvSpPr>
          <p:nvPr>
            <p:ph type="subTitle" idx="1"/>
          </p:nvPr>
        </p:nvSpPr>
        <p:spPr>
          <a:xfrm>
            <a:off x="2653614" y="4974330"/>
            <a:ext cx="5906867" cy="632162"/>
          </a:xfrm>
        </p:spPr>
        <p:txBody>
          <a:bodyPr/>
          <a:p>
            <a:r>
              <a:rPr lang="en-US"/>
              <a:t>BSCS 7A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4" name=""/>
          <p:cNvSpPr txBox="1"/>
          <p:nvPr/>
        </p:nvSpPr>
        <p:spPr>
          <a:xfrm>
            <a:off x="758756" y="613875"/>
            <a:ext cx="5756249" cy="3025140"/>
          </a:xfrm>
          <a:prstGeom prst="rect"/>
          <a:ln w="63500">
            <a:solidFill>
              <a:srgbClr val="02A5E3"/>
            </a:solidFill>
            <a:prstDash val="solid"/>
          </a:ln>
        </p:spPr>
        <p:txBody>
          <a:bodyPr anchor="t" anchorCtr="1" rtlCol="0" wrap="square">
            <a:spAutoFit/>
          </a:bodyPr>
          <a:p>
            <a:pPr algn="l"/>
            <a:r>
              <a:rPr sz="2800" lang="en-US">
                <a:solidFill>
                  <a:srgbClr val="000000"/>
                </a:solidFill>
              </a:rPr>
              <a:t>S</a:t>
            </a:r>
            <a:r>
              <a:rPr sz="2800" lang="en-US">
                <a:solidFill>
                  <a:srgbClr val="000000"/>
                </a:solidFill>
              </a:rPr>
              <a:t>o</a:t>
            </a:r>
            <a:r>
              <a:rPr sz="2800" lang="en-US">
                <a:solidFill>
                  <a:srgbClr val="000000"/>
                </a:solidFill>
              </a:rPr>
              <a:t>r</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n</a:t>
            </a:r>
            <a:r>
              <a:rPr sz="2800" lang="en-US">
                <a:solidFill>
                  <a:srgbClr val="000000"/>
                </a:solidFill>
              </a:rPr>
              <a:t>e</a:t>
            </a:r>
            <a:r>
              <a:rPr sz="2800" lang="en-US">
                <a:solidFill>
                  <a:srgbClr val="000000"/>
                </a:solidFill>
              </a:rPr>
              <a:t>t</a:t>
            </a:r>
            <a:r>
              <a:rPr sz="2800" lang="en-US">
                <a:solidFill>
                  <a:srgbClr val="000000"/>
                </a:solidFill>
              </a:rPr>
              <a:t>w</a:t>
            </a:r>
            <a:r>
              <a:rPr sz="2800" lang="en-US">
                <a:solidFill>
                  <a:srgbClr val="000000"/>
                </a:solidFill>
              </a:rPr>
              <a:t>o</a:t>
            </a:r>
            <a:r>
              <a:rPr sz="2800" lang="en-US">
                <a:solidFill>
                  <a:srgbClr val="000000"/>
                </a:solidFill>
              </a:rPr>
              <a:t>r</a:t>
            </a:r>
            <a:r>
              <a:rPr sz="2800" lang="en-US">
                <a:solidFill>
                  <a:srgbClr val="000000"/>
                </a:solidFill>
              </a:rPr>
              <a:t>k</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Consist Of:-
1. Comparators
2. Wires
(Connected parallely)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5" name=""/>
          <p:cNvSpPr txBox="1"/>
          <p:nvPr/>
        </p:nvSpPr>
        <p:spPr>
          <a:xfrm>
            <a:off x="322024" y="403858"/>
            <a:ext cx="11125769" cy="3025141"/>
          </a:xfrm>
          <a:prstGeom prst="rect"/>
          <a:ln w="63500">
            <a:solidFill>
              <a:srgbClr val="02A5E3"/>
            </a:solidFill>
            <a:prstDash val="solid"/>
          </a:ln>
        </p:spPr>
        <p:txBody>
          <a:bodyPr rtlCol="0" wrap="square">
            <a:spAutoFit/>
          </a:bodyPr>
          <a:p>
            <a:r>
              <a:rPr sz="2800" lang="en-US">
                <a:solidFill>
                  <a:srgbClr val="000000"/>
                </a:solidFill>
              </a:rPr>
              <a:t>Comparison Network
A Comparison Network is composed  of wires and comparators. A comparator is a device with two inputs, x and y, and two outputs, x' and y', that performs the</a:t>
            </a:r>
            <a:r>
              <a:rPr sz="2800" lang="en-US">
                <a:solidFill>
                  <a:srgbClr val="000000"/>
                </a:solidFill>
              </a:rPr>
              <a:t> </a:t>
            </a:r>
            <a:r>
              <a:rPr sz="2800" lang="en-US">
                <a:solidFill>
                  <a:srgbClr val="000000"/>
                </a:solidFill>
              </a:rPr>
              <a:t>following function: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x' = min(x, y)</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and</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y'=max(x, y)</a:t>
            </a:r>
            <a:endParaRPr sz="2800" lang="en-US">
              <a:solidFill>
                <a:srgbClr val="000000"/>
              </a:solidFill>
            </a:endParaRPr>
          </a:p>
        </p:txBody>
      </p:sp>
      <p:sp>
        <p:nvSpPr>
          <p:cNvPr id="1048616" name=""/>
          <p:cNvSpPr txBox="1"/>
          <p:nvPr/>
        </p:nvSpPr>
        <p:spPr>
          <a:xfrm>
            <a:off x="3377334" y="4563140"/>
            <a:ext cx="4000000" cy="1348740"/>
          </a:xfrm>
          <a:prstGeom prst="rect"/>
          <a:ln w="63500">
            <a:solidFill>
              <a:srgbClr val="D04617"/>
            </a:solidFill>
            <a:prstDash val="solid"/>
          </a:ln>
        </p:spPr>
        <p:txBody>
          <a:bodyPr rtlCol="0" wrap="square">
            <a:spAutoFit/>
          </a:bodyPr>
          <a:p>
            <a:r>
              <a:rPr sz="2800" lang="en-US">
                <a:solidFill>
                  <a:srgbClr val="000000"/>
                </a:solidFill>
              </a:rPr>
              <a:t>E</a:t>
            </a:r>
            <a:r>
              <a:rPr sz="2800" lang="en-US">
                <a:solidFill>
                  <a:srgbClr val="000000"/>
                </a:solidFill>
              </a:rPr>
              <a:t>a</a:t>
            </a:r>
            <a:r>
              <a:rPr sz="2800" lang="en-US">
                <a:solidFill>
                  <a:srgbClr val="000000"/>
                </a:solidFill>
              </a:rPr>
              <a:t>c</a:t>
            </a:r>
            <a:r>
              <a:rPr sz="2800" lang="en-US">
                <a:solidFill>
                  <a:srgbClr val="000000"/>
                </a:solidFill>
              </a:rPr>
              <a:t>h</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a</a:t>
            </a:r>
            <a:r>
              <a:rPr sz="2800" lang="en-US">
                <a:solidFill>
                  <a:srgbClr val="000000"/>
                </a:solidFill>
              </a:rPr>
              <a:t>t</a:t>
            </a:r>
            <a:r>
              <a:rPr sz="2800" lang="en-US">
                <a:solidFill>
                  <a:srgbClr val="000000"/>
                </a:solidFill>
              </a:rPr>
              <a:t>o</a:t>
            </a:r>
            <a:r>
              <a:rPr sz="2800" lang="en-US">
                <a:solidFill>
                  <a:srgbClr val="000000"/>
                </a:solidFill>
              </a:rPr>
              <a:t>r</a:t>
            </a:r>
            <a:r>
              <a:rPr sz="2800" lang="en-US">
                <a:solidFill>
                  <a:srgbClr val="000000"/>
                </a:solidFill>
              </a:rPr>
              <a:t>:</a:t>
            </a:r>
            <a:r>
              <a:rPr sz="2800" lang="en-US">
                <a:solidFill>
                  <a:srgbClr val="000000"/>
                </a:solidFill>
              </a:rPr>
              <a:t>-</a:t>
            </a:r>
            <a:endParaRPr sz="2800" lang="en-US">
              <a:solidFill>
                <a:srgbClr val="000000"/>
              </a:solidFill>
            </a:endParaRPr>
          </a:p>
          <a:p>
            <a:r>
              <a:rPr sz="2800" lang="en-US">
                <a:solidFill>
                  <a:srgbClr val="000000"/>
                </a:solidFill>
              </a:rPr>
              <a:t>2</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p</a:t>
            </a:r>
            <a:r>
              <a:rPr sz="2800" lang="en-US">
                <a:solidFill>
                  <a:srgbClr val="000000"/>
                </a:solidFill>
              </a:rPr>
              <a:t>u</a:t>
            </a:r>
            <a:r>
              <a:rPr sz="2800" lang="en-US">
                <a:solidFill>
                  <a:srgbClr val="000000"/>
                </a:solidFill>
              </a:rPr>
              <a:t>t</a:t>
            </a:r>
            <a:r>
              <a:rPr sz="2800" lang="en-US">
                <a:solidFill>
                  <a:srgbClr val="000000"/>
                </a:solidFill>
              </a:rPr>
              <a:t>s</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x</a:t>
            </a:r>
            <a:r>
              <a:rPr sz="2800" lang="en-US">
                <a:solidFill>
                  <a:srgbClr val="000000"/>
                </a:solidFill>
              </a:rPr>
              <a:t>,</a:t>
            </a:r>
            <a:r>
              <a:rPr sz="2800" lang="en-US">
                <a:solidFill>
                  <a:srgbClr val="000000"/>
                </a:solidFill>
              </a:rPr>
              <a:t>y</a:t>
            </a:r>
            <a:endParaRPr sz="2800" lang="en-US">
              <a:solidFill>
                <a:srgbClr val="000000"/>
              </a:solidFill>
            </a:endParaRPr>
          </a:p>
          <a:p>
            <a:r>
              <a:rPr sz="2800" lang="en-US">
                <a:solidFill>
                  <a:srgbClr val="000000"/>
                </a:solidFill>
              </a:rPr>
              <a:t>2</a:t>
            </a:r>
            <a:r>
              <a:rPr sz="2800" lang="en-US">
                <a:solidFill>
                  <a:srgbClr val="000000"/>
                </a:solidFill>
              </a:rPr>
              <a:t> </a:t>
            </a:r>
            <a:r>
              <a:rPr sz="2800" lang="en-US">
                <a:solidFill>
                  <a:srgbClr val="000000"/>
                </a:solidFill>
              </a:rPr>
              <a:t>o</a:t>
            </a:r>
            <a:r>
              <a:rPr sz="2800" lang="en-US">
                <a:solidFill>
                  <a:srgbClr val="000000"/>
                </a:solidFill>
              </a:rPr>
              <a:t>u</a:t>
            </a:r>
            <a:r>
              <a:rPr sz="2800" lang="en-US">
                <a:solidFill>
                  <a:srgbClr val="000000"/>
                </a:solidFill>
              </a:rPr>
              <a:t>t</a:t>
            </a:r>
            <a:r>
              <a:rPr sz="2800" lang="en-US">
                <a:solidFill>
                  <a:srgbClr val="000000"/>
                </a:solidFill>
              </a:rPr>
              <a:t>p</a:t>
            </a:r>
            <a:r>
              <a:rPr sz="2800" lang="en-US">
                <a:solidFill>
                  <a:srgbClr val="000000"/>
                </a:solidFill>
              </a:rPr>
              <a:t>u</a:t>
            </a:r>
            <a:r>
              <a:rPr sz="2800" lang="en-US">
                <a:solidFill>
                  <a:srgbClr val="000000"/>
                </a:solidFill>
              </a:rPr>
              <a:t>t</a:t>
            </a:r>
            <a:r>
              <a:rPr sz="2800" lang="en-US">
                <a:solidFill>
                  <a:srgbClr val="000000"/>
                </a:solidFill>
              </a:rPr>
              <a:t>s</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x</a:t>
            </a:r>
            <a:r>
              <a:rPr sz="2800" lang="en-US">
                <a:solidFill>
                  <a:srgbClr val="000000"/>
                </a:solidFill>
              </a:rPr>
              <a:t>'</a:t>
            </a:r>
            <a:r>
              <a:rPr sz="2800" lang="en-US">
                <a:solidFill>
                  <a:srgbClr val="000000"/>
                </a:solidFill>
              </a:rPr>
              <a:t>,</a:t>
            </a:r>
            <a:r>
              <a:rPr sz="2800" lang="en-US">
                <a:solidFill>
                  <a:srgbClr val="000000"/>
                </a:solidFill>
              </a:rPr>
              <a:t>y</a:t>
            </a:r>
            <a:r>
              <a:rPr sz="2800" lang="en-US">
                <a:solidFill>
                  <a:srgbClr val="000000"/>
                </a:solidFill>
              </a:rPr>
              <a:t>'</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7" name=""/>
          <p:cNvSpPr txBox="1"/>
          <p:nvPr/>
        </p:nvSpPr>
        <p:spPr>
          <a:xfrm>
            <a:off x="322024" y="403858"/>
            <a:ext cx="11125769" cy="3025141"/>
          </a:xfrm>
          <a:prstGeom prst="rect"/>
          <a:ln w="63500">
            <a:solidFill>
              <a:srgbClr val="02A5E3"/>
            </a:solidFill>
            <a:prstDash val="solid"/>
          </a:ln>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Comparison Network
A Comparison Network is composed  of wires and comparators. A comparator is a device with two inputs, x and y, and two outputs, x' and y', that performs the</a:t>
            </a:r>
            <a:r>
              <a:rPr sz="2800" lang="en-US">
                <a:solidFill>
                  <a:srgbClr val="000000"/>
                </a:solidFill>
                <a:latin typeface="Calibri"/>
              </a:rPr>
              <a:t> </a:t>
            </a:r>
            <a:r>
              <a:rPr sz="2800" lang="en-US">
                <a:solidFill>
                  <a:srgbClr val="000000"/>
                </a:solidFill>
                <a:latin typeface="Calibri"/>
              </a:rPr>
              <a:t>following function: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x' = min(x, y)</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and</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 </a:t>
            </a:r>
            <a:r>
              <a:rPr sz="2800" lang="en-US">
                <a:solidFill>
                  <a:srgbClr val="000000"/>
                </a:solidFill>
                <a:latin typeface="Calibri"/>
              </a:rPr>
              <a:t>y'=max(x, y)</a:t>
            </a:r>
            <a:endParaRPr sz="2800" lang="en-US">
              <a:solidFill>
                <a:srgbClr val="000000"/>
              </a:solidFill>
            </a:endParaRPr>
          </a:p>
        </p:txBody>
      </p:sp>
      <p:cxnSp>
        <p:nvCxnSpPr>
          <p:cNvPr id="3145732" name=""/>
          <p:cNvCxnSpPr>
            <a:cxnSpLocks/>
          </p:cNvCxnSpPr>
          <p:nvPr/>
        </p:nvCxnSpPr>
        <p:spPr>
          <a:xfrm flipV="1">
            <a:off x="3313114" y="4235518"/>
            <a:ext cx="4624732" cy="536"/>
          </a:xfrm>
          <a:prstGeom prst="line"/>
          <a:solidFill>
            <a:srgbClr val="FFFFFF"/>
          </a:solidFill>
          <a:ln w="63500">
            <a:solidFill>
              <a:srgbClr val="666666"/>
            </a:solidFill>
          </a:ln>
        </p:spPr>
      </p:cxnSp>
      <p:cxnSp>
        <p:nvCxnSpPr>
          <p:cNvPr id="3145733" name=""/>
          <p:cNvCxnSpPr>
            <a:cxnSpLocks/>
          </p:cNvCxnSpPr>
          <p:nvPr/>
        </p:nvCxnSpPr>
        <p:spPr>
          <a:xfrm flipV="1">
            <a:off x="3313113" y="5026771"/>
            <a:ext cx="4587447" cy="15802"/>
          </a:xfrm>
          <a:prstGeom prst="line"/>
          <a:solidFill>
            <a:srgbClr val="FFFFFF"/>
          </a:solidFill>
          <a:ln w="63500">
            <a:solidFill>
              <a:srgbClr val="666666"/>
            </a:solidFill>
          </a:ln>
        </p:spPr>
      </p:cxnSp>
      <p:sp>
        <p:nvSpPr>
          <p:cNvPr id="1048618" name=""/>
          <p:cNvSpPr/>
          <p:nvPr/>
        </p:nvSpPr>
        <p:spPr>
          <a:xfrm>
            <a:off x="4082836" y="3941633"/>
            <a:ext cx="3048000" cy="1397245"/>
          </a:xfrm>
          <a:prstGeom prst="roundRect"/>
          <a:solidFill>
            <a:srgbClr val="FFFFFF"/>
          </a:solidFill>
          <a:ln w="63500">
            <a:solidFill>
              <a:srgbClr val="D04617"/>
            </a:solidFill>
          </a:ln>
        </p:spPr>
        <p:txBody>
          <a:bodyPr anchor="ctr"/>
          <a:p>
            <a:pPr algn="ctr"/>
            <a:r>
              <a:rPr b="1" sz="2400" lang="en-US"/>
              <a:t>C</a:t>
            </a:r>
            <a:r>
              <a:rPr b="1" sz="2400" lang="en-US"/>
              <a:t>o</a:t>
            </a:r>
            <a:r>
              <a:rPr b="1" sz="2400" lang="en-US"/>
              <a:t>m</a:t>
            </a:r>
            <a:r>
              <a:rPr b="1" sz="2400" lang="en-US"/>
              <a:t>p</a:t>
            </a:r>
            <a:r>
              <a:rPr b="1" sz="2400" lang="en-US"/>
              <a:t>a</a:t>
            </a:r>
            <a:r>
              <a:rPr b="1" sz="2400" lang="en-US"/>
              <a:t>r</a:t>
            </a:r>
            <a:r>
              <a:rPr b="1" sz="2400" lang="en-US"/>
              <a:t>a</a:t>
            </a:r>
            <a:r>
              <a:rPr b="1" sz="2400" lang="en-US"/>
              <a:t>t</a:t>
            </a:r>
            <a:r>
              <a:rPr b="1" sz="2400" lang="en-US"/>
              <a:t>o</a:t>
            </a:r>
            <a:r>
              <a:rPr b="1" sz="2400" lang="en-US"/>
              <a:t>r</a:t>
            </a:r>
            <a:endParaRPr b="1" lang="en-US"/>
          </a:p>
        </p:txBody>
      </p:sp>
      <p:sp>
        <p:nvSpPr>
          <p:cNvPr id="1048619" name=""/>
          <p:cNvSpPr txBox="1"/>
          <p:nvPr/>
        </p:nvSpPr>
        <p:spPr>
          <a:xfrm>
            <a:off x="2833383" y="3941633"/>
            <a:ext cx="479731" cy="510540"/>
          </a:xfrm>
          <a:prstGeom prst="rect"/>
        </p:spPr>
        <p:txBody>
          <a:bodyPr rtlCol="0" wrap="square">
            <a:spAutoFit/>
          </a:bodyPr>
          <a:p>
            <a:r>
              <a:rPr sz="2800" lang="en-US">
                <a:solidFill>
                  <a:srgbClr val="000000"/>
                </a:solidFill>
              </a:rPr>
              <a:t>x</a:t>
            </a:r>
            <a:endParaRPr sz="2800" lang="en-US">
              <a:solidFill>
                <a:srgbClr val="000000"/>
              </a:solidFill>
            </a:endParaRPr>
          </a:p>
        </p:txBody>
      </p:sp>
      <p:sp>
        <p:nvSpPr>
          <p:cNvPr id="1048620" name=""/>
          <p:cNvSpPr txBox="1"/>
          <p:nvPr/>
        </p:nvSpPr>
        <p:spPr>
          <a:xfrm>
            <a:off x="2944468" y="4640255"/>
            <a:ext cx="128779"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y</a:t>
            </a:r>
            <a:endParaRPr sz="2800" lang="en-US">
              <a:solidFill>
                <a:srgbClr val="000000"/>
              </a:solidFill>
            </a:endParaRPr>
          </a:p>
        </p:txBody>
      </p:sp>
      <p:sp>
        <p:nvSpPr>
          <p:cNvPr id="1048621" name=""/>
          <p:cNvSpPr txBox="1"/>
          <p:nvPr/>
        </p:nvSpPr>
        <p:spPr>
          <a:xfrm>
            <a:off x="7937846" y="3980783"/>
            <a:ext cx="2089457"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x</a:t>
            </a:r>
            <a:r>
              <a:rPr sz="2800" lang="en-US">
                <a:solidFill>
                  <a:srgbClr val="000000"/>
                </a:solidFill>
                <a:latin typeface="Calibri"/>
              </a:rPr>
              <a:t>'</a:t>
            </a:r>
            <a:r>
              <a:rPr sz="2800" lang="en-US">
                <a:solidFill>
                  <a:srgbClr val="000000"/>
                </a:solidFill>
                <a:latin typeface="Calibri"/>
              </a:rPr>
              <a:t>=</a:t>
            </a:r>
            <a:r>
              <a:rPr sz="2800" lang="en-US">
                <a:solidFill>
                  <a:srgbClr val="000000"/>
                </a:solidFill>
                <a:latin typeface="Calibri"/>
              </a:rPr>
              <a:t>m</a:t>
            </a:r>
            <a:r>
              <a:rPr sz="2800" lang="en-US">
                <a:solidFill>
                  <a:srgbClr val="000000"/>
                </a:solidFill>
                <a:latin typeface="Calibri"/>
              </a:rPr>
              <a:t>i</a:t>
            </a:r>
            <a:r>
              <a:rPr sz="2800" lang="en-US">
                <a:solidFill>
                  <a:srgbClr val="000000"/>
                </a:solidFill>
                <a:latin typeface="Calibri"/>
              </a:rPr>
              <a:t>n</a:t>
            </a:r>
            <a:r>
              <a:rPr sz="2800" lang="en-US">
                <a:solidFill>
                  <a:srgbClr val="000000"/>
                </a:solidFill>
                <a:latin typeface="Calibri"/>
              </a:rPr>
              <a:t>(</a:t>
            </a:r>
            <a:r>
              <a:rPr sz="2800" lang="en-US">
                <a:solidFill>
                  <a:srgbClr val="000000"/>
                </a:solidFill>
                <a:latin typeface="Calibri"/>
              </a:rPr>
              <a:t>x</a:t>
            </a:r>
            <a:r>
              <a:rPr sz="2800" lang="en-US">
                <a:solidFill>
                  <a:srgbClr val="000000"/>
                </a:solidFill>
                <a:latin typeface="Calibri"/>
              </a:rPr>
              <a:t>,</a:t>
            </a:r>
            <a:r>
              <a:rPr sz="2800" lang="en-US">
                <a:solidFill>
                  <a:srgbClr val="000000"/>
                </a:solidFill>
                <a:latin typeface="Calibri"/>
              </a:rPr>
              <a:t>y</a:t>
            </a:r>
            <a:r>
              <a:rPr sz="2800" lang="en-US">
                <a:solidFill>
                  <a:srgbClr val="000000"/>
                </a:solidFill>
                <a:latin typeface="Calibri"/>
              </a:rPr>
              <a:t>)</a:t>
            </a:r>
            <a:endParaRPr sz="2800" lang="en-US">
              <a:solidFill>
                <a:srgbClr val="000000"/>
              </a:solidFill>
            </a:endParaRPr>
          </a:p>
        </p:txBody>
      </p:sp>
      <p:sp>
        <p:nvSpPr>
          <p:cNvPr id="1048622" name=""/>
          <p:cNvSpPr txBox="1"/>
          <p:nvPr/>
        </p:nvSpPr>
        <p:spPr>
          <a:xfrm>
            <a:off x="7937846" y="4787302"/>
            <a:ext cx="2089457"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y</a:t>
            </a:r>
            <a:r>
              <a:rPr sz="2800" lang="en-US">
                <a:solidFill>
                  <a:srgbClr val="000000"/>
                </a:solidFill>
                <a:latin typeface="Calibri"/>
              </a:rPr>
              <a:t>'</a:t>
            </a:r>
            <a:r>
              <a:rPr sz="2800" lang="en-US">
                <a:solidFill>
                  <a:srgbClr val="000000"/>
                </a:solidFill>
                <a:latin typeface="Calibri"/>
              </a:rPr>
              <a:t>=</a:t>
            </a:r>
            <a:r>
              <a:rPr sz="2800" lang="en-US">
                <a:solidFill>
                  <a:srgbClr val="000000"/>
                </a:solidFill>
                <a:latin typeface="Calibri"/>
              </a:rPr>
              <a:t>m</a:t>
            </a:r>
            <a:r>
              <a:rPr sz="2800" lang="en-US">
                <a:solidFill>
                  <a:srgbClr val="000000"/>
                </a:solidFill>
                <a:latin typeface="Calibri"/>
              </a:rPr>
              <a:t>a</a:t>
            </a:r>
            <a:r>
              <a:rPr sz="2800" lang="en-US">
                <a:solidFill>
                  <a:srgbClr val="000000"/>
                </a:solidFill>
                <a:latin typeface="Calibri"/>
              </a:rPr>
              <a:t>x</a:t>
            </a:r>
            <a:r>
              <a:rPr sz="2800" lang="en-US">
                <a:solidFill>
                  <a:srgbClr val="000000"/>
                </a:solidFill>
                <a:latin typeface="Calibri"/>
              </a:rPr>
              <a:t>(</a:t>
            </a:r>
            <a:r>
              <a:rPr sz="2800" lang="en-US">
                <a:solidFill>
                  <a:srgbClr val="000000"/>
                </a:solidFill>
                <a:latin typeface="Calibri"/>
              </a:rPr>
              <a:t>x</a:t>
            </a:r>
            <a:r>
              <a:rPr sz="2800" lang="en-US">
                <a:solidFill>
                  <a:srgbClr val="000000"/>
                </a:solidFill>
                <a:latin typeface="Calibri"/>
              </a:rPr>
              <a:t>,</a:t>
            </a:r>
            <a:r>
              <a:rPr sz="2800" lang="en-US">
                <a:solidFill>
                  <a:srgbClr val="000000"/>
                </a:solidFill>
                <a:latin typeface="Calibri"/>
              </a:rPr>
              <a:t>y</a:t>
            </a:r>
            <a:r>
              <a:rPr sz="2800" lang="en-US">
                <a:solidFill>
                  <a:srgbClr val="000000"/>
                </a:solidFill>
                <a:latin typeface="Calibri"/>
              </a:rPr>
              <a:t>)</a:t>
            </a:r>
            <a:endParaRPr sz="2800" lang="en-US">
              <a:solidFill>
                <a:srgbClr val="000000"/>
              </a:solidFill>
            </a:endParaRPr>
          </a:p>
        </p:txBody>
      </p:sp>
      <p:cxnSp>
        <p:nvCxnSpPr>
          <p:cNvPr id="3145734" name=""/>
          <p:cNvCxnSpPr>
            <a:cxnSpLocks/>
          </p:cNvCxnSpPr>
          <p:nvPr/>
        </p:nvCxnSpPr>
        <p:spPr>
          <a:xfrm flipV="1">
            <a:off x="3842969" y="5882173"/>
            <a:ext cx="3407101" cy="1204"/>
          </a:xfrm>
          <a:prstGeom prst="line"/>
          <a:solidFill>
            <a:srgbClr val="FFFFFF"/>
          </a:solidFill>
          <a:ln w="63500">
            <a:solidFill>
              <a:srgbClr val="666666"/>
            </a:solidFill>
          </a:ln>
        </p:spPr>
      </p:cxnSp>
      <p:cxnSp>
        <p:nvCxnSpPr>
          <p:cNvPr id="3145735" name=""/>
          <p:cNvCxnSpPr>
            <a:cxnSpLocks/>
          </p:cNvCxnSpPr>
          <p:nvPr/>
        </p:nvCxnSpPr>
        <p:spPr>
          <a:xfrm flipV="1">
            <a:off x="3921930" y="6365350"/>
            <a:ext cx="3407101" cy="1204"/>
          </a:xfrm>
          <a:prstGeom prst="line"/>
          <a:solidFill>
            <a:srgbClr val="FFFFFF"/>
          </a:solidFill>
          <a:ln w="63500">
            <a:solidFill>
              <a:srgbClr val="666666"/>
            </a:solidFill>
          </a:ln>
        </p:spPr>
      </p:cxnSp>
      <p:sp>
        <p:nvSpPr>
          <p:cNvPr id="1048623" name=""/>
          <p:cNvSpPr txBox="1"/>
          <p:nvPr/>
        </p:nvSpPr>
        <p:spPr>
          <a:xfrm>
            <a:off x="3603104" y="5597446"/>
            <a:ext cx="479731"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x</a:t>
            </a:r>
            <a:endParaRPr sz="2800" lang="en-US">
              <a:solidFill>
                <a:srgbClr val="000000"/>
              </a:solidFill>
            </a:endParaRPr>
          </a:p>
        </p:txBody>
      </p:sp>
      <p:sp>
        <p:nvSpPr>
          <p:cNvPr id="1048624" name=""/>
          <p:cNvSpPr txBox="1"/>
          <p:nvPr/>
        </p:nvSpPr>
        <p:spPr>
          <a:xfrm>
            <a:off x="3698126" y="6107986"/>
            <a:ext cx="128779"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y</a:t>
            </a:r>
            <a:endParaRPr sz="2800" lang="en-US">
              <a:solidFill>
                <a:srgbClr val="000000"/>
              </a:solidFill>
            </a:endParaRPr>
          </a:p>
        </p:txBody>
      </p:sp>
      <p:sp>
        <p:nvSpPr>
          <p:cNvPr id="1048625" name=""/>
          <p:cNvSpPr txBox="1"/>
          <p:nvPr/>
        </p:nvSpPr>
        <p:spPr>
          <a:xfrm>
            <a:off x="7329031" y="5597445"/>
            <a:ext cx="2089457"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x</a:t>
            </a:r>
            <a:r>
              <a:rPr sz="2800" lang="en-US">
                <a:solidFill>
                  <a:srgbClr val="000000"/>
                </a:solidFill>
                <a:latin typeface="Calibri"/>
              </a:rPr>
              <a:t>'</a:t>
            </a:r>
            <a:r>
              <a:rPr sz="2800" lang="en-US">
                <a:solidFill>
                  <a:srgbClr val="000000"/>
                </a:solidFill>
                <a:latin typeface="Calibri"/>
              </a:rPr>
              <a:t>=</a:t>
            </a:r>
            <a:r>
              <a:rPr sz="2800" lang="en-US">
                <a:solidFill>
                  <a:srgbClr val="000000"/>
                </a:solidFill>
                <a:latin typeface="Calibri"/>
              </a:rPr>
              <a:t>m</a:t>
            </a:r>
            <a:r>
              <a:rPr sz="2800" lang="en-US">
                <a:solidFill>
                  <a:srgbClr val="000000"/>
                </a:solidFill>
                <a:latin typeface="Calibri"/>
              </a:rPr>
              <a:t>i</a:t>
            </a:r>
            <a:r>
              <a:rPr sz="2800" lang="en-US">
                <a:solidFill>
                  <a:srgbClr val="000000"/>
                </a:solidFill>
                <a:latin typeface="Calibri"/>
              </a:rPr>
              <a:t>n</a:t>
            </a:r>
            <a:r>
              <a:rPr sz="2800" lang="en-US">
                <a:solidFill>
                  <a:srgbClr val="000000"/>
                </a:solidFill>
                <a:latin typeface="Calibri"/>
              </a:rPr>
              <a:t>(</a:t>
            </a:r>
            <a:r>
              <a:rPr sz="2800" lang="en-US">
                <a:solidFill>
                  <a:srgbClr val="000000"/>
                </a:solidFill>
                <a:latin typeface="Calibri"/>
              </a:rPr>
              <a:t>x</a:t>
            </a:r>
            <a:r>
              <a:rPr sz="2800" lang="en-US">
                <a:solidFill>
                  <a:srgbClr val="000000"/>
                </a:solidFill>
                <a:latin typeface="Calibri"/>
              </a:rPr>
              <a:t>,</a:t>
            </a:r>
            <a:r>
              <a:rPr sz="2800" lang="en-US">
                <a:solidFill>
                  <a:srgbClr val="000000"/>
                </a:solidFill>
                <a:latin typeface="Calibri"/>
              </a:rPr>
              <a:t>y</a:t>
            </a:r>
            <a:r>
              <a:rPr sz="2800" lang="en-US">
                <a:solidFill>
                  <a:srgbClr val="000000"/>
                </a:solidFill>
                <a:latin typeface="Calibri"/>
              </a:rPr>
              <a:t>)</a:t>
            </a:r>
            <a:endParaRPr sz="2800" lang="en-US">
              <a:solidFill>
                <a:srgbClr val="000000"/>
              </a:solidFill>
            </a:endParaRPr>
          </a:p>
        </p:txBody>
      </p:sp>
      <p:sp>
        <p:nvSpPr>
          <p:cNvPr id="1048626" name=""/>
          <p:cNvSpPr txBox="1"/>
          <p:nvPr/>
        </p:nvSpPr>
        <p:spPr>
          <a:xfrm>
            <a:off x="7329031" y="6107985"/>
            <a:ext cx="2089457"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y</a:t>
            </a:r>
            <a:r>
              <a:rPr sz="2800" lang="en-US">
                <a:solidFill>
                  <a:srgbClr val="000000"/>
                </a:solidFill>
                <a:latin typeface="Calibri"/>
              </a:rPr>
              <a:t>'</a:t>
            </a:r>
            <a:r>
              <a:rPr sz="2800" lang="en-US">
                <a:solidFill>
                  <a:srgbClr val="000000"/>
                </a:solidFill>
                <a:latin typeface="Calibri"/>
              </a:rPr>
              <a:t>=</a:t>
            </a:r>
            <a:r>
              <a:rPr sz="2800" lang="en-US">
                <a:solidFill>
                  <a:srgbClr val="000000"/>
                </a:solidFill>
                <a:latin typeface="Calibri"/>
              </a:rPr>
              <a:t>m</a:t>
            </a:r>
            <a:r>
              <a:rPr sz="2800" lang="en-US">
                <a:solidFill>
                  <a:srgbClr val="000000"/>
                </a:solidFill>
                <a:latin typeface="Calibri"/>
              </a:rPr>
              <a:t>a</a:t>
            </a:r>
            <a:r>
              <a:rPr sz="2800" lang="en-US">
                <a:solidFill>
                  <a:srgbClr val="000000"/>
                </a:solidFill>
                <a:latin typeface="Calibri"/>
              </a:rPr>
              <a:t>x</a:t>
            </a:r>
            <a:r>
              <a:rPr sz="2800" lang="en-US">
                <a:solidFill>
                  <a:srgbClr val="000000"/>
                </a:solidFill>
                <a:latin typeface="Calibri"/>
              </a:rPr>
              <a:t>(</a:t>
            </a:r>
            <a:r>
              <a:rPr sz="2800" lang="en-US">
                <a:solidFill>
                  <a:srgbClr val="000000"/>
                </a:solidFill>
                <a:latin typeface="Calibri"/>
              </a:rPr>
              <a:t>x</a:t>
            </a:r>
            <a:r>
              <a:rPr sz="2800" lang="en-US">
                <a:solidFill>
                  <a:srgbClr val="000000"/>
                </a:solidFill>
                <a:latin typeface="Calibri"/>
              </a:rPr>
              <a:t>,</a:t>
            </a:r>
            <a:r>
              <a:rPr sz="2800" lang="en-US">
                <a:solidFill>
                  <a:srgbClr val="000000"/>
                </a:solidFill>
                <a:latin typeface="Calibri"/>
              </a:rPr>
              <a:t>y</a:t>
            </a:r>
            <a:r>
              <a:rPr sz="2800" lang="en-US">
                <a:solidFill>
                  <a:srgbClr val="000000"/>
                </a:solidFill>
                <a:latin typeface="Calibri"/>
              </a:rPr>
              <a:t>)</a:t>
            </a:r>
            <a:endParaRPr sz="2800" lang="en-US">
              <a:solidFill>
                <a:srgbClr val="000000"/>
              </a:solidFill>
            </a:endParaRPr>
          </a:p>
        </p:txBody>
      </p:sp>
      <p:cxnSp>
        <p:nvCxnSpPr>
          <p:cNvPr id="3145736" name=""/>
          <p:cNvCxnSpPr>
            <a:cxnSpLocks/>
          </p:cNvCxnSpPr>
          <p:nvPr/>
        </p:nvCxnSpPr>
        <p:spPr>
          <a:xfrm flipH="0">
            <a:off x="4832817" y="5882776"/>
            <a:ext cx="21940" cy="480480"/>
          </a:xfrm>
          <a:prstGeom prst="line"/>
          <a:solidFill>
            <a:srgbClr val="279C64"/>
          </a:solidFill>
          <a:ln w="25400">
            <a:solidFill>
              <a:srgbClr val="1C7D4E"/>
            </a:solidFill>
          </a:ln>
        </p:spPr>
      </p:cxnSp>
      <p:sp>
        <p:nvSpPr>
          <p:cNvPr id="1048627" name=""/>
          <p:cNvSpPr/>
          <p:nvPr/>
        </p:nvSpPr>
        <p:spPr>
          <a:xfrm rot="5423536" flipH="0" flipV="1">
            <a:off x="4780481" y="5905700"/>
            <a:ext cx="96695" cy="51196"/>
          </a:xfrm>
          <a:prstGeom prst="ellipse"/>
          <a:solidFill>
            <a:srgbClr val="279C64"/>
          </a:solidFill>
          <a:ln w="50800">
            <a:solidFill>
              <a:srgbClr val="1C7D4E"/>
            </a:solidFill>
          </a:ln>
        </p:spPr>
        <p:txBody>
          <a:bodyPr anchor="ctr"/>
          <a:p>
            <a:pPr algn="ctr"/>
            <a:endParaRPr lang="en-US"/>
          </a:p>
        </p:txBody>
      </p:sp>
      <p:sp>
        <p:nvSpPr>
          <p:cNvPr id="1048628" name=""/>
          <p:cNvSpPr/>
          <p:nvPr/>
        </p:nvSpPr>
        <p:spPr>
          <a:xfrm rot="5423536" flipH="0" flipV="1">
            <a:off x="4806409" y="6289136"/>
            <a:ext cx="96695" cy="51196"/>
          </a:xfrm>
          <a:prstGeom prst="ellipse"/>
          <a:solidFill>
            <a:srgbClr val="279C64"/>
          </a:solidFill>
          <a:ln w="50800">
            <a:solidFill>
              <a:srgbClr val="1C7D4E"/>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sp>
        <p:nvSpPr>
          <p:cNvPr id="1048629" name=""/>
          <p:cNvSpPr txBox="1"/>
          <p:nvPr/>
        </p:nvSpPr>
        <p:spPr>
          <a:xfrm>
            <a:off x="4099268" y="5420756"/>
            <a:ext cx="557187" cy="510540"/>
          </a:xfrm>
          <a:prstGeom prst="rect"/>
        </p:spPr>
        <p:txBody>
          <a:bodyPr rtlCol="0" wrap="square">
            <a:spAutoFit/>
          </a:bodyPr>
          <a:p>
            <a:r>
              <a:rPr sz="2800" lang="en-US">
                <a:solidFill>
                  <a:srgbClr val="000000"/>
                </a:solidFill>
              </a:rPr>
              <a:t>7</a:t>
            </a:r>
            <a:endParaRPr sz="2800" lang="en-US">
              <a:solidFill>
                <a:srgbClr val="000000"/>
              </a:solidFill>
            </a:endParaRPr>
          </a:p>
        </p:txBody>
      </p:sp>
      <p:sp>
        <p:nvSpPr>
          <p:cNvPr id="1048630" name=""/>
          <p:cNvSpPr txBox="1"/>
          <p:nvPr/>
        </p:nvSpPr>
        <p:spPr>
          <a:xfrm>
            <a:off x="4144277" y="5882173"/>
            <a:ext cx="357314"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3</a:t>
            </a:r>
            <a:endParaRPr sz="2800" lang="en-US">
              <a:solidFill>
                <a:srgbClr val="000000"/>
              </a:solidFill>
            </a:endParaRPr>
          </a:p>
        </p:txBody>
      </p:sp>
      <p:sp>
        <p:nvSpPr>
          <p:cNvPr id="1048631" name=""/>
          <p:cNvSpPr txBox="1"/>
          <p:nvPr/>
        </p:nvSpPr>
        <p:spPr>
          <a:xfrm>
            <a:off x="5053058" y="5882173"/>
            <a:ext cx="357314" cy="510540"/>
          </a:xfrm>
          <a:prstGeom prst="rect"/>
          <a:ln w="38100">
            <a:solidFill>
              <a:srgbClr val="0000FF"/>
            </a:solidFill>
            <a:prstDash val="solid"/>
          </a:ln>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7</a:t>
            </a:r>
            <a:endParaRPr sz="2800" lang="en-US">
              <a:solidFill>
                <a:srgbClr val="000000"/>
              </a:solidFill>
            </a:endParaRPr>
          </a:p>
        </p:txBody>
      </p:sp>
      <p:sp>
        <p:nvSpPr>
          <p:cNvPr id="1048632" name=""/>
          <p:cNvSpPr txBox="1"/>
          <p:nvPr/>
        </p:nvSpPr>
        <p:spPr>
          <a:xfrm>
            <a:off x="5031118" y="5469278"/>
            <a:ext cx="347122" cy="510540"/>
          </a:xfrm>
          <a:prstGeom prst="rect"/>
          <a:ln w="38100">
            <a:solidFill>
              <a:srgbClr val="0000FF"/>
            </a:solidFill>
            <a:prstDash val="solid"/>
          </a:ln>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3</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3" name=""/>
          <p:cNvSpPr txBox="1"/>
          <p:nvPr/>
        </p:nvSpPr>
        <p:spPr>
          <a:xfrm>
            <a:off x="254202" y="300982"/>
            <a:ext cx="11666069" cy="2186941"/>
          </a:xfrm>
          <a:prstGeom prst="rect"/>
          <a:ln w="63500">
            <a:solidFill>
              <a:srgbClr val="02A5E3"/>
            </a:solidFill>
            <a:prstDash val="solid"/>
          </a:ln>
        </p:spPr>
        <p:txBody>
          <a:bodyPr rtlCol="0" wrap="square">
            <a:spAutoFit/>
          </a:bodyPr>
          <a:p>
            <a:r>
              <a:rPr sz="2800" lang="en-US">
                <a:solidFill>
                  <a:srgbClr val="000000"/>
                </a:solidFill>
              </a:rPr>
              <a:t>The values of input wires is called input sequence &lt; a1, a2, ......, an &gt; and the value of output wire is called output sequence &lt; b1, b2, ....... bn</a:t>
            </a:r>
            <a:r>
              <a:rPr sz="2800" lang="en-US">
                <a:solidFill>
                  <a:srgbClr val="000000"/>
                </a:solidFill>
              </a:rPr>
              <a:t>&gt;</a:t>
            </a:r>
            <a:r>
              <a:rPr sz="2800" lang="en-US">
                <a:solidFill>
                  <a:srgbClr val="000000"/>
                </a:solidFill>
              </a:rPr>
              <a:t> 
Comparison n/w for which the output sequence is monotonically increasing for every i/p sequence i.e. b1 ≤ b2 ≤ 63........≤ bn.</a:t>
            </a:r>
            <a:endParaRPr sz="2800" lang="en-US">
              <a:solidFill>
                <a:srgbClr val="000000"/>
              </a:solidFill>
            </a:endParaRPr>
          </a:p>
        </p:txBody>
      </p:sp>
      <p:sp>
        <p:nvSpPr>
          <p:cNvPr id="1048634" name=""/>
          <p:cNvSpPr/>
          <p:nvPr/>
        </p:nvSpPr>
        <p:spPr>
          <a:xfrm>
            <a:off x="4149314" y="3113159"/>
            <a:ext cx="3048000" cy="3048000"/>
          </a:xfrm>
          <a:prstGeom prst="roundRect"/>
          <a:solidFill>
            <a:srgbClr val="FFFFFF"/>
          </a:solidFill>
          <a:ln w="63500">
            <a:solidFill>
              <a:srgbClr val="3893E0"/>
            </a:solidFill>
          </a:ln>
        </p:spPr>
        <p:txBody>
          <a:bodyPr anchor="ctr"/>
          <a:p>
            <a:pPr algn="ctr"/>
            <a:r>
              <a:rPr lang="en-US"/>
              <a:t>F</a:t>
            </a:r>
            <a:r>
              <a:rPr lang="en-US"/>
              <a:t>o</a:t>
            </a:r>
            <a:r>
              <a:rPr lang="en-US"/>
              <a:t>r</a:t>
            </a:r>
            <a:r>
              <a:rPr lang="en-US"/>
              <a:t> </a:t>
            </a:r>
            <a:r>
              <a:rPr lang="en-US"/>
              <a:t> </a:t>
            </a:r>
            <a:r>
              <a:rPr lang="en-US"/>
              <a:t>n</a:t>
            </a:r>
            <a:r>
              <a:rPr lang="en-US"/>
              <a:t> </a:t>
            </a:r>
            <a:r>
              <a:rPr lang="en-US"/>
              <a:t>c</a:t>
            </a:r>
            <a:r>
              <a:rPr lang="en-US"/>
              <a:t>o</a:t>
            </a:r>
            <a:r>
              <a:rPr lang="en-US"/>
              <a:t>m</a:t>
            </a:r>
            <a:r>
              <a:rPr lang="en-US"/>
              <a:t>p</a:t>
            </a:r>
            <a:r>
              <a:rPr lang="en-US"/>
              <a:t>a</a:t>
            </a:r>
            <a:r>
              <a:rPr lang="en-US"/>
              <a:t>r</a:t>
            </a:r>
            <a:r>
              <a:rPr lang="en-US"/>
              <a:t>a</a:t>
            </a:r>
            <a:r>
              <a:rPr lang="en-US"/>
              <a:t>t</a:t>
            </a:r>
            <a:r>
              <a:rPr lang="en-US"/>
              <a:t>o</a:t>
            </a:r>
            <a:r>
              <a:rPr lang="en-US"/>
              <a:t>r</a:t>
            </a:r>
            <a:r>
              <a:rPr lang="en-US"/>
              <a:t>s</a:t>
            </a:r>
            <a:r>
              <a:rPr lang="en-US"/>
              <a:t>:</a:t>
            </a:r>
            <a:r>
              <a:rPr lang="en-US"/>
              <a:t>-</a:t>
            </a:r>
            <a:endParaRPr lang="en-US"/>
          </a:p>
          <a:p>
            <a:pPr algn="ctr"/>
            <a:endParaRPr lang="en-US"/>
          </a:p>
          <a:p>
            <a:pPr algn="ctr"/>
            <a:r>
              <a:rPr lang="en-US"/>
              <a:t>n</a:t>
            </a:r>
            <a:r>
              <a:rPr lang="en-US"/>
              <a:t> </a:t>
            </a:r>
            <a:r>
              <a:rPr lang="en-US"/>
              <a:t>i</a:t>
            </a:r>
            <a:r>
              <a:rPr lang="en-US"/>
              <a:t>n</a:t>
            </a:r>
            <a:r>
              <a:rPr lang="en-US"/>
              <a:t>p</a:t>
            </a:r>
            <a:r>
              <a:rPr lang="en-US"/>
              <a:t>u</a:t>
            </a:r>
            <a:r>
              <a:rPr lang="en-US"/>
              <a:t>t</a:t>
            </a:r>
            <a:r>
              <a:rPr lang="en-US"/>
              <a:t>s</a:t>
            </a:r>
            <a:r>
              <a:rPr lang="en-US"/>
              <a:t> </a:t>
            </a:r>
            <a:r>
              <a:rPr lang="en-US"/>
              <a:t>=</a:t>
            </a:r>
            <a:r>
              <a:rPr lang="en-US"/>
              <a:t> </a:t>
            </a:r>
            <a:r>
              <a:rPr lang="en-US"/>
              <a:t>a</a:t>
            </a:r>
            <a:r>
              <a:rPr lang="en-US"/>
              <a:t>1</a:t>
            </a:r>
            <a:r>
              <a:rPr lang="en-US"/>
              <a:t>,</a:t>
            </a:r>
            <a:r>
              <a:rPr lang="en-US"/>
              <a:t>a</a:t>
            </a:r>
            <a:r>
              <a:rPr lang="en-US"/>
              <a:t>2</a:t>
            </a:r>
            <a:r>
              <a:rPr lang="en-US"/>
              <a:t>,</a:t>
            </a:r>
            <a:r>
              <a:rPr lang="en-US"/>
              <a:t>a</a:t>
            </a:r>
            <a:r>
              <a:rPr lang="en-US"/>
              <a:t>3</a:t>
            </a:r>
            <a:r>
              <a:rPr lang="en-US"/>
              <a:t>.</a:t>
            </a:r>
            <a:r>
              <a:rPr lang="en-US"/>
              <a:t>.</a:t>
            </a:r>
            <a:r>
              <a:rPr lang="en-US"/>
              <a:t>.</a:t>
            </a:r>
            <a:r>
              <a:rPr lang="en-US"/>
              <a:t>.</a:t>
            </a:r>
            <a:r>
              <a:rPr lang="en-US"/>
              <a:t>a</a:t>
            </a:r>
            <a:r>
              <a:rPr lang="en-US"/>
              <a:t>n</a:t>
            </a:r>
            <a:endParaRPr lang="en-US"/>
          </a:p>
          <a:p>
            <a:pPr algn="ctr"/>
            <a:r>
              <a:rPr lang="en-US"/>
              <a:t>n</a:t>
            </a:r>
            <a:r>
              <a:rPr lang="en-US"/>
              <a:t> </a:t>
            </a:r>
            <a:r>
              <a:rPr lang="en-US"/>
              <a:t>o</a:t>
            </a:r>
            <a:r>
              <a:rPr lang="en-US"/>
              <a:t>u</a:t>
            </a:r>
            <a:r>
              <a:rPr lang="en-US"/>
              <a:t>t</a:t>
            </a:r>
            <a:r>
              <a:rPr lang="en-US"/>
              <a:t>p</a:t>
            </a:r>
            <a:r>
              <a:rPr lang="en-US"/>
              <a:t>u</a:t>
            </a:r>
            <a:r>
              <a:rPr lang="en-US"/>
              <a:t>t</a:t>
            </a:r>
            <a:r>
              <a:rPr lang="en-US"/>
              <a:t>s</a:t>
            </a:r>
            <a:r>
              <a:rPr lang="en-US"/>
              <a:t> </a:t>
            </a:r>
            <a:r>
              <a:rPr lang="en-US"/>
              <a:t>=</a:t>
            </a:r>
            <a:r>
              <a:rPr lang="en-US"/>
              <a:t> </a:t>
            </a:r>
            <a:r>
              <a:rPr lang="en-US"/>
              <a:t>b</a:t>
            </a:r>
            <a:r>
              <a:rPr lang="en-US"/>
              <a:t>1</a:t>
            </a:r>
            <a:r>
              <a:rPr lang="en-US"/>
              <a:t>,</a:t>
            </a:r>
            <a:r>
              <a:rPr lang="en-US"/>
              <a:t>b</a:t>
            </a:r>
            <a:r>
              <a:rPr lang="en-US"/>
              <a:t>2</a:t>
            </a:r>
            <a:r>
              <a:rPr lang="en-US"/>
              <a:t>,</a:t>
            </a:r>
            <a:r>
              <a:rPr lang="en-US"/>
              <a:t>b</a:t>
            </a:r>
            <a:r>
              <a:rPr lang="en-US"/>
              <a:t>3</a:t>
            </a:r>
            <a:r>
              <a:rPr lang="en-US"/>
              <a:t>.</a:t>
            </a:r>
            <a:r>
              <a:rPr lang="en-US"/>
              <a:t>.</a:t>
            </a:r>
            <a:r>
              <a:rPr lang="en-US"/>
              <a:t>.</a:t>
            </a:r>
            <a:r>
              <a:rPr lang="en-US"/>
              <a:t>.</a:t>
            </a:r>
            <a:r>
              <a:rPr lang="en-US"/>
              <a:t>b</a:t>
            </a:r>
            <a:r>
              <a:rPr lang="en-US"/>
              <a:t>n</a:t>
            </a:r>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5" name=""/>
          <p:cNvSpPr txBox="1"/>
          <p:nvPr/>
        </p:nvSpPr>
        <p:spPr>
          <a:xfrm>
            <a:off x="419815" y="747644"/>
            <a:ext cx="11352371" cy="4701540"/>
          </a:xfrm>
          <a:prstGeom prst="rect"/>
          <a:ln w="63500">
            <a:solidFill>
              <a:srgbClr val="02A5E3"/>
            </a:solidFill>
            <a:prstDash val="solid"/>
          </a:ln>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Generally, we used the convention of drawing comparators as single vertical lines. </a:t>
            </a:r>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A comparator sorts its two input lines
</a:t>
            </a:r>
            <a:r>
              <a:rPr sz="2800" lang="en-US">
                <a:solidFill>
                  <a:srgbClr val="000000"/>
                </a:solidFill>
              </a:rPr>
              <a:t>3</a:t>
            </a:r>
            <a:r>
              <a:rPr sz="2800" lang="en-US">
                <a:solidFill>
                  <a:srgbClr val="000000"/>
                </a:solidFill>
              </a:rPr>
              <a:t>.</a:t>
            </a:r>
            <a:r>
              <a:rPr sz="2800" lang="en-US">
                <a:solidFill>
                  <a:srgbClr val="000000"/>
                </a:solidFill>
              </a:rPr>
              <a:t>We assume that the time between the appearance of input values x and y and the production of output values x' and y' is constant i.e. each comparator operates in</a:t>
            </a:r>
            <a:r>
              <a:rPr sz="2800" lang="en-US">
                <a:solidFill>
                  <a:srgbClr val="000000"/>
                </a:solidFill>
              </a:rPr>
              <a:t> </a:t>
            </a:r>
            <a:r>
              <a:rPr sz="2800" lang="en-US">
                <a:solidFill>
                  <a:srgbClr val="000000"/>
                </a:solidFill>
              </a:rPr>
              <a:t>O(1) time</a:t>
            </a:r>
            <a:endParaRPr sz="2800" lang="en-US">
              <a:solidFill>
                <a:srgbClr val="000000"/>
              </a:solidFill>
            </a:endParaRPr>
          </a:p>
          <a:p>
            <a:r>
              <a:rPr sz="2800" lang="en-US">
                <a:solidFill>
                  <a:srgbClr val="000000"/>
                </a:solidFill>
              </a:rPr>
              <a:t>
</a:t>
            </a:r>
            <a:r>
              <a:rPr sz="2800" lang="en-US">
                <a:solidFill>
                  <a:srgbClr val="000000"/>
                </a:solidFill>
              </a:rPr>
              <a:t>4</a:t>
            </a:r>
            <a:r>
              <a:rPr sz="2800" lang="en-US">
                <a:solidFill>
                  <a:srgbClr val="000000"/>
                </a:solidFill>
              </a:rPr>
              <a:t>.</a:t>
            </a:r>
            <a:r>
              <a:rPr sz="2800" lang="en-US">
                <a:solidFill>
                  <a:srgbClr val="000000"/>
                </a:solidFill>
              </a:rPr>
              <a:t>A </a:t>
            </a:r>
            <a:r>
              <a:rPr sz="2800" lang="en-US">
                <a:solidFill>
                  <a:srgbClr val="000000"/>
                </a:solidFill>
              </a:rPr>
              <a:t>wire transmits a value from place to place. Wire can be used to connect the output of one comparator to the input of another so are called either network input wires or network output wires</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6" name=""/>
          <p:cNvSpPr/>
          <p:nvPr/>
        </p:nvSpPr>
        <p:spPr>
          <a:xfrm>
            <a:off x="1571024" y="1941918"/>
            <a:ext cx="9049952" cy="3626392"/>
          </a:xfrm>
          <a:prstGeom prst="rect"/>
          <a:solidFill>
            <a:srgbClr val="FFFFFF"/>
          </a:solidFill>
          <a:ln w="63500">
            <a:solidFill>
              <a:srgbClr val="FF9900"/>
            </a:solidFill>
          </a:ln>
        </p:spPr>
        <p:txBody>
          <a:bodyPr anchor="ctr"/>
          <a:p>
            <a:pPr algn="ctr"/>
            <a:endParaRPr lang="en-US"/>
          </a:p>
        </p:txBody>
      </p:sp>
      <p:cxnSp>
        <p:nvCxnSpPr>
          <p:cNvPr id="3145737" name=""/>
          <p:cNvCxnSpPr>
            <a:cxnSpLocks/>
          </p:cNvCxnSpPr>
          <p:nvPr/>
        </p:nvCxnSpPr>
        <p:spPr>
          <a:xfrm flipV="0">
            <a:off x="2939316" y="2765856"/>
            <a:ext cx="6286192" cy="40286"/>
          </a:xfrm>
          <a:prstGeom prst="line"/>
          <a:solidFill>
            <a:srgbClr val="FFFFFF"/>
          </a:solidFill>
          <a:ln w="63500">
            <a:solidFill>
              <a:srgbClr val="D04617"/>
            </a:solidFill>
          </a:ln>
        </p:spPr>
      </p:cxnSp>
      <p:cxnSp>
        <p:nvCxnSpPr>
          <p:cNvPr id="3145738" name=""/>
          <p:cNvCxnSpPr>
            <a:cxnSpLocks/>
          </p:cNvCxnSpPr>
          <p:nvPr/>
        </p:nvCxnSpPr>
        <p:spPr>
          <a:xfrm flipV="0">
            <a:off x="2939316" y="3388714"/>
            <a:ext cx="6286192" cy="40286"/>
          </a:xfrm>
          <a:prstGeom prst="line"/>
          <a:solidFill>
            <a:srgbClr val="FFFFFF"/>
          </a:solidFill>
          <a:ln w="63500">
            <a:solidFill>
              <a:srgbClr val="D04617"/>
            </a:solidFill>
          </a:ln>
        </p:spPr>
      </p:cxnSp>
      <p:cxnSp>
        <p:nvCxnSpPr>
          <p:cNvPr id="3145739" name=""/>
          <p:cNvCxnSpPr>
            <a:cxnSpLocks/>
          </p:cNvCxnSpPr>
          <p:nvPr/>
        </p:nvCxnSpPr>
        <p:spPr>
          <a:xfrm flipV="0">
            <a:off x="2939316" y="4011572"/>
            <a:ext cx="6286192" cy="40286"/>
          </a:xfrm>
          <a:prstGeom prst="line"/>
          <a:solidFill>
            <a:srgbClr val="FFFFFF"/>
          </a:solidFill>
          <a:ln w="63500">
            <a:solidFill>
              <a:srgbClr val="D04617"/>
            </a:solidFill>
          </a:ln>
        </p:spPr>
      </p:cxnSp>
      <p:cxnSp>
        <p:nvCxnSpPr>
          <p:cNvPr id="3145740" name=""/>
          <p:cNvCxnSpPr>
            <a:cxnSpLocks/>
          </p:cNvCxnSpPr>
          <p:nvPr/>
        </p:nvCxnSpPr>
        <p:spPr>
          <a:xfrm flipV="0">
            <a:off x="2939315" y="4634429"/>
            <a:ext cx="6286192" cy="40286"/>
          </a:xfrm>
          <a:prstGeom prst="line"/>
          <a:solidFill>
            <a:srgbClr val="FFFFFF"/>
          </a:solidFill>
          <a:ln w="63500">
            <a:solidFill>
              <a:srgbClr val="D04617"/>
            </a:solidFill>
          </a:ln>
        </p:spPr>
      </p:cxnSp>
      <p:sp>
        <p:nvSpPr>
          <p:cNvPr id="1048637" name=""/>
          <p:cNvSpPr txBox="1"/>
          <p:nvPr/>
        </p:nvSpPr>
        <p:spPr>
          <a:xfrm>
            <a:off x="2163569" y="2510585"/>
            <a:ext cx="627460" cy="510540"/>
          </a:xfrm>
          <a:prstGeom prst="rect"/>
        </p:spPr>
        <p:txBody>
          <a:bodyPr rtlCol="0" wrap="square">
            <a:spAutoFit/>
          </a:bodyPr>
          <a:p>
            <a:r>
              <a:rPr sz="2800" lang="en-US">
                <a:solidFill>
                  <a:srgbClr val="000000"/>
                </a:solidFill>
              </a:rPr>
              <a:t>a</a:t>
            </a:r>
            <a:r>
              <a:rPr sz="2800" lang="en-US">
                <a:solidFill>
                  <a:srgbClr val="000000"/>
                </a:solidFill>
              </a:rPr>
              <a:t>1</a:t>
            </a:r>
            <a:endParaRPr sz="2800" lang="en-US">
              <a:solidFill>
                <a:srgbClr val="000000"/>
              </a:solidFill>
            </a:endParaRPr>
          </a:p>
        </p:txBody>
      </p:sp>
      <p:sp>
        <p:nvSpPr>
          <p:cNvPr id="1048638" name=""/>
          <p:cNvSpPr txBox="1"/>
          <p:nvPr/>
        </p:nvSpPr>
        <p:spPr>
          <a:xfrm>
            <a:off x="2163569" y="3133443"/>
            <a:ext cx="62746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2</a:t>
            </a:r>
            <a:endParaRPr sz="2800" lang="en-US">
              <a:solidFill>
                <a:srgbClr val="000000"/>
              </a:solidFill>
            </a:endParaRPr>
          </a:p>
        </p:txBody>
      </p:sp>
      <p:sp>
        <p:nvSpPr>
          <p:cNvPr id="1048639" name=""/>
          <p:cNvSpPr txBox="1"/>
          <p:nvPr/>
        </p:nvSpPr>
        <p:spPr>
          <a:xfrm>
            <a:off x="2213352" y="3742158"/>
            <a:ext cx="725961"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3</a:t>
            </a:r>
            <a:endParaRPr sz="2800" lang="en-US">
              <a:solidFill>
                <a:srgbClr val="000000"/>
              </a:solidFill>
            </a:endParaRPr>
          </a:p>
        </p:txBody>
      </p:sp>
      <p:sp>
        <p:nvSpPr>
          <p:cNvPr id="1048640" name=""/>
          <p:cNvSpPr txBox="1"/>
          <p:nvPr/>
        </p:nvSpPr>
        <p:spPr>
          <a:xfrm>
            <a:off x="2213353" y="4350876"/>
            <a:ext cx="62746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3</a:t>
            </a:r>
            <a:endParaRPr sz="2800" lang="en-US">
              <a:solidFill>
                <a:srgbClr val="000000"/>
              </a:solidFill>
            </a:endParaRPr>
          </a:p>
        </p:txBody>
      </p:sp>
      <p:sp>
        <p:nvSpPr>
          <p:cNvPr id="1048641" name=""/>
          <p:cNvSpPr txBox="1"/>
          <p:nvPr/>
        </p:nvSpPr>
        <p:spPr>
          <a:xfrm>
            <a:off x="9324011" y="2510586"/>
            <a:ext cx="658537"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1</a:t>
            </a:r>
            <a:endParaRPr sz="2800" lang="en-US">
              <a:solidFill>
                <a:srgbClr val="000000"/>
              </a:solidFill>
            </a:endParaRPr>
          </a:p>
        </p:txBody>
      </p:sp>
      <p:sp>
        <p:nvSpPr>
          <p:cNvPr id="1048642" name=""/>
          <p:cNvSpPr txBox="1"/>
          <p:nvPr/>
        </p:nvSpPr>
        <p:spPr>
          <a:xfrm>
            <a:off x="9373795" y="3133442"/>
            <a:ext cx="627460" cy="5105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2</a:t>
            </a:r>
            <a:endParaRPr sz="2800" lang="en-US">
              <a:solidFill>
                <a:srgbClr val="000000"/>
              </a:solidFill>
            </a:endParaRPr>
          </a:p>
        </p:txBody>
      </p:sp>
      <p:sp>
        <p:nvSpPr>
          <p:cNvPr id="1048643" name=""/>
          <p:cNvSpPr txBox="1"/>
          <p:nvPr/>
        </p:nvSpPr>
        <p:spPr>
          <a:xfrm>
            <a:off x="9324011" y="3796587"/>
            <a:ext cx="62746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3</a:t>
            </a:r>
            <a:endParaRPr sz="2800" lang="en-US">
              <a:solidFill>
                <a:srgbClr val="000000"/>
              </a:solidFill>
            </a:endParaRPr>
          </a:p>
        </p:txBody>
      </p:sp>
      <p:sp>
        <p:nvSpPr>
          <p:cNvPr id="1048644" name=""/>
          <p:cNvSpPr txBox="1"/>
          <p:nvPr/>
        </p:nvSpPr>
        <p:spPr>
          <a:xfrm>
            <a:off x="9324009" y="4379158"/>
            <a:ext cx="62746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4</a:t>
            </a:r>
            <a:endParaRPr sz="2800" lang="en-US">
              <a:solidFill>
                <a:srgbClr val="000000"/>
              </a:solidFill>
            </a:endParaRPr>
          </a:p>
        </p:txBody>
      </p:sp>
      <p:cxnSp>
        <p:nvCxnSpPr>
          <p:cNvPr id="3145741" name=""/>
          <p:cNvCxnSpPr>
            <a:cxnSpLocks/>
          </p:cNvCxnSpPr>
          <p:nvPr/>
        </p:nvCxnSpPr>
        <p:spPr>
          <a:xfrm flipH="0">
            <a:off x="3818238" y="2792858"/>
            <a:ext cx="12953" cy="595855"/>
          </a:xfrm>
          <a:prstGeom prst="line"/>
          <a:solidFill>
            <a:srgbClr val="FFFFFF"/>
          </a:solidFill>
          <a:ln w="38100">
            <a:solidFill>
              <a:srgbClr val="000080"/>
            </a:solidFill>
          </a:ln>
        </p:spPr>
      </p:cxnSp>
      <p:cxnSp>
        <p:nvCxnSpPr>
          <p:cNvPr id="3145742" name=""/>
          <p:cNvCxnSpPr>
            <a:cxnSpLocks/>
          </p:cNvCxnSpPr>
          <p:nvPr/>
        </p:nvCxnSpPr>
        <p:spPr>
          <a:xfrm flipH="1">
            <a:off x="3862128" y="4006982"/>
            <a:ext cx="3229" cy="656177"/>
          </a:xfrm>
          <a:prstGeom prst="line"/>
          <a:solidFill>
            <a:srgbClr val="FFFFFF"/>
          </a:solidFill>
          <a:ln w="38100">
            <a:solidFill>
              <a:srgbClr val="000080"/>
            </a:solidFill>
          </a:ln>
        </p:spPr>
      </p:cxnSp>
      <p:sp>
        <p:nvSpPr>
          <p:cNvPr id="1048645" name=""/>
          <p:cNvSpPr/>
          <p:nvPr/>
        </p:nvSpPr>
        <p:spPr>
          <a:xfrm rot="5423536" flipH="0" flipV="1">
            <a:off x="3762847" y="2750172"/>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sp>
        <p:nvSpPr>
          <p:cNvPr id="1048646" name=""/>
          <p:cNvSpPr/>
          <p:nvPr/>
        </p:nvSpPr>
        <p:spPr>
          <a:xfrm rot="5423536" flipH="0" flipV="1">
            <a:off x="3775800" y="3317394"/>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sp>
        <p:nvSpPr>
          <p:cNvPr id="1048647" name=""/>
          <p:cNvSpPr/>
          <p:nvPr/>
        </p:nvSpPr>
        <p:spPr>
          <a:xfrm rot="5423536" flipH="0" flipV="1">
            <a:off x="3799052" y="4026789"/>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sp>
        <p:nvSpPr>
          <p:cNvPr id="1048648" name=""/>
          <p:cNvSpPr/>
          <p:nvPr/>
        </p:nvSpPr>
        <p:spPr>
          <a:xfrm rot="5423536" flipH="0" flipV="1">
            <a:off x="3809967" y="4571697"/>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cxnSp>
        <p:nvCxnSpPr>
          <p:cNvPr id="3145743" name=""/>
          <p:cNvCxnSpPr>
            <a:cxnSpLocks/>
          </p:cNvCxnSpPr>
          <p:nvPr/>
        </p:nvCxnSpPr>
        <p:spPr>
          <a:xfrm flipH="0">
            <a:off x="5363649" y="2762706"/>
            <a:ext cx="11052" cy="1228886"/>
          </a:xfrm>
          <a:prstGeom prst="line"/>
          <a:solidFill>
            <a:srgbClr val="FFFFFF"/>
          </a:solidFill>
          <a:ln w="38100">
            <a:solidFill>
              <a:srgbClr val="000080"/>
            </a:solidFill>
          </a:ln>
        </p:spPr>
      </p:cxnSp>
      <p:sp>
        <p:nvSpPr>
          <p:cNvPr id="1048649" name=""/>
          <p:cNvSpPr/>
          <p:nvPr/>
        </p:nvSpPr>
        <p:spPr>
          <a:xfrm rot="5423536" flipH="0" flipV="1">
            <a:off x="5319311" y="3920109"/>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sp>
        <p:nvSpPr>
          <p:cNvPr id="1048650" name=""/>
          <p:cNvSpPr/>
          <p:nvPr/>
        </p:nvSpPr>
        <p:spPr>
          <a:xfrm rot="5423536" flipH="0" flipV="1">
            <a:off x="5308259" y="2750171"/>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cxnSp>
        <p:nvCxnSpPr>
          <p:cNvPr id="3145744" name=""/>
          <p:cNvCxnSpPr>
            <a:cxnSpLocks/>
          </p:cNvCxnSpPr>
          <p:nvPr/>
        </p:nvCxnSpPr>
        <p:spPr>
          <a:xfrm flipH="0">
            <a:off x="6490671" y="3445829"/>
            <a:ext cx="11052" cy="1228886"/>
          </a:xfrm>
          <a:prstGeom prst="line"/>
          <a:solidFill>
            <a:srgbClr val="FFFFFF"/>
          </a:solidFill>
          <a:ln w="38100">
            <a:solidFill>
              <a:srgbClr val="000080"/>
            </a:solidFill>
          </a:ln>
        </p:spPr>
      </p:cxnSp>
      <p:sp>
        <p:nvSpPr>
          <p:cNvPr id="1048651" name=""/>
          <p:cNvSpPr/>
          <p:nvPr/>
        </p:nvSpPr>
        <p:spPr>
          <a:xfrm rot="5423536" flipH="0" flipV="1">
            <a:off x="6446333" y="3393173"/>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sp>
        <p:nvSpPr>
          <p:cNvPr id="1048652" name=""/>
          <p:cNvSpPr/>
          <p:nvPr/>
        </p:nvSpPr>
        <p:spPr>
          <a:xfrm rot="5423536" flipH="0" flipV="1">
            <a:off x="6435280" y="4583253"/>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cxnSp>
        <p:nvCxnSpPr>
          <p:cNvPr id="3145745" name=""/>
          <p:cNvCxnSpPr>
            <a:cxnSpLocks/>
          </p:cNvCxnSpPr>
          <p:nvPr/>
        </p:nvCxnSpPr>
        <p:spPr>
          <a:xfrm flipH="0">
            <a:off x="7931283" y="3435860"/>
            <a:ext cx="12953" cy="595855"/>
          </a:xfrm>
          <a:prstGeom prst="line"/>
          <a:solidFill>
            <a:srgbClr val="FFFFFF"/>
          </a:solidFill>
          <a:ln w="38100">
            <a:solidFill>
              <a:srgbClr val="000080"/>
            </a:solidFill>
          </a:ln>
        </p:spPr>
      </p:cxnSp>
      <p:sp>
        <p:nvSpPr>
          <p:cNvPr id="1048653" name=""/>
          <p:cNvSpPr/>
          <p:nvPr/>
        </p:nvSpPr>
        <p:spPr>
          <a:xfrm rot="5423536" flipH="0" flipV="1">
            <a:off x="7882367" y="3410001"/>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sp>
        <p:nvSpPr>
          <p:cNvPr id="1048654" name=""/>
          <p:cNvSpPr/>
          <p:nvPr/>
        </p:nvSpPr>
        <p:spPr>
          <a:xfrm rot="5423536" flipH="0" flipV="1">
            <a:off x="7888845" y="3995887"/>
            <a:ext cx="110782" cy="71654"/>
          </a:xfrm>
          <a:prstGeom prst="ellipse"/>
          <a:solidFill>
            <a:srgbClr val="279C64"/>
          </a:solidFill>
          <a:ln w="38100">
            <a:solidFill>
              <a:srgbClr val="00008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sp>
        <p:nvSpPr>
          <p:cNvPr id="1048655" name=""/>
          <p:cNvSpPr txBox="1"/>
          <p:nvPr/>
        </p:nvSpPr>
        <p:spPr>
          <a:xfrm>
            <a:off x="1480905" y="1009597"/>
            <a:ext cx="2373538" cy="510540"/>
          </a:xfrm>
          <a:prstGeom prst="rect"/>
          <a:ln w="63500">
            <a:solidFill>
              <a:srgbClr val="02A5E3"/>
            </a:solidFill>
            <a:prstDash val="solid"/>
          </a:ln>
        </p:spPr>
        <p:txBody>
          <a:bodyPr rtlCol="0" wrap="square">
            <a:spAutoFit/>
          </a:bodyPr>
          <a:p>
            <a:r>
              <a:rPr sz="2800" lang="en-US">
                <a:solidFill>
                  <a:srgbClr val="000000"/>
                </a:solidFill>
              </a:rPr>
              <a:t>E</a:t>
            </a:r>
            <a:r>
              <a:rPr sz="2800" lang="en-US">
                <a:solidFill>
                  <a:srgbClr val="000000"/>
                </a:solidFill>
              </a:rPr>
              <a:t>x</a:t>
            </a:r>
            <a:r>
              <a:rPr sz="2800" lang="en-US">
                <a:solidFill>
                  <a:srgbClr val="000000"/>
                </a:solidFill>
              </a:rPr>
              <a:t>a</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e</a:t>
            </a:r>
            <a:endParaRPr sz="2800" lang="en-US">
              <a:solidFill>
                <a:srgbClr val="000000"/>
              </a:solidFill>
            </a:endParaRPr>
          </a:p>
        </p:txBody>
      </p:sp>
      <p:sp>
        <p:nvSpPr>
          <p:cNvPr id="1048656" name=""/>
          <p:cNvSpPr txBox="1"/>
          <p:nvPr/>
        </p:nvSpPr>
        <p:spPr>
          <a:xfrm>
            <a:off x="3193141" y="2331094"/>
            <a:ext cx="408915" cy="510540"/>
          </a:xfrm>
          <a:prstGeom prst="rect"/>
        </p:spPr>
        <p:txBody>
          <a:bodyPr rtlCol="0" wrap="square">
            <a:spAutoFit/>
          </a:bodyPr>
          <a:p>
            <a:r>
              <a:rPr sz="2800" lang="en-US">
                <a:solidFill>
                  <a:srgbClr val="000000"/>
                </a:solidFill>
              </a:rPr>
              <a:t>9</a:t>
            </a:r>
            <a:endParaRPr sz="2800" lang="en-US">
              <a:solidFill>
                <a:srgbClr val="000000"/>
              </a:solidFill>
            </a:endParaRPr>
          </a:p>
        </p:txBody>
      </p:sp>
      <p:sp>
        <p:nvSpPr>
          <p:cNvPr id="1048657" name=""/>
          <p:cNvSpPr txBox="1"/>
          <p:nvPr/>
        </p:nvSpPr>
        <p:spPr>
          <a:xfrm>
            <a:off x="3947024" y="2935289"/>
            <a:ext cx="40891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9</a:t>
            </a:r>
            <a:endParaRPr sz="2800" lang="en-US">
              <a:solidFill>
                <a:srgbClr val="000000"/>
              </a:solidFill>
            </a:endParaRPr>
          </a:p>
        </p:txBody>
      </p:sp>
      <p:sp>
        <p:nvSpPr>
          <p:cNvPr id="1048658" name=""/>
          <p:cNvSpPr txBox="1"/>
          <p:nvPr/>
        </p:nvSpPr>
        <p:spPr>
          <a:xfrm>
            <a:off x="5998427" y="2935289"/>
            <a:ext cx="40891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9</a:t>
            </a:r>
            <a:endParaRPr sz="2800" lang="en-US">
              <a:solidFill>
                <a:srgbClr val="000000"/>
              </a:solidFill>
            </a:endParaRPr>
          </a:p>
        </p:txBody>
      </p:sp>
      <p:sp>
        <p:nvSpPr>
          <p:cNvPr id="1048659" name=""/>
          <p:cNvSpPr txBox="1"/>
          <p:nvPr/>
        </p:nvSpPr>
        <p:spPr>
          <a:xfrm>
            <a:off x="6702341" y="4164175"/>
            <a:ext cx="40891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9</a:t>
            </a:r>
            <a:endParaRPr sz="2800" lang="en-US">
              <a:solidFill>
                <a:srgbClr val="000000"/>
              </a:solidFill>
            </a:endParaRPr>
          </a:p>
        </p:txBody>
      </p:sp>
      <p:sp>
        <p:nvSpPr>
          <p:cNvPr id="1048660" name=""/>
          <p:cNvSpPr txBox="1"/>
          <p:nvPr/>
        </p:nvSpPr>
        <p:spPr>
          <a:xfrm>
            <a:off x="8696383" y="4243385"/>
            <a:ext cx="339466"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9</a:t>
            </a:r>
            <a:endParaRPr sz="2800" lang="en-US">
              <a:solidFill>
                <a:srgbClr val="000000"/>
              </a:solidFill>
            </a:endParaRPr>
          </a:p>
        </p:txBody>
      </p:sp>
      <p:sp>
        <p:nvSpPr>
          <p:cNvPr id="1048661" name=""/>
          <p:cNvSpPr txBox="1"/>
          <p:nvPr/>
        </p:nvSpPr>
        <p:spPr>
          <a:xfrm>
            <a:off x="3320405" y="2935288"/>
            <a:ext cx="77193"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5</a:t>
            </a:r>
            <a:endParaRPr sz="2800" lang="en-US">
              <a:solidFill>
                <a:srgbClr val="000000"/>
              </a:solidFill>
            </a:endParaRPr>
          </a:p>
        </p:txBody>
      </p:sp>
      <p:sp>
        <p:nvSpPr>
          <p:cNvPr id="1048662" name=""/>
          <p:cNvSpPr txBox="1"/>
          <p:nvPr/>
        </p:nvSpPr>
        <p:spPr>
          <a:xfrm>
            <a:off x="4004168" y="2275459"/>
            <a:ext cx="77193"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5</a:t>
            </a:r>
            <a:endParaRPr sz="2800" lang="en-US">
              <a:solidFill>
                <a:srgbClr val="000000"/>
              </a:solidFill>
            </a:endParaRPr>
          </a:p>
        </p:txBody>
      </p:sp>
      <p:sp>
        <p:nvSpPr>
          <p:cNvPr id="1048663" name=""/>
          <p:cNvSpPr txBox="1"/>
          <p:nvPr/>
        </p:nvSpPr>
        <p:spPr>
          <a:xfrm>
            <a:off x="5055617" y="2331093"/>
            <a:ext cx="77193"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5</a:t>
            </a:r>
            <a:endParaRPr sz="2800" lang="en-US">
              <a:solidFill>
                <a:srgbClr val="000000"/>
              </a:solidFill>
            </a:endParaRPr>
          </a:p>
        </p:txBody>
      </p:sp>
      <p:sp>
        <p:nvSpPr>
          <p:cNvPr id="1048664" name=""/>
          <p:cNvSpPr txBox="1"/>
          <p:nvPr/>
        </p:nvSpPr>
        <p:spPr>
          <a:xfrm flipH="1">
            <a:off x="5410906" y="3607711"/>
            <a:ext cx="439487"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5</a:t>
            </a:r>
            <a:endParaRPr sz="2800" lang="en-US">
              <a:solidFill>
                <a:srgbClr val="000000"/>
              </a:solidFill>
            </a:endParaRPr>
          </a:p>
        </p:txBody>
      </p:sp>
      <p:sp>
        <p:nvSpPr>
          <p:cNvPr id="1048665" name=""/>
          <p:cNvSpPr txBox="1"/>
          <p:nvPr/>
        </p:nvSpPr>
        <p:spPr>
          <a:xfrm>
            <a:off x="7521024" y="3607710"/>
            <a:ext cx="77193"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5</a:t>
            </a:r>
            <a:endParaRPr sz="2800" lang="en-US">
              <a:solidFill>
                <a:srgbClr val="000000"/>
              </a:solidFill>
            </a:endParaRPr>
          </a:p>
        </p:txBody>
      </p:sp>
      <p:sp>
        <p:nvSpPr>
          <p:cNvPr id="1048666" name=""/>
          <p:cNvSpPr txBox="1"/>
          <p:nvPr/>
        </p:nvSpPr>
        <p:spPr>
          <a:xfrm>
            <a:off x="8049829" y="2925320"/>
            <a:ext cx="77193"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5</a:t>
            </a:r>
            <a:endParaRPr sz="2800" lang="en-US">
              <a:solidFill>
                <a:srgbClr val="000000"/>
              </a:solidFill>
            </a:endParaRPr>
          </a:p>
        </p:txBody>
      </p:sp>
      <p:sp>
        <p:nvSpPr>
          <p:cNvPr id="1048667" name=""/>
          <p:cNvSpPr txBox="1"/>
          <p:nvPr/>
        </p:nvSpPr>
        <p:spPr>
          <a:xfrm>
            <a:off x="8788923" y="2974095"/>
            <a:ext cx="77193"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5</a:t>
            </a:r>
            <a:endParaRPr sz="2800" lang="en-US">
              <a:solidFill>
                <a:srgbClr val="000000"/>
              </a:solidFill>
            </a:endParaRPr>
          </a:p>
        </p:txBody>
      </p:sp>
      <p:sp>
        <p:nvSpPr>
          <p:cNvPr id="1048668" name=""/>
          <p:cNvSpPr txBox="1"/>
          <p:nvPr/>
        </p:nvSpPr>
        <p:spPr>
          <a:xfrm flipH="0">
            <a:off x="3288073" y="3541316"/>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2</a:t>
            </a:r>
            <a:endParaRPr sz="2800" lang="en-US">
              <a:solidFill>
                <a:srgbClr val="000000"/>
              </a:solidFill>
            </a:endParaRPr>
          </a:p>
        </p:txBody>
      </p:sp>
      <p:sp>
        <p:nvSpPr>
          <p:cNvPr id="1048669" name=""/>
          <p:cNvSpPr txBox="1"/>
          <p:nvPr/>
        </p:nvSpPr>
        <p:spPr>
          <a:xfrm flipH="0">
            <a:off x="4096326" y="3521174"/>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2</a:t>
            </a:r>
            <a:endParaRPr sz="2800" lang="en-US">
              <a:solidFill>
                <a:srgbClr val="000000"/>
              </a:solidFill>
            </a:endParaRPr>
          </a:p>
        </p:txBody>
      </p:sp>
      <p:sp>
        <p:nvSpPr>
          <p:cNvPr id="1048670" name=""/>
          <p:cNvSpPr txBox="1"/>
          <p:nvPr/>
        </p:nvSpPr>
        <p:spPr>
          <a:xfrm flipH="0">
            <a:off x="8799942" y="2331094"/>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2</a:t>
            </a:r>
            <a:endParaRPr sz="2800" lang="en-US">
              <a:solidFill>
                <a:srgbClr val="000000"/>
              </a:solidFill>
            </a:endParaRPr>
          </a:p>
        </p:txBody>
      </p:sp>
      <p:sp>
        <p:nvSpPr>
          <p:cNvPr id="1048671" name=""/>
          <p:cNvSpPr txBox="1"/>
          <p:nvPr/>
        </p:nvSpPr>
        <p:spPr>
          <a:xfrm flipH="0">
            <a:off x="5594489" y="2331094"/>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2</a:t>
            </a:r>
            <a:endParaRPr sz="2800" lang="en-US">
              <a:solidFill>
                <a:srgbClr val="000000"/>
              </a:solidFill>
            </a:endParaRPr>
          </a:p>
        </p:txBody>
      </p:sp>
      <p:sp>
        <p:nvSpPr>
          <p:cNvPr id="1048672" name=""/>
          <p:cNvSpPr txBox="1"/>
          <p:nvPr/>
        </p:nvSpPr>
        <p:spPr>
          <a:xfrm flipH="0">
            <a:off x="5000462" y="3552076"/>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2</a:t>
            </a:r>
            <a:endParaRPr sz="2800" lang="en-US">
              <a:solidFill>
                <a:srgbClr val="000000"/>
              </a:solidFill>
            </a:endParaRPr>
          </a:p>
        </p:txBody>
      </p:sp>
      <p:sp>
        <p:nvSpPr>
          <p:cNvPr id="1048673" name=""/>
          <p:cNvSpPr txBox="1"/>
          <p:nvPr/>
        </p:nvSpPr>
        <p:spPr>
          <a:xfrm flipH="0">
            <a:off x="4053783" y="4118251"/>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6</a:t>
            </a:r>
            <a:endParaRPr sz="2800" lang="en-US">
              <a:solidFill>
                <a:srgbClr val="000000"/>
              </a:solidFill>
            </a:endParaRPr>
          </a:p>
        </p:txBody>
      </p:sp>
      <p:sp>
        <p:nvSpPr>
          <p:cNvPr id="1048674" name=""/>
          <p:cNvSpPr txBox="1"/>
          <p:nvPr/>
        </p:nvSpPr>
        <p:spPr>
          <a:xfrm flipH="0">
            <a:off x="3260494" y="4108540"/>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6</a:t>
            </a:r>
            <a:endParaRPr sz="2800" lang="en-US">
              <a:solidFill>
                <a:srgbClr val="000000"/>
              </a:solidFill>
            </a:endParaRPr>
          </a:p>
        </p:txBody>
      </p:sp>
      <p:sp>
        <p:nvSpPr>
          <p:cNvPr id="1048675" name=""/>
          <p:cNvSpPr txBox="1"/>
          <p:nvPr/>
        </p:nvSpPr>
        <p:spPr>
          <a:xfrm flipH="0">
            <a:off x="6797684" y="2925320"/>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6</a:t>
            </a:r>
            <a:endParaRPr sz="2800" lang="en-US">
              <a:solidFill>
                <a:srgbClr val="000000"/>
              </a:solidFill>
            </a:endParaRPr>
          </a:p>
        </p:txBody>
      </p:sp>
      <p:sp>
        <p:nvSpPr>
          <p:cNvPr id="1048676" name=""/>
          <p:cNvSpPr txBox="1"/>
          <p:nvPr/>
        </p:nvSpPr>
        <p:spPr>
          <a:xfrm flipH="0">
            <a:off x="8761346" y="3541316"/>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6</a:t>
            </a:r>
            <a:endParaRPr sz="2800" lang="en-US">
              <a:solidFill>
                <a:srgbClr val="000000"/>
              </a:solidFill>
            </a:endParaRPr>
          </a:p>
        </p:txBody>
      </p:sp>
      <p:sp>
        <p:nvSpPr>
          <p:cNvPr id="1048677" name=""/>
          <p:cNvSpPr txBox="1"/>
          <p:nvPr/>
        </p:nvSpPr>
        <p:spPr>
          <a:xfrm flipH="0">
            <a:off x="7493448" y="2935288"/>
            <a:ext cx="55155"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6</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78" name=""/>
          <p:cNvSpPr txBox="1"/>
          <p:nvPr/>
        </p:nvSpPr>
        <p:spPr>
          <a:xfrm>
            <a:off x="1457373" y="484529"/>
            <a:ext cx="9277255" cy="510540"/>
          </a:xfrm>
          <a:prstGeom prst="rect"/>
          <a:ln w="63500">
            <a:solidFill>
              <a:srgbClr val="D04617"/>
            </a:solidFill>
            <a:prstDash val="solid"/>
          </a:ln>
        </p:spPr>
        <p:txBody>
          <a:bodyPr rtlCol="0" wrap="square">
            <a:spAutoFit/>
          </a:bodyPr>
          <a:p>
            <a:pPr algn="ctr"/>
            <a:r>
              <a:rPr b="1" sz="2800" lang="en-US">
                <a:solidFill>
                  <a:srgbClr val="000000"/>
                </a:solidFill>
              </a:rPr>
              <a:t>B</a:t>
            </a:r>
            <a:r>
              <a:rPr b="1" sz="2800" lang="en-US">
                <a:solidFill>
                  <a:srgbClr val="000000"/>
                </a:solidFill>
              </a:rPr>
              <a:t>I</a:t>
            </a:r>
            <a:r>
              <a:rPr b="1" sz="2800" lang="en-US">
                <a:solidFill>
                  <a:srgbClr val="000000"/>
                </a:solidFill>
              </a:rPr>
              <a:t>T</a:t>
            </a:r>
            <a:r>
              <a:rPr b="1" sz="2800" lang="en-US">
                <a:solidFill>
                  <a:srgbClr val="000000"/>
                </a:solidFill>
              </a:rPr>
              <a:t>O</a:t>
            </a:r>
            <a:r>
              <a:rPr b="1" sz="2800" lang="en-US">
                <a:solidFill>
                  <a:srgbClr val="000000"/>
                </a:solidFill>
              </a:rPr>
              <a:t>N</a:t>
            </a:r>
            <a:r>
              <a:rPr b="1" sz="2800" lang="en-US">
                <a:solidFill>
                  <a:srgbClr val="000000"/>
                </a:solidFill>
              </a:rPr>
              <a:t>I</a:t>
            </a:r>
            <a:r>
              <a:rPr b="1" sz="2800" lang="en-US">
                <a:solidFill>
                  <a:srgbClr val="000000"/>
                </a:solidFill>
              </a:rPr>
              <a:t>C</a:t>
            </a:r>
            <a:r>
              <a:rPr b="1" sz="2800" lang="en-US">
                <a:solidFill>
                  <a:srgbClr val="000000"/>
                </a:solidFill>
              </a:rPr>
              <a:t> </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N</a:t>
            </a:r>
            <a:r>
              <a:rPr b="1" sz="2800" lang="en-US">
                <a:solidFill>
                  <a:srgbClr val="000000"/>
                </a:solidFill>
              </a:rPr>
              <a:t>E</a:t>
            </a:r>
            <a:r>
              <a:rPr b="1" sz="2800" lang="en-US">
                <a:solidFill>
                  <a:srgbClr val="000000"/>
                </a:solidFill>
              </a:rPr>
              <a:t>T</a:t>
            </a:r>
            <a:r>
              <a:rPr b="1" sz="2800" lang="en-US">
                <a:solidFill>
                  <a:srgbClr val="000000"/>
                </a:solidFill>
              </a:rPr>
              <a:t>W</a:t>
            </a:r>
            <a:r>
              <a:rPr b="1" sz="2800" lang="en-US">
                <a:solidFill>
                  <a:srgbClr val="000000"/>
                </a:solidFill>
              </a:rPr>
              <a:t>O</a:t>
            </a:r>
            <a:r>
              <a:rPr b="1" sz="2800" lang="en-US">
                <a:solidFill>
                  <a:srgbClr val="000000"/>
                </a:solidFill>
              </a:rPr>
              <a:t>R</a:t>
            </a:r>
            <a:r>
              <a:rPr b="1" sz="2800" lang="en-US">
                <a:solidFill>
                  <a:srgbClr val="000000"/>
                </a:solidFill>
              </a:rPr>
              <a:t>K</a:t>
            </a:r>
            <a:endParaRPr b="1" sz="2800" lang="en-US">
              <a:solidFill>
                <a:srgbClr val="000000"/>
              </a:solidFill>
            </a:endParaRPr>
          </a:p>
        </p:txBody>
      </p:sp>
      <p:sp>
        <p:nvSpPr>
          <p:cNvPr id="1048679" name=""/>
          <p:cNvSpPr txBox="1"/>
          <p:nvPr/>
        </p:nvSpPr>
        <p:spPr>
          <a:xfrm>
            <a:off x="233545" y="1992629"/>
            <a:ext cx="11724910" cy="2872740"/>
          </a:xfrm>
          <a:prstGeom prst="rect"/>
          <a:ln w="63500">
            <a:solidFill>
              <a:srgbClr val="02A5E3"/>
            </a:solidFill>
            <a:prstDash val="solid"/>
          </a:ln>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Bitonic sort is a classic parallel algorithm for sorting.</a:t>
            </a:r>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Bitonic Merge Sort does O(login) Comparisons because we always compare elements in</a:t>
            </a:r>
            <a:endParaRPr sz="2800" lang="en-US">
              <a:solidFill>
                <a:srgbClr val="000000"/>
              </a:solidFill>
            </a:endParaRPr>
          </a:p>
          <a:p>
            <a:r>
              <a:rPr sz="2800" lang="en-US">
                <a:solidFill>
                  <a:srgbClr val="000000"/>
                </a:solidFill>
              </a:rPr>
              <a:t>predefined sequence and this sequence does not depend on data.</a:t>
            </a:r>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Thus, used for implementation in hardware and parallel processor arrays.</a:t>
            </a:r>
            <a:endParaRPr sz="2800" lang="en-US">
              <a:solidFill>
                <a:srgbClr val="000000"/>
              </a:solidFill>
            </a:endParaRPr>
          </a:p>
          <a:p>
            <a:endParaRPr altLang="en-US" 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80" name=""/>
          <p:cNvSpPr txBox="1"/>
          <p:nvPr/>
        </p:nvSpPr>
        <p:spPr>
          <a:xfrm>
            <a:off x="477569" y="649576"/>
            <a:ext cx="10726437" cy="3025139"/>
          </a:xfrm>
          <a:prstGeom prst="rect"/>
          <a:ln w="63500">
            <a:solidFill>
              <a:srgbClr val="02A5E3"/>
            </a:solidFill>
            <a:prstDash val="solid"/>
          </a:ln>
        </p:spPr>
        <p:txBody>
          <a:bodyPr rtlCol="0" wrap="square">
            <a:spAutoFit/>
          </a:bodyPr>
          <a:p>
            <a:r>
              <a:rPr sz="2800" lang="en-US">
                <a:solidFill>
                  <a:srgbClr val="000000"/>
                </a:solidFill>
              </a:rPr>
              <a:t>A Bitonic Sequence is a sequence that Firstly Monotonically Increases and then Monotonically Decreases, or can be circularly shifted to become Monotonically Increasing and then Monotonically Decreasing. For example, the sequences &lt;1, 4, 6, 8, 3, 2&gt;, &lt;6, 9, 4, 2, 3, 5&gt;, and &lt;9, 8, 3, 2, 4, 6&gt; are bitonic. Any sorting network (i.e. comparison network) that can sort any bitonic sequence is called bitonic sorting network.</a:t>
            </a:r>
            <a:endParaRPr sz="2800" lang="en-US">
              <a:solidFill>
                <a:srgbClr val="000000"/>
              </a:solidFill>
            </a:endParaRPr>
          </a:p>
        </p:txBody>
      </p:sp>
      <p:cxnSp>
        <p:nvCxnSpPr>
          <p:cNvPr id="3145746" name=""/>
          <p:cNvCxnSpPr>
            <a:cxnSpLocks/>
          </p:cNvCxnSpPr>
          <p:nvPr/>
        </p:nvCxnSpPr>
        <p:spPr>
          <a:xfrm flipV="1">
            <a:off x="2304038" y="4132794"/>
            <a:ext cx="1653568" cy="1107022"/>
          </a:xfrm>
          <a:prstGeom prst="straightConnector1"/>
          <a:ln w="63500">
            <a:solidFill>
              <a:srgbClr val="666666"/>
            </a:solidFill>
            <a:tailEnd type="triangle" w="lg" len="lg"/>
          </a:ln>
        </p:spPr>
      </p:cxnSp>
      <p:cxnSp>
        <p:nvCxnSpPr>
          <p:cNvPr id="3145747" name=""/>
          <p:cNvCxnSpPr>
            <a:cxnSpLocks/>
          </p:cNvCxnSpPr>
          <p:nvPr/>
        </p:nvCxnSpPr>
        <p:spPr>
          <a:xfrm flipH="0" flipV="0">
            <a:off x="3832317" y="4189654"/>
            <a:ext cx="1245627" cy="1219349"/>
          </a:xfrm>
          <a:prstGeom prst="straightConnector1"/>
          <a:ln w="63500">
            <a:solidFill>
              <a:srgbClr val="666666"/>
            </a:solidFill>
            <a:tailEnd type="triangle" w="lg" len="lg"/>
          </a:ln>
        </p:spPr>
      </p:cxnSp>
      <p:sp>
        <p:nvSpPr>
          <p:cNvPr id="1048681" name=""/>
          <p:cNvSpPr txBox="1"/>
          <p:nvPr/>
        </p:nvSpPr>
        <p:spPr>
          <a:xfrm rot="19808708">
            <a:off x="2074664" y="4132794"/>
            <a:ext cx="2112317" cy="5105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2</a:t>
            </a:r>
            <a:r>
              <a:rPr sz="2800" lang="en-US">
                <a:solidFill>
                  <a:srgbClr val="000000"/>
                </a:solidFill>
              </a:rPr>
              <a:t>,</a:t>
            </a:r>
            <a:r>
              <a:rPr sz="2800" lang="en-US">
                <a:solidFill>
                  <a:srgbClr val="000000"/>
                </a:solidFill>
              </a:rPr>
              <a:t>3</a:t>
            </a:r>
            <a:r>
              <a:rPr sz="2800" lang="en-US">
                <a:solidFill>
                  <a:srgbClr val="000000"/>
                </a:solidFill>
              </a:rPr>
              <a:t>,</a:t>
            </a:r>
            <a:r>
              <a:rPr sz="2800" lang="en-US">
                <a:solidFill>
                  <a:srgbClr val="000000"/>
                </a:solidFill>
              </a:rPr>
              <a:t>4</a:t>
            </a:r>
            <a:r>
              <a:rPr sz="2800" lang="en-US">
                <a:solidFill>
                  <a:srgbClr val="000000"/>
                </a:solidFill>
              </a:rPr>
              <a:t>,</a:t>
            </a:r>
            <a:r>
              <a:rPr sz="2800" lang="en-US">
                <a:solidFill>
                  <a:srgbClr val="000000"/>
                </a:solidFill>
              </a:rPr>
              <a:t>5</a:t>
            </a:r>
            <a:endParaRPr sz="2800" lang="en-US">
              <a:solidFill>
                <a:srgbClr val="000000"/>
              </a:solidFill>
            </a:endParaRPr>
          </a:p>
        </p:txBody>
      </p:sp>
      <p:sp>
        <p:nvSpPr>
          <p:cNvPr id="1048682" name=""/>
          <p:cNvSpPr txBox="1"/>
          <p:nvPr/>
        </p:nvSpPr>
        <p:spPr>
          <a:xfrm rot="2537358">
            <a:off x="3842966" y="4398205"/>
            <a:ext cx="2049030" cy="510540"/>
          </a:xfrm>
          <a:prstGeom prst="rect"/>
        </p:spPr>
        <p:txBody>
          <a:bodyPr rtlCol="0" wrap="square">
            <a:spAutoFit/>
          </a:bodyPr>
          <a:p>
            <a:r>
              <a:rPr sz="2800" lang="en-US">
                <a:solidFill>
                  <a:srgbClr val="000000"/>
                </a:solidFill>
              </a:rPr>
              <a:t>4</a:t>
            </a:r>
            <a:r>
              <a:rPr sz="2800" lang="en-US">
                <a:solidFill>
                  <a:srgbClr val="000000"/>
                </a:solidFill>
              </a:rPr>
              <a:t>,</a:t>
            </a:r>
            <a:r>
              <a:rPr sz="2800" lang="en-US">
                <a:solidFill>
                  <a:srgbClr val="000000"/>
                </a:solidFill>
              </a:rPr>
              <a:t>3</a:t>
            </a:r>
            <a:r>
              <a:rPr sz="2800" lang="en-US">
                <a:solidFill>
                  <a:srgbClr val="000000"/>
                </a:solidFill>
              </a:rPr>
              <a:t>,</a:t>
            </a:r>
            <a:r>
              <a:rPr sz="2800" lang="en-US">
                <a:solidFill>
                  <a:srgbClr val="000000"/>
                </a:solidFill>
              </a:rPr>
              <a:t>2</a:t>
            </a:r>
            <a:r>
              <a:rPr sz="2800" lang="en-US">
                <a:solidFill>
                  <a:srgbClr val="000000"/>
                </a:solidFill>
              </a:rPr>
              <a:t>,</a:t>
            </a:r>
            <a:r>
              <a:rPr sz="2800" lang="en-US">
                <a:solidFill>
                  <a:srgbClr val="000000"/>
                </a:solidFill>
              </a:rPr>
              <a:t>1</a:t>
            </a:r>
            <a:endParaRPr sz="2800" lang="en-US">
              <a:solidFill>
                <a:srgbClr val="000000"/>
              </a:solidFill>
            </a:endParaRPr>
          </a:p>
        </p:txBody>
      </p:sp>
      <p:cxnSp>
        <p:nvCxnSpPr>
          <p:cNvPr id="3145748" name=""/>
          <p:cNvCxnSpPr>
            <a:cxnSpLocks/>
          </p:cNvCxnSpPr>
          <p:nvPr/>
        </p:nvCxnSpPr>
        <p:spPr>
          <a:xfrm flipV="1">
            <a:off x="8552073" y="4189654"/>
            <a:ext cx="1653568" cy="1107022"/>
          </a:xfrm>
          <a:prstGeom prst="straightConnector1"/>
          <a:ln w="63500">
            <a:solidFill>
              <a:srgbClr val="666666"/>
            </a:solidFill>
            <a:tailEnd type="triangle" w="lg" len="lg"/>
          </a:ln>
        </p:spPr>
      </p:cxnSp>
      <p:cxnSp>
        <p:nvCxnSpPr>
          <p:cNvPr id="3145749" name=""/>
          <p:cNvCxnSpPr>
            <a:cxnSpLocks/>
          </p:cNvCxnSpPr>
          <p:nvPr/>
        </p:nvCxnSpPr>
        <p:spPr>
          <a:xfrm flipV="0">
            <a:off x="6931124" y="4153746"/>
            <a:ext cx="1610509" cy="1209638"/>
          </a:xfrm>
          <a:prstGeom prst="straightConnector1"/>
          <a:ln w="63500">
            <a:solidFill>
              <a:srgbClr val="666666"/>
            </a:solidFill>
            <a:tailEnd type="triangle" w="lg" len="lg"/>
          </a:ln>
        </p:spPr>
      </p:cxnSp>
      <p:sp>
        <p:nvSpPr>
          <p:cNvPr id="1048683" name=""/>
          <p:cNvSpPr txBox="1"/>
          <p:nvPr/>
        </p:nvSpPr>
        <p:spPr>
          <a:xfrm rot="2537358">
            <a:off x="7141595" y="4503295"/>
            <a:ext cx="204903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4</a:t>
            </a:r>
            <a:r>
              <a:rPr sz="2800" lang="en-US">
                <a:solidFill>
                  <a:srgbClr val="000000"/>
                </a:solidFill>
                <a:latin typeface="Calibri"/>
              </a:rPr>
              <a:t>,</a:t>
            </a:r>
            <a:r>
              <a:rPr sz="2800" lang="en-US">
                <a:solidFill>
                  <a:srgbClr val="000000"/>
                </a:solidFill>
                <a:latin typeface="Calibri"/>
              </a:rPr>
              <a:t>3</a:t>
            </a:r>
            <a:r>
              <a:rPr sz="2800" lang="en-US">
                <a:solidFill>
                  <a:srgbClr val="000000"/>
                </a:solidFill>
                <a:latin typeface="Calibri"/>
              </a:rPr>
              <a:t>,</a:t>
            </a:r>
            <a:r>
              <a:rPr sz="2800" lang="en-US">
                <a:solidFill>
                  <a:srgbClr val="000000"/>
                </a:solidFill>
                <a:latin typeface="Calibri"/>
              </a:rPr>
              <a:t>2</a:t>
            </a:r>
            <a:r>
              <a:rPr sz="2800" lang="en-US">
                <a:solidFill>
                  <a:srgbClr val="000000"/>
                </a:solidFill>
                <a:latin typeface="Calibri"/>
              </a:rPr>
              <a:t>,</a:t>
            </a:r>
            <a:r>
              <a:rPr sz="2800" lang="en-US">
                <a:solidFill>
                  <a:srgbClr val="000000"/>
                </a:solidFill>
                <a:latin typeface="Calibri"/>
              </a:rPr>
              <a:t>1</a:t>
            </a:r>
            <a:endParaRPr sz="2800" lang="en-US">
              <a:solidFill>
                <a:srgbClr val="000000"/>
              </a:solidFill>
            </a:endParaRPr>
          </a:p>
        </p:txBody>
      </p:sp>
      <p:sp>
        <p:nvSpPr>
          <p:cNvPr id="1048684" name=""/>
          <p:cNvSpPr txBox="1"/>
          <p:nvPr/>
        </p:nvSpPr>
        <p:spPr>
          <a:xfrm rot="19808708">
            <a:off x="8322699" y="4166598"/>
            <a:ext cx="2112317"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1</a:t>
            </a:r>
            <a:r>
              <a:rPr sz="2800" lang="en-US">
                <a:solidFill>
                  <a:srgbClr val="000000"/>
                </a:solidFill>
                <a:latin typeface="Calibri"/>
              </a:rPr>
              <a:t>,</a:t>
            </a:r>
            <a:r>
              <a:rPr sz="2800" lang="en-US">
                <a:solidFill>
                  <a:srgbClr val="000000"/>
                </a:solidFill>
                <a:latin typeface="Calibri"/>
              </a:rPr>
              <a:t>2</a:t>
            </a:r>
            <a:r>
              <a:rPr sz="2800" lang="en-US">
                <a:solidFill>
                  <a:srgbClr val="000000"/>
                </a:solidFill>
                <a:latin typeface="Calibri"/>
              </a:rPr>
              <a:t>,</a:t>
            </a:r>
            <a:r>
              <a:rPr sz="2800" lang="en-US">
                <a:solidFill>
                  <a:srgbClr val="000000"/>
                </a:solidFill>
                <a:latin typeface="Calibri"/>
              </a:rPr>
              <a:t>3</a:t>
            </a:r>
            <a:r>
              <a:rPr sz="2800" lang="en-US">
                <a:solidFill>
                  <a:srgbClr val="000000"/>
                </a:solidFill>
                <a:latin typeface="Calibri"/>
              </a:rPr>
              <a:t>,</a:t>
            </a:r>
            <a:r>
              <a:rPr sz="2800" lang="en-US">
                <a:solidFill>
                  <a:srgbClr val="000000"/>
                </a:solidFill>
                <a:latin typeface="Calibri"/>
              </a:rPr>
              <a:t>4</a:t>
            </a:r>
            <a:r>
              <a:rPr sz="2800" lang="en-US">
                <a:solidFill>
                  <a:srgbClr val="000000"/>
                </a:solidFill>
                <a:latin typeface="Calibri"/>
              </a:rPr>
              <a:t>,</a:t>
            </a:r>
            <a:r>
              <a:rPr sz="2800" lang="en-US">
                <a:solidFill>
                  <a:srgbClr val="000000"/>
                </a:solidFill>
                <a:latin typeface="Calibri"/>
              </a:rPr>
              <a:t>5</a:t>
            </a:r>
            <a:endParaRPr sz="2800" lang="en-US">
              <a:solidFill>
                <a:srgbClr val="000000"/>
              </a:solidFill>
            </a:endParaRPr>
          </a:p>
        </p:txBody>
      </p:sp>
      <p:sp>
        <p:nvSpPr>
          <p:cNvPr id="1048685" name=""/>
          <p:cNvSpPr txBox="1"/>
          <p:nvPr/>
        </p:nvSpPr>
        <p:spPr>
          <a:xfrm>
            <a:off x="591208" y="5632234"/>
            <a:ext cx="6732794" cy="510540"/>
          </a:xfrm>
          <a:prstGeom prst="rect"/>
          <a:ln w="63500">
            <a:solidFill>
              <a:srgbClr val="D04617"/>
            </a:solidFill>
            <a:prstDash val="solid"/>
          </a:ln>
        </p:spPr>
        <p:txBody>
          <a:bodyPr rtlCol="0" wrap="square">
            <a:spAutoFit/>
          </a:bodyPr>
          <a:p>
            <a:r>
              <a:rPr sz="2800" lang="en-US">
                <a:solidFill>
                  <a:srgbClr val="000000"/>
                </a:solidFill>
              </a:rPr>
              <a:t>e.g. &lt;1, 2, 3, 4, 5, 4, 3, 2, 1, &gt; are bitonic.</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86" name=""/>
          <p:cNvSpPr/>
          <p:nvPr/>
        </p:nvSpPr>
        <p:spPr>
          <a:xfrm>
            <a:off x="497562" y="955615"/>
            <a:ext cx="10823102" cy="5310505"/>
          </a:xfrm>
          <a:prstGeom prst="rect"/>
          <a:solidFill>
            <a:srgbClr val="FFFFFF"/>
          </a:solidFill>
          <a:ln w="63500">
            <a:solidFill>
              <a:srgbClr val="FF9900"/>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US"/>
          </a:p>
        </p:txBody>
      </p:sp>
      <p:cxnSp>
        <p:nvCxnSpPr>
          <p:cNvPr id="3145750" name=""/>
          <p:cNvCxnSpPr>
            <a:cxnSpLocks/>
          </p:cNvCxnSpPr>
          <p:nvPr/>
        </p:nvCxnSpPr>
        <p:spPr>
          <a:xfrm>
            <a:off x="1525856" y="1077655"/>
            <a:ext cx="8766515" cy="27613"/>
          </a:xfrm>
          <a:prstGeom prst="line"/>
          <a:solidFill>
            <a:srgbClr val="FFFFFF"/>
          </a:solidFill>
          <a:ln w="63500">
            <a:solidFill>
              <a:srgbClr val="D04617"/>
            </a:solidFill>
          </a:ln>
        </p:spPr>
      </p:cxnSp>
      <p:cxnSp>
        <p:nvCxnSpPr>
          <p:cNvPr id="3145751" name=""/>
          <p:cNvCxnSpPr>
            <a:cxnSpLocks/>
          </p:cNvCxnSpPr>
          <p:nvPr/>
        </p:nvCxnSpPr>
        <p:spPr>
          <a:xfrm>
            <a:off x="1525856" y="3164935"/>
            <a:ext cx="8766515" cy="27613"/>
          </a:xfrm>
          <a:prstGeom prst="line"/>
          <a:solidFill>
            <a:srgbClr val="FFFFFF"/>
          </a:solidFill>
          <a:ln w="63500">
            <a:solidFill>
              <a:srgbClr val="D04617"/>
            </a:solidFill>
          </a:ln>
        </p:spPr>
      </p:cxnSp>
      <p:cxnSp>
        <p:nvCxnSpPr>
          <p:cNvPr id="3145752" name=""/>
          <p:cNvCxnSpPr>
            <a:cxnSpLocks/>
          </p:cNvCxnSpPr>
          <p:nvPr/>
        </p:nvCxnSpPr>
        <p:spPr>
          <a:xfrm>
            <a:off x="1525856" y="2505524"/>
            <a:ext cx="8766515" cy="27613"/>
          </a:xfrm>
          <a:prstGeom prst="line"/>
          <a:solidFill>
            <a:srgbClr val="FFFFFF"/>
          </a:solidFill>
          <a:ln w="63500">
            <a:solidFill>
              <a:srgbClr val="D04617"/>
            </a:solidFill>
          </a:ln>
        </p:spPr>
      </p:cxnSp>
      <p:cxnSp>
        <p:nvCxnSpPr>
          <p:cNvPr id="3145753" name=""/>
          <p:cNvCxnSpPr>
            <a:cxnSpLocks/>
          </p:cNvCxnSpPr>
          <p:nvPr/>
        </p:nvCxnSpPr>
        <p:spPr>
          <a:xfrm>
            <a:off x="1525856" y="5774119"/>
            <a:ext cx="8766515" cy="27613"/>
          </a:xfrm>
          <a:prstGeom prst="line"/>
          <a:solidFill>
            <a:srgbClr val="FFFFFF"/>
          </a:solidFill>
          <a:ln w="63500">
            <a:solidFill>
              <a:srgbClr val="D04617"/>
            </a:solidFill>
          </a:ln>
        </p:spPr>
      </p:cxnSp>
      <p:cxnSp>
        <p:nvCxnSpPr>
          <p:cNvPr id="3145754" name=""/>
          <p:cNvCxnSpPr>
            <a:cxnSpLocks/>
          </p:cNvCxnSpPr>
          <p:nvPr/>
        </p:nvCxnSpPr>
        <p:spPr>
          <a:xfrm>
            <a:off x="1525855" y="5252215"/>
            <a:ext cx="8766515" cy="27613"/>
          </a:xfrm>
          <a:prstGeom prst="line"/>
          <a:solidFill>
            <a:srgbClr val="FFFFFF"/>
          </a:solidFill>
          <a:ln w="63500">
            <a:solidFill>
              <a:srgbClr val="D04617"/>
            </a:solidFill>
          </a:ln>
        </p:spPr>
      </p:cxnSp>
      <p:cxnSp>
        <p:nvCxnSpPr>
          <p:cNvPr id="3145755" name=""/>
          <p:cNvCxnSpPr>
            <a:cxnSpLocks/>
          </p:cNvCxnSpPr>
          <p:nvPr/>
        </p:nvCxnSpPr>
        <p:spPr>
          <a:xfrm>
            <a:off x="1525855" y="4469527"/>
            <a:ext cx="8766515" cy="27613"/>
          </a:xfrm>
          <a:prstGeom prst="line"/>
          <a:solidFill>
            <a:srgbClr val="FFFFFF"/>
          </a:solidFill>
          <a:ln w="63500">
            <a:solidFill>
              <a:srgbClr val="D04617"/>
            </a:solidFill>
          </a:ln>
        </p:spPr>
      </p:cxnSp>
      <p:cxnSp>
        <p:nvCxnSpPr>
          <p:cNvPr id="3145756" name=""/>
          <p:cNvCxnSpPr>
            <a:cxnSpLocks/>
          </p:cNvCxnSpPr>
          <p:nvPr/>
        </p:nvCxnSpPr>
        <p:spPr>
          <a:xfrm>
            <a:off x="1525855" y="1691692"/>
            <a:ext cx="8766515" cy="27613"/>
          </a:xfrm>
          <a:prstGeom prst="line"/>
          <a:solidFill>
            <a:srgbClr val="FFFFFF"/>
          </a:solidFill>
          <a:ln w="63500">
            <a:solidFill>
              <a:srgbClr val="D04617"/>
            </a:solidFill>
          </a:ln>
        </p:spPr>
      </p:cxnSp>
      <p:cxnSp>
        <p:nvCxnSpPr>
          <p:cNvPr id="3145757" name=""/>
          <p:cNvCxnSpPr>
            <a:cxnSpLocks/>
          </p:cNvCxnSpPr>
          <p:nvPr/>
        </p:nvCxnSpPr>
        <p:spPr>
          <a:xfrm>
            <a:off x="1525856" y="3732906"/>
            <a:ext cx="8766515" cy="27613"/>
          </a:xfrm>
          <a:prstGeom prst="line"/>
          <a:solidFill>
            <a:srgbClr val="FFFFFF"/>
          </a:solidFill>
          <a:ln w="63500">
            <a:solidFill>
              <a:srgbClr val="D04617"/>
            </a:solidFill>
          </a:ln>
        </p:spPr>
      </p:cxnSp>
      <p:cxnSp>
        <p:nvCxnSpPr>
          <p:cNvPr id="3145758" name=""/>
          <p:cNvCxnSpPr>
            <a:cxnSpLocks/>
          </p:cNvCxnSpPr>
          <p:nvPr/>
        </p:nvCxnSpPr>
        <p:spPr>
          <a:xfrm flipH="1">
            <a:off x="2413733" y="1104510"/>
            <a:ext cx="93075" cy="2655544"/>
          </a:xfrm>
          <a:prstGeom prst="line"/>
          <a:solidFill>
            <a:srgbClr val="FFFFFF"/>
          </a:solidFill>
          <a:ln w="50800">
            <a:solidFill>
              <a:srgbClr val="666666"/>
            </a:solidFill>
          </a:ln>
        </p:spPr>
      </p:cxnSp>
      <p:cxnSp>
        <p:nvCxnSpPr>
          <p:cNvPr id="3145762" name=""/>
          <p:cNvCxnSpPr>
            <a:cxnSpLocks/>
          </p:cNvCxnSpPr>
          <p:nvPr/>
        </p:nvCxnSpPr>
        <p:spPr>
          <a:xfrm flipH="1">
            <a:off x="3051453" y="1748403"/>
            <a:ext cx="121015" cy="2734929"/>
          </a:xfrm>
          <a:prstGeom prst="line"/>
          <a:solidFill>
            <a:srgbClr val="FFFFFF"/>
          </a:solidFill>
          <a:ln w="50800">
            <a:solidFill>
              <a:srgbClr val="666666"/>
            </a:solidFill>
          </a:ln>
        </p:spPr>
      </p:cxnSp>
      <p:cxnSp>
        <p:nvCxnSpPr>
          <p:cNvPr id="3145767" name=""/>
          <p:cNvCxnSpPr>
            <a:cxnSpLocks/>
          </p:cNvCxnSpPr>
          <p:nvPr/>
        </p:nvCxnSpPr>
        <p:spPr>
          <a:xfrm flipH="1">
            <a:off x="3761098" y="2565797"/>
            <a:ext cx="93075" cy="2655544"/>
          </a:xfrm>
          <a:prstGeom prst="line"/>
          <a:solidFill>
            <a:srgbClr val="FFFFFF"/>
          </a:solidFill>
          <a:ln w="50800">
            <a:solidFill>
              <a:srgbClr val="666666"/>
            </a:solidFill>
          </a:ln>
        </p:spPr>
      </p:cxnSp>
      <p:cxnSp>
        <p:nvCxnSpPr>
          <p:cNvPr id="3145769" name=""/>
          <p:cNvCxnSpPr>
            <a:cxnSpLocks/>
          </p:cNvCxnSpPr>
          <p:nvPr/>
        </p:nvCxnSpPr>
        <p:spPr>
          <a:xfrm flipH="1">
            <a:off x="4595893" y="3155561"/>
            <a:ext cx="93075" cy="2655544"/>
          </a:xfrm>
          <a:prstGeom prst="line"/>
          <a:solidFill>
            <a:srgbClr val="FFFFFF"/>
          </a:solidFill>
          <a:ln w="50800">
            <a:solidFill>
              <a:srgbClr val="666666"/>
            </a:solidFill>
          </a:ln>
        </p:spPr>
      </p:cxnSp>
      <p:cxnSp>
        <p:nvCxnSpPr>
          <p:cNvPr id="3145770" name=""/>
          <p:cNvCxnSpPr>
            <a:cxnSpLocks/>
          </p:cNvCxnSpPr>
          <p:nvPr/>
        </p:nvCxnSpPr>
        <p:spPr>
          <a:xfrm flipH="1">
            <a:off x="6127053" y="1106669"/>
            <a:ext cx="36347" cy="1379392"/>
          </a:xfrm>
          <a:prstGeom prst="line"/>
          <a:solidFill>
            <a:srgbClr val="FFFFFF"/>
          </a:solidFill>
          <a:ln w="50800">
            <a:solidFill>
              <a:srgbClr val="666666"/>
            </a:solidFill>
          </a:ln>
        </p:spPr>
      </p:cxnSp>
      <p:cxnSp>
        <p:nvCxnSpPr>
          <p:cNvPr id="3145772" name=""/>
          <p:cNvCxnSpPr>
            <a:cxnSpLocks/>
          </p:cNvCxnSpPr>
          <p:nvPr/>
        </p:nvCxnSpPr>
        <p:spPr>
          <a:xfrm flipH="1">
            <a:off x="6894169" y="1742585"/>
            <a:ext cx="36347" cy="1379392"/>
          </a:xfrm>
          <a:prstGeom prst="line"/>
          <a:solidFill>
            <a:srgbClr val="FFFFFF"/>
          </a:solidFill>
          <a:ln w="50800">
            <a:solidFill>
              <a:srgbClr val="666666"/>
            </a:solidFill>
          </a:ln>
        </p:spPr>
      </p:cxnSp>
      <p:cxnSp>
        <p:nvCxnSpPr>
          <p:cNvPr id="3145773" name=""/>
          <p:cNvCxnSpPr>
            <a:cxnSpLocks/>
          </p:cNvCxnSpPr>
          <p:nvPr/>
        </p:nvCxnSpPr>
        <p:spPr>
          <a:xfrm flipH="1">
            <a:off x="6090704" y="3775500"/>
            <a:ext cx="37107" cy="1504328"/>
          </a:xfrm>
          <a:prstGeom prst="line"/>
          <a:solidFill>
            <a:srgbClr val="FFFFFF"/>
          </a:solidFill>
          <a:ln w="50800">
            <a:solidFill>
              <a:srgbClr val="666666"/>
            </a:solidFill>
          </a:ln>
        </p:spPr>
      </p:cxnSp>
      <p:cxnSp>
        <p:nvCxnSpPr>
          <p:cNvPr id="3145774" name=""/>
          <p:cNvCxnSpPr>
            <a:cxnSpLocks/>
          </p:cNvCxnSpPr>
          <p:nvPr/>
        </p:nvCxnSpPr>
        <p:spPr>
          <a:xfrm flipH="1">
            <a:off x="6857822" y="4443312"/>
            <a:ext cx="32680" cy="1344612"/>
          </a:xfrm>
          <a:prstGeom prst="line"/>
          <a:solidFill>
            <a:srgbClr val="FFFFFF"/>
          </a:solidFill>
          <a:ln w="50800">
            <a:solidFill>
              <a:srgbClr val="666666"/>
            </a:solidFill>
          </a:ln>
        </p:spPr>
      </p:cxnSp>
      <p:cxnSp>
        <p:nvCxnSpPr>
          <p:cNvPr id="3145775" name=""/>
          <p:cNvCxnSpPr>
            <a:cxnSpLocks/>
          </p:cNvCxnSpPr>
          <p:nvPr/>
        </p:nvCxnSpPr>
        <p:spPr>
          <a:xfrm flipH="1">
            <a:off x="8559847" y="1109155"/>
            <a:ext cx="24855" cy="610151"/>
          </a:xfrm>
          <a:prstGeom prst="line"/>
          <a:solidFill>
            <a:srgbClr val="FFFFFF"/>
          </a:solidFill>
          <a:ln w="50800">
            <a:solidFill>
              <a:srgbClr val="666666"/>
            </a:solidFill>
          </a:ln>
        </p:spPr>
      </p:cxnSp>
      <p:cxnSp>
        <p:nvCxnSpPr>
          <p:cNvPr id="3145778" name=""/>
          <p:cNvCxnSpPr>
            <a:cxnSpLocks/>
          </p:cNvCxnSpPr>
          <p:nvPr/>
        </p:nvCxnSpPr>
        <p:spPr>
          <a:xfrm flipH="1">
            <a:off x="8547419" y="2499373"/>
            <a:ext cx="38155" cy="693173"/>
          </a:xfrm>
          <a:prstGeom prst="line"/>
          <a:solidFill>
            <a:srgbClr val="FFFFFF"/>
          </a:solidFill>
          <a:ln w="50800">
            <a:solidFill>
              <a:srgbClr val="666666"/>
            </a:solidFill>
          </a:ln>
        </p:spPr>
      </p:cxnSp>
      <p:cxnSp>
        <p:nvCxnSpPr>
          <p:cNvPr id="3145779" name=""/>
          <p:cNvCxnSpPr>
            <a:cxnSpLocks/>
          </p:cNvCxnSpPr>
          <p:nvPr/>
        </p:nvCxnSpPr>
        <p:spPr>
          <a:xfrm flipH="1">
            <a:off x="8522563" y="3748247"/>
            <a:ext cx="33215" cy="735086"/>
          </a:xfrm>
          <a:prstGeom prst="line"/>
          <a:solidFill>
            <a:srgbClr val="FFFFFF"/>
          </a:solidFill>
          <a:ln w="50800">
            <a:solidFill>
              <a:srgbClr val="666666"/>
            </a:solidFill>
          </a:ln>
        </p:spPr>
      </p:cxnSp>
      <p:cxnSp>
        <p:nvCxnSpPr>
          <p:cNvPr id="3145780" name=""/>
          <p:cNvCxnSpPr>
            <a:cxnSpLocks/>
          </p:cNvCxnSpPr>
          <p:nvPr/>
        </p:nvCxnSpPr>
        <p:spPr>
          <a:xfrm flipH="1">
            <a:off x="8497701" y="5237383"/>
            <a:ext cx="6795" cy="564347"/>
          </a:xfrm>
          <a:prstGeom prst="line"/>
          <a:solidFill>
            <a:srgbClr val="FFFFFF"/>
          </a:solidFill>
          <a:ln w="50800">
            <a:solidFill>
              <a:srgbClr val="666666"/>
            </a:solidFill>
          </a:ln>
        </p:spPr>
      </p:cxnSp>
      <p:sp>
        <p:nvSpPr>
          <p:cNvPr id="1048761" name=""/>
          <p:cNvSpPr txBox="1"/>
          <p:nvPr/>
        </p:nvSpPr>
        <p:spPr>
          <a:xfrm>
            <a:off x="902906" y="822384"/>
            <a:ext cx="622950" cy="510540"/>
          </a:xfrm>
          <a:prstGeom prst="rect"/>
        </p:spPr>
        <p:txBody>
          <a:bodyPr rtlCol="0" wrap="square">
            <a:spAutoFit/>
          </a:bodyPr>
          <a:p>
            <a:r>
              <a:rPr sz="2800" lang="en-US">
                <a:solidFill>
                  <a:srgbClr val="000000"/>
                </a:solidFill>
              </a:rPr>
              <a:t>a</a:t>
            </a:r>
            <a:r>
              <a:rPr sz="2800" lang="en-US">
                <a:solidFill>
                  <a:srgbClr val="000000"/>
                </a:solidFill>
              </a:rPr>
              <a:t>1</a:t>
            </a:r>
            <a:endParaRPr sz="2800" lang="en-US">
              <a:solidFill>
                <a:srgbClr val="000000"/>
              </a:solidFill>
            </a:endParaRPr>
          </a:p>
        </p:txBody>
      </p:sp>
      <p:sp>
        <p:nvSpPr>
          <p:cNvPr id="1048763" name=""/>
          <p:cNvSpPr txBox="1"/>
          <p:nvPr/>
        </p:nvSpPr>
        <p:spPr>
          <a:xfrm>
            <a:off x="902905" y="1414230"/>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2</a:t>
            </a:r>
            <a:endParaRPr sz="2800" lang="en-US">
              <a:solidFill>
                <a:srgbClr val="000000"/>
              </a:solidFill>
            </a:endParaRPr>
          </a:p>
        </p:txBody>
      </p:sp>
      <p:sp>
        <p:nvSpPr>
          <p:cNvPr id="1048764" name=""/>
          <p:cNvSpPr txBox="1"/>
          <p:nvPr/>
        </p:nvSpPr>
        <p:spPr>
          <a:xfrm>
            <a:off x="902906" y="2250253"/>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3</a:t>
            </a:r>
            <a:endParaRPr sz="2800" lang="en-US">
              <a:solidFill>
                <a:srgbClr val="000000"/>
              </a:solidFill>
            </a:endParaRPr>
          </a:p>
        </p:txBody>
      </p:sp>
      <p:sp>
        <p:nvSpPr>
          <p:cNvPr id="1048765" name=""/>
          <p:cNvSpPr txBox="1"/>
          <p:nvPr/>
        </p:nvSpPr>
        <p:spPr>
          <a:xfrm>
            <a:off x="902906" y="2845958"/>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4</a:t>
            </a:r>
            <a:endParaRPr sz="2800" lang="en-US">
              <a:solidFill>
                <a:srgbClr val="000000"/>
              </a:solidFill>
            </a:endParaRPr>
          </a:p>
        </p:txBody>
      </p:sp>
      <p:sp>
        <p:nvSpPr>
          <p:cNvPr id="1048766" name=""/>
          <p:cNvSpPr txBox="1"/>
          <p:nvPr/>
        </p:nvSpPr>
        <p:spPr>
          <a:xfrm>
            <a:off x="902906" y="3477636"/>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5</a:t>
            </a:r>
            <a:endParaRPr sz="2800" lang="en-US">
              <a:solidFill>
                <a:srgbClr val="000000"/>
              </a:solidFill>
            </a:endParaRPr>
          </a:p>
        </p:txBody>
      </p:sp>
      <p:sp>
        <p:nvSpPr>
          <p:cNvPr id="1048767" name=""/>
          <p:cNvSpPr txBox="1"/>
          <p:nvPr/>
        </p:nvSpPr>
        <p:spPr>
          <a:xfrm>
            <a:off x="1005078" y="4228063"/>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6</a:t>
            </a:r>
            <a:endParaRPr sz="2800" lang="en-US">
              <a:solidFill>
                <a:srgbClr val="000000"/>
              </a:solidFill>
            </a:endParaRPr>
          </a:p>
        </p:txBody>
      </p:sp>
      <p:sp>
        <p:nvSpPr>
          <p:cNvPr id="1048768" name=""/>
          <p:cNvSpPr txBox="1"/>
          <p:nvPr/>
        </p:nvSpPr>
        <p:spPr>
          <a:xfrm>
            <a:off x="1005078" y="4980067"/>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7</a:t>
            </a:r>
            <a:endParaRPr sz="2800" lang="en-US">
              <a:solidFill>
                <a:srgbClr val="000000"/>
              </a:solidFill>
            </a:endParaRPr>
          </a:p>
        </p:txBody>
      </p:sp>
      <p:sp>
        <p:nvSpPr>
          <p:cNvPr id="1048769" name=""/>
          <p:cNvSpPr txBox="1"/>
          <p:nvPr/>
        </p:nvSpPr>
        <p:spPr>
          <a:xfrm>
            <a:off x="1005077" y="5555835"/>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a</a:t>
            </a:r>
            <a:r>
              <a:rPr sz="2800" lang="en-US">
                <a:solidFill>
                  <a:srgbClr val="000000"/>
                </a:solidFill>
                <a:latin typeface="Calibri"/>
              </a:rPr>
              <a:t>8</a:t>
            </a:r>
            <a:endParaRPr sz="2800" lang="en-US">
              <a:solidFill>
                <a:srgbClr val="000000"/>
              </a:solidFill>
            </a:endParaRPr>
          </a:p>
        </p:txBody>
      </p:sp>
      <p:sp>
        <p:nvSpPr>
          <p:cNvPr id="1048770" name=""/>
          <p:cNvSpPr txBox="1"/>
          <p:nvPr/>
        </p:nvSpPr>
        <p:spPr>
          <a:xfrm>
            <a:off x="10292371" y="836190"/>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1</a:t>
            </a:r>
            <a:endParaRPr sz="2800" lang="en-US">
              <a:solidFill>
                <a:srgbClr val="000000"/>
              </a:solidFill>
            </a:endParaRPr>
          </a:p>
        </p:txBody>
      </p:sp>
      <p:sp>
        <p:nvSpPr>
          <p:cNvPr id="1048772" name=""/>
          <p:cNvSpPr txBox="1"/>
          <p:nvPr/>
        </p:nvSpPr>
        <p:spPr>
          <a:xfrm>
            <a:off x="10292371" y="1414229"/>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2</a:t>
            </a:r>
            <a:endParaRPr sz="2800" lang="en-US">
              <a:solidFill>
                <a:srgbClr val="000000"/>
              </a:solidFill>
            </a:endParaRPr>
          </a:p>
        </p:txBody>
      </p:sp>
      <p:sp>
        <p:nvSpPr>
          <p:cNvPr id="1048773" name=""/>
          <p:cNvSpPr txBox="1"/>
          <p:nvPr/>
        </p:nvSpPr>
        <p:spPr>
          <a:xfrm>
            <a:off x="10292371" y="2284547"/>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3</a:t>
            </a:r>
            <a:endParaRPr sz="2800" lang="en-US">
              <a:solidFill>
                <a:srgbClr val="000000"/>
              </a:solidFill>
            </a:endParaRPr>
          </a:p>
        </p:txBody>
      </p:sp>
      <p:sp>
        <p:nvSpPr>
          <p:cNvPr id="1048774" name=""/>
          <p:cNvSpPr txBox="1"/>
          <p:nvPr/>
        </p:nvSpPr>
        <p:spPr>
          <a:xfrm>
            <a:off x="10292371" y="2923470"/>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4</a:t>
            </a:r>
            <a:endParaRPr sz="2800" lang="en-US">
              <a:solidFill>
                <a:srgbClr val="000000"/>
              </a:solidFill>
            </a:endParaRPr>
          </a:p>
        </p:txBody>
      </p:sp>
      <p:sp>
        <p:nvSpPr>
          <p:cNvPr id="1048775" name=""/>
          <p:cNvSpPr txBox="1"/>
          <p:nvPr/>
        </p:nvSpPr>
        <p:spPr>
          <a:xfrm>
            <a:off x="10355997" y="3477635"/>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5</a:t>
            </a:r>
            <a:endParaRPr sz="2800" lang="en-US">
              <a:solidFill>
                <a:srgbClr val="000000"/>
              </a:solidFill>
            </a:endParaRPr>
          </a:p>
        </p:txBody>
      </p:sp>
      <p:sp>
        <p:nvSpPr>
          <p:cNvPr id="1048776" name=""/>
          <p:cNvSpPr txBox="1"/>
          <p:nvPr/>
        </p:nvSpPr>
        <p:spPr>
          <a:xfrm>
            <a:off x="10292371" y="4214257"/>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6</a:t>
            </a:r>
            <a:endParaRPr sz="2800" lang="en-US">
              <a:solidFill>
                <a:srgbClr val="000000"/>
              </a:solidFill>
            </a:endParaRPr>
          </a:p>
        </p:txBody>
      </p:sp>
      <p:sp>
        <p:nvSpPr>
          <p:cNvPr id="1048777" name=""/>
          <p:cNvSpPr txBox="1"/>
          <p:nvPr/>
        </p:nvSpPr>
        <p:spPr>
          <a:xfrm>
            <a:off x="10355997" y="4980067"/>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7</a:t>
            </a:r>
            <a:endParaRPr sz="2800" lang="en-US">
              <a:solidFill>
                <a:srgbClr val="000000"/>
              </a:solidFill>
            </a:endParaRPr>
          </a:p>
        </p:txBody>
      </p:sp>
      <p:sp>
        <p:nvSpPr>
          <p:cNvPr id="1048778" name=""/>
          <p:cNvSpPr txBox="1"/>
          <p:nvPr/>
        </p:nvSpPr>
        <p:spPr>
          <a:xfrm>
            <a:off x="10355997" y="5519555"/>
            <a:ext cx="62295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b</a:t>
            </a:r>
            <a:r>
              <a:rPr sz="2800" lang="en-US">
                <a:solidFill>
                  <a:srgbClr val="000000"/>
                </a:solidFill>
                <a:latin typeface="Calibri"/>
              </a:rPr>
              <a:t>8</a:t>
            </a:r>
            <a:endParaRPr sz="2800" lang="en-US">
              <a:solidFill>
                <a:srgbClr val="000000"/>
              </a:solidFill>
            </a:endParaRPr>
          </a:p>
        </p:txBody>
      </p:sp>
      <p:sp>
        <p:nvSpPr>
          <p:cNvPr id="1048779" name=""/>
          <p:cNvSpPr txBox="1"/>
          <p:nvPr/>
        </p:nvSpPr>
        <p:spPr>
          <a:xfrm>
            <a:off x="1909112" y="325650"/>
            <a:ext cx="4000000" cy="510540"/>
          </a:xfrm>
          <a:prstGeom prst="rect"/>
        </p:spPr>
        <p:txBody>
          <a:bodyPr rtlCol="0" wrap="square">
            <a:spAutoFit/>
          </a:bodyPr>
          <a:p>
            <a:r>
              <a:rPr sz="2800" lang="en-US">
                <a:solidFill>
                  <a:srgbClr val="000000"/>
                </a:solidFill>
              </a:rPr>
              <a:t>L</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a:t>
            </a:r>
            <a:r>
              <a:rPr sz="2800" lang="en-US">
                <a:solidFill>
                  <a:srgbClr val="000000"/>
                </a:solidFill>
              </a:rPr>
              <a:t>1</a:t>
            </a:r>
            <a:r>
              <a:rPr sz="2800" lang="en-US">
                <a:solidFill>
                  <a:srgbClr val="000000"/>
                </a:solidFill>
              </a:rPr>
              <a:t>,</a:t>
            </a:r>
            <a:r>
              <a:rPr sz="2800" lang="en-US">
                <a:solidFill>
                  <a:srgbClr val="000000"/>
                </a:solidFill>
              </a:rPr>
              <a:t>3</a:t>
            </a:r>
            <a:r>
              <a:rPr sz="2800" lang="en-US">
                <a:solidFill>
                  <a:srgbClr val="000000"/>
                </a:solidFill>
              </a:rPr>
              <a:t>,</a:t>
            </a:r>
            <a:r>
              <a:rPr sz="2800" lang="en-US">
                <a:solidFill>
                  <a:srgbClr val="000000"/>
                </a:solidFill>
              </a:rPr>
              <a:t>6</a:t>
            </a:r>
            <a:r>
              <a:rPr sz="2800" lang="en-US">
                <a:solidFill>
                  <a:srgbClr val="000000"/>
                </a:solidFill>
              </a:rPr>
              <a:t>,</a:t>
            </a:r>
            <a:r>
              <a:rPr sz="2800" lang="en-US">
                <a:solidFill>
                  <a:srgbClr val="000000"/>
                </a:solidFill>
              </a:rPr>
              <a:t>8</a:t>
            </a:r>
            <a:r>
              <a:rPr sz="2800" lang="en-US">
                <a:solidFill>
                  <a:srgbClr val="000000"/>
                </a:solidFill>
              </a:rPr>
              <a:t>,</a:t>
            </a:r>
            <a:r>
              <a:rPr sz="2800" lang="en-US">
                <a:solidFill>
                  <a:srgbClr val="000000"/>
                </a:solidFill>
              </a:rPr>
              <a:t>7</a:t>
            </a:r>
            <a:r>
              <a:rPr sz="2800" lang="en-US">
                <a:solidFill>
                  <a:srgbClr val="000000"/>
                </a:solidFill>
              </a:rPr>
              <a:t>,</a:t>
            </a:r>
            <a:r>
              <a:rPr sz="2800" lang="en-US">
                <a:solidFill>
                  <a:srgbClr val="000000"/>
                </a:solidFill>
              </a:rPr>
              <a:t>5</a:t>
            </a:r>
            <a:r>
              <a:rPr sz="2800" lang="en-US">
                <a:solidFill>
                  <a:srgbClr val="000000"/>
                </a:solidFill>
              </a:rPr>
              <a:t>,</a:t>
            </a:r>
            <a:r>
              <a:rPr sz="2800" lang="en-US">
                <a:solidFill>
                  <a:srgbClr val="000000"/>
                </a:solidFill>
              </a:rPr>
              <a:t>4</a:t>
            </a:r>
            <a:r>
              <a:rPr sz="2800" lang="en-US">
                <a:solidFill>
                  <a:srgbClr val="000000"/>
                </a:solidFill>
              </a:rPr>
              <a:t>,</a:t>
            </a:r>
            <a:r>
              <a:rPr sz="2800" lang="en-US">
                <a:solidFill>
                  <a:srgbClr val="000000"/>
                </a:solidFill>
              </a:rPr>
              <a:t>2</a:t>
            </a:r>
            <a:endParaRPr sz="2800" lang="en-US">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87" name="Title 1"/>
          <p:cNvSpPr>
            <a:spLocks noGrp="1"/>
          </p:cNvSpPr>
          <p:nvPr>
            <p:ph type="title"/>
          </p:nvPr>
        </p:nvSpPr>
        <p:spPr>
          <a:ln w="63500">
            <a:solidFill>
              <a:srgbClr val="D04617"/>
            </a:solidFill>
            <a:prstDash val="solid"/>
          </a:ln>
        </p:spPr>
        <p:txBody>
          <a:bodyPr/>
          <a:p>
            <a:r>
              <a:rPr b="1" lang="en-US"/>
              <a:t>BUBBLE SORT</a:t>
            </a:r>
            <a:r>
              <a:rPr lang="en-US"/>
              <a:t>:</a:t>
            </a:r>
          </a:p>
        </p:txBody>
      </p:sp>
      <p:sp>
        <p:nvSpPr>
          <p:cNvPr id="1048688" name="Content Placeholder 2"/>
          <p:cNvSpPr>
            <a:spLocks noGrp="1"/>
          </p:cNvSpPr>
          <p:nvPr>
            <p:ph idx="1"/>
          </p:nvPr>
        </p:nvSpPr>
        <p:spPr>
          <a:ln w="63500">
            <a:solidFill>
              <a:srgbClr val="02A5E3"/>
            </a:solidFill>
            <a:prstDash val="solid"/>
          </a:ln>
        </p:spPr>
        <p:txBody>
          <a:bodyPr/>
          <a:p>
            <a:r>
              <a:rPr b="1" i="0" lang="en-US">
                <a:solidFill>
                  <a:srgbClr val="252525"/>
                </a:solidFill>
                <a:effectLst/>
                <a:latin typeface="Arial" panose="020B0604020202020204" pitchFamily="34" charset="0"/>
              </a:rPr>
              <a:t>Bubble sort</a:t>
            </a:r>
            <a:r>
              <a:rPr b="0" i="0" lang="en-US">
                <a:solidFill>
                  <a:srgbClr val="252525"/>
                </a:solidFill>
                <a:effectLst/>
                <a:latin typeface="Arial" panose="020B0604020202020204" pitchFamily="34" charset="0"/>
              </a:rPr>
              <a:t>, is a simple </a:t>
            </a:r>
            <a:r>
              <a:rPr b="0" i="0" lang="en-US">
                <a:solidFill>
                  <a:srgbClr val="444444"/>
                </a:solidFill>
                <a:effectLst/>
                <a:latin typeface="Arial" panose="020B0604020202020204" pitchFamily="34" charset="0"/>
              </a:rPr>
              <a:t>sorting algorithm</a:t>
            </a:r>
            <a:r>
              <a:rPr b="0" i="0" lang="en-US">
                <a:solidFill>
                  <a:srgbClr val="252525"/>
                </a:solidFill>
                <a:effectLst/>
                <a:latin typeface="Arial" panose="020B0604020202020204" pitchFamily="34" charset="0"/>
              </a:rPr>
              <a:t> that works by repeatedly stepping through the list to be sorted, comparing each pair of adjacent items and </a:t>
            </a:r>
            <a:r>
              <a:rPr b="0" i="0" lang="en-US">
                <a:solidFill>
                  <a:srgbClr val="444444"/>
                </a:solidFill>
                <a:effectLst/>
                <a:latin typeface="Arial" panose="020B0604020202020204" pitchFamily="34" charset="0"/>
              </a:rPr>
              <a:t>swapping</a:t>
            </a:r>
            <a:r>
              <a:rPr b="0" i="0" lang="en-US">
                <a:solidFill>
                  <a:srgbClr val="252525"/>
                </a:solidFill>
                <a:effectLst/>
                <a:latin typeface="Arial" panose="020B0604020202020204" pitchFamily="34" charset="0"/>
              </a:rPr>
              <a:t> them if they are in the wrong order. The pass through the list is repeated until no swaps are needed, which indicates that the list is sorted. The algorithm gets its name from the way smaller elements “bubble” to the top of the list. Because it only uses comparisons to operate on elements, it is a </a:t>
            </a:r>
            <a:r>
              <a:rPr b="0" i="0" lang="en-US">
                <a:solidFill>
                  <a:srgbClr val="444444"/>
                </a:solidFill>
                <a:effectLst/>
                <a:latin typeface="Arial" panose="020B0604020202020204" pitchFamily="34" charset="0"/>
              </a:rPr>
              <a:t>comparison sort</a:t>
            </a:r>
            <a:r>
              <a:rPr b="0" i="0" lang="en-US">
                <a:solidFill>
                  <a:srgbClr val="252525"/>
                </a:solidFill>
                <a:effectLst/>
                <a:latin typeface="Arial" panose="020B0604020202020204" pitchFamily="34" charset="0"/>
              </a:rPr>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3" name="Title 1"/>
          <p:cNvSpPr>
            <a:spLocks noGrp="1"/>
          </p:cNvSpPr>
          <p:nvPr>
            <p:ph type="title"/>
          </p:nvPr>
        </p:nvSpPr>
        <p:spPr>
          <a:ln w="63500">
            <a:solidFill>
              <a:srgbClr val="02A5E3"/>
            </a:solidFill>
            <a:prstDash val="solid"/>
          </a:ln>
        </p:spPr>
        <p:txBody>
          <a:bodyPr/>
          <a:p>
            <a:pPr algn="ctr"/>
            <a:r>
              <a:rPr lang="en-US"/>
              <a:t>GROUP MEMBERS:</a:t>
            </a:r>
          </a:p>
        </p:txBody>
      </p:sp>
      <p:sp>
        <p:nvSpPr>
          <p:cNvPr id="1048594" name="Content Placeholder 2"/>
          <p:cNvSpPr>
            <a:spLocks noGrp="1"/>
          </p:cNvSpPr>
          <p:nvPr>
            <p:ph idx="1"/>
          </p:nvPr>
        </p:nvSpPr>
        <p:spPr>
          <a:xfrm>
            <a:off x="3272905" y="2269175"/>
            <a:ext cx="4781615" cy="2319648"/>
          </a:xfrm>
          <a:ln w="63500">
            <a:solidFill>
              <a:srgbClr val="D04617"/>
            </a:solidFill>
            <a:prstDash val="solid"/>
          </a:ln>
        </p:spPr>
        <p:txBody>
          <a:bodyPr/>
          <a:p>
            <a:r>
              <a:rPr lang="en-US"/>
              <a:t>Umair Ramzan</a:t>
            </a:r>
          </a:p>
          <a:p>
            <a:r>
              <a:rPr lang="en-US"/>
              <a:t>Habib Ullah</a:t>
            </a:r>
          </a:p>
          <a:p>
            <a:r>
              <a:rPr lang="en-US"/>
              <a:t>Raheel Tariq</a:t>
            </a:r>
          </a:p>
          <a:p>
            <a:r>
              <a:rPr lang="en-US"/>
              <a:t>Siraj Muneer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89" name="Title 1"/>
          <p:cNvSpPr>
            <a:spLocks noGrp="1"/>
          </p:cNvSpPr>
          <p:nvPr>
            <p:ph type="title"/>
          </p:nvPr>
        </p:nvSpPr>
        <p:spPr>
          <a:ln w="63500">
            <a:solidFill>
              <a:srgbClr val="02A5E3"/>
            </a:solidFill>
            <a:prstDash val="solid"/>
          </a:ln>
        </p:spPr>
        <p:txBody>
          <a:bodyPr/>
          <a:p>
            <a:r>
              <a:rPr lang="en-US"/>
              <a:t>EXAMPLE:</a:t>
            </a:r>
          </a:p>
        </p:txBody>
      </p:sp>
      <p:sp>
        <p:nvSpPr>
          <p:cNvPr id="1048690" name="Content Placeholder 2"/>
          <p:cNvSpPr>
            <a:spLocks noGrp="1"/>
          </p:cNvSpPr>
          <p:nvPr>
            <p:ph idx="1"/>
          </p:nvPr>
        </p:nvSpPr>
        <p:spPr>
          <a:ln w="63500">
            <a:solidFill>
              <a:srgbClr val="D04617"/>
            </a:solidFill>
            <a:prstDash val="solid"/>
          </a:ln>
        </p:spPr>
        <p:txBody>
          <a:bodyPr/>
          <a:p>
            <a:r>
              <a:rPr b="0" i="0" lang="en-US">
                <a:solidFill>
                  <a:srgbClr val="252525"/>
                </a:solidFill>
                <a:effectLst/>
                <a:latin typeface="Arial" panose="020B0604020202020204" pitchFamily="34" charset="0"/>
              </a:rPr>
              <a:t>Let us take the array of numbers “6 3 5 2 4”, and sort the array from lowest number to greatest number using bubble sort.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91" name="Title 1"/>
          <p:cNvSpPr>
            <a:spLocks noGrp="1"/>
          </p:cNvSpPr>
          <p:nvPr>
            <p:ph type="title"/>
          </p:nvPr>
        </p:nvSpPr>
        <p:spPr>
          <a:ln w="63500">
            <a:solidFill>
              <a:srgbClr val="D04617"/>
            </a:solidFill>
            <a:prstDash val="solid"/>
          </a:ln>
        </p:spPr>
        <p:txBody>
          <a:bodyPr/>
          <a:p>
            <a:r>
              <a:rPr lang="en-US"/>
              <a:t>VARIANTS OF BUBBLE SORT:</a:t>
            </a:r>
          </a:p>
        </p:txBody>
      </p:sp>
      <p:sp>
        <p:nvSpPr>
          <p:cNvPr id="1048692" name="Content Placeholder 2"/>
          <p:cNvSpPr>
            <a:spLocks noGrp="1"/>
          </p:cNvSpPr>
          <p:nvPr>
            <p:ph idx="1"/>
          </p:nvPr>
        </p:nvSpPr>
        <p:spPr>
          <a:ln w="63500">
            <a:solidFill>
              <a:srgbClr val="02A5E3"/>
            </a:solidFill>
            <a:prstDash val="solid"/>
          </a:ln>
        </p:spPr>
        <p:txBody>
          <a:bodyPr/>
          <a:p>
            <a:r>
              <a:rPr b="1" lang="en-US"/>
              <a:t>Odd-Even Sort</a:t>
            </a:r>
            <a:r>
              <a:rPr lang="en-US"/>
              <a:t>, is basically a variation of bubble sort. This algorithm is divided into two phases- Odd and Even Phase. The algorithm runs until the array elements are sorted and in each iteration two phases occurs- Odd and Even Phases.</a:t>
            </a:r>
            <a:br>
              <a:rPr lang="en-US"/>
            </a:br>
            <a:r>
              <a:rPr lang="en-US"/>
              <a:t>In the odd phase, we perform a bubble sort on odd indexed elements and in the even phase, we perform a bubble sort on even indexed elements.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54" name="picture 215"/>
          <p:cNvPicPr>
            <a:picLocks/>
          </p:cNvPicPr>
          <p:nvPr/>
        </p:nvPicPr>
        <p:blipFill>
          <a:blip xmlns:r="http://schemas.openxmlformats.org/officeDocument/2006/relationships" r:embed="rId1"/>
          <a:stretch>
            <a:fillRect/>
          </a:stretch>
        </p:blipFill>
        <p:spPr>
          <a:xfrm rot="21600000">
            <a:off x="3442374" y="596318"/>
            <a:ext cx="4004756" cy="4909386"/>
          </a:xfrm>
          <a:prstGeom prst="rect"/>
        </p:spPr>
      </p:pic>
      <p:sp>
        <p:nvSpPr>
          <p:cNvPr id="1048693" name="textbox 216"/>
          <p:cNvSpPr/>
          <p:nvPr/>
        </p:nvSpPr>
        <p:spPr>
          <a:xfrm>
            <a:off x="701802" y="5509488"/>
            <a:ext cx="7680325" cy="989723"/>
          </a:xfrm>
          <a:prstGeom prst="rect"/>
          <a:ln w="63500">
            <a:solidFill>
              <a:srgbClr val="D04617"/>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eaLnBrk="0" rtl="0">
              <a:lnSpc>
                <a:spcPct val="95716"/>
              </a:lnSpc>
            </a:pPr>
            <a:endParaRPr altLang="Arial" dirty="0" sz="100" lang="Arial"/>
          </a:p>
          <a:p>
            <a:pPr algn="l" eaLnBrk="0" indent="-1246505" marL="1259205" rtl="0">
              <a:lnSpc>
                <a:spcPct val="108000"/>
              </a:lnSpc>
            </a:pPr>
            <a:r>
              <a:rPr dirty="0" sz="2000" kern="0" spc="-50">
                <a:solidFill>
                  <a:srgbClr val="595959">
                    <a:alpha val="100000"/>
                  </a:srgbClr>
                </a:solidFill>
                <a:latin typeface="Arial"/>
                <a:ea typeface="Arial"/>
                <a:cs typeface="Arial"/>
              </a:rPr>
              <a:t>Sorting</a:t>
            </a:r>
            <a:r>
              <a:rPr dirty="0" sz="2000" kern="0" spc="30">
                <a:solidFill>
                  <a:srgbClr val="595959">
                    <a:alpha val="100000"/>
                  </a:srgbClr>
                </a:solidFill>
                <a:latin typeface="Arial"/>
                <a:ea typeface="Arial"/>
                <a:cs typeface="Arial"/>
              </a:rPr>
              <a:t> </a:t>
            </a:r>
            <a:r>
              <a:rPr dirty="0" sz="2000" i="1" kern="0" spc="-50">
                <a:solidFill>
                  <a:srgbClr val="595959">
                    <a:alpha val="100000"/>
                  </a:srgbClr>
                </a:solidFill>
                <a:latin typeface="Arial"/>
                <a:ea typeface="Arial"/>
                <a:cs typeface="Arial"/>
              </a:rPr>
              <a:t>n</a:t>
            </a:r>
            <a:r>
              <a:rPr dirty="0" sz="2000" i="1" kern="0" spc="-10">
                <a:solidFill>
                  <a:srgbClr val="595959">
                    <a:alpha val="100000"/>
                  </a:srgbClr>
                </a:solidFill>
                <a:latin typeface="Arial"/>
                <a:ea typeface="Arial"/>
                <a:cs typeface="Arial"/>
              </a:rPr>
              <a:t> </a:t>
            </a:r>
            <a:r>
              <a:rPr dirty="0" sz="2000" kern="0" spc="-60">
                <a:solidFill>
                  <a:srgbClr val="595959">
                    <a:alpha val="100000"/>
                  </a:srgbClr>
                </a:solidFill>
                <a:latin typeface="Arial"/>
                <a:ea typeface="Arial"/>
                <a:cs typeface="Arial"/>
              </a:rPr>
              <a:t>=</a:t>
            </a:r>
            <a:r>
              <a:rPr dirty="0" sz="2000" kern="0" spc="10">
                <a:solidFill>
                  <a:srgbClr val="595959">
                    <a:alpha val="100000"/>
                  </a:srgbClr>
                </a:solidFill>
                <a:latin typeface="Arial"/>
                <a:ea typeface="Arial"/>
                <a:cs typeface="Arial"/>
              </a:rPr>
              <a:t> </a:t>
            </a:r>
            <a:r>
              <a:rPr dirty="0" sz="2000" kern="0" spc="-60">
                <a:solidFill>
                  <a:srgbClr val="595959">
                    <a:alpha val="100000"/>
                  </a:srgbClr>
                </a:solidFill>
                <a:latin typeface="Arial"/>
                <a:ea typeface="Arial"/>
                <a:cs typeface="Arial"/>
              </a:rPr>
              <a:t>8</a:t>
            </a:r>
            <a:r>
              <a:rPr dirty="0" sz="2000" kern="0" spc="3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elements</a:t>
            </a:r>
            <a:r>
              <a:rPr dirty="0" sz="2000" kern="0" spc="-60">
                <a:solidFill>
                  <a:srgbClr val="595959">
                    <a:alpha val="100000"/>
                  </a:srgbClr>
                </a:solidFill>
                <a:latin typeface="Arial"/>
                <a:ea typeface="Arial"/>
                <a:cs typeface="Arial"/>
              </a:rPr>
              <a:t>,</a:t>
            </a:r>
            <a:r>
              <a:rPr dirty="0" sz="2000" kern="0" spc="9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using</a:t>
            </a:r>
            <a:r>
              <a:rPr dirty="0" sz="2000" kern="0" spc="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the</a:t>
            </a:r>
            <a:r>
              <a:rPr dirty="0" sz="2000" kern="0" spc="3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odd</a:t>
            </a:r>
            <a:r>
              <a:rPr dirty="0" sz="2000" kern="0" spc="-60">
                <a:solidFill>
                  <a:srgbClr val="595959">
                    <a:alpha val="100000"/>
                  </a:srgbClr>
                </a:solidFill>
                <a:latin typeface="Arial"/>
                <a:ea typeface="Arial"/>
                <a:cs typeface="Arial"/>
              </a:rPr>
              <a:t>-</a:t>
            </a:r>
            <a:r>
              <a:rPr dirty="0" sz="2000" kern="0" spc="-50">
                <a:solidFill>
                  <a:srgbClr val="595959">
                    <a:alpha val="100000"/>
                  </a:srgbClr>
                </a:solidFill>
                <a:latin typeface="Arial"/>
                <a:ea typeface="Arial"/>
                <a:cs typeface="Arial"/>
              </a:rPr>
              <a:t>even</a:t>
            </a:r>
            <a:r>
              <a:rPr dirty="0" sz="2000" kern="0" spc="1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transpo</a:t>
            </a:r>
            <a:r>
              <a:rPr dirty="0" sz="2000" kern="0" spc="-60">
                <a:solidFill>
                  <a:srgbClr val="595959">
                    <a:alpha val="100000"/>
                  </a:srgbClr>
                </a:solidFill>
                <a:latin typeface="Arial"/>
                <a:ea typeface="Arial"/>
                <a:cs typeface="Arial"/>
              </a:rPr>
              <a:t>sition</a:t>
            </a:r>
            <a:r>
              <a:rPr dirty="0" sz="2000" kern="0" spc="30">
                <a:solidFill>
                  <a:srgbClr val="595959">
                    <a:alpha val="100000"/>
                  </a:srgbClr>
                </a:solidFill>
                <a:latin typeface="Arial"/>
                <a:ea typeface="Arial"/>
                <a:cs typeface="Arial"/>
              </a:rPr>
              <a:t> </a:t>
            </a:r>
            <a:r>
              <a:rPr dirty="0" sz="2000" kern="0" spc="-60">
                <a:solidFill>
                  <a:srgbClr val="595959">
                    <a:alpha val="100000"/>
                  </a:srgbClr>
                </a:solidFill>
                <a:latin typeface="Arial"/>
                <a:ea typeface="Arial"/>
                <a:cs typeface="Arial"/>
              </a:rPr>
              <a:t>sort</a:t>
            </a:r>
            <a:r>
              <a:rPr dirty="0" sz="2000" kern="0" spc="30">
                <a:solidFill>
                  <a:srgbClr val="595959">
                    <a:alpha val="100000"/>
                  </a:srgbClr>
                </a:solidFill>
                <a:latin typeface="Arial"/>
                <a:ea typeface="Arial"/>
                <a:cs typeface="Arial"/>
              </a:rPr>
              <a:t> </a:t>
            </a:r>
            <a:r>
              <a:rPr dirty="0" sz="2000" kern="0" spc="-60">
                <a:solidFill>
                  <a:srgbClr val="595959">
                    <a:alpha val="100000"/>
                  </a:srgbClr>
                </a:solidFill>
                <a:latin typeface="Arial"/>
                <a:ea typeface="Arial"/>
                <a:cs typeface="Arial"/>
              </a:rPr>
              <a:t>algorithm</a:t>
            </a:r>
            <a:r>
              <a:rPr dirty="0" sz="2000" kern="0" spc="-60">
                <a:solidFill>
                  <a:srgbClr val="595959">
                    <a:alpha val="100000"/>
                  </a:srgbClr>
                </a:solidFill>
                <a:latin typeface="Arial"/>
                <a:ea typeface="Arial"/>
                <a:cs typeface="Arial"/>
              </a:rPr>
              <a:t>.</a:t>
            </a:r>
            <a:r>
              <a:rPr dirty="0" sz="2000" kern="0" spc="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During</a:t>
            </a:r>
            <a:r>
              <a:rPr dirty="0" sz="2000" kern="0" spc="3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each</a:t>
            </a:r>
            <a:r>
              <a:rPr dirty="0" sz="2000" kern="0" spc="9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phase</a:t>
            </a:r>
            <a:r>
              <a:rPr dirty="0" sz="2000" kern="0" spc="-60">
                <a:solidFill>
                  <a:srgbClr val="595959">
                    <a:alpha val="100000"/>
                  </a:srgbClr>
                </a:solidFill>
                <a:latin typeface="Arial"/>
                <a:ea typeface="Arial"/>
                <a:cs typeface="Arial"/>
              </a:rPr>
              <a:t>,</a:t>
            </a:r>
            <a:r>
              <a:rPr dirty="0" sz="2000" kern="0" spc="30">
                <a:solidFill>
                  <a:srgbClr val="595959">
                    <a:alpha val="100000"/>
                  </a:srgbClr>
                </a:solidFill>
                <a:latin typeface="Arial"/>
                <a:ea typeface="Arial"/>
                <a:cs typeface="Arial"/>
              </a:rPr>
              <a:t> </a:t>
            </a:r>
            <a:r>
              <a:rPr dirty="0" sz="2000" i="1" kern="0" spc="-60">
                <a:solidFill>
                  <a:srgbClr val="595959">
                    <a:alpha val="100000"/>
                  </a:srgbClr>
                </a:solidFill>
                <a:latin typeface="Arial"/>
                <a:ea typeface="Arial"/>
                <a:cs typeface="Arial"/>
              </a:rPr>
              <a:t>n</a:t>
            </a:r>
            <a:r>
              <a:rPr dirty="0" sz="2000" i="1" kern="0" spc="-10">
                <a:solidFill>
                  <a:srgbClr val="595959">
                    <a:alpha val="100000"/>
                  </a:srgbClr>
                </a:solidFill>
                <a:latin typeface="Arial"/>
                <a:ea typeface="Arial"/>
                <a:cs typeface="Arial"/>
              </a:rPr>
              <a:t> </a:t>
            </a:r>
            <a:r>
              <a:rPr dirty="0" sz="2000" kern="0" spc="-60">
                <a:solidFill>
                  <a:srgbClr val="595959">
                    <a:alpha val="100000"/>
                  </a:srgbClr>
                </a:solidFill>
                <a:latin typeface="Arial"/>
                <a:ea typeface="Arial"/>
                <a:cs typeface="Arial"/>
              </a:rPr>
              <a:t>=</a:t>
            </a:r>
            <a:r>
              <a:rPr dirty="0" sz="2000" kern="0" spc="10">
                <a:solidFill>
                  <a:srgbClr val="595959">
                    <a:alpha val="100000"/>
                  </a:srgbClr>
                </a:solidFill>
                <a:latin typeface="Arial"/>
                <a:ea typeface="Arial"/>
                <a:cs typeface="Arial"/>
              </a:rPr>
              <a:t> </a:t>
            </a:r>
            <a:r>
              <a:rPr dirty="0" sz="2000" kern="0" spc="-60">
                <a:solidFill>
                  <a:srgbClr val="595959">
                    <a:alpha val="100000"/>
                  </a:srgbClr>
                </a:solidFill>
                <a:latin typeface="Arial"/>
                <a:ea typeface="Arial"/>
                <a:cs typeface="Arial"/>
              </a:rPr>
              <a:t>8</a:t>
            </a:r>
            <a:r>
              <a:rPr dirty="0" sz="2000" kern="0" spc="3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elements</a:t>
            </a:r>
            <a:r>
              <a:rPr dirty="0" sz="2000" kern="0" spc="3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are</a:t>
            </a:r>
            <a:r>
              <a:rPr dirty="0" sz="2000" kern="0" spc="50">
                <a:solidFill>
                  <a:srgbClr val="595959">
                    <a:alpha val="100000"/>
                  </a:srgbClr>
                </a:solidFill>
                <a:latin typeface="Arial"/>
                <a:ea typeface="Arial"/>
                <a:cs typeface="Arial"/>
              </a:rPr>
              <a:t> </a:t>
            </a:r>
            <a:r>
              <a:rPr dirty="0" sz="2000" kern="0" spc="-50">
                <a:solidFill>
                  <a:srgbClr val="595959">
                    <a:alpha val="100000"/>
                  </a:srgbClr>
                </a:solidFill>
                <a:latin typeface="Arial"/>
                <a:ea typeface="Arial"/>
                <a:cs typeface="Arial"/>
              </a:rPr>
              <a:t>compa</a:t>
            </a:r>
            <a:r>
              <a:rPr dirty="0" sz="2000" kern="0" spc="-60">
                <a:solidFill>
                  <a:srgbClr val="595959">
                    <a:alpha val="100000"/>
                  </a:srgbClr>
                </a:solidFill>
                <a:latin typeface="Arial"/>
                <a:ea typeface="Arial"/>
                <a:cs typeface="Arial"/>
              </a:rPr>
              <a:t>red</a:t>
            </a:r>
            <a:r>
              <a:rPr dirty="0" sz="2000" kern="0" spc="-60">
                <a:solidFill>
                  <a:srgbClr val="595959">
                    <a:alpha val="100000"/>
                  </a:srgbClr>
                </a:solidFill>
                <a:latin typeface="Arial"/>
                <a:ea typeface="Arial"/>
                <a:cs typeface="Arial"/>
              </a:rPr>
              <a:t>.</a:t>
            </a:r>
            <a:endParaRPr altLang="Arial" dirty="0" sz="2000" lang="Aria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94" name="textbox 220"/>
          <p:cNvSpPr/>
          <p:nvPr/>
        </p:nvSpPr>
        <p:spPr>
          <a:xfrm>
            <a:off x="849395" y="535083"/>
            <a:ext cx="9640275" cy="3990355"/>
          </a:xfrm>
          <a:prstGeom prst="rect"/>
          <a:ln w="63500">
            <a:solidFill>
              <a:srgbClr val="02A5E3"/>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eaLnBrk="0" rtl="0">
              <a:lnSpc>
                <a:spcPct val="87452"/>
              </a:lnSpc>
            </a:pPr>
            <a:endParaRPr altLang="Arial" dirty="0" sz="300" lang="Arial">
              <a:solidFill>
                <a:srgbClr val="000000"/>
              </a:solidFill>
            </a:endParaRPr>
          </a:p>
          <a:p>
            <a:pPr algn="l" eaLnBrk="0" marL="12700" rtl="0">
              <a:lnSpc>
                <a:spcPct val="89000"/>
              </a:lnSpc>
            </a:pPr>
            <a:r>
              <a:rPr dirty="0" sz="1600" kern="0" spc="-70">
                <a:solidFill>
                  <a:srgbClr val="000000"/>
                </a:solidFill>
                <a:latin typeface="Wingdings"/>
                <a:ea typeface="Wingdings"/>
                <a:cs typeface="Wingdings"/>
              </a:rPr>
              <a:t>n</a:t>
            </a:r>
            <a:r>
              <a:rPr dirty="0" sz="1600" kern="0" spc="-630">
                <a:solidFill>
                  <a:srgbClr val="000000"/>
                </a:solidFill>
                <a:latin typeface="Wingdings"/>
                <a:ea typeface="Wingdings"/>
                <a:cs typeface="Wingdings"/>
              </a:rPr>
              <a:t> </a:t>
            </a:r>
            <a:r>
              <a:rPr dirty="0" sz="2400" kern="0" spc="-70">
                <a:solidFill>
                  <a:srgbClr val="000000"/>
                </a:solidFill>
                <a:latin typeface="Arial"/>
                <a:ea typeface="Arial"/>
                <a:cs typeface="Arial"/>
              </a:rPr>
              <a:t>After</a:t>
            </a:r>
            <a:r>
              <a:rPr dirty="0" sz="2400" kern="0" spc="-10">
                <a:solidFill>
                  <a:srgbClr val="000000"/>
                </a:solidFill>
                <a:latin typeface="Arial"/>
                <a:ea typeface="Arial"/>
                <a:cs typeface="Arial"/>
              </a:rPr>
              <a:t> </a:t>
            </a:r>
            <a:r>
              <a:rPr dirty="0" sz="2400" i="1" kern="0" spc="-70">
                <a:solidFill>
                  <a:srgbClr val="000000"/>
                </a:solidFill>
                <a:latin typeface="Arial"/>
                <a:ea typeface="Arial"/>
                <a:cs typeface="Arial"/>
              </a:rPr>
              <a:t>n</a:t>
            </a:r>
            <a:r>
              <a:rPr dirty="0" sz="2400" i="1" kern="0" spc="-180">
                <a:solidFill>
                  <a:srgbClr val="000000"/>
                </a:solidFill>
                <a:latin typeface="Arial"/>
                <a:ea typeface="Arial"/>
                <a:cs typeface="Arial"/>
              </a:rPr>
              <a:t> </a:t>
            </a:r>
            <a:r>
              <a:rPr dirty="0" sz="2400" kern="0" spc="-70">
                <a:solidFill>
                  <a:srgbClr val="000000"/>
                </a:solidFill>
                <a:latin typeface="Arial"/>
                <a:ea typeface="Arial"/>
                <a:cs typeface="Arial"/>
              </a:rPr>
              <a:t>phases</a:t>
            </a:r>
            <a:r>
              <a:rPr dirty="0" sz="2400" kern="0" spc="10">
                <a:solidFill>
                  <a:srgbClr val="000000"/>
                </a:solidFill>
                <a:latin typeface="Arial"/>
                <a:ea typeface="Arial"/>
                <a:cs typeface="Arial"/>
              </a:rPr>
              <a:t> </a:t>
            </a:r>
            <a:r>
              <a:rPr dirty="0" sz="2400" kern="0" spc="-70">
                <a:solidFill>
                  <a:srgbClr val="000000"/>
                </a:solidFill>
                <a:latin typeface="Arial"/>
                <a:ea typeface="Arial"/>
                <a:cs typeface="Arial"/>
              </a:rPr>
              <a:t>of</a:t>
            </a:r>
            <a:r>
              <a:rPr dirty="0" sz="2400" kern="0" spc="-50">
                <a:solidFill>
                  <a:srgbClr val="000000"/>
                </a:solidFill>
                <a:latin typeface="Arial"/>
                <a:ea typeface="Arial"/>
                <a:cs typeface="Arial"/>
              </a:rPr>
              <a:t> </a:t>
            </a:r>
            <a:r>
              <a:rPr dirty="0" sz="2400" kern="0" spc="-70">
                <a:solidFill>
                  <a:srgbClr val="000000"/>
                </a:solidFill>
                <a:latin typeface="Arial"/>
                <a:ea typeface="Arial"/>
                <a:cs typeface="Arial"/>
              </a:rPr>
              <a:t>odd</a:t>
            </a:r>
            <a:r>
              <a:rPr dirty="0" sz="2400" kern="0" spc="-80">
                <a:solidFill>
                  <a:srgbClr val="000000"/>
                </a:solidFill>
                <a:latin typeface="Arial"/>
                <a:ea typeface="Arial"/>
                <a:cs typeface="Arial"/>
              </a:rPr>
              <a:t>-</a:t>
            </a:r>
            <a:r>
              <a:rPr dirty="0" sz="2400" kern="0" spc="-70">
                <a:solidFill>
                  <a:srgbClr val="000000"/>
                </a:solidFill>
                <a:latin typeface="Arial"/>
                <a:ea typeface="Arial"/>
                <a:cs typeface="Arial"/>
              </a:rPr>
              <a:t>even</a:t>
            </a:r>
            <a:r>
              <a:rPr dirty="0" sz="2400" kern="0" spc="10">
                <a:solidFill>
                  <a:srgbClr val="000000"/>
                </a:solidFill>
                <a:latin typeface="Arial"/>
                <a:ea typeface="Arial"/>
                <a:cs typeface="Arial"/>
              </a:rPr>
              <a:t> </a:t>
            </a:r>
            <a:r>
              <a:rPr dirty="0" sz="2400" kern="0" spc="-70">
                <a:solidFill>
                  <a:srgbClr val="000000"/>
                </a:solidFill>
                <a:latin typeface="Arial"/>
                <a:ea typeface="Arial"/>
                <a:cs typeface="Arial"/>
              </a:rPr>
              <a:t>exchanges</a:t>
            </a:r>
            <a:r>
              <a:rPr dirty="0" sz="2400" kern="0" spc="-80">
                <a:solidFill>
                  <a:srgbClr val="000000"/>
                </a:solidFill>
                <a:latin typeface="Arial"/>
                <a:ea typeface="Arial"/>
                <a:cs typeface="Arial"/>
              </a:rPr>
              <a:t>,</a:t>
            </a:r>
            <a:r>
              <a:rPr dirty="0" sz="2400" kern="0" spc="-10">
                <a:solidFill>
                  <a:srgbClr val="000000"/>
                </a:solidFill>
                <a:latin typeface="Arial"/>
                <a:ea typeface="Arial"/>
                <a:cs typeface="Arial"/>
              </a:rPr>
              <a:t> </a:t>
            </a:r>
            <a:r>
              <a:rPr dirty="0" sz="2400" kern="0" spc="-70">
                <a:solidFill>
                  <a:srgbClr val="000000"/>
                </a:solidFill>
                <a:latin typeface="Arial"/>
                <a:ea typeface="Arial"/>
                <a:cs typeface="Arial"/>
              </a:rPr>
              <a:t>the</a:t>
            </a:r>
            <a:r>
              <a:rPr dirty="0" sz="2400" kern="0" spc="0">
                <a:solidFill>
                  <a:srgbClr val="000000"/>
                </a:solidFill>
                <a:latin typeface="Arial"/>
                <a:ea typeface="Arial"/>
                <a:cs typeface="Arial"/>
              </a:rPr>
              <a:t> </a:t>
            </a:r>
            <a:r>
              <a:rPr dirty="0" sz="2400" kern="0" spc="-70">
                <a:solidFill>
                  <a:srgbClr val="000000"/>
                </a:solidFill>
                <a:latin typeface="Arial"/>
                <a:ea typeface="Arial"/>
                <a:cs typeface="Arial"/>
              </a:rPr>
              <a:t>s</a:t>
            </a:r>
            <a:r>
              <a:rPr dirty="0" sz="2400" kern="0" spc="-80">
                <a:solidFill>
                  <a:srgbClr val="000000"/>
                </a:solidFill>
                <a:latin typeface="Arial"/>
                <a:ea typeface="Arial"/>
                <a:cs typeface="Arial"/>
              </a:rPr>
              <a:t>equence</a:t>
            </a:r>
            <a:r>
              <a:rPr dirty="0" sz="2400" kern="0" spc="70">
                <a:solidFill>
                  <a:srgbClr val="000000"/>
                </a:solidFill>
                <a:latin typeface="Arial"/>
                <a:ea typeface="Arial"/>
                <a:cs typeface="Arial"/>
              </a:rPr>
              <a:t> </a:t>
            </a:r>
            <a:r>
              <a:rPr dirty="0" sz="2400" kern="0" spc="-80">
                <a:solidFill>
                  <a:srgbClr val="000000"/>
                </a:solidFill>
                <a:latin typeface="Arial"/>
                <a:ea typeface="Arial"/>
                <a:cs typeface="Arial"/>
              </a:rPr>
              <a:t>is</a:t>
            </a:r>
            <a:r>
              <a:rPr dirty="0" sz="2400" kern="0" spc="0">
                <a:solidFill>
                  <a:srgbClr val="000000"/>
                </a:solidFill>
                <a:latin typeface="Arial"/>
                <a:ea typeface="Arial"/>
                <a:cs typeface="Arial"/>
              </a:rPr>
              <a:t> </a:t>
            </a:r>
            <a:r>
              <a:rPr dirty="0" sz="2400" kern="0" spc="-80">
                <a:solidFill>
                  <a:srgbClr val="000000"/>
                </a:solidFill>
                <a:latin typeface="Arial"/>
                <a:ea typeface="Arial"/>
                <a:cs typeface="Arial"/>
              </a:rPr>
              <a:t>sorted</a:t>
            </a:r>
            <a:r>
              <a:rPr dirty="0" sz="2400" kern="0" spc="-80">
                <a:solidFill>
                  <a:srgbClr val="000000"/>
                </a:solidFill>
                <a:latin typeface="Arial"/>
                <a:ea typeface="Arial"/>
                <a:cs typeface="Arial"/>
              </a:rPr>
              <a:t>.</a:t>
            </a:r>
            <a:endParaRPr altLang="Arial" dirty="0" sz="2400" lang="Arial">
              <a:solidFill>
                <a:srgbClr val="000000"/>
              </a:solidFill>
            </a:endParaRPr>
          </a:p>
          <a:p>
            <a:pPr algn="l" eaLnBrk="0" indent="-220345" marL="233045" rtl="0">
              <a:lnSpc>
                <a:spcPct val="110000"/>
              </a:lnSpc>
              <a:spcBef>
                <a:spcPts val="1248"/>
              </a:spcBef>
            </a:pPr>
            <a:r>
              <a:rPr dirty="0" sz="1600" kern="0" spc="-70">
                <a:solidFill>
                  <a:srgbClr val="000000"/>
                </a:solidFill>
                <a:latin typeface="Wingdings"/>
                <a:ea typeface="Wingdings"/>
                <a:cs typeface="Wingdings"/>
              </a:rPr>
              <a:t>n</a:t>
            </a:r>
            <a:r>
              <a:rPr dirty="0" sz="1600" kern="0" spc="-500">
                <a:solidFill>
                  <a:srgbClr val="000000"/>
                </a:solidFill>
                <a:latin typeface="Wingdings"/>
                <a:ea typeface="Wingdings"/>
                <a:cs typeface="Wingdings"/>
              </a:rPr>
              <a:t> </a:t>
            </a:r>
            <a:r>
              <a:rPr dirty="0" sz="2400" kern="0" spc="-70">
                <a:solidFill>
                  <a:srgbClr val="000000"/>
                </a:solidFill>
                <a:latin typeface="Arial"/>
                <a:ea typeface="Arial"/>
                <a:cs typeface="Arial"/>
              </a:rPr>
              <a:t>Each</a:t>
            </a:r>
            <a:r>
              <a:rPr dirty="0" sz="2400" kern="0" spc="60">
                <a:solidFill>
                  <a:srgbClr val="000000"/>
                </a:solidFill>
                <a:latin typeface="Arial"/>
                <a:ea typeface="Arial"/>
                <a:cs typeface="Arial"/>
              </a:rPr>
              <a:t> </a:t>
            </a:r>
            <a:r>
              <a:rPr dirty="0" sz="2400" kern="0" spc="-70">
                <a:solidFill>
                  <a:srgbClr val="000000"/>
                </a:solidFill>
                <a:latin typeface="Arial"/>
                <a:ea typeface="Arial"/>
                <a:cs typeface="Arial"/>
              </a:rPr>
              <a:t>phase</a:t>
            </a:r>
            <a:r>
              <a:rPr dirty="0" sz="2400" kern="0" spc="10">
                <a:solidFill>
                  <a:srgbClr val="000000"/>
                </a:solidFill>
                <a:latin typeface="Arial"/>
                <a:ea typeface="Arial"/>
                <a:cs typeface="Arial"/>
              </a:rPr>
              <a:t> </a:t>
            </a:r>
            <a:r>
              <a:rPr dirty="0" sz="2400" kern="0" spc="-70">
                <a:solidFill>
                  <a:srgbClr val="000000"/>
                </a:solidFill>
                <a:latin typeface="Arial"/>
                <a:ea typeface="Arial"/>
                <a:cs typeface="Arial"/>
              </a:rPr>
              <a:t>of</a:t>
            </a:r>
            <a:r>
              <a:rPr dirty="0" sz="2400" kern="0" spc="-70">
                <a:solidFill>
                  <a:srgbClr val="000000"/>
                </a:solidFill>
                <a:latin typeface="Arial"/>
                <a:ea typeface="Arial"/>
                <a:cs typeface="Arial"/>
              </a:rPr>
              <a:t> </a:t>
            </a:r>
            <a:r>
              <a:rPr dirty="0" sz="2400" kern="0" spc="-70">
                <a:solidFill>
                  <a:srgbClr val="000000"/>
                </a:solidFill>
                <a:latin typeface="Arial"/>
                <a:ea typeface="Arial"/>
                <a:cs typeface="Arial"/>
              </a:rPr>
              <a:t>the</a:t>
            </a:r>
            <a:r>
              <a:rPr dirty="0" sz="2400" kern="0" spc="10">
                <a:solidFill>
                  <a:srgbClr val="000000"/>
                </a:solidFill>
                <a:latin typeface="Arial"/>
                <a:ea typeface="Arial"/>
                <a:cs typeface="Arial"/>
              </a:rPr>
              <a:t> </a:t>
            </a:r>
            <a:r>
              <a:rPr dirty="0" sz="2400" kern="0" spc="-70">
                <a:solidFill>
                  <a:srgbClr val="000000"/>
                </a:solidFill>
                <a:latin typeface="Arial"/>
                <a:ea typeface="Arial"/>
                <a:cs typeface="Arial"/>
              </a:rPr>
              <a:t>algorithm</a:t>
            </a:r>
            <a:r>
              <a:rPr dirty="0" sz="2400" kern="0" spc="60">
                <a:solidFill>
                  <a:srgbClr val="000000"/>
                </a:solidFill>
                <a:latin typeface="Arial"/>
                <a:ea typeface="Arial"/>
                <a:cs typeface="Arial"/>
              </a:rPr>
              <a:t> </a:t>
            </a:r>
            <a:r>
              <a:rPr dirty="0" sz="2400" kern="0" spc="-80">
                <a:solidFill>
                  <a:srgbClr val="000000"/>
                </a:solidFill>
                <a:latin typeface="Arial"/>
                <a:ea typeface="Arial"/>
                <a:cs typeface="Arial"/>
              </a:rPr>
              <a:t>(</a:t>
            </a:r>
            <a:r>
              <a:rPr dirty="0" sz="2400" kern="0" spc="-70">
                <a:solidFill>
                  <a:srgbClr val="000000"/>
                </a:solidFill>
                <a:latin typeface="Arial"/>
                <a:ea typeface="Arial"/>
                <a:cs typeface="Arial"/>
              </a:rPr>
              <a:t>either</a:t>
            </a:r>
            <a:r>
              <a:rPr dirty="0" sz="2400" kern="0" spc="-20">
                <a:solidFill>
                  <a:srgbClr val="000000"/>
                </a:solidFill>
                <a:latin typeface="Arial"/>
                <a:ea typeface="Arial"/>
                <a:cs typeface="Arial"/>
              </a:rPr>
              <a:t> </a:t>
            </a:r>
            <a:r>
              <a:rPr dirty="0" sz="2400" kern="0" spc="-70">
                <a:solidFill>
                  <a:srgbClr val="000000"/>
                </a:solidFill>
                <a:latin typeface="Arial"/>
                <a:ea typeface="Arial"/>
                <a:cs typeface="Arial"/>
              </a:rPr>
              <a:t>o</a:t>
            </a:r>
            <a:r>
              <a:rPr dirty="0" sz="2400" kern="0" spc="-80">
                <a:solidFill>
                  <a:srgbClr val="000000"/>
                </a:solidFill>
                <a:latin typeface="Arial"/>
                <a:ea typeface="Arial"/>
                <a:cs typeface="Arial"/>
              </a:rPr>
              <a:t>dd</a:t>
            </a:r>
            <a:r>
              <a:rPr dirty="0" sz="2400" kern="0" spc="10">
                <a:solidFill>
                  <a:srgbClr val="000000"/>
                </a:solidFill>
                <a:latin typeface="Arial"/>
                <a:ea typeface="Arial"/>
                <a:cs typeface="Arial"/>
              </a:rPr>
              <a:t> </a:t>
            </a:r>
            <a:r>
              <a:rPr dirty="0" sz="2400" kern="0" spc="-80">
                <a:solidFill>
                  <a:srgbClr val="000000"/>
                </a:solidFill>
                <a:latin typeface="Arial"/>
                <a:ea typeface="Arial"/>
                <a:cs typeface="Arial"/>
              </a:rPr>
              <a:t>or</a:t>
            </a:r>
            <a:r>
              <a:rPr dirty="0" sz="2400" kern="0" spc="-10">
                <a:solidFill>
                  <a:srgbClr val="000000"/>
                </a:solidFill>
                <a:latin typeface="Arial"/>
                <a:ea typeface="Arial"/>
                <a:cs typeface="Arial"/>
              </a:rPr>
              <a:t> </a:t>
            </a:r>
            <a:r>
              <a:rPr dirty="0" sz="2400" kern="0" spc="-80">
                <a:solidFill>
                  <a:srgbClr val="000000"/>
                </a:solidFill>
                <a:latin typeface="Arial"/>
                <a:ea typeface="Arial"/>
                <a:cs typeface="Arial"/>
              </a:rPr>
              <a:t>even)</a:t>
            </a:r>
            <a:r>
              <a:rPr dirty="0" sz="2400" kern="0" spc="60">
                <a:solidFill>
                  <a:srgbClr val="000000"/>
                </a:solidFill>
                <a:latin typeface="Arial"/>
                <a:ea typeface="Arial"/>
                <a:cs typeface="Arial"/>
              </a:rPr>
              <a:t> </a:t>
            </a:r>
            <a:r>
              <a:rPr dirty="0" sz="2400" kern="0" spc="-80">
                <a:solidFill>
                  <a:srgbClr val="000000"/>
                </a:solidFill>
                <a:latin typeface="Arial"/>
                <a:ea typeface="Arial"/>
                <a:cs typeface="Arial"/>
              </a:rPr>
              <a:t>requires</a:t>
            </a:r>
            <a:r>
              <a:rPr dirty="0" sz="2400" kern="0" spc="320">
                <a:solidFill>
                  <a:srgbClr val="000000"/>
                </a:solidFill>
                <a:latin typeface="Arial"/>
                <a:ea typeface="Arial"/>
                <a:cs typeface="Arial"/>
              </a:rPr>
              <a:t> </a:t>
            </a:r>
            <a:r>
              <a:rPr dirty="0" sz="2400" kern="0" spc="-80">
                <a:solidFill>
                  <a:srgbClr val="000000"/>
                </a:solidFill>
                <a:latin typeface="Arial"/>
                <a:ea typeface="Arial"/>
                <a:cs typeface="Arial"/>
              </a:rPr>
              <a:t>Θ(</a:t>
            </a:r>
            <a:r>
              <a:rPr dirty="0" sz="2400" i="1" kern="0" spc="-80">
                <a:solidFill>
                  <a:srgbClr val="000000"/>
                </a:solidFill>
                <a:latin typeface="Arial"/>
                <a:ea typeface="Arial"/>
                <a:cs typeface="Arial"/>
              </a:rPr>
              <a:t>n</a:t>
            </a:r>
            <a:r>
              <a:rPr dirty="0" sz="2400" kern="0" spc="-80">
                <a:solidFill>
                  <a:srgbClr val="000000"/>
                </a:solidFill>
                <a:latin typeface="Arial"/>
                <a:ea typeface="Arial"/>
                <a:cs typeface="Arial"/>
              </a:rPr>
              <a:t>)</a:t>
            </a:r>
            <a:r>
              <a:rPr dirty="0" sz="2400" kern="0" spc="0">
                <a:solidFill>
                  <a:srgbClr val="000000"/>
                </a:solidFill>
                <a:latin typeface="Arial"/>
                <a:ea typeface="Arial"/>
                <a:cs typeface="Arial"/>
              </a:rPr>
              <a:t> </a:t>
            </a:r>
            <a:r>
              <a:rPr dirty="0" sz="2400" kern="0" spc="-70">
                <a:solidFill>
                  <a:srgbClr val="000000"/>
                </a:solidFill>
                <a:latin typeface="Arial"/>
                <a:ea typeface="Arial"/>
                <a:cs typeface="Arial"/>
              </a:rPr>
              <a:t>comparisons</a:t>
            </a:r>
            <a:r>
              <a:rPr dirty="0" sz="2400" kern="0" spc="-70">
                <a:solidFill>
                  <a:srgbClr val="000000"/>
                </a:solidFill>
                <a:latin typeface="Arial"/>
                <a:ea typeface="Arial"/>
                <a:cs typeface="Arial"/>
              </a:rPr>
              <a:t>.</a:t>
            </a:r>
            <a:endParaRPr altLang="Arial" dirty="0" sz="2400" lang="Arial">
              <a:solidFill>
                <a:srgbClr val="000000"/>
              </a:solidFill>
            </a:endParaRPr>
          </a:p>
          <a:p>
            <a:pPr algn="l" eaLnBrk="0" rtl="0">
              <a:lnSpc>
                <a:spcPct val="105000"/>
              </a:lnSpc>
            </a:pPr>
            <a:endParaRPr altLang="Arial" dirty="0" sz="1200" lang="Arial">
              <a:solidFill>
                <a:srgbClr val="000000"/>
              </a:solidFill>
            </a:endParaRPr>
          </a:p>
          <a:p>
            <a:pPr algn="l" eaLnBrk="0" marL="12700" rtl="0">
              <a:lnSpc>
                <a:spcPts val="2382"/>
              </a:lnSpc>
              <a:spcBef>
                <a:spcPts val="2"/>
              </a:spcBef>
            </a:pPr>
            <a:r>
              <a:rPr dirty="0" sz="1800" kern="0" spc="-60">
                <a:solidFill>
                  <a:srgbClr val="000000"/>
                </a:solidFill>
                <a:latin typeface="Wingdings"/>
                <a:ea typeface="Wingdings"/>
                <a:cs typeface="Wingdings"/>
              </a:rPr>
              <a:t>n</a:t>
            </a:r>
            <a:r>
              <a:rPr dirty="0" sz="1800" kern="0" spc="-640">
                <a:solidFill>
                  <a:srgbClr val="000000"/>
                </a:solidFill>
                <a:latin typeface="Wingdings"/>
                <a:ea typeface="Wingdings"/>
                <a:cs typeface="Wingdings"/>
              </a:rPr>
              <a:t> </a:t>
            </a:r>
            <a:r>
              <a:rPr dirty="0" sz="2400" kern="0" spc="-60">
                <a:solidFill>
                  <a:srgbClr val="000000"/>
                </a:solidFill>
                <a:latin typeface="Arial"/>
                <a:ea typeface="Arial"/>
                <a:cs typeface="Arial"/>
              </a:rPr>
              <a:t>Serial</a:t>
            </a:r>
            <a:r>
              <a:rPr dirty="0" sz="2400" kern="0" spc="20">
                <a:solidFill>
                  <a:srgbClr val="000000"/>
                </a:solidFill>
                <a:latin typeface="Arial"/>
                <a:ea typeface="Arial"/>
                <a:cs typeface="Arial"/>
              </a:rPr>
              <a:t> </a:t>
            </a:r>
            <a:r>
              <a:rPr dirty="0" sz="2400" kern="0" spc="-60">
                <a:solidFill>
                  <a:srgbClr val="000000"/>
                </a:solidFill>
                <a:latin typeface="Arial"/>
                <a:ea typeface="Arial"/>
                <a:cs typeface="Arial"/>
              </a:rPr>
              <a:t>complexity</a:t>
            </a:r>
            <a:r>
              <a:rPr dirty="0" sz="2400" kern="0" spc="70">
                <a:solidFill>
                  <a:srgbClr val="000000"/>
                </a:solidFill>
                <a:latin typeface="Arial"/>
                <a:ea typeface="Arial"/>
                <a:cs typeface="Arial"/>
              </a:rPr>
              <a:t> </a:t>
            </a:r>
            <a:r>
              <a:rPr dirty="0" sz="2400" kern="0" spc="-60">
                <a:solidFill>
                  <a:srgbClr val="000000"/>
                </a:solidFill>
                <a:latin typeface="Arial"/>
                <a:ea typeface="Arial"/>
                <a:cs typeface="Arial"/>
              </a:rPr>
              <a:t>is</a:t>
            </a:r>
            <a:r>
              <a:rPr dirty="0" sz="2400" kern="0" spc="320">
                <a:solidFill>
                  <a:srgbClr val="000000"/>
                </a:solidFill>
                <a:latin typeface="Arial"/>
                <a:ea typeface="Arial"/>
                <a:cs typeface="Arial"/>
              </a:rPr>
              <a:t> </a:t>
            </a:r>
            <a:r>
              <a:rPr dirty="0" sz="2400" kern="0" spc="-60">
                <a:solidFill>
                  <a:srgbClr val="000000"/>
                </a:solidFill>
                <a:latin typeface="Arial"/>
                <a:ea typeface="Arial"/>
                <a:cs typeface="Arial"/>
              </a:rPr>
              <a:t>Θ(</a:t>
            </a:r>
            <a:r>
              <a:rPr dirty="0" sz="2400" i="1" kern="0" spc="-60">
                <a:solidFill>
                  <a:srgbClr val="000000"/>
                </a:solidFill>
                <a:latin typeface="Arial"/>
                <a:ea typeface="Arial"/>
                <a:cs typeface="Arial"/>
              </a:rPr>
              <a:t>n</a:t>
            </a:r>
            <a:r>
              <a:rPr baseline="46204" dirty="0" sz="2400" kern="0" spc="-60">
                <a:solidFill>
                  <a:srgbClr val="000000"/>
                </a:solidFill>
                <a:latin typeface="Arial"/>
                <a:ea typeface="Arial"/>
                <a:cs typeface="Arial"/>
              </a:rPr>
              <a:t>2</a:t>
            </a:r>
            <a:r>
              <a:rPr dirty="0" sz="2400" kern="0" spc="120">
                <a:solidFill>
                  <a:srgbClr val="000000"/>
                </a:solidFill>
                <a:latin typeface="Arial"/>
                <a:ea typeface="Arial"/>
                <a:cs typeface="Arial"/>
              </a:rPr>
              <a:t>)</a:t>
            </a:r>
            <a:r>
              <a:rPr dirty="0" sz="2400" kern="0" spc="120">
                <a:solidFill>
                  <a:srgbClr val="000000"/>
                </a:solidFill>
                <a:latin typeface="Arial"/>
                <a:ea typeface="Arial"/>
                <a:cs typeface="Arial"/>
              </a:rPr>
              <a:t>.</a:t>
            </a:r>
            <a:endParaRPr altLang="Arial" dirty="0" sz="1800" lang="Arial">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95" name="Title 1"/>
          <p:cNvSpPr>
            <a:spLocks noGrp="1"/>
          </p:cNvSpPr>
          <p:nvPr>
            <p:ph type="title"/>
          </p:nvPr>
        </p:nvSpPr>
        <p:spPr>
          <a:ln w="63500">
            <a:solidFill>
              <a:srgbClr val="D04617"/>
            </a:solidFill>
            <a:prstDash val="solid"/>
          </a:ln>
        </p:spPr>
        <p:txBody>
          <a:bodyPr/>
          <a:p>
            <a:r>
              <a:rPr lang="en-US"/>
              <a:t>VARIANTS OF BUBBLE SORT:</a:t>
            </a:r>
          </a:p>
        </p:txBody>
      </p:sp>
      <p:sp>
        <p:nvSpPr>
          <p:cNvPr id="1048696" name="Content Placeholder 2"/>
          <p:cNvSpPr>
            <a:spLocks noGrp="1"/>
          </p:cNvSpPr>
          <p:nvPr>
            <p:ph idx="1"/>
          </p:nvPr>
        </p:nvSpPr>
        <p:spPr>
          <a:ln w="63500">
            <a:solidFill>
              <a:srgbClr val="02A5E3"/>
            </a:solidFill>
            <a:prstDash val="solid"/>
          </a:ln>
        </p:spPr>
        <p:txBody>
          <a:bodyPr>
            <a:normAutofit fontScale="87500" lnSpcReduction="10000"/>
          </a:bodyPr>
          <a:p>
            <a:r>
              <a:rPr b="1" sz="3200" lang="en-US"/>
              <a:t>Quick sort</a:t>
            </a:r>
            <a:r>
              <a:rPr sz="3200" lang="en-US"/>
              <a:t>, is a fast sorting algorithm used to sort a list of elements.</a:t>
            </a:r>
            <a:br>
              <a:rPr sz="3200" lang="en-US"/>
            </a:br>
            <a:r>
              <a:rPr sz="3200" lang="en-US"/>
              <a:t>The quick sort algorithm attempts to separate the list of elements into two parts and then sort each part recursively. That means it use divide and conquer strategy. In quick sort, the partition of the list is performed based on the element called Pivot. Here pivot element is one of the elements in the list.</a:t>
            </a:r>
            <a:br>
              <a:rPr sz="3200" lang="en-US"/>
            </a:br>
            <a:r>
              <a:rPr sz="3200" lang="en-US"/>
              <a:t>The list is divided into two partitions such that</a:t>
            </a:r>
            <a:r>
              <a:rPr b="0" sz="3200" i="0" lang="en-US">
                <a:solidFill>
                  <a:srgbClr val="333333"/>
                </a:solidFill>
                <a:effectLst/>
                <a:latin typeface="Open Sans" panose="02000000000000000000" pitchFamily="2" charset="0"/>
              </a:rPr>
              <a:t> </a:t>
            </a:r>
            <a:r>
              <a:rPr b="1" sz="3200" i="0" lang="en-US">
                <a:solidFill>
                  <a:srgbClr val="333333"/>
                </a:solidFill>
                <a:effectLst/>
                <a:latin typeface="Open Sans" panose="02000000000000000000" pitchFamily="2" charset="0"/>
              </a:rPr>
              <a:t>"all elements to the left of pivot are smaller than the pivot and all elements to the right of pivot are greater than or equal to the pivot"</a:t>
            </a:r>
            <a:r>
              <a:rPr b="0" sz="3200" i="0" lang="en-US">
                <a:solidFill>
                  <a:srgbClr val="333333"/>
                </a:solidFill>
                <a:effectLst/>
                <a:latin typeface="Open Sans" panose="02000000000000000000" pitchFamily="2" charset="0"/>
              </a:rPr>
              <a:t>.</a:t>
            </a:r>
            <a:endParaRPr sz="320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pic>
        <p:nvPicPr>
          <p:cNvPr id="2097155" name="picture 251"/>
          <p:cNvPicPr>
            <a:picLocks/>
          </p:cNvPicPr>
          <p:nvPr/>
        </p:nvPicPr>
        <p:blipFill>
          <a:blip xmlns:r="http://schemas.openxmlformats.org/officeDocument/2006/relationships" r:embed="rId1"/>
          <a:stretch>
            <a:fillRect/>
          </a:stretch>
        </p:blipFill>
        <p:spPr>
          <a:xfrm rot="21600000">
            <a:off x="2960335" y="760216"/>
            <a:ext cx="6946527" cy="4003724"/>
          </a:xfrm>
          <a:prstGeom prst="rect"/>
        </p:spPr>
      </p:pic>
      <p:sp>
        <p:nvSpPr>
          <p:cNvPr id="1048697" name="textbox 252"/>
          <p:cNvSpPr/>
          <p:nvPr/>
        </p:nvSpPr>
        <p:spPr>
          <a:xfrm>
            <a:off x="1705744" y="5273180"/>
            <a:ext cx="9455708" cy="1027974"/>
          </a:xfrm>
          <a:prstGeom prst="rect"/>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eaLnBrk="0" rtl="0">
              <a:lnSpc>
                <a:spcPct val="83341"/>
              </a:lnSpc>
            </a:pPr>
            <a:endParaRPr altLang="Arial" dirty="0" sz="300" lang="Arial"/>
          </a:p>
          <a:p>
            <a:pPr algn="r" eaLnBrk="0" rtl="0">
              <a:lnSpc>
                <a:spcPts val="2381"/>
              </a:lnSpc>
            </a:pPr>
            <a:r>
              <a:rPr dirty="0" sz="2400" kern="0" spc="-70">
                <a:solidFill>
                  <a:srgbClr val="595959">
                    <a:alpha val="100000"/>
                  </a:srgbClr>
                </a:solidFill>
                <a:latin typeface="Arial"/>
                <a:ea typeface="Arial"/>
                <a:cs typeface="Arial"/>
              </a:rPr>
              <a:t>Example</a:t>
            </a:r>
            <a:r>
              <a:rPr dirty="0" sz="2400" kern="0" spc="0">
                <a:solidFill>
                  <a:srgbClr val="595959">
                    <a:alpha val="100000"/>
                  </a:srgbClr>
                </a:solidFill>
                <a:latin typeface="Arial"/>
                <a:ea typeface="Arial"/>
                <a:cs typeface="Arial"/>
              </a:rPr>
              <a:t> </a:t>
            </a:r>
            <a:r>
              <a:rPr dirty="0" sz="2400" kern="0" spc="-70">
                <a:solidFill>
                  <a:srgbClr val="595959">
                    <a:alpha val="100000"/>
                  </a:srgbClr>
                </a:solidFill>
                <a:latin typeface="Arial"/>
                <a:ea typeface="Arial"/>
                <a:cs typeface="Arial"/>
              </a:rPr>
              <a:t>of</a:t>
            </a:r>
            <a:r>
              <a:rPr dirty="0" sz="2400" kern="0" spc="-70">
                <a:solidFill>
                  <a:srgbClr val="595959">
                    <a:alpha val="100000"/>
                  </a:srgbClr>
                </a:solidFill>
                <a:latin typeface="Arial"/>
                <a:ea typeface="Arial"/>
                <a:cs typeface="Arial"/>
              </a:rPr>
              <a:t> </a:t>
            </a:r>
            <a:r>
              <a:rPr dirty="0" sz="2400" kern="0" spc="-70">
                <a:solidFill>
                  <a:srgbClr val="595959">
                    <a:alpha val="100000"/>
                  </a:srgbClr>
                </a:solidFill>
                <a:latin typeface="Arial"/>
                <a:ea typeface="Arial"/>
                <a:cs typeface="Arial"/>
              </a:rPr>
              <a:t>the</a:t>
            </a:r>
            <a:r>
              <a:rPr dirty="0" sz="2400" kern="0" spc="10">
                <a:solidFill>
                  <a:srgbClr val="595959">
                    <a:alpha val="100000"/>
                  </a:srgbClr>
                </a:solidFill>
                <a:latin typeface="Arial"/>
                <a:ea typeface="Arial"/>
                <a:cs typeface="Arial"/>
              </a:rPr>
              <a:t> </a:t>
            </a:r>
            <a:r>
              <a:rPr dirty="0" sz="2400" kern="0" spc="-70">
                <a:solidFill>
                  <a:srgbClr val="595959">
                    <a:alpha val="100000"/>
                  </a:srgbClr>
                </a:solidFill>
                <a:latin typeface="Arial"/>
                <a:ea typeface="Arial"/>
                <a:cs typeface="Arial"/>
              </a:rPr>
              <a:t>quicksort</a:t>
            </a:r>
            <a:r>
              <a:rPr dirty="0" sz="2400" kern="0" spc="10">
                <a:solidFill>
                  <a:srgbClr val="595959">
                    <a:alpha val="100000"/>
                  </a:srgbClr>
                </a:solidFill>
                <a:latin typeface="Arial"/>
                <a:ea typeface="Arial"/>
                <a:cs typeface="Arial"/>
              </a:rPr>
              <a:t> </a:t>
            </a:r>
            <a:r>
              <a:rPr dirty="0" sz="2400" kern="0" spc="-70">
                <a:solidFill>
                  <a:srgbClr val="595959">
                    <a:alpha val="100000"/>
                  </a:srgbClr>
                </a:solidFill>
                <a:latin typeface="Arial"/>
                <a:ea typeface="Arial"/>
                <a:cs typeface="Arial"/>
              </a:rPr>
              <a:t>a</a:t>
            </a:r>
            <a:r>
              <a:rPr dirty="0" sz="2400" kern="0" spc="-80">
                <a:solidFill>
                  <a:srgbClr val="595959">
                    <a:alpha val="100000"/>
                  </a:srgbClr>
                </a:solidFill>
                <a:latin typeface="Arial"/>
                <a:ea typeface="Arial"/>
                <a:cs typeface="Arial"/>
              </a:rPr>
              <a:t>lgorithm</a:t>
            </a:r>
            <a:r>
              <a:rPr dirty="0" sz="2400" kern="0" spc="10">
                <a:solidFill>
                  <a:srgbClr val="595959">
                    <a:alpha val="100000"/>
                  </a:srgbClr>
                </a:solidFill>
                <a:latin typeface="Arial"/>
                <a:ea typeface="Arial"/>
                <a:cs typeface="Arial"/>
              </a:rPr>
              <a:t> </a:t>
            </a:r>
            <a:r>
              <a:rPr dirty="0" sz="2400" kern="0" spc="-80">
                <a:solidFill>
                  <a:srgbClr val="595959">
                    <a:alpha val="100000"/>
                  </a:srgbClr>
                </a:solidFill>
                <a:latin typeface="Arial"/>
                <a:ea typeface="Arial"/>
                <a:cs typeface="Arial"/>
              </a:rPr>
              <a:t>sorting</a:t>
            </a:r>
            <a:r>
              <a:rPr dirty="0" sz="2400" kern="0" spc="10">
                <a:solidFill>
                  <a:srgbClr val="595959">
                    <a:alpha val="100000"/>
                  </a:srgbClr>
                </a:solidFill>
                <a:latin typeface="Arial"/>
                <a:ea typeface="Arial"/>
                <a:cs typeface="Arial"/>
              </a:rPr>
              <a:t> </a:t>
            </a:r>
            <a:r>
              <a:rPr dirty="0" sz="2400" kern="0" spc="-80">
                <a:solidFill>
                  <a:srgbClr val="595959">
                    <a:alpha val="100000"/>
                  </a:srgbClr>
                </a:solidFill>
                <a:latin typeface="Arial"/>
                <a:ea typeface="Arial"/>
                <a:cs typeface="Arial"/>
              </a:rPr>
              <a:t>a</a:t>
            </a:r>
            <a:r>
              <a:rPr dirty="0" sz="2400" kern="0" spc="10">
                <a:solidFill>
                  <a:srgbClr val="595959">
                    <a:alpha val="100000"/>
                  </a:srgbClr>
                </a:solidFill>
                <a:latin typeface="Arial"/>
                <a:ea typeface="Arial"/>
                <a:cs typeface="Arial"/>
              </a:rPr>
              <a:t> </a:t>
            </a:r>
            <a:r>
              <a:rPr dirty="0" sz="2400" kern="0" spc="-80">
                <a:solidFill>
                  <a:srgbClr val="595959">
                    <a:alpha val="100000"/>
                  </a:srgbClr>
                </a:solidFill>
                <a:latin typeface="Arial"/>
                <a:ea typeface="Arial"/>
                <a:cs typeface="Arial"/>
              </a:rPr>
              <a:t>sequence</a:t>
            </a:r>
            <a:r>
              <a:rPr dirty="0" sz="2400" kern="0" spc="0">
                <a:solidFill>
                  <a:srgbClr val="595959">
                    <a:alpha val="100000"/>
                  </a:srgbClr>
                </a:solidFill>
                <a:latin typeface="Arial"/>
                <a:ea typeface="Arial"/>
                <a:cs typeface="Arial"/>
              </a:rPr>
              <a:t> </a:t>
            </a:r>
            <a:r>
              <a:rPr dirty="0" sz="2400" kern="0" spc="-80">
                <a:solidFill>
                  <a:srgbClr val="595959">
                    <a:alpha val="100000"/>
                  </a:srgbClr>
                </a:solidFill>
                <a:latin typeface="Arial"/>
                <a:ea typeface="Arial"/>
                <a:cs typeface="Arial"/>
              </a:rPr>
              <a:t>of</a:t>
            </a:r>
            <a:r>
              <a:rPr dirty="0" sz="2400" kern="0" spc="-50">
                <a:solidFill>
                  <a:srgbClr val="595959">
                    <a:alpha val="100000"/>
                  </a:srgbClr>
                </a:solidFill>
                <a:latin typeface="Arial"/>
                <a:ea typeface="Arial"/>
                <a:cs typeface="Arial"/>
              </a:rPr>
              <a:t> </a:t>
            </a:r>
            <a:r>
              <a:rPr dirty="0" sz="2400" kern="0" spc="-80">
                <a:solidFill>
                  <a:srgbClr val="595959">
                    <a:alpha val="100000"/>
                  </a:srgbClr>
                </a:solidFill>
                <a:latin typeface="Arial"/>
                <a:ea typeface="Arial"/>
                <a:cs typeface="Arial"/>
              </a:rPr>
              <a:t>size</a:t>
            </a:r>
            <a:r>
              <a:rPr dirty="0" sz="2400" kern="0" spc="470">
                <a:solidFill>
                  <a:srgbClr val="595959">
                    <a:alpha val="100000"/>
                  </a:srgbClr>
                </a:solidFill>
                <a:latin typeface="Arial"/>
                <a:ea typeface="Arial"/>
                <a:cs typeface="Arial"/>
              </a:rPr>
              <a:t> </a:t>
            </a:r>
            <a:r>
              <a:rPr dirty="0" sz="2400" i="1" kern="0" spc="-80">
                <a:solidFill>
                  <a:srgbClr val="595959">
                    <a:alpha val="100000"/>
                  </a:srgbClr>
                </a:solidFill>
                <a:latin typeface="Arial"/>
                <a:ea typeface="Arial"/>
                <a:cs typeface="Arial"/>
              </a:rPr>
              <a:t>n</a:t>
            </a:r>
            <a:r>
              <a:rPr dirty="0" sz="2400" i="1" kern="0" spc="-30">
                <a:solidFill>
                  <a:srgbClr val="595959">
                    <a:alpha val="100000"/>
                  </a:srgbClr>
                </a:solidFill>
                <a:latin typeface="Arial"/>
                <a:ea typeface="Arial"/>
                <a:cs typeface="Arial"/>
              </a:rPr>
              <a:t> </a:t>
            </a:r>
            <a:r>
              <a:rPr dirty="0" sz="2400" kern="0" spc="-80">
                <a:solidFill>
                  <a:srgbClr val="595959">
                    <a:alpha val="100000"/>
                  </a:srgbClr>
                </a:solidFill>
                <a:latin typeface="Arial"/>
                <a:ea typeface="Arial"/>
                <a:cs typeface="Arial"/>
              </a:rPr>
              <a:t>=</a:t>
            </a:r>
            <a:r>
              <a:rPr dirty="0" sz="2400" kern="0" spc="-10">
                <a:solidFill>
                  <a:srgbClr val="595959">
                    <a:alpha val="100000"/>
                  </a:srgbClr>
                </a:solidFill>
                <a:latin typeface="Arial"/>
                <a:ea typeface="Arial"/>
                <a:cs typeface="Arial"/>
              </a:rPr>
              <a:t> </a:t>
            </a:r>
            <a:r>
              <a:rPr dirty="0" sz="2400" kern="0" spc="-80">
                <a:solidFill>
                  <a:srgbClr val="595959">
                    <a:alpha val="100000"/>
                  </a:srgbClr>
                </a:solidFill>
                <a:latin typeface="Arial"/>
                <a:ea typeface="Arial"/>
                <a:cs typeface="Arial"/>
              </a:rPr>
              <a:t>8</a:t>
            </a:r>
            <a:r>
              <a:rPr dirty="0" sz="2400" kern="0" spc="-80">
                <a:solidFill>
                  <a:srgbClr val="595959">
                    <a:alpha val="100000"/>
                  </a:srgbClr>
                </a:solidFill>
                <a:latin typeface="Arial"/>
                <a:ea typeface="Arial"/>
                <a:cs typeface="Arial"/>
              </a:rPr>
              <a:t>.</a:t>
            </a:r>
            <a:endParaRPr altLang="Arial" dirty="0" sz="1800" lang="Arial"/>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98" name="Title 1"/>
          <p:cNvSpPr>
            <a:spLocks noGrp="1"/>
          </p:cNvSpPr>
          <p:nvPr>
            <p:ph type="title"/>
          </p:nvPr>
        </p:nvSpPr>
        <p:spPr>
          <a:ln w="63500">
            <a:solidFill>
              <a:srgbClr val="02A5E3"/>
            </a:solidFill>
            <a:prstDash val="solid"/>
          </a:ln>
        </p:spPr>
        <p:txBody>
          <a:bodyPr/>
          <a:p>
            <a:r>
              <a:rPr lang="en-US"/>
              <a:t>VARIANTS OF BUBBLE SORT:</a:t>
            </a:r>
          </a:p>
        </p:txBody>
      </p:sp>
      <p:sp>
        <p:nvSpPr>
          <p:cNvPr id="1048699" name="Content Placeholder 2"/>
          <p:cNvSpPr>
            <a:spLocks noGrp="1"/>
          </p:cNvSpPr>
          <p:nvPr>
            <p:ph idx="1"/>
          </p:nvPr>
        </p:nvSpPr>
        <p:spPr>
          <a:ln w="63500">
            <a:solidFill>
              <a:srgbClr val="D04617"/>
            </a:solidFill>
            <a:prstDash val="solid"/>
          </a:ln>
        </p:spPr>
        <p:txBody>
          <a:bodyPr/>
          <a:p>
            <a:r>
              <a:rPr b="1" i="0" lang="en-US">
                <a:solidFill>
                  <a:srgbClr val="333333"/>
                </a:solidFill>
                <a:effectLst/>
                <a:latin typeface="inter-regular"/>
              </a:rPr>
              <a:t>Bucket sort</a:t>
            </a:r>
            <a:r>
              <a:rPr i="0" lang="en-US">
                <a:solidFill>
                  <a:srgbClr val="333333"/>
                </a:solidFill>
                <a:effectLst/>
                <a:latin typeface="inter-regular"/>
              </a:rPr>
              <a:t>,</a:t>
            </a:r>
            <a:r>
              <a:rPr b="0" i="0" lang="en-US">
                <a:solidFill>
                  <a:srgbClr val="333333"/>
                </a:solidFill>
                <a:effectLst/>
                <a:latin typeface="inter-regular"/>
              </a:rPr>
              <a:t> is a sorting algorithm that separate the elements into multiple groups said to be buckets. Elements in bucket sort are first uniformly divided into groups called buckets, and then they are sorted by any other sorting algorithm. After that, elements are gathered in a sorted manner.</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00" name="Title 1"/>
          <p:cNvSpPr>
            <a:spLocks noGrp="1"/>
          </p:cNvSpPr>
          <p:nvPr>
            <p:ph type="title"/>
          </p:nvPr>
        </p:nvSpPr>
        <p:spPr>
          <a:ln w="63500">
            <a:solidFill>
              <a:srgbClr val="D04617"/>
            </a:solidFill>
            <a:prstDash val="solid"/>
          </a:ln>
        </p:spPr>
        <p:txBody>
          <a:bodyPr/>
          <a:p>
            <a:r>
              <a:rPr lang="en-US"/>
              <a:t>VARIANTS OF BUBBLE SORT:</a:t>
            </a:r>
          </a:p>
        </p:txBody>
      </p:sp>
      <p:sp>
        <p:nvSpPr>
          <p:cNvPr id="1048701" name="Content Placeholder 2"/>
          <p:cNvSpPr>
            <a:spLocks noGrp="1"/>
          </p:cNvSpPr>
          <p:nvPr>
            <p:ph idx="1"/>
          </p:nvPr>
        </p:nvSpPr>
        <p:spPr>
          <a:ln w="63500">
            <a:solidFill>
              <a:srgbClr val="02A5E3"/>
            </a:solidFill>
            <a:prstDash val="solid"/>
          </a:ln>
        </p:spPr>
        <p:txBody>
          <a:bodyPr/>
          <a:p>
            <a:r>
              <a:rPr b="1" lang="en-US"/>
              <a:t>Samplesort</a:t>
            </a:r>
            <a:r>
              <a:rPr lang="en-US"/>
              <a:t>, is a sorting algorithm that is a divide and conquer algorithm often used in parallel processing systems. Conventional divide and conquer sorting algorithms partitions the array into sub-intervals or buckets. The buckets are then sorted individually and then concatenated together.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02" name="textbox 328"/>
          <p:cNvSpPr/>
          <p:nvPr/>
        </p:nvSpPr>
        <p:spPr>
          <a:xfrm>
            <a:off x="1418193" y="755812"/>
            <a:ext cx="9355613" cy="950101"/>
          </a:xfrm>
          <a:prstGeom prst="rect"/>
          <a:ln w="63500">
            <a:solidFill>
              <a:srgbClr val="D04617"/>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eaLnBrk="0" rtl="0">
              <a:lnSpc>
                <a:spcPct val="83341"/>
              </a:lnSpc>
            </a:pPr>
            <a:endParaRPr altLang="Arial" b="1" dirty="0" sz="400" lang="Arial">
              <a:solidFill>
                <a:srgbClr val="000000"/>
              </a:solidFill>
            </a:endParaRPr>
          </a:p>
          <a:p>
            <a:pPr algn="ctr" eaLnBrk="0" rtl="0">
              <a:lnSpc>
                <a:spcPts val="4589"/>
              </a:lnSpc>
            </a:pPr>
            <a:r>
              <a:rPr b="1" dirty="0" sz="4000" kern="0" spc="-120">
                <a:solidFill>
                  <a:srgbClr val="000000"/>
                </a:solidFill>
                <a:latin typeface="Arial"/>
                <a:ea typeface="Arial"/>
                <a:cs typeface="Arial"/>
              </a:rPr>
              <a:t>Parallel</a:t>
            </a:r>
            <a:r>
              <a:rPr b="1" dirty="0" sz="4000" kern="0" spc="180">
                <a:solidFill>
                  <a:srgbClr val="000000"/>
                </a:solidFill>
                <a:latin typeface="Arial"/>
                <a:ea typeface="Arial"/>
                <a:cs typeface="Arial"/>
              </a:rPr>
              <a:t> </a:t>
            </a:r>
            <a:r>
              <a:rPr b="1" dirty="0" sz="4000" kern="0" spc="-110">
                <a:solidFill>
                  <a:srgbClr val="000000"/>
                </a:solidFill>
                <a:latin typeface="Arial"/>
                <a:ea typeface="Arial"/>
                <a:cs typeface="Arial"/>
              </a:rPr>
              <a:t>Bucket</a:t>
            </a:r>
            <a:r>
              <a:rPr b="1" dirty="0" sz="4000" kern="0" spc="90">
                <a:solidFill>
                  <a:srgbClr val="000000"/>
                </a:solidFill>
                <a:latin typeface="Arial"/>
                <a:ea typeface="Arial"/>
                <a:cs typeface="Arial"/>
              </a:rPr>
              <a:t> </a:t>
            </a:r>
            <a:r>
              <a:rPr b="1" dirty="0" sz="4000" kern="0" spc="-110">
                <a:solidFill>
                  <a:srgbClr val="000000"/>
                </a:solidFill>
                <a:latin typeface="Arial"/>
                <a:ea typeface="Arial"/>
                <a:cs typeface="Arial"/>
              </a:rPr>
              <a:t>Sor</a:t>
            </a:r>
            <a:r>
              <a:rPr b="1" dirty="0" sz="4000" kern="0" spc="-30">
                <a:solidFill>
                  <a:srgbClr val="000000"/>
                </a:solidFill>
                <a:latin typeface="Arial"/>
                <a:ea typeface="Arial"/>
                <a:cs typeface="Arial"/>
              </a:rPr>
              <a:t>t</a:t>
            </a:r>
            <a:endParaRPr altLang="Arial" b="1" dirty="0" sz="3100" lang="Arial">
              <a:solidFill>
                <a:srgbClr val="000000"/>
              </a:solidFill>
            </a:endParaRPr>
          </a:p>
        </p:txBody>
      </p:sp>
      <p:sp>
        <p:nvSpPr>
          <p:cNvPr id="1048703" name="textbox 327"/>
          <p:cNvSpPr/>
          <p:nvPr/>
        </p:nvSpPr>
        <p:spPr>
          <a:xfrm>
            <a:off x="481901" y="2018718"/>
            <a:ext cx="10503850" cy="3948407"/>
          </a:xfrm>
          <a:prstGeom prst="rect"/>
          <a:ln w="63500">
            <a:solidFill>
              <a:srgbClr val="02A5E3"/>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eaLnBrk="0" rtl="0">
              <a:lnSpc>
                <a:spcPct val="83341"/>
              </a:lnSpc>
            </a:pPr>
            <a:endParaRPr altLang="Arial" dirty="0" sz="300" lang="Arial">
              <a:solidFill>
                <a:srgbClr val="000000"/>
              </a:solidFill>
            </a:endParaRPr>
          </a:p>
          <a:p>
            <a:pPr algn="l" eaLnBrk="0" marL="12700" rtl="0">
              <a:lnSpc>
                <a:spcPts val="2382"/>
              </a:lnSpc>
            </a:pPr>
            <a:r>
              <a:rPr dirty="0" sz="1600" kern="0" spc="-50">
                <a:solidFill>
                  <a:srgbClr val="000000"/>
                </a:solidFill>
                <a:latin typeface="Wingdings"/>
                <a:ea typeface="Wingdings"/>
                <a:cs typeface="Wingdings"/>
              </a:rPr>
              <a:t>n</a:t>
            </a:r>
            <a:r>
              <a:rPr dirty="0" sz="1600" kern="0" spc="-500">
                <a:solidFill>
                  <a:srgbClr val="000000"/>
                </a:solidFill>
                <a:latin typeface="Wingdings"/>
                <a:ea typeface="Wingdings"/>
                <a:cs typeface="Wingdings"/>
              </a:rPr>
              <a:t> </a:t>
            </a:r>
            <a:r>
              <a:rPr dirty="0" sz="2400" kern="0" spc="-50">
                <a:solidFill>
                  <a:srgbClr val="000000"/>
                </a:solidFill>
                <a:latin typeface="Arial"/>
                <a:ea typeface="Arial"/>
                <a:cs typeface="Arial"/>
              </a:rPr>
              <a:t>Parallelizing</a:t>
            </a:r>
            <a:r>
              <a:rPr dirty="0" sz="2400" kern="0" spc="60">
                <a:solidFill>
                  <a:srgbClr val="000000"/>
                </a:solidFill>
                <a:latin typeface="Arial"/>
                <a:ea typeface="Arial"/>
                <a:cs typeface="Arial"/>
              </a:rPr>
              <a:t> </a:t>
            </a:r>
            <a:r>
              <a:rPr dirty="0" sz="2400" kern="0" spc="-50">
                <a:solidFill>
                  <a:srgbClr val="000000"/>
                </a:solidFill>
                <a:latin typeface="Arial"/>
                <a:ea typeface="Arial"/>
                <a:cs typeface="Arial"/>
              </a:rPr>
              <a:t>bucket</a:t>
            </a:r>
            <a:r>
              <a:rPr dirty="0" sz="2400" kern="0" spc="10">
                <a:solidFill>
                  <a:srgbClr val="000000"/>
                </a:solidFill>
                <a:latin typeface="Arial"/>
                <a:ea typeface="Arial"/>
                <a:cs typeface="Arial"/>
              </a:rPr>
              <a:t> </a:t>
            </a:r>
            <a:r>
              <a:rPr dirty="0" sz="2400" kern="0" spc="-50">
                <a:solidFill>
                  <a:srgbClr val="000000"/>
                </a:solidFill>
                <a:latin typeface="Arial"/>
                <a:ea typeface="Arial"/>
                <a:cs typeface="Arial"/>
              </a:rPr>
              <a:t>sort</a:t>
            </a:r>
            <a:r>
              <a:rPr dirty="0" sz="2400" kern="0" spc="60">
                <a:solidFill>
                  <a:srgbClr val="000000"/>
                </a:solidFill>
                <a:latin typeface="Arial"/>
                <a:ea typeface="Arial"/>
                <a:cs typeface="Arial"/>
              </a:rPr>
              <a:t> </a:t>
            </a:r>
            <a:r>
              <a:rPr dirty="0" sz="2400" kern="0" spc="-50">
                <a:solidFill>
                  <a:srgbClr val="000000"/>
                </a:solidFill>
                <a:latin typeface="Arial"/>
                <a:ea typeface="Arial"/>
                <a:cs typeface="Arial"/>
              </a:rPr>
              <a:t>is</a:t>
            </a:r>
            <a:r>
              <a:rPr dirty="0" sz="2400" kern="0" spc="60">
                <a:solidFill>
                  <a:srgbClr val="000000"/>
                </a:solidFill>
                <a:latin typeface="Arial"/>
                <a:ea typeface="Arial"/>
                <a:cs typeface="Arial"/>
              </a:rPr>
              <a:t> </a:t>
            </a:r>
            <a:r>
              <a:rPr dirty="0" sz="2400" kern="0" spc="-50">
                <a:solidFill>
                  <a:srgbClr val="000000"/>
                </a:solidFill>
                <a:latin typeface="Arial"/>
                <a:ea typeface="Arial"/>
                <a:cs typeface="Arial"/>
              </a:rPr>
              <a:t>r</a:t>
            </a:r>
            <a:r>
              <a:rPr dirty="0" sz="2400" kern="0" spc="-60">
                <a:solidFill>
                  <a:srgbClr val="000000"/>
                </a:solidFill>
                <a:latin typeface="Arial"/>
                <a:ea typeface="Arial"/>
                <a:cs typeface="Arial"/>
              </a:rPr>
              <a:t>elatively</a:t>
            </a:r>
            <a:r>
              <a:rPr dirty="0" sz="2400" kern="0" spc="10">
                <a:solidFill>
                  <a:srgbClr val="000000"/>
                </a:solidFill>
                <a:latin typeface="Arial"/>
                <a:ea typeface="Arial"/>
                <a:cs typeface="Arial"/>
              </a:rPr>
              <a:t> </a:t>
            </a:r>
            <a:r>
              <a:rPr dirty="0" sz="2400" kern="0" spc="-60">
                <a:solidFill>
                  <a:srgbClr val="000000"/>
                </a:solidFill>
                <a:latin typeface="Arial"/>
                <a:ea typeface="Arial"/>
                <a:cs typeface="Arial"/>
              </a:rPr>
              <a:t>simple.</a:t>
            </a:r>
            <a:r>
              <a:rPr dirty="0" sz="2400" kern="0" spc="-20">
                <a:solidFill>
                  <a:srgbClr val="000000"/>
                </a:solidFill>
                <a:latin typeface="Arial"/>
                <a:ea typeface="Arial"/>
                <a:cs typeface="Arial"/>
              </a:rPr>
              <a:t> </a:t>
            </a:r>
            <a:r>
              <a:rPr dirty="0" sz="2400" kern="0" spc="-60">
                <a:solidFill>
                  <a:srgbClr val="000000"/>
                </a:solidFill>
                <a:latin typeface="Arial"/>
                <a:ea typeface="Arial"/>
                <a:cs typeface="Arial"/>
              </a:rPr>
              <a:t>We</a:t>
            </a:r>
            <a:r>
              <a:rPr dirty="0" sz="2400" kern="0" spc="20">
                <a:solidFill>
                  <a:srgbClr val="000000"/>
                </a:solidFill>
                <a:latin typeface="Arial"/>
                <a:ea typeface="Arial"/>
                <a:cs typeface="Arial"/>
              </a:rPr>
              <a:t> </a:t>
            </a:r>
            <a:r>
              <a:rPr dirty="0" sz="2400" kern="0" spc="-60">
                <a:solidFill>
                  <a:srgbClr val="000000"/>
                </a:solidFill>
                <a:latin typeface="Arial"/>
                <a:ea typeface="Arial"/>
                <a:cs typeface="Arial"/>
              </a:rPr>
              <a:t>can</a:t>
            </a:r>
            <a:r>
              <a:rPr dirty="0" sz="2400" kern="0" spc="10">
                <a:solidFill>
                  <a:srgbClr val="000000"/>
                </a:solidFill>
                <a:latin typeface="Arial"/>
                <a:ea typeface="Arial"/>
                <a:cs typeface="Arial"/>
              </a:rPr>
              <a:t> </a:t>
            </a:r>
            <a:r>
              <a:rPr dirty="0" sz="2400" kern="0" spc="-60">
                <a:solidFill>
                  <a:srgbClr val="000000"/>
                </a:solidFill>
                <a:latin typeface="Arial"/>
                <a:ea typeface="Arial"/>
                <a:cs typeface="Arial"/>
              </a:rPr>
              <a:t>select</a:t>
            </a:r>
            <a:r>
              <a:rPr dirty="0" sz="2400" kern="0" spc="10">
                <a:solidFill>
                  <a:srgbClr val="000000"/>
                </a:solidFill>
                <a:latin typeface="Arial"/>
                <a:ea typeface="Arial"/>
                <a:cs typeface="Arial"/>
              </a:rPr>
              <a:t> </a:t>
            </a:r>
            <a:r>
              <a:rPr dirty="0" sz="2400" i="1" kern="0" spc="-60">
                <a:solidFill>
                  <a:srgbClr val="000000"/>
                </a:solidFill>
                <a:latin typeface="Arial"/>
                <a:ea typeface="Arial"/>
                <a:cs typeface="Arial"/>
              </a:rPr>
              <a:t>m</a:t>
            </a:r>
            <a:r>
              <a:rPr dirty="0" sz="2400" i="1" kern="0" spc="-160">
                <a:solidFill>
                  <a:srgbClr val="000000"/>
                </a:solidFill>
                <a:latin typeface="Arial"/>
                <a:ea typeface="Arial"/>
                <a:cs typeface="Arial"/>
              </a:rPr>
              <a:t> </a:t>
            </a:r>
            <a:r>
              <a:rPr dirty="0" sz="2400" i="1" kern="0" spc="-60">
                <a:solidFill>
                  <a:srgbClr val="000000"/>
                </a:solidFill>
                <a:latin typeface="Arial"/>
                <a:ea typeface="Arial"/>
                <a:cs typeface="Arial"/>
              </a:rPr>
              <a:t>=p</a:t>
            </a:r>
            <a:r>
              <a:rPr dirty="0" sz="2400" kern="0" spc="-60">
                <a:solidFill>
                  <a:srgbClr val="000000"/>
                </a:solidFill>
                <a:latin typeface="Arial"/>
                <a:ea typeface="Arial"/>
                <a:cs typeface="Arial"/>
              </a:rPr>
              <a:t>.</a:t>
            </a:r>
            <a:endParaRPr altLang="Arial" dirty="0" sz="2400" lang="Arial">
              <a:solidFill>
                <a:srgbClr val="000000"/>
              </a:solidFill>
            </a:endParaRPr>
          </a:p>
          <a:p>
            <a:pPr algn="l" eaLnBrk="0" marL="12700" rtl="0">
              <a:lnSpc>
                <a:spcPct val="94000"/>
              </a:lnSpc>
              <a:spcBef>
                <a:spcPts val="1297"/>
              </a:spcBef>
            </a:pPr>
            <a:r>
              <a:rPr dirty="0" sz="1600" kern="0" spc="-30">
                <a:solidFill>
                  <a:srgbClr val="000000"/>
                </a:solidFill>
                <a:latin typeface="Wingdings"/>
                <a:ea typeface="Wingdings"/>
                <a:cs typeface="Wingdings"/>
              </a:rPr>
              <a:t>n</a:t>
            </a:r>
            <a:r>
              <a:rPr dirty="0" sz="1600" kern="0" spc="-470">
                <a:solidFill>
                  <a:srgbClr val="000000"/>
                </a:solidFill>
                <a:latin typeface="Wingdings"/>
                <a:ea typeface="Wingdings"/>
                <a:cs typeface="Wingdings"/>
              </a:rPr>
              <a:t> </a:t>
            </a:r>
            <a:r>
              <a:rPr dirty="0" sz="2000" kern="0" spc="-30">
                <a:solidFill>
                  <a:srgbClr val="000000"/>
                </a:solidFill>
                <a:latin typeface="Arial"/>
                <a:ea typeface="Arial"/>
                <a:cs typeface="Arial"/>
              </a:rPr>
              <a:t>Inthis</a:t>
            </a:r>
            <a:r>
              <a:rPr dirty="0" sz="2000" kern="0" spc="50">
                <a:solidFill>
                  <a:srgbClr val="000000"/>
                </a:solidFill>
                <a:latin typeface="Arial"/>
                <a:ea typeface="Arial"/>
                <a:cs typeface="Arial"/>
              </a:rPr>
              <a:t> </a:t>
            </a:r>
            <a:r>
              <a:rPr dirty="0" sz="2000" kern="0" spc="-30">
                <a:solidFill>
                  <a:srgbClr val="000000"/>
                </a:solidFill>
                <a:latin typeface="Arial"/>
                <a:ea typeface="Arial"/>
                <a:cs typeface="Arial"/>
              </a:rPr>
              <a:t>case</a:t>
            </a:r>
            <a:r>
              <a:rPr dirty="0" sz="2000" kern="0" spc="-40">
                <a:solidFill>
                  <a:srgbClr val="000000"/>
                </a:solidFill>
                <a:latin typeface="Arial"/>
                <a:ea typeface="Arial"/>
                <a:cs typeface="Arial"/>
              </a:rPr>
              <a:t>,</a:t>
            </a:r>
            <a:r>
              <a:rPr dirty="0" sz="2000" kern="0" spc="30">
                <a:solidFill>
                  <a:srgbClr val="000000"/>
                </a:solidFill>
                <a:latin typeface="Arial"/>
                <a:ea typeface="Arial"/>
                <a:cs typeface="Arial"/>
              </a:rPr>
              <a:t> </a:t>
            </a:r>
            <a:r>
              <a:rPr dirty="0" sz="2000" kern="0" spc="-30">
                <a:solidFill>
                  <a:srgbClr val="000000"/>
                </a:solidFill>
                <a:latin typeface="Arial"/>
                <a:ea typeface="Arial"/>
                <a:cs typeface="Arial"/>
              </a:rPr>
              <a:t>each</a:t>
            </a:r>
            <a:r>
              <a:rPr dirty="0" sz="2000" kern="0" spc="90">
                <a:solidFill>
                  <a:srgbClr val="000000"/>
                </a:solidFill>
                <a:latin typeface="Arial"/>
                <a:ea typeface="Arial"/>
                <a:cs typeface="Arial"/>
              </a:rPr>
              <a:t> </a:t>
            </a:r>
            <a:r>
              <a:rPr dirty="0" sz="2000" kern="0" spc="-30">
                <a:solidFill>
                  <a:srgbClr val="000000"/>
                </a:solidFill>
                <a:latin typeface="Arial"/>
                <a:ea typeface="Arial"/>
                <a:cs typeface="Arial"/>
              </a:rPr>
              <a:t>processor</a:t>
            </a:r>
            <a:r>
              <a:rPr dirty="0" sz="2000" kern="0" spc="60">
                <a:solidFill>
                  <a:srgbClr val="000000"/>
                </a:solidFill>
                <a:latin typeface="Arial"/>
                <a:ea typeface="Arial"/>
                <a:cs typeface="Arial"/>
              </a:rPr>
              <a:t> </a:t>
            </a:r>
            <a:r>
              <a:rPr dirty="0" sz="2000" kern="0" spc="-40">
                <a:solidFill>
                  <a:srgbClr val="000000"/>
                </a:solidFill>
                <a:latin typeface="Arial"/>
                <a:ea typeface="Arial"/>
                <a:cs typeface="Arial"/>
              </a:rPr>
              <a:t>has</a:t>
            </a:r>
            <a:r>
              <a:rPr dirty="0" sz="2000" kern="0" spc="40">
                <a:solidFill>
                  <a:srgbClr val="000000"/>
                </a:solidFill>
                <a:latin typeface="Arial"/>
                <a:ea typeface="Arial"/>
                <a:cs typeface="Arial"/>
              </a:rPr>
              <a:t> </a:t>
            </a:r>
            <a:r>
              <a:rPr dirty="0" sz="2000" kern="0" spc="-40">
                <a:solidFill>
                  <a:srgbClr val="000000"/>
                </a:solidFill>
                <a:latin typeface="Arial"/>
                <a:ea typeface="Arial"/>
                <a:cs typeface="Arial"/>
              </a:rPr>
              <a:t>a</a:t>
            </a:r>
            <a:r>
              <a:rPr dirty="0" sz="2000" kern="0" spc="90">
                <a:solidFill>
                  <a:srgbClr val="000000"/>
                </a:solidFill>
                <a:latin typeface="Arial"/>
                <a:ea typeface="Arial"/>
                <a:cs typeface="Arial"/>
              </a:rPr>
              <a:t> </a:t>
            </a:r>
            <a:r>
              <a:rPr dirty="0" sz="2000" kern="0" spc="-40">
                <a:solidFill>
                  <a:srgbClr val="000000"/>
                </a:solidFill>
                <a:latin typeface="Arial"/>
                <a:ea typeface="Arial"/>
                <a:cs typeface="Arial"/>
              </a:rPr>
              <a:t>range</a:t>
            </a:r>
            <a:r>
              <a:rPr dirty="0" sz="2000" kern="0" spc="30">
                <a:solidFill>
                  <a:srgbClr val="000000"/>
                </a:solidFill>
                <a:latin typeface="Arial"/>
                <a:ea typeface="Arial"/>
                <a:cs typeface="Arial"/>
              </a:rPr>
              <a:t> </a:t>
            </a:r>
            <a:r>
              <a:rPr dirty="0" sz="2000" kern="0" spc="-40">
                <a:solidFill>
                  <a:srgbClr val="000000"/>
                </a:solidFill>
                <a:latin typeface="Arial"/>
                <a:ea typeface="Arial"/>
                <a:cs typeface="Arial"/>
              </a:rPr>
              <a:t>of</a:t>
            </a:r>
            <a:r>
              <a:rPr dirty="0" sz="2000" kern="0" spc="-60">
                <a:solidFill>
                  <a:srgbClr val="000000"/>
                </a:solidFill>
                <a:latin typeface="Arial"/>
                <a:ea typeface="Arial"/>
                <a:cs typeface="Arial"/>
              </a:rPr>
              <a:t> </a:t>
            </a:r>
            <a:r>
              <a:rPr dirty="0" sz="2000" kern="0" spc="-40">
                <a:solidFill>
                  <a:srgbClr val="000000"/>
                </a:solidFill>
                <a:latin typeface="Arial"/>
                <a:ea typeface="Arial"/>
                <a:cs typeface="Arial"/>
              </a:rPr>
              <a:t>values</a:t>
            </a:r>
            <a:r>
              <a:rPr dirty="0" sz="2000" kern="0" spc="90">
                <a:solidFill>
                  <a:srgbClr val="000000"/>
                </a:solidFill>
                <a:latin typeface="Arial"/>
                <a:ea typeface="Arial"/>
                <a:cs typeface="Arial"/>
              </a:rPr>
              <a:t> </a:t>
            </a:r>
            <a:r>
              <a:rPr dirty="0" sz="2000" kern="0" spc="-40">
                <a:solidFill>
                  <a:srgbClr val="000000"/>
                </a:solidFill>
                <a:latin typeface="Arial"/>
                <a:ea typeface="Arial"/>
                <a:cs typeface="Arial"/>
              </a:rPr>
              <a:t>it</a:t>
            </a:r>
            <a:r>
              <a:rPr dirty="0" sz="2000" kern="0" spc="90">
                <a:solidFill>
                  <a:srgbClr val="000000"/>
                </a:solidFill>
                <a:latin typeface="Arial"/>
                <a:ea typeface="Arial"/>
                <a:cs typeface="Arial"/>
              </a:rPr>
              <a:t> </a:t>
            </a:r>
            <a:r>
              <a:rPr dirty="0" sz="2000" kern="0" spc="-40">
                <a:solidFill>
                  <a:srgbClr val="000000"/>
                </a:solidFill>
                <a:latin typeface="Arial"/>
                <a:ea typeface="Arial"/>
                <a:cs typeface="Arial"/>
              </a:rPr>
              <a:t>is</a:t>
            </a:r>
            <a:r>
              <a:rPr dirty="0" sz="2000" kern="0" spc="80">
                <a:solidFill>
                  <a:srgbClr val="000000"/>
                </a:solidFill>
                <a:latin typeface="Arial"/>
                <a:ea typeface="Arial"/>
                <a:cs typeface="Arial"/>
              </a:rPr>
              <a:t> </a:t>
            </a:r>
            <a:r>
              <a:rPr dirty="0" sz="2000" kern="0" spc="-40">
                <a:solidFill>
                  <a:srgbClr val="000000"/>
                </a:solidFill>
                <a:latin typeface="Arial"/>
                <a:ea typeface="Arial"/>
                <a:cs typeface="Arial"/>
              </a:rPr>
              <a:t>responsible</a:t>
            </a:r>
            <a:r>
              <a:rPr dirty="0" sz="2000" kern="0" spc="0">
                <a:solidFill>
                  <a:srgbClr val="000000"/>
                </a:solidFill>
                <a:latin typeface="Arial"/>
                <a:ea typeface="Arial"/>
                <a:cs typeface="Arial"/>
              </a:rPr>
              <a:t> </a:t>
            </a:r>
            <a:r>
              <a:rPr dirty="0" sz="2000" kern="0" spc="-40">
                <a:solidFill>
                  <a:srgbClr val="000000"/>
                </a:solidFill>
                <a:latin typeface="Arial"/>
                <a:ea typeface="Arial"/>
                <a:cs typeface="Arial"/>
              </a:rPr>
              <a:t>for.</a:t>
            </a:r>
            <a:endParaRPr altLang="Arial" dirty="0" sz="2000" lang="Arial">
              <a:solidFill>
                <a:srgbClr val="000000"/>
              </a:solidFill>
            </a:endParaRPr>
          </a:p>
          <a:p>
            <a:pPr algn="l" eaLnBrk="0" indent="-219709" marL="231775" rtl="0">
              <a:lnSpc>
                <a:spcPct val="107000"/>
              </a:lnSpc>
              <a:spcBef>
                <a:spcPts val="1473"/>
              </a:spcBef>
            </a:pPr>
            <a:r>
              <a:rPr dirty="0" sz="1600" kern="0" spc="-40">
                <a:solidFill>
                  <a:srgbClr val="000000"/>
                </a:solidFill>
                <a:latin typeface="Wingdings"/>
                <a:ea typeface="Wingdings"/>
                <a:cs typeface="Wingdings"/>
              </a:rPr>
              <a:t>n</a:t>
            </a:r>
            <a:r>
              <a:rPr dirty="0" sz="1600" kern="0" spc="-490">
                <a:solidFill>
                  <a:srgbClr val="000000"/>
                </a:solidFill>
                <a:latin typeface="Wingdings"/>
                <a:ea typeface="Wingdings"/>
                <a:cs typeface="Wingdings"/>
              </a:rPr>
              <a:t> </a:t>
            </a:r>
            <a:r>
              <a:rPr dirty="0" sz="2000" kern="0" spc="-40">
                <a:solidFill>
                  <a:srgbClr val="000000"/>
                </a:solidFill>
                <a:latin typeface="Arial"/>
                <a:ea typeface="Arial"/>
                <a:cs typeface="Arial"/>
              </a:rPr>
              <a:t>Each</a:t>
            </a:r>
            <a:r>
              <a:rPr dirty="0" sz="2000" kern="0" spc="80">
                <a:solidFill>
                  <a:srgbClr val="000000"/>
                </a:solidFill>
                <a:latin typeface="Arial"/>
                <a:ea typeface="Arial"/>
                <a:cs typeface="Arial"/>
              </a:rPr>
              <a:t> </a:t>
            </a:r>
            <a:r>
              <a:rPr dirty="0" sz="2000" kern="0" spc="-40">
                <a:solidFill>
                  <a:srgbClr val="000000"/>
                </a:solidFill>
                <a:latin typeface="Arial"/>
                <a:ea typeface="Arial"/>
                <a:cs typeface="Arial"/>
              </a:rPr>
              <a:t>processor</a:t>
            </a:r>
            <a:r>
              <a:rPr dirty="0" sz="2000" kern="0" spc="70">
                <a:solidFill>
                  <a:srgbClr val="000000"/>
                </a:solidFill>
                <a:latin typeface="Arial"/>
                <a:ea typeface="Arial"/>
                <a:cs typeface="Arial"/>
              </a:rPr>
              <a:t> </a:t>
            </a:r>
            <a:r>
              <a:rPr dirty="0" sz="2000" kern="0" spc="-40">
                <a:solidFill>
                  <a:srgbClr val="000000"/>
                </a:solidFill>
                <a:latin typeface="Arial"/>
                <a:ea typeface="Arial"/>
                <a:cs typeface="Arial"/>
              </a:rPr>
              <a:t>runs</a:t>
            </a:r>
            <a:r>
              <a:rPr dirty="0" sz="2000" kern="0" spc="10">
                <a:solidFill>
                  <a:srgbClr val="000000"/>
                </a:solidFill>
                <a:latin typeface="Arial"/>
                <a:ea typeface="Arial"/>
                <a:cs typeface="Arial"/>
              </a:rPr>
              <a:t> </a:t>
            </a:r>
            <a:r>
              <a:rPr dirty="0" sz="2000" kern="0" spc="-40">
                <a:solidFill>
                  <a:srgbClr val="000000"/>
                </a:solidFill>
                <a:latin typeface="Arial"/>
                <a:ea typeface="Arial"/>
                <a:cs typeface="Arial"/>
              </a:rPr>
              <a:t>through</a:t>
            </a:r>
            <a:r>
              <a:rPr dirty="0" sz="2000" kern="0" spc="90">
                <a:solidFill>
                  <a:srgbClr val="000000"/>
                </a:solidFill>
                <a:latin typeface="Arial"/>
                <a:ea typeface="Arial"/>
                <a:cs typeface="Arial"/>
              </a:rPr>
              <a:t> </a:t>
            </a:r>
            <a:r>
              <a:rPr dirty="0" sz="2000" kern="0" spc="-40">
                <a:solidFill>
                  <a:srgbClr val="000000"/>
                </a:solidFill>
                <a:latin typeface="Arial"/>
                <a:ea typeface="Arial"/>
                <a:cs typeface="Arial"/>
              </a:rPr>
              <a:t>its</a:t>
            </a:r>
            <a:r>
              <a:rPr dirty="0" sz="2000" kern="0" spc="80">
                <a:solidFill>
                  <a:srgbClr val="000000"/>
                </a:solidFill>
                <a:latin typeface="Arial"/>
                <a:ea typeface="Arial"/>
                <a:cs typeface="Arial"/>
              </a:rPr>
              <a:t> </a:t>
            </a:r>
            <a:r>
              <a:rPr dirty="0" sz="2000" kern="0" spc="-40">
                <a:solidFill>
                  <a:srgbClr val="000000"/>
                </a:solidFill>
                <a:latin typeface="Arial"/>
                <a:ea typeface="Arial"/>
                <a:cs typeface="Arial"/>
              </a:rPr>
              <a:t>local</a:t>
            </a:r>
            <a:r>
              <a:rPr dirty="0" sz="2000" kern="0" spc="90">
                <a:solidFill>
                  <a:srgbClr val="000000"/>
                </a:solidFill>
                <a:latin typeface="Arial"/>
                <a:ea typeface="Arial"/>
                <a:cs typeface="Arial"/>
              </a:rPr>
              <a:t> </a:t>
            </a:r>
            <a:r>
              <a:rPr dirty="0" sz="2000" kern="0" spc="-50">
                <a:solidFill>
                  <a:srgbClr val="000000"/>
                </a:solidFill>
                <a:latin typeface="Arial"/>
                <a:ea typeface="Arial"/>
                <a:cs typeface="Arial"/>
              </a:rPr>
              <a:t>list</a:t>
            </a:r>
            <a:r>
              <a:rPr dirty="0" sz="2000" kern="0" spc="30">
                <a:solidFill>
                  <a:srgbClr val="000000"/>
                </a:solidFill>
                <a:latin typeface="Arial"/>
                <a:ea typeface="Arial"/>
                <a:cs typeface="Arial"/>
              </a:rPr>
              <a:t> </a:t>
            </a:r>
            <a:r>
              <a:rPr dirty="0" sz="2000" kern="0" spc="-50">
                <a:solidFill>
                  <a:srgbClr val="000000"/>
                </a:solidFill>
                <a:latin typeface="Arial"/>
                <a:ea typeface="Arial"/>
                <a:cs typeface="Arial"/>
              </a:rPr>
              <a:t>and</a:t>
            </a:r>
            <a:r>
              <a:rPr dirty="0" sz="2000" kern="0" spc="40">
                <a:solidFill>
                  <a:srgbClr val="000000"/>
                </a:solidFill>
                <a:latin typeface="Arial"/>
                <a:ea typeface="Arial"/>
                <a:cs typeface="Arial"/>
              </a:rPr>
              <a:t> </a:t>
            </a:r>
            <a:r>
              <a:rPr dirty="0" sz="2000" kern="0" spc="-50">
                <a:solidFill>
                  <a:srgbClr val="000000"/>
                </a:solidFill>
                <a:latin typeface="Arial"/>
                <a:ea typeface="Arial"/>
                <a:cs typeface="Arial"/>
              </a:rPr>
              <a:t>assigns</a:t>
            </a:r>
            <a:r>
              <a:rPr dirty="0" sz="2000" kern="0" spc="40">
                <a:solidFill>
                  <a:srgbClr val="000000"/>
                </a:solidFill>
                <a:latin typeface="Arial"/>
                <a:ea typeface="Arial"/>
                <a:cs typeface="Arial"/>
              </a:rPr>
              <a:t> </a:t>
            </a:r>
            <a:r>
              <a:rPr dirty="0" sz="2000" kern="0" spc="-50">
                <a:solidFill>
                  <a:srgbClr val="000000"/>
                </a:solidFill>
                <a:latin typeface="Arial"/>
                <a:ea typeface="Arial"/>
                <a:cs typeface="Arial"/>
              </a:rPr>
              <a:t>each</a:t>
            </a:r>
            <a:r>
              <a:rPr dirty="0" sz="2000" kern="0" spc="30">
                <a:solidFill>
                  <a:srgbClr val="000000"/>
                </a:solidFill>
                <a:latin typeface="Arial"/>
                <a:ea typeface="Arial"/>
                <a:cs typeface="Arial"/>
              </a:rPr>
              <a:t> </a:t>
            </a:r>
            <a:r>
              <a:rPr dirty="0" sz="2000" kern="0" spc="-50">
                <a:solidFill>
                  <a:srgbClr val="000000"/>
                </a:solidFill>
                <a:latin typeface="Arial"/>
                <a:ea typeface="Arial"/>
                <a:cs typeface="Arial"/>
              </a:rPr>
              <a:t>of</a:t>
            </a:r>
            <a:r>
              <a:rPr dirty="0" sz="2000" kern="0" spc="30">
                <a:solidFill>
                  <a:srgbClr val="000000"/>
                </a:solidFill>
                <a:latin typeface="Arial"/>
                <a:ea typeface="Arial"/>
                <a:cs typeface="Arial"/>
              </a:rPr>
              <a:t> </a:t>
            </a:r>
            <a:r>
              <a:rPr dirty="0" sz="2000" kern="0" spc="-50">
                <a:solidFill>
                  <a:srgbClr val="000000"/>
                </a:solidFill>
                <a:latin typeface="Arial"/>
                <a:ea typeface="Arial"/>
                <a:cs typeface="Arial"/>
              </a:rPr>
              <a:t>its</a:t>
            </a:r>
            <a:r>
              <a:rPr dirty="0" sz="2000" kern="0" spc="30">
                <a:solidFill>
                  <a:srgbClr val="000000"/>
                </a:solidFill>
                <a:latin typeface="Arial"/>
                <a:ea typeface="Arial"/>
                <a:cs typeface="Arial"/>
              </a:rPr>
              <a:t> </a:t>
            </a:r>
            <a:r>
              <a:rPr dirty="0" sz="2000" kern="0" spc="-50">
                <a:solidFill>
                  <a:srgbClr val="000000"/>
                </a:solidFill>
                <a:latin typeface="Arial"/>
                <a:ea typeface="Arial"/>
                <a:cs typeface="Arial"/>
              </a:rPr>
              <a:t>elements</a:t>
            </a:r>
            <a:r>
              <a:rPr dirty="0" sz="2000" kern="0" spc="20">
                <a:solidFill>
                  <a:srgbClr val="000000"/>
                </a:solidFill>
                <a:latin typeface="Arial"/>
                <a:ea typeface="Arial"/>
                <a:cs typeface="Arial"/>
              </a:rPr>
              <a:t> </a:t>
            </a:r>
            <a:r>
              <a:rPr dirty="0" sz="2000" kern="0" spc="-50">
                <a:solidFill>
                  <a:srgbClr val="000000"/>
                </a:solidFill>
                <a:latin typeface="Arial"/>
                <a:ea typeface="Arial"/>
                <a:cs typeface="Arial"/>
              </a:rPr>
              <a:t>to</a:t>
            </a:r>
            <a:r>
              <a:rPr dirty="0" sz="2000" kern="0" spc="10">
                <a:solidFill>
                  <a:srgbClr val="000000"/>
                </a:solidFill>
                <a:latin typeface="Arial"/>
                <a:ea typeface="Arial"/>
                <a:cs typeface="Arial"/>
              </a:rPr>
              <a:t> </a:t>
            </a:r>
            <a:r>
              <a:rPr dirty="0" sz="2000" kern="0" spc="-50">
                <a:solidFill>
                  <a:srgbClr val="000000"/>
                </a:solidFill>
                <a:latin typeface="Arial"/>
                <a:ea typeface="Arial"/>
                <a:cs typeface="Arial"/>
              </a:rPr>
              <a:t>the</a:t>
            </a:r>
            <a:r>
              <a:rPr dirty="0" sz="2000" kern="0" spc="0">
                <a:solidFill>
                  <a:srgbClr val="000000"/>
                </a:solidFill>
                <a:latin typeface="Arial"/>
                <a:ea typeface="Arial"/>
                <a:cs typeface="Arial"/>
              </a:rPr>
              <a:t>  </a:t>
            </a:r>
            <a:r>
              <a:rPr dirty="0" sz="2000" kern="0" spc="-30">
                <a:solidFill>
                  <a:srgbClr val="000000"/>
                </a:solidFill>
                <a:latin typeface="Arial"/>
                <a:ea typeface="Arial"/>
                <a:cs typeface="Arial"/>
              </a:rPr>
              <a:t>appropriate</a:t>
            </a:r>
            <a:r>
              <a:rPr dirty="0" sz="2000" kern="0" spc="80">
                <a:solidFill>
                  <a:srgbClr val="000000"/>
                </a:solidFill>
                <a:latin typeface="Arial"/>
                <a:ea typeface="Arial"/>
                <a:cs typeface="Arial"/>
              </a:rPr>
              <a:t> </a:t>
            </a:r>
            <a:r>
              <a:rPr dirty="0" sz="2000" kern="0" spc="-30">
                <a:solidFill>
                  <a:srgbClr val="000000"/>
                </a:solidFill>
                <a:latin typeface="Arial"/>
                <a:ea typeface="Arial"/>
                <a:cs typeface="Arial"/>
              </a:rPr>
              <a:t>proc</a:t>
            </a:r>
            <a:r>
              <a:rPr dirty="0" sz="2000" kern="0" spc="-40">
                <a:solidFill>
                  <a:srgbClr val="000000"/>
                </a:solidFill>
                <a:latin typeface="Arial"/>
                <a:ea typeface="Arial"/>
                <a:cs typeface="Arial"/>
              </a:rPr>
              <a:t>essor.</a:t>
            </a:r>
            <a:endParaRPr altLang="Arial" dirty="0" sz="2000" lang="Arial">
              <a:solidFill>
                <a:srgbClr val="000000"/>
              </a:solidFill>
            </a:endParaRPr>
          </a:p>
          <a:p>
            <a:pPr algn="l" eaLnBrk="0" indent="-226059" marL="238125" rtl="0">
              <a:lnSpc>
                <a:spcPct val="101000"/>
              </a:lnSpc>
              <a:spcBef>
                <a:spcPts val="1463"/>
              </a:spcBef>
            </a:pPr>
            <a:r>
              <a:rPr dirty="0" sz="1600" kern="0" spc="-40">
                <a:solidFill>
                  <a:srgbClr val="000000"/>
                </a:solidFill>
                <a:latin typeface="Wingdings"/>
                <a:ea typeface="Wingdings"/>
                <a:cs typeface="Wingdings"/>
              </a:rPr>
              <a:t>n</a:t>
            </a:r>
            <a:r>
              <a:rPr dirty="0" sz="1600" kern="0" spc="-580">
                <a:solidFill>
                  <a:srgbClr val="000000"/>
                </a:solidFill>
                <a:latin typeface="Wingdings"/>
                <a:ea typeface="Wingdings"/>
                <a:cs typeface="Wingdings"/>
              </a:rPr>
              <a:t> </a:t>
            </a:r>
            <a:r>
              <a:rPr dirty="0" sz="2000" kern="0" spc="-40">
                <a:solidFill>
                  <a:srgbClr val="000000"/>
                </a:solidFill>
                <a:latin typeface="Arial"/>
                <a:ea typeface="Arial"/>
                <a:cs typeface="Arial"/>
              </a:rPr>
              <a:t>The</a:t>
            </a:r>
            <a:r>
              <a:rPr dirty="0" sz="2000" kern="0" spc="40">
                <a:solidFill>
                  <a:srgbClr val="000000"/>
                </a:solidFill>
                <a:latin typeface="Arial"/>
                <a:ea typeface="Arial"/>
                <a:cs typeface="Arial"/>
              </a:rPr>
              <a:t> </a:t>
            </a:r>
            <a:r>
              <a:rPr dirty="0" sz="2000" kern="0" spc="-40">
                <a:solidFill>
                  <a:srgbClr val="000000"/>
                </a:solidFill>
                <a:latin typeface="Arial"/>
                <a:ea typeface="Arial"/>
                <a:cs typeface="Arial"/>
              </a:rPr>
              <a:t>elements</a:t>
            </a:r>
            <a:r>
              <a:rPr dirty="0" sz="2000" kern="0" spc="30">
                <a:solidFill>
                  <a:srgbClr val="000000"/>
                </a:solidFill>
                <a:latin typeface="Arial"/>
                <a:ea typeface="Arial"/>
                <a:cs typeface="Arial"/>
              </a:rPr>
              <a:t> </a:t>
            </a:r>
            <a:r>
              <a:rPr dirty="0" sz="2000" kern="0" spc="-40">
                <a:solidFill>
                  <a:srgbClr val="000000"/>
                </a:solidFill>
                <a:latin typeface="Arial"/>
                <a:ea typeface="Arial"/>
                <a:cs typeface="Arial"/>
              </a:rPr>
              <a:t>are</a:t>
            </a:r>
            <a:r>
              <a:rPr dirty="0" sz="2000" kern="0" spc="30">
                <a:solidFill>
                  <a:srgbClr val="000000"/>
                </a:solidFill>
                <a:latin typeface="Arial"/>
                <a:ea typeface="Arial"/>
                <a:cs typeface="Arial"/>
              </a:rPr>
              <a:t> </a:t>
            </a:r>
            <a:r>
              <a:rPr dirty="0" sz="2000" kern="0" spc="-40">
                <a:solidFill>
                  <a:srgbClr val="000000"/>
                </a:solidFill>
                <a:latin typeface="Arial"/>
                <a:ea typeface="Arial"/>
                <a:cs typeface="Arial"/>
              </a:rPr>
              <a:t>sent</a:t>
            </a:r>
            <a:r>
              <a:rPr dirty="0" sz="2000" kern="0" spc="20">
                <a:solidFill>
                  <a:srgbClr val="000000"/>
                </a:solidFill>
                <a:latin typeface="Arial"/>
                <a:ea typeface="Arial"/>
                <a:cs typeface="Arial"/>
              </a:rPr>
              <a:t> </a:t>
            </a:r>
            <a:r>
              <a:rPr dirty="0" sz="2000" kern="0" spc="-40">
                <a:solidFill>
                  <a:srgbClr val="000000"/>
                </a:solidFill>
                <a:latin typeface="Arial"/>
                <a:ea typeface="Arial"/>
                <a:cs typeface="Arial"/>
              </a:rPr>
              <a:t>to</a:t>
            </a:r>
            <a:r>
              <a:rPr dirty="0" sz="2000" kern="0" spc="10">
                <a:solidFill>
                  <a:srgbClr val="000000"/>
                </a:solidFill>
                <a:latin typeface="Arial"/>
                <a:ea typeface="Arial"/>
                <a:cs typeface="Arial"/>
              </a:rPr>
              <a:t> </a:t>
            </a:r>
            <a:r>
              <a:rPr dirty="0" sz="2000" kern="0" spc="-40">
                <a:solidFill>
                  <a:srgbClr val="000000"/>
                </a:solidFill>
                <a:latin typeface="Arial"/>
                <a:ea typeface="Arial"/>
                <a:cs typeface="Arial"/>
              </a:rPr>
              <a:t>the</a:t>
            </a:r>
            <a:r>
              <a:rPr dirty="0" sz="2000" kern="0" spc="40">
                <a:solidFill>
                  <a:srgbClr val="000000"/>
                </a:solidFill>
                <a:latin typeface="Arial"/>
                <a:ea typeface="Arial"/>
                <a:cs typeface="Arial"/>
              </a:rPr>
              <a:t> </a:t>
            </a:r>
            <a:r>
              <a:rPr dirty="0" sz="2000" kern="0" spc="-40">
                <a:solidFill>
                  <a:srgbClr val="000000"/>
                </a:solidFill>
                <a:latin typeface="Arial"/>
                <a:ea typeface="Arial"/>
                <a:cs typeface="Arial"/>
              </a:rPr>
              <a:t>destination</a:t>
            </a:r>
            <a:r>
              <a:rPr dirty="0" sz="2000" kern="0" spc="80">
                <a:solidFill>
                  <a:srgbClr val="000000"/>
                </a:solidFill>
                <a:latin typeface="Arial"/>
                <a:ea typeface="Arial"/>
                <a:cs typeface="Arial"/>
              </a:rPr>
              <a:t> </a:t>
            </a:r>
            <a:r>
              <a:rPr dirty="0" sz="2000" kern="0" spc="-40">
                <a:solidFill>
                  <a:srgbClr val="000000"/>
                </a:solidFill>
                <a:latin typeface="Arial"/>
                <a:ea typeface="Arial"/>
                <a:cs typeface="Arial"/>
              </a:rPr>
              <a:t>processors</a:t>
            </a:r>
            <a:r>
              <a:rPr dirty="0" sz="2000" kern="0" spc="90">
                <a:solidFill>
                  <a:srgbClr val="000000"/>
                </a:solidFill>
                <a:latin typeface="Arial"/>
                <a:ea typeface="Arial"/>
                <a:cs typeface="Arial"/>
              </a:rPr>
              <a:t> </a:t>
            </a:r>
            <a:r>
              <a:rPr dirty="0" sz="2000" kern="0" spc="-40">
                <a:solidFill>
                  <a:srgbClr val="000000"/>
                </a:solidFill>
                <a:latin typeface="Arial"/>
                <a:ea typeface="Arial"/>
                <a:cs typeface="Arial"/>
              </a:rPr>
              <a:t>using</a:t>
            </a:r>
            <a:r>
              <a:rPr dirty="0" sz="2000" kern="0" spc="30">
                <a:solidFill>
                  <a:srgbClr val="000000"/>
                </a:solidFill>
                <a:latin typeface="Arial"/>
                <a:ea typeface="Arial"/>
                <a:cs typeface="Arial"/>
              </a:rPr>
              <a:t> </a:t>
            </a:r>
            <a:r>
              <a:rPr dirty="0" sz="2000" kern="0" spc="-40">
                <a:solidFill>
                  <a:srgbClr val="000000"/>
                </a:solidFill>
                <a:latin typeface="Arial"/>
                <a:ea typeface="Arial"/>
                <a:cs typeface="Arial"/>
              </a:rPr>
              <a:t>a</a:t>
            </a:r>
            <a:r>
              <a:rPr dirty="0" sz="2000" kern="0" spc="30">
                <a:solidFill>
                  <a:srgbClr val="000000"/>
                </a:solidFill>
                <a:latin typeface="Arial"/>
                <a:ea typeface="Arial"/>
                <a:cs typeface="Arial"/>
              </a:rPr>
              <a:t> </a:t>
            </a:r>
            <a:r>
              <a:rPr dirty="0" sz="2000" kern="0" spc="-40">
                <a:solidFill>
                  <a:srgbClr val="000000"/>
                </a:solidFill>
                <a:latin typeface="Arial"/>
                <a:ea typeface="Arial"/>
                <a:cs typeface="Arial"/>
              </a:rPr>
              <a:t>single</a:t>
            </a:r>
            <a:r>
              <a:rPr dirty="0" sz="2000" kern="0" spc="40">
                <a:solidFill>
                  <a:srgbClr val="000000"/>
                </a:solidFill>
                <a:latin typeface="Arial"/>
                <a:ea typeface="Arial"/>
                <a:cs typeface="Arial"/>
              </a:rPr>
              <a:t> </a:t>
            </a:r>
            <a:r>
              <a:rPr dirty="0" sz="2000" kern="0" spc="-40">
                <a:solidFill>
                  <a:srgbClr val="000000"/>
                </a:solidFill>
                <a:latin typeface="Arial"/>
                <a:ea typeface="Arial"/>
                <a:cs typeface="Arial"/>
              </a:rPr>
              <a:t>all-to-</a:t>
            </a:r>
            <a:r>
              <a:rPr dirty="0" sz="2000" kern="0" lang="en-US" spc="-40">
                <a:solidFill>
                  <a:srgbClr val="000000"/>
                </a:solidFill>
                <a:latin typeface="Arial"/>
                <a:ea typeface="Arial"/>
                <a:cs typeface="Arial"/>
              </a:rPr>
              <a:t>a</a:t>
            </a:r>
            <a:r>
              <a:rPr dirty="0" sz="2000" kern="0" lang="en-US" spc="-40">
                <a:solidFill>
                  <a:srgbClr val="000000"/>
                </a:solidFill>
                <a:latin typeface="Arial"/>
                <a:ea typeface="Arial"/>
                <a:cs typeface="Arial"/>
              </a:rPr>
              <a:t>l</a:t>
            </a:r>
            <a:r>
              <a:rPr dirty="0" sz="2000" kern="0" lang="en-US" spc="-40">
                <a:solidFill>
                  <a:srgbClr val="000000"/>
                </a:solidFill>
                <a:latin typeface="Arial"/>
                <a:ea typeface="Arial"/>
                <a:cs typeface="Arial"/>
              </a:rPr>
              <a:t>l</a:t>
            </a:r>
            <a:r>
              <a:rPr dirty="0" sz="2000" kern="0" spc="0">
                <a:solidFill>
                  <a:srgbClr val="000000"/>
                </a:solidFill>
                <a:latin typeface="Arial"/>
                <a:ea typeface="Arial"/>
                <a:cs typeface="Arial"/>
              </a:rPr>
              <a:t>    </a:t>
            </a:r>
            <a:r>
              <a:rPr dirty="0" sz="2400" kern="0" spc="-70">
                <a:solidFill>
                  <a:srgbClr val="000000"/>
                </a:solidFill>
                <a:latin typeface="Arial"/>
                <a:ea typeface="Arial"/>
                <a:cs typeface="Arial"/>
              </a:rPr>
              <a:t>personalized</a:t>
            </a:r>
            <a:r>
              <a:rPr dirty="0" sz="2400" kern="0" spc="20">
                <a:solidFill>
                  <a:srgbClr val="000000"/>
                </a:solidFill>
                <a:latin typeface="Arial"/>
                <a:ea typeface="Arial"/>
                <a:cs typeface="Arial"/>
              </a:rPr>
              <a:t> </a:t>
            </a:r>
            <a:r>
              <a:rPr dirty="0" sz="2400" kern="0" spc="-70">
                <a:solidFill>
                  <a:srgbClr val="000000"/>
                </a:solidFill>
                <a:latin typeface="Arial"/>
                <a:ea typeface="Arial"/>
                <a:cs typeface="Arial"/>
              </a:rPr>
              <a:t>c</a:t>
            </a:r>
            <a:r>
              <a:rPr dirty="0" sz="2400" kern="0" spc="-80">
                <a:solidFill>
                  <a:srgbClr val="000000"/>
                </a:solidFill>
                <a:latin typeface="Arial"/>
                <a:ea typeface="Arial"/>
                <a:cs typeface="Arial"/>
              </a:rPr>
              <a:t>ommunication</a:t>
            </a:r>
            <a:r>
              <a:rPr dirty="0" sz="2400" kern="0" spc="-80">
                <a:solidFill>
                  <a:srgbClr val="000000"/>
                </a:solidFill>
                <a:latin typeface="Arial"/>
                <a:ea typeface="Arial"/>
                <a:cs typeface="Arial"/>
              </a:rPr>
              <a:t>.</a:t>
            </a:r>
            <a:endParaRPr altLang="Arial" dirty="0" sz="2400" lang="Arial">
              <a:solidFill>
                <a:srgbClr val="000000"/>
              </a:solidFill>
            </a:endParaRPr>
          </a:p>
          <a:p>
            <a:pPr algn="l" eaLnBrk="0" rtl="0">
              <a:lnSpc>
                <a:spcPct val="101000"/>
              </a:lnSpc>
            </a:pPr>
            <a:endParaRPr altLang="Arial" dirty="0" sz="1600" lang="Arial">
              <a:solidFill>
                <a:srgbClr val="000000"/>
              </a:solidFill>
            </a:endParaRPr>
          </a:p>
          <a:p>
            <a:pPr algn="l" eaLnBrk="0" marL="12700" rtl="0">
              <a:lnSpc>
                <a:spcPct val="93000"/>
              </a:lnSpc>
              <a:spcBef>
                <a:spcPts val="5"/>
              </a:spcBef>
            </a:pPr>
            <a:r>
              <a:rPr dirty="0" sz="1600" kern="0" spc="-30">
                <a:solidFill>
                  <a:srgbClr val="000000"/>
                </a:solidFill>
                <a:latin typeface="Wingdings"/>
                <a:ea typeface="Wingdings"/>
                <a:cs typeface="Wingdings"/>
              </a:rPr>
              <a:t>n</a:t>
            </a:r>
            <a:r>
              <a:rPr dirty="0" sz="1600" kern="0" spc="-490">
                <a:solidFill>
                  <a:srgbClr val="000000"/>
                </a:solidFill>
                <a:latin typeface="Wingdings"/>
                <a:ea typeface="Wingdings"/>
                <a:cs typeface="Wingdings"/>
              </a:rPr>
              <a:t> </a:t>
            </a:r>
            <a:r>
              <a:rPr dirty="0" sz="2000" kern="0" spc="-30">
                <a:solidFill>
                  <a:srgbClr val="000000"/>
                </a:solidFill>
                <a:latin typeface="Arial"/>
                <a:ea typeface="Arial"/>
                <a:cs typeface="Arial"/>
              </a:rPr>
              <a:t>Each</a:t>
            </a:r>
            <a:r>
              <a:rPr dirty="0" sz="2000" kern="0" spc="80">
                <a:solidFill>
                  <a:srgbClr val="000000"/>
                </a:solidFill>
                <a:latin typeface="Arial"/>
                <a:ea typeface="Arial"/>
                <a:cs typeface="Arial"/>
              </a:rPr>
              <a:t> </a:t>
            </a:r>
            <a:r>
              <a:rPr dirty="0" sz="2000" kern="0" spc="-30">
                <a:solidFill>
                  <a:srgbClr val="000000"/>
                </a:solidFill>
                <a:latin typeface="Arial"/>
                <a:ea typeface="Arial"/>
                <a:cs typeface="Arial"/>
              </a:rPr>
              <a:t>proces</a:t>
            </a:r>
            <a:r>
              <a:rPr dirty="0" sz="2000" kern="0" spc="-40">
                <a:solidFill>
                  <a:srgbClr val="000000"/>
                </a:solidFill>
                <a:latin typeface="Arial"/>
                <a:ea typeface="Arial"/>
                <a:cs typeface="Arial"/>
              </a:rPr>
              <a:t>sor</a:t>
            </a:r>
            <a:r>
              <a:rPr dirty="0" sz="2000" kern="0" spc="10">
                <a:solidFill>
                  <a:srgbClr val="000000"/>
                </a:solidFill>
                <a:latin typeface="Arial"/>
                <a:ea typeface="Arial"/>
                <a:cs typeface="Arial"/>
              </a:rPr>
              <a:t> </a:t>
            </a:r>
            <a:r>
              <a:rPr dirty="0" sz="2000" kern="0" spc="-40">
                <a:solidFill>
                  <a:srgbClr val="000000"/>
                </a:solidFill>
                <a:latin typeface="Arial"/>
                <a:ea typeface="Arial"/>
                <a:cs typeface="Arial"/>
              </a:rPr>
              <a:t>sorts</a:t>
            </a:r>
            <a:r>
              <a:rPr dirty="0" sz="2000" kern="0" spc="40">
                <a:solidFill>
                  <a:srgbClr val="000000"/>
                </a:solidFill>
                <a:latin typeface="Arial"/>
                <a:ea typeface="Arial"/>
                <a:cs typeface="Arial"/>
              </a:rPr>
              <a:t> </a:t>
            </a:r>
            <a:r>
              <a:rPr dirty="0" sz="2000" kern="0" spc="-40">
                <a:solidFill>
                  <a:srgbClr val="000000"/>
                </a:solidFill>
                <a:latin typeface="Arial"/>
                <a:ea typeface="Arial"/>
                <a:cs typeface="Arial"/>
              </a:rPr>
              <a:t>all</a:t>
            </a:r>
            <a:r>
              <a:rPr dirty="0" sz="2000" kern="0" spc="10">
                <a:solidFill>
                  <a:srgbClr val="000000"/>
                </a:solidFill>
                <a:latin typeface="Arial"/>
                <a:ea typeface="Arial"/>
                <a:cs typeface="Arial"/>
              </a:rPr>
              <a:t> </a:t>
            </a:r>
            <a:r>
              <a:rPr dirty="0" sz="2000" kern="0" spc="-40">
                <a:solidFill>
                  <a:srgbClr val="000000"/>
                </a:solidFill>
                <a:latin typeface="Arial"/>
                <a:ea typeface="Arial"/>
                <a:cs typeface="Arial"/>
              </a:rPr>
              <a:t>the</a:t>
            </a:r>
            <a:r>
              <a:rPr dirty="0" sz="2000" kern="0" spc="40">
                <a:solidFill>
                  <a:srgbClr val="000000"/>
                </a:solidFill>
                <a:latin typeface="Arial"/>
                <a:ea typeface="Arial"/>
                <a:cs typeface="Arial"/>
              </a:rPr>
              <a:t> </a:t>
            </a:r>
            <a:r>
              <a:rPr dirty="0" sz="2000" kern="0" spc="-40">
                <a:solidFill>
                  <a:srgbClr val="000000"/>
                </a:solidFill>
                <a:latin typeface="Arial"/>
                <a:ea typeface="Arial"/>
                <a:cs typeface="Arial"/>
              </a:rPr>
              <a:t>elements</a:t>
            </a:r>
            <a:r>
              <a:rPr dirty="0" sz="2000" kern="0" spc="90">
                <a:solidFill>
                  <a:srgbClr val="000000"/>
                </a:solidFill>
                <a:latin typeface="Arial"/>
                <a:ea typeface="Arial"/>
                <a:cs typeface="Arial"/>
              </a:rPr>
              <a:t> </a:t>
            </a:r>
            <a:r>
              <a:rPr dirty="0" sz="2000" kern="0" spc="-40">
                <a:solidFill>
                  <a:srgbClr val="000000"/>
                </a:solidFill>
                <a:latin typeface="Arial"/>
                <a:ea typeface="Arial"/>
                <a:cs typeface="Arial"/>
              </a:rPr>
              <a:t>it</a:t>
            </a:r>
            <a:r>
              <a:rPr dirty="0" sz="2000" kern="0" spc="90">
                <a:solidFill>
                  <a:srgbClr val="000000"/>
                </a:solidFill>
                <a:latin typeface="Arial"/>
                <a:ea typeface="Arial"/>
                <a:cs typeface="Arial"/>
              </a:rPr>
              <a:t> </a:t>
            </a:r>
            <a:r>
              <a:rPr dirty="0" sz="2000" kern="0" spc="-40">
                <a:solidFill>
                  <a:srgbClr val="000000"/>
                </a:solidFill>
                <a:latin typeface="Arial"/>
                <a:ea typeface="Arial"/>
                <a:cs typeface="Arial"/>
              </a:rPr>
              <a:t>receives</a:t>
            </a:r>
            <a:r>
              <a:rPr dirty="0" sz="2000" kern="0" spc="-40">
                <a:solidFill>
                  <a:srgbClr val="000000"/>
                </a:solidFill>
                <a:latin typeface="Arial"/>
                <a:ea typeface="Arial"/>
                <a:cs typeface="Arial"/>
              </a:rPr>
              <a:t>.</a:t>
            </a:r>
            <a:endParaRPr altLang="Arial" dirty="0" sz="1700" lang="Arial">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04" name="textbox 332"/>
          <p:cNvSpPr/>
          <p:nvPr/>
        </p:nvSpPr>
        <p:spPr>
          <a:xfrm>
            <a:off x="822175" y="246574"/>
            <a:ext cx="9839765" cy="1014683"/>
          </a:xfrm>
          <a:prstGeom prst="rect"/>
          <a:ln w="63500">
            <a:solidFill>
              <a:srgbClr val="02A5E3"/>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eaLnBrk="0" rtl="0">
              <a:lnSpc>
                <a:spcPct val="83341"/>
              </a:lnSpc>
            </a:pPr>
            <a:endParaRPr altLang="Arial" b="1" dirty="0" sz="400" lang="Arial">
              <a:solidFill>
                <a:srgbClr val="000000"/>
              </a:solidFill>
            </a:endParaRPr>
          </a:p>
          <a:p>
            <a:pPr algn="ctr" eaLnBrk="0" rtl="0">
              <a:lnSpc>
                <a:spcPts val="5258"/>
              </a:lnSpc>
            </a:pPr>
            <a:r>
              <a:rPr b="1" dirty="0" sz="4000" kern="0" spc="-120">
                <a:solidFill>
                  <a:srgbClr val="000000"/>
                </a:solidFill>
                <a:latin typeface="Arial"/>
                <a:ea typeface="Arial"/>
                <a:cs typeface="Arial"/>
              </a:rPr>
              <a:t>Parallel</a:t>
            </a:r>
            <a:r>
              <a:rPr b="1" dirty="0" sz="4000" kern="0" spc="180">
                <a:solidFill>
                  <a:srgbClr val="000000"/>
                </a:solidFill>
                <a:latin typeface="Arial"/>
                <a:ea typeface="Arial"/>
                <a:cs typeface="Arial"/>
              </a:rPr>
              <a:t> </a:t>
            </a:r>
            <a:r>
              <a:rPr b="1" dirty="0" sz="4000" kern="0" spc="-110">
                <a:solidFill>
                  <a:srgbClr val="000000"/>
                </a:solidFill>
                <a:latin typeface="Arial"/>
                <a:ea typeface="Arial"/>
                <a:cs typeface="Arial"/>
              </a:rPr>
              <a:t>Bucket</a:t>
            </a:r>
            <a:r>
              <a:rPr b="1" dirty="0" sz="4000" kern="0" spc="50">
                <a:solidFill>
                  <a:srgbClr val="000000"/>
                </a:solidFill>
                <a:latin typeface="Arial"/>
                <a:ea typeface="Arial"/>
                <a:cs typeface="Arial"/>
              </a:rPr>
              <a:t> </a:t>
            </a:r>
            <a:r>
              <a:rPr b="1" dirty="0" sz="4000" kern="0" spc="-110">
                <a:solidFill>
                  <a:srgbClr val="000000"/>
                </a:solidFill>
                <a:latin typeface="Arial"/>
                <a:ea typeface="Arial"/>
                <a:cs typeface="Arial"/>
              </a:rPr>
              <a:t>and</a:t>
            </a:r>
            <a:r>
              <a:rPr b="1" dirty="0" sz="4000" kern="0" spc="100">
                <a:solidFill>
                  <a:srgbClr val="000000"/>
                </a:solidFill>
                <a:latin typeface="Arial"/>
                <a:ea typeface="Arial"/>
                <a:cs typeface="Arial"/>
              </a:rPr>
              <a:t> </a:t>
            </a:r>
            <a:r>
              <a:rPr b="1" dirty="0" sz="4000" kern="0" spc="-110">
                <a:solidFill>
                  <a:srgbClr val="000000"/>
                </a:solidFill>
                <a:latin typeface="Arial"/>
                <a:ea typeface="Arial"/>
                <a:cs typeface="Arial"/>
              </a:rPr>
              <a:t>Sample</a:t>
            </a:r>
            <a:r>
              <a:rPr b="1" dirty="0" sz="4000" kern="0" spc="90">
                <a:solidFill>
                  <a:srgbClr val="000000"/>
                </a:solidFill>
                <a:latin typeface="Arial"/>
                <a:ea typeface="Arial"/>
                <a:cs typeface="Arial"/>
              </a:rPr>
              <a:t> </a:t>
            </a:r>
            <a:r>
              <a:rPr b="1" dirty="0" sz="4000" kern="0" spc="-110">
                <a:solidFill>
                  <a:srgbClr val="000000"/>
                </a:solidFill>
                <a:latin typeface="Arial"/>
                <a:ea typeface="Arial"/>
                <a:cs typeface="Arial"/>
              </a:rPr>
              <a:t>Sor</a:t>
            </a:r>
            <a:r>
              <a:rPr b="1" dirty="0" sz="4000" kern="0" spc="-30">
                <a:solidFill>
                  <a:srgbClr val="000000"/>
                </a:solidFill>
                <a:latin typeface="Arial"/>
                <a:ea typeface="Arial"/>
                <a:cs typeface="Arial"/>
              </a:rPr>
              <a:t>t</a:t>
            </a:r>
            <a:endParaRPr altLang="Arial" b="1" dirty="0" sz="3100" lang="Arial">
              <a:solidFill>
                <a:srgbClr val="000000"/>
              </a:solidFill>
            </a:endParaRPr>
          </a:p>
        </p:txBody>
      </p:sp>
      <p:sp>
        <p:nvSpPr>
          <p:cNvPr id="1048705" name="textbox 331"/>
          <p:cNvSpPr/>
          <p:nvPr/>
        </p:nvSpPr>
        <p:spPr>
          <a:xfrm>
            <a:off x="357434" y="1464442"/>
            <a:ext cx="10769244" cy="5017778"/>
          </a:xfrm>
          <a:prstGeom prst="rect"/>
          <a:ln w="63500">
            <a:solidFill>
              <a:srgbClr val="D04617"/>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eaLnBrk="0" rtl="0">
              <a:lnSpc>
                <a:spcPct val="71156"/>
              </a:lnSpc>
            </a:pPr>
            <a:endParaRPr altLang="Arial" b="0" dirty="0" sz="400" lang="Arial">
              <a:solidFill>
                <a:srgbClr val="000000"/>
              </a:solidFill>
            </a:endParaRPr>
          </a:p>
          <a:p>
            <a:pPr algn="l" eaLnBrk="0" indent="-217804" marL="229870" rtl="0">
              <a:lnSpc>
                <a:spcPct val="99000"/>
              </a:lnSpc>
            </a:pPr>
            <a:r>
              <a:rPr b="0" dirty="0" sz="1800" kern="0" spc="-40">
                <a:solidFill>
                  <a:srgbClr val="000000"/>
                </a:solidFill>
                <a:latin typeface="Wingdings"/>
                <a:ea typeface="Wingdings"/>
                <a:cs typeface="Wingdings"/>
              </a:rPr>
              <a:t>n</a:t>
            </a:r>
            <a:r>
              <a:rPr b="0" dirty="0" sz="1800" kern="0" spc="-590">
                <a:solidFill>
                  <a:srgbClr val="000000"/>
                </a:solidFill>
                <a:latin typeface="Wingdings"/>
                <a:ea typeface="Wingdings"/>
                <a:cs typeface="Wingdings"/>
              </a:rPr>
              <a:t> </a:t>
            </a:r>
            <a:r>
              <a:rPr b="0" dirty="0" sz="2400" kern="0" spc="-40">
                <a:solidFill>
                  <a:srgbClr val="000000"/>
                </a:solidFill>
                <a:latin typeface="Arial"/>
                <a:ea typeface="Arial"/>
                <a:cs typeface="Arial"/>
              </a:rPr>
              <a:t>The</a:t>
            </a:r>
            <a:r>
              <a:rPr b="0" dirty="0" sz="2400" kern="0" spc="50">
                <a:solidFill>
                  <a:srgbClr val="000000"/>
                </a:solidFill>
                <a:latin typeface="Arial"/>
                <a:ea typeface="Arial"/>
                <a:cs typeface="Arial"/>
              </a:rPr>
              <a:t> </a:t>
            </a:r>
            <a:r>
              <a:rPr b="0" dirty="0" sz="2400" kern="0" spc="-40">
                <a:solidFill>
                  <a:srgbClr val="000000"/>
                </a:solidFill>
                <a:latin typeface="Arial"/>
                <a:ea typeface="Arial"/>
                <a:cs typeface="Arial"/>
              </a:rPr>
              <a:t>critical</a:t>
            </a:r>
            <a:r>
              <a:rPr b="0" dirty="0" sz="2400" kern="0" spc="30">
                <a:solidFill>
                  <a:srgbClr val="000000"/>
                </a:solidFill>
                <a:latin typeface="Arial"/>
                <a:ea typeface="Arial"/>
                <a:cs typeface="Arial"/>
              </a:rPr>
              <a:t> </a:t>
            </a:r>
            <a:r>
              <a:rPr b="0" dirty="0" sz="2400" kern="0" spc="-40">
                <a:solidFill>
                  <a:srgbClr val="000000"/>
                </a:solidFill>
                <a:latin typeface="Arial"/>
                <a:ea typeface="Arial"/>
                <a:cs typeface="Arial"/>
              </a:rPr>
              <a:t>aspect</a:t>
            </a:r>
            <a:r>
              <a:rPr b="0" dirty="0" sz="2400" kern="0" spc="40">
                <a:solidFill>
                  <a:srgbClr val="000000"/>
                </a:solidFill>
                <a:latin typeface="Arial"/>
                <a:ea typeface="Arial"/>
                <a:cs typeface="Arial"/>
              </a:rPr>
              <a:t> </a:t>
            </a:r>
            <a:r>
              <a:rPr b="0" dirty="0" sz="2400" kern="0" spc="-40">
                <a:solidFill>
                  <a:srgbClr val="000000"/>
                </a:solidFill>
                <a:latin typeface="Arial"/>
                <a:ea typeface="Arial"/>
                <a:cs typeface="Arial"/>
              </a:rPr>
              <a:t>of</a:t>
            </a:r>
            <a:r>
              <a:rPr b="0" dirty="0" sz="2400" kern="0" spc="-50">
                <a:solidFill>
                  <a:srgbClr val="000000"/>
                </a:solidFill>
                <a:latin typeface="Arial"/>
                <a:ea typeface="Arial"/>
                <a:cs typeface="Arial"/>
              </a:rPr>
              <a:t> </a:t>
            </a:r>
            <a:r>
              <a:rPr b="0" dirty="0" sz="2400" kern="0" spc="-40">
                <a:solidFill>
                  <a:srgbClr val="000000"/>
                </a:solidFill>
                <a:latin typeface="Arial"/>
                <a:ea typeface="Arial"/>
                <a:cs typeface="Arial"/>
              </a:rPr>
              <a:t>the</a:t>
            </a:r>
            <a:r>
              <a:rPr b="0" dirty="0" sz="2400" kern="0" spc="40">
                <a:solidFill>
                  <a:srgbClr val="000000"/>
                </a:solidFill>
                <a:latin typeface="Arial"/>
                <a:ea typeface="Arial"/>
                <a:cs typeface="Arial"/>
              </a:rPr>
              <a:t> </a:t>
            </a:r>
            <a:r>
              <a:rPr b="0" dirty="0" sz="2400" kern="0" spc="-40">
                <a:solidFill>
                  <a:srgbClr val="000000"/>
                </a:solidFill>
                <a:latin typeface="Arial"/>
                <a:ea typeface="Arial"/>
                <a:cs typeface="Arial"/>
              </a:rPr>
              <a:t>above</a:t>
            </a:r>
            <a:r>
              <a:rPr b="0" dirty="0" sz="2400" kern="0" spc="30">
                <a:solidFill>
                  <a:srgbClr val="000000"/>
                </a:solidFill>
                <a:latin typeface="Arial"/>
                <a:ea typeface="Arial"/>
                <a:cs typeface="Arial"/>
              </a:rPr>
              <a:t> </a:t>
            </a:r>
            <a:r>
              <a:rPr b="0" dirty="0" sz="2400" kern="0" spc="-40">
                <a:solidFill>
                  <a:srgbClr val="000000"/>
                </a:solidFill>
                <a:latin typeface="Arial"/>
                <a:ea typeface="Arial"/>
                <a:cs typeface="Arial"/>
              </a:rPr>
              <a:t>algorithm</a:t>
            </a:r>
            <a:r>
              <a:rPr b="0" dirty="0" sz="2400" kern="0" spc="90">
                <a:solidFill>
                  <a:srgbClr val="000000"/>
                </a:solidFill>
                <a:latin typeface="Arial"/>
                <a:ea typeface="Arial"/>
                <a:cs typeface="Arial"/>
              </a:rPr>
              <a:t> </a:t>
            </a:r>
            <a:r>
              <a:rPr b="0" dirty="0" sz="2400" kern="0" spc="-40">
                <a:solidFill>
                  <a:srgbClr val="000000"/>
                </a:solidFill>
                <a:latin typeface="Arial"/>
                <a:ea typeface="Arial"/>
                <a:cs typeface="Arial"/>
              </a:rPr>
              <a:t>is</a:t>
            </a:r>
            <a:r>
              <a:rPr b="0" dirty="0" sz="2400" kern="0" spc="30">
                <a:solidFill>
                  <a:srgbClr val="000000"/>
                </a:solidFill>
                <a:latin typeface="Arial"/>
                <a:ea typeface="Arial"/>
                <a:cs typeface="Arial"/>
              </a:rPr>
              <a:t> </a:t>
            </a:r>
            <a:r>
              <a:rPr b="0" dirty="0" sz="2400" kern="0" spc="-40">
                <a:solidFill>
                  <a:srgbClr val="000000"/>
                </a:solidFill>
                <a:latin typeface="Arial"/>
                <a:ea typeface="Arial"/>
                <a:cs typeface="Arial"/>
              </a:rPr>
              <a:t>one</a:t>
            </a:r>
            <a:r>
              <a:rPr b="0" dirty="0" sz="2400" kern="0" spc="40">
                <a:solidFill>
                  <a:srgbClr val="000000"/>
                </a:solidFill>
                <a:latin typeface="Arial"/>
                <a:ea typeface="Arial"/>
                <a:cs typeface="Arial"/>
              </a:rPr>
              <a:t> </a:t>
            </a:r>
            <a:r>
              <a:rPr b="0" dirty="0" sz="2400" kern="0" spc="-40">
                <a:solidFill>
                  <a:srgbClr val="000000"/>
                </a:solidFill>
                <a:latin typeface="Arial"/>
                <a:ea typeface="Arial"/>
                <a:cs typeface="Arial"/>
              </a:rPr>
              <a:t>of</a:t>
            </a:r>
            <a:r>
              <a:rPr b="0" dirty="0" sz="2400" kern="0" spc="-20">
                <a:solidFill>
                  <a:srgbClr val="000000"/>
                </a:solidFill>
                <a:latin typeface="Arial"/>
                <a:ea typeface="Arial"/>
                <a:cs typeface="Arial"/>
              </a:rPr>
              <a:t> </a:t>
            </a:r>
            <a:r>
              <a:rPr b="0" dirty="0" sz="2400" kern="0" spc="-40">
                <a:solidFill>
                  <a:srgbClr val="000000"/>
                </a:solidFill>
                <a:latin typeface="Arial"/>
                <a:ea typeface="Arial"/>
                <a:cs typeface="Arial"/>
              </a:rPr>
              <a:t>assigning</a:t>
            </a:r>
            <a:r>
              <a:rPr b="0" dirty="0" sz="2400" kern="0" spc="80">
                <a:solidFill>
                  <a:srgbClr val="000000"/>
                </a:solidFill>
                <a:latin typeface="Arial"/>
                <a:ea typeface="Arial"/>
                <a:cs typeface="Arial"/>
              </a:rPr>
              <a:t> </a:t>
            </a:r>
            <a:r>
              <a:rPr b="0" dirty="0" sz="2400" kern="0" spc="-40">
                <a:solidFill>
                  <a:srgbClr val="000000"/>
                </a:solidFill>
                <a:latin typeface="Arial"/>
                <a:ea typeface="Arial"/>
                <a:cs typeface="Arial"/>
              </a:rPr>
              <a:t>ranges</a:t>
            </a:r>
            <a:r>
              <a:rPr b="0" dirty="0" sz="2400" kern="0" spc="20">
                <a:solidFill>
                  <a:srgbClr val="000000"/>
                </a:solidFill>
                <a:latin typeface="Arial"/>
                <a:ea typeface="Arial"/>
                <a:cs typeface="Arial"/>
              </a:rPr>
              <a:t> </a:t>
            </a:r>
            <a:r>
              <a:rPr b="0" dirty="0" sz="2400" kern="0" spc="-40">
                <a:solidFill>
                  <a:srgbClr val="000000"/>
                </a:solidFill>
                <a:latin typeface="Arial"/>
                <a:ea typeface="Arial"/>
                <a:cs typeface="Arial"/>
              </a:rPr>
              <a:t>to</a:t>
            </a:r>
            <a:r>
              <a:rPr b="0" dirty="0" sz="2400" kern="0" spc="80">
                <a:solidFill>
                  <a:srgbClr val="000000"/>
                </a:solidFill>
                <a:latin typeface="Arial"/>
                <a:ea typeface="Arial"/>
                <a:cs typeface="Arial"/>
              </a:rPr>
              <a:t> </a:t>
            </a:r>
            <a:r>
              <a:rPr b="0" dirty="0" sz="2400" kern="0" spc="-40">
                <a:solidFill>
                  <a:srgbClr val="000000"/>
                </a:solidFill>
                <a:latin typeface="Arial"/>
                <a:ea typeface="Arial"/>
                <a:cs typeface="Arial"/>
              </a:rPr>
              <a:t>processo</a:t>
            </a:r>
            <a:r>
              <a:rPr b="0" dirty="0" sz="2400" kern="0" spc="-50">
                <a:solidFill>
                  <a:srgbClr val="000000"/>
                </a:solidFill>
                <a:latin typeface="Arial"/>
                <a:ea typeface="Arial"/>
                <a:cs typeface="Arial"/>
              </a:rPr>
              <a:t>rs</a:t>
            </a:r>
            <a:r>
              <a:rPr b="0" dirty="0" sz="2400" kern="0" spc="-50">
                <a:solidFill>
                  <a:srgbClr val="000000"/>
                </a:solidFill>
                <a:latin typeface="Arial"/>
                <a:ea typeface="Arial"/>
                <a:cs typeface="Arial"/>
              </a:rPr>
              <a:t>.</a:t>
            </a:r>
            <a:r>
              <a:rPr b="0" dirty="0" sz="2400" kern="0" spc="0">
                <a:solidFill>
                  <a:srgbClr val="000000"/>
                </a:solidFill>
                <a:latin typeface="Arial"/>
                <a:ea typeface="Arial"/>
                <a:cs typeface="Arial"/>
              </a:rPr>
              <a:t>    </a:t>
            </a:r>
            <a:r>
              <a:rPr b="0" dirty="0" sz="2400" kern="0" spc="-30">
                <a:solidFill>
                  <a:srgbClr val="000000"/>
                </a:solidFill>
                <a:latin typeface="Arial"/>
                <a:ea typeface="Arial"/>
                <a:cs typeface="Arial"/>
              </a:rPr>
              <a:t>This</a:t>
            </a:r>
            <a:r>
              <a:rPr b="0" dirty="0" sz="2400" kern="0" spc="80">
                <a:solidFill>
                  <a:srgbClr val="000000"/>
                </a:solidFill>
                <a:latin typeface="Arial"/>
                <a:ea typeface="Arial"/>
                <a:cs typeface="Arial"/>
              </a:rPr>
              <a:t> </a:t>
            </a:r>
            <a:r>
              <a:rPr b="0" dirty="0" sz="2400" kern="0" spc="-30">
                <a:solidFill>
                  <a:srgbClr val="000000"/>
                </a:solidFill>
                <a:latin typeface="Arial"/>
                <a:ea typeface="Arial"/>
                <a:cs typeface="Arial"/>
              </a:rPr>
              <a:t>is</a:t>
            </a:r>
            <a:r>
              <a:rPr b="0" dirty="0" sz="2400" kern="0" spc="40">
                <a:solidFill>
                  <a:srgbClr val="000000"/>
                </a:solidFill>
                <a:latin typeface="Arial"/>
                <a:ea typeface="Arial"/>
                <a:cs typeface="Arial"/>
              </a:rPr>
              <a:t> </a:t>
            </a:r>
            <a:r>
              <a:rPr b="0" dirty="0" sz="2400" kern="0" spc="-30">
                <a:solidFill>
                  <a:srgbClr val="000000"/>
                </a:solidFill>
                <a:latin typeface="Arial"/>
                <a:ea typeface="Arial"/>
                <a:cs typeface="Arial"/>
              </a:rPr>
              <a:t>done</a:t>
            </a:r>
            <a:r>
              <a:rPr b="0" dirty="0" sz="2400" kern="0" spc="80">
                <a:solidFill>
                  <a:srgbClr val="000000"/>
                </a:solidFill>
                <a:latin typeface="Arial"/>
                <a:ea typeface="Arial"/>
                <a:cs typeface="Arial"/>
              </a:rPr>
              <a:t> </a:t>
            </a:r>
            <a:r>
              <a:rPr b="0" dirty="0" sz="2400" kern="0" spc="-30">
                <a:solidFill>
                  <a:srgbClr val="000000"/>
                </a:solidFill>
                <a:latin typeface="Arial"/>
                <a:ea typeface="Arial"/>
                <a:cs typeface="Arial"/>
              </a:rPr>
              <a:t>by</a:t>
            </a:r>
            <a:r>
              <a:rPr b="0" dirty="0" sz="2400" kern="0" spc="40">
                <a:solidFill>
                  <a:srgbClr val="000000"/>
                </a:solidFill>
                <a:latin typeface="Arial"/>
                <a:ea typeface="Arial"/>
                <a:cs typeface="Arial"/>
              </a:rPr>
              <a:t> </a:t>
            </a:r>
            <a:r>
              <a:rPr b="0" dirty="0" sz="2400" kern="0" spc="-30">
                <a:solidFill>
                  <a:srgbClr val="000000"/>
                </a:solidFill>
                <a:latin typeface="Arial"/>
                <a:ea typeface="Arial"/>
                <a:cs typeface="Arial"/>
              </a:rPr>
              <a:t>suitable</a:t>
            </a:r>
            <a:r>
              <a:rPr b="0" dirty="0" sz="2400" kern="0" spc="30">
                <a:solidFill>
                  <a:srgbClr val="000000"/>
                </a:solidFill>
                <a:latin typeface="Arial"/>
                <a:ea typeface="Arial"/>
                <a:cs typeface="Arial"/>
              </a:rPr>
              <a:t> </a:t>
            </a:r>
            <a:r>
              <a:rPr b="0" dirty="0" sz="2400" kern="0" spc="-30">
                <a:solidFill>
                  <a:srgbClr val="000000"/>
                </a:solidFill>
                <a:latin typeface="Arial"/>
                <a:ea typeface="Arial"/>
                <a:cs typeface="Arial"/>
              </a:rPr>
              <a:t>spl</a:t>
            </a:r>
            <a:r>
              <a:rPr b="0" dirty="0" sz="2400" kern="0" spc="-40">
                <a:solidFill>
                  <a:srgbClr val="000000"/>
                </a:solidFill>
                <a:latin typeface="Arial"/>
                <a:ea typeface="Arial"/>
                <a:cs typeface="Arial"/>
              </a:rPr>
              <a:t>itter</a:t>
            </a:r>
            <a:r>
              <a:rPr b="0" dirty="0" sz="2400" kern="0" spc="10">
                <a:solidFill>
                  <a:srgbClr val="000000"/>
                </a:solidFill>
                <a:latin typeface="Arial"/>
                <a:ea typeface="Arial"/>
                <a:cs typeface="Arial"/>
              </a:rPr>
              <a:t> </a:t>
            </a:r>
            <a:r>
              <a:rPr b="0" dirty="0" sz="2400" kern="0" spc="-40">
                <a:solidFill>
                  <a:srgbClr val="000000"/>
                </a:solidFill>
                <a:latin typeface="Arial"/>
                <a:ea typeface="Arial"/>
                <a:cs typeface="Arial"/>
              </a:rPr>
              <a:t>selection</a:t>
            </a:r>
            <a:r>
              <a:rPr b="0" dirty="0" sz="2400" kern="0" spc="-40">
                <a:solidFill>
                  <a:srgbClr val="000000"/>
                </a:solidFill>
                <a:latin typeface="Arial"/>
                <a:ea typeface="Arial"/>
                <a:cs typeface="Arial"/>
              </a:rPr>
              <a:t>.</a:t>
            </a:r>
            <a:endParaRPr altLang="Arial" b="0" dirty="0" sz="2400" lang="Arial">
              <a:solidFill>
                <a:srgbClr val="000000"/>
              </a:solidFill>
            </a:endParaRPr>
          </a:p>
          <a:p>
            <a:pPr algn="l" eaLnBrk="0" indent="-219709" marL="231775" rtl="0">
              <a:lnSpc>
                <a:spcPct val="114000"/>
              </a:lnSpc>
              <a:spcBef>
                <a:spcPts val="849"/>
              </a:spcBef>
            </a:pPr>
            <a:r>
              <a:rPr b="0" dirty="0" sz="1800" kern="0" spc="-40">
                <a:solidFill>
                  <a:srgbClr val="000000"/>
                </a:solidFill>
                <a:latin typeface="Wingdings"/>
                <a:ea typeface="Wingdings"/>
                <a:cs typeface="Wingdings"/>
              </a:rPr>
              <a:t>n</a:t>
            </a:r>
            <a:r>
              <a:rPr b="0" dirty="0" sz="1800" kern="0" spc="-580">
                <a:solidFill>
                  <a:srgbClr val="000000"/>
                </a:solidFill>
                <a:latin typeface="Wingdings"/>
                <a:ea typeface="Wingdings"/>
                <a:cs typeface="Wingdings"/>
              </a:rPr>
              <a:t> </a:t>
            </a:r>
            <a:r>
              <a:rPr b="0" dirty="0" sz="2400" kern="0" spc="-40">
                <a:solidFill>
                  <a:srgbClr val="000000"/>
                </a:solidFill>
                <a:latin typeface="Arial"/>
                <a:ea typeface="Arial"/>
                <a:cs typeface="Arial"/>
              </a:rPr>
              <a:t>The</a:t>
            </a:r>
            <a:r>
              <a:rPr b="0" dirty="0" sz="2400" kern="0" spc="30">
                <a:solidFill>
                  <a:srgbClr val="000000"/>
                </a:solidFill>
                <a:latin typeface="Arial"/>
                <a:ea typeface="Arial"/>
                <a:cs typeface="Arial"/>
              </a:rPr>
              <a:t> </a:t>
            </a:r>
            <a:r>
              <a:rPr b="0" dirty="0" sz="2400" kern="0" spc="-40">
                <a:solidFill>
                  <a:srgbClr val="000000"/>
                </a:solidFill>
                <a:latin typeface="Arial"/>
                <a:ea typeface="Arial"/>
                <a:cs typeface="Arial"/>
              </a:rPr>
              <a:t>splitter</a:t>
            </a:r>
            <a:r>
              <a:rPr b="0" dirty="0" sz="2400" kern="0" spc="10">
                <a:solidFill>
                  <a:srgbClr val="000000"/>
                </a:solidFill>
                <a:latin typeface="Arial"/>
                <a:ea typeface="Arial"/>
                <a:cs typeface="Arial"/>
              </a:rPr>
              <a:t> </a:t>
            </a:r>
            <a:r>
              <a:rPr b="0" dirty="0" sz="2400" kern="0" spc="-40">
                <a:solidFill>
                  <a:srgbClr val="000000"/>
                </a:solidFill>
                <a:latin typeface="Arial"/>
                <a:ea typeface="Arial"/>
                <a:cs typeface="Arial"/>
              </a:rPr>
              <a:t>selection</a:t>
            </a:r>
            <a:r>
              <a:rPr b="0" dirty="0" sz="2400" kern="0" spc="80">
                <a:solidFill>
                  <a:srgbClr val="000000"/>
                </a:solidFill>
                <a:latin typeface="Arial"/>
                <a:ea typeface="Arial"/>
                <a:cs typeface="Arial"/>
              </a:rPr>
              <a:t> </a:t>
            </a:r>
            <a:r>
              <a:rPr b="0" dirty="0" sz="2400" kern="0" spc="-40">
                <a:solidFill>
                  <a:srgbClr val="000000"/>
                </a:solidFill>
                <a:latin typeface="Arial"/>
                <a:ea typeface="Arial"/>
                <a:cs typeface="Arial"/>
              </a:rPr>
              <a:t>method</a:t>
            </a:r>
            <a:r>
              <a:rPr b="0" dirty="0" sz="2400" kern="0" spc="40">
                <a:solidFill>
                  <a:srgbClr val="000000"/>
                </a:solidFill>
                <a:latin typeface="Arial"/>
                <a:ea typeface="Arial"/>
                <a:cs typeface="Arial"/>
              </a:rPr>
              <a:t> </a:t>
            </a:r>
            <a:r>
              <a:rPr b="0" dirty="0" sz="2400" kern="0" spc="-40">
                <a:solidFill>
                  <a:srgbClr val="000000"/>
                </a:solidFill>
                <a:latin typeface="Arial"/>
                <a:ea typeface="Arial"/>
                <a:cs typeface="Arial"/>
              </a:rPr>
              <a:t>divides</a:t>
            </a:r>
            <a:r>
              <a:rPr b="0" dirty="0" sz="2400" kern="0" spc="10">
                <a:solidFill>
                  <a:srgbClr val="000000"/>
                </a:solidFill>
                <a:latin typeface="Arial"/>
                <a:ea typeface="Arial"/>
                <a:cs typeface="Arial"/>
              </a:rPr>
              <a:t> </a:t>
            </a:r>
            <a:r>
              <a:rPr b="0" dirty="0" sz="2400" kern="0" spc="-40">
                <a:solidFill>
                  <a:srgbClr val="000000"/>
                </a:solidFill>
                <a:latin typeface="Arial"/>
                <a:ea typeface="Arial"/>
                <a:cs typeface="Arial"/>
              </a:rPr>
              <a:t>the</a:t>
            </a:r>
            <a:r>
              <a:rPr b="0" dirty="0" sz="2400" kern="0" spc="40">
                <a:solidFill>
                  <a:srgbClr val="000000"/>
                </a:solidFill>
                <a:latin typeface="Arial"/>
                <a:ea typeface="Arial"/>
                <a:cs typeface="Arial"/>
              </a:rPr>
              <a:t> </a:t>
            </a:r>
            <a:r>
              <a:rPr b="0" dirty="0" sz="2400" i="1" kern="0" spc="-40">
                <a:solidFill>
                  <a:srgbClr val="000000"/>
                </a:solidFill>
                <a:latin typeface="Arial"/>
                <a:ea typeface="Arial"/>
                <a:cs typeface="Arial"/>
              </a:rPr>
              <a:t>n</a:t>
            </a:r>
            <a:r>
              <a:rPr b="0" dirty="0" sz="2400" i="1" kern="0" spc="30">
                <a:solidFill>
                  <a:srgbClr val="000000"/>
                </a:solidFill>
                <a:latin typeface="Arial"/>
                <a:ea typeface="Arial"/>
                <a:cs typeface="Arial"/>
              </a:rPr>
              <a:t> </a:t>
            </a:r>
            <a:r>
              <a:rPr b="0" dirty="0" sz="2400" kern="0" spc="-40">
                <a:solidFill>
                  <a:srgbClr val="000000"/>
                </a:solidFill>
                <a:latin typeface="Arial"/>
                <a:ea typeface="Arial"/>
                <a:cs typeface="Arial"/>
              </a:rPr>
              <a:t>elements</a:t>
            </a:r>
            <a:r>
              <a:rPr b="0" dirty="0" sz="2400" kern="0" spc="90">
                <a:solidFill>
                  <a:srgbClr val="000000"/>
                </a:solidFill>
                <a:latin typeface="Arial"/>
                <a:ea typeface="Arial"/>
                <a:cs typeface="Arial"/>
              </a:rPr>
              <a:t> </a:t>
            </a:r>
            <a:r>
              <a:rPr b="0" dirty="0" sz="2400" kern="0" spc="-40">
                <a:solidFill>
                  <a:srgbClr val="000000"/>
                </a:solidFill>
                <a:latin typeface="Arial"/>
                <a:ea typeface="Arial"/>
                <a:cs typeface="Arial"/>
              </a:rPr>
              <a:t>into</a:t>
            </a:r>
            <a:r>
              <a:rPr b="0" dirty="0" sz="2400" kern="0" spc="10">
                <a:solidFill>
                  <a:srgbClr val="000000"/>
                </a:solidFill>
                <a:latin typeface="Arial"/>
                <a:ea typeface="Arial"/>
                <a:cs typeface="Arial"/>
              </a:rPr>
              <a:t>  </a:t>
            </a:r>
            <a:r>
              <a:rPr b="0" dirty="0" sz="2400" i="1" kern="0" spc="-40">
                <a:solidFill>
                  <a:srgbClr val="000000"/>
                </a:solidFill>
                <a:latin typeface="Arial"/>
                <a:ea typeface="Arial"/>
                <a:cs typeface="Arial"/>
              </a:rPr>
              <a:t>m</a:t>
            </a:r>
            <a:r>
              <a:rPr b="0" dirty="0" sz="2400" i="1" kern="0" spc="80">
                <a:solidFill>
                  <a:srgbClr val="000000"/>
                </a:solidFill>
                <a:latin typeface="Arial"/>
                <a:ea typeface="Arial"/>
                <a:cs typeface="Arial"/>
              </a:rPr>
              <a:t> </a:t>
            </a:r>
            <a:r>
              <a:rPr b="0" dirty="0" sz="2400" kern="0" spc="-40">
                <a:solidFill>
                  <a:srgbClr val="000000"/>
                </a:solidFill>
                <a:latin typeface="Arial"/>
                <a:ea typeface="Arial"/>
                <a:cs typeface="Arial"/>
              </a:rPr>
              <a:t>bloc</a:t>
            </a:r>
            <a:r>
              <a:rPr b="0" dirty="0" sz="2400" kern="0" spc="-50">
                <a:solidFill>
                  <a:srgbClr val="000000"/>
                </a:solidFill>
                <a:latin typeface="Arial"/>
                <a:ea typeface="Arial"/>
                <a:cs typeface="Arial"/>
              </a:rPr>
              <a:t>ks</a:t>
            </a:r>
            <a:r>
              <a:rPr b="0" dirty="0" sz="2400" kern="0" spc="30">
                <a:solidFill>
                  <a:srgbClr val="000000"/>
                </a:solidFill>
                <a:latin typeface="Arial"/>
                <a:ea typeface="Arial"/>
                <a:cs typeface="Arial"/>
              </a:rPr>
              <a:t> </a:t>
            </a:r>
            <a:r>
              <a:rPr b="0" dirty="0" sz="2400" kern="0" spc="-50">
                <a:solidFill>
                  <a:srgbClr val="000000"/>
                </a:solidFill>
                <a:latin typeface="Arial"/>
                <a:ea typeface="Arial"/>
                <a:cs typeface="Arial"/>
              </a:rPr>
              <a:t>of</a:t>
            </a:r>
            <a:r>
              <a:rPr b="0" dirty="0" sz="2400" kern="0" spc="-20">
                <a:solidFill>
                  <a:srgbClr val="000000"/>
                </a:solidFill>
                <a:latin typeface="Arial"/>
                <a:ea typeface="Arial"/>
                <a:cs typeface="Arial"/>
              </a:rPr>
              <a:t> </a:t>
            </a:r>
            <a:r>
              <a:rPr b="0" dirty="0" sz="2400" kern="0" spc="-50">
                <a:solidFill>
                  <a:srgbClr val="000000"/>
                </a:solidFill>
                <a:latin typeface="Arial"/>
                <a:ea typeface="Arial"/>
                <a:cs typeface="Arial"/>
              </a:rPr>
              <a:t>size</a:t>
            </a:r>
            <a:r>
              <a:rPr b="0" dirty="0" sz="2400" kern="0" spc="30">
                <a:solidFill>
                  <a:srgbClr val="000000"/>
                </a:solidFill>
                <a:latin typeface="Arial"/>
                <a:ea typeface="Arial"/>
                <a:cs typeface="Arial"/>
              </a:rPr>
              <a:t> </a:t>
            </a:r>
            <a:r>
              <a:rPr b="0" dirty="0" sz="2400" i="1" kern="0" spc="-50">
                <a:solidFill>
                  <a:srgbClr val="000000"/>
                </a:solidFill>
                <a:latin typeface="Arial"/>
                <a:ea typeface="Arial"/>
                <a:cs typeface="Arial"/>
              </a:rPr>
              <a:t>n/m</a:t>
            </a:r>
            <a:r>
              <a:rPr b="0" dirty="0" sz="2400" i="1" kern="0" spc="40">
                <a:solidFill>
                  <a:srgbClr val="000000"/>
                </a:solidFill>
                <a:latin typeface="Arial"/>
                <a:ea typeface="Arial"/>
                <a:cs typeface="Arial"/>
              </a:rPr>
              <a:t> </a:t>
            </a:r>
            <a:r>
              <a:rPr b="0" dirty="0" sz="2400" kern="0" spc="-50">
                <a:solidFill>
                  <a:srgbClr val="000000"/>
                </a:solidFill>
                <a:latin typeface="Arial"/>
                <a:ea typeface="Arial"/>
                <a:cs typeface="Arial"/>
              </a:rPr>
              <a:t>each,</a:t>
            </a:r>
            <a:r>
              <a:rPr b="0" dirty="0" sz="2400" kern="0" spc="0">
                <a:solidFill>
                  <a:srgbClr val="000000"/>
                </a:solidFill>
                <a:latin typeface="Arial"/>
                <a:ea typeface="Arial"/>
                <a:cs typeface="Arial"/>
              </a:rPr>
              <a:t>  </a:t>
            </a:r>
            <a:r>
              <a:rPr b="0" dirty="0" sz="2400" kern="0" spc="-40">
                <a:solidFill>
                  <a:srgbClr val="000000"/>
                </a:solidFill>
                <a:latin typeface="Arial"/>
                <a:ea typeface="Arial"/>
                <a:cs typeface="Arial"/>
              </a:rPr>
              <a:t>and</a:t>
            </a:r>
            <a:r>
              <a:rPr b="0" dirty="0" sz="2400" kern="0" spc="30">
                <a:solidFill>
                  <a:srgbClr val="000000"/>
                </a:solidFill>
                <a:latin typeface="Arial"/>
                <a:ea typeface="Arial"/>
                <a:cs typeface="Arial"/>
              </a:rPr>
              <a:t> </a:t>
            </a:r>
            <a:r>
              <a:rPr b="0" dirty="0" sz="2400" kern="0" spc="-40">
                <a:solidFill>
                  <a:srgbClr val="000000"/>
                </a:solidFill>
                <a:latin typeface="Arial"/>
                <a:ea typeface="Arial"/>
                <a:cs typeface="Arial"/>
              </a:rPr>
              <a:t>sorts</a:t>
            </a:r>
            <a:r>
              <a:rPr b="0" dirty="0" sz="2400" kern="0" spc="40">
                <a:solidFill>
                  <a:srgbClr val="000000"/>
                </a:solidFill>
                <a:latin typeface="Arial"/>
                <a:ea typeface="Arial"/>
                <a:cs typeface="Arial"/>
              </a:rPr>
              <a:t> </a:t>
            </a:r>
            <a:r>
              <a:rPr b="0" dirty="0" sz="2400" kern="0" spc="-40">
                <a:solidFill>
                  <a:srgbClr val="000000"/>
                </a:solidFill>
                <a:latin typeface="Arial"/>
                <a:ea typeface="Arial"/>
                <a:cs typeface="Arial"/>
              </a:rPr>
              <a:t>each</a:t>
            </a:r>
            <a:r>
              <a:rPr b="0" dirty="0" sz="2400" kern="0" spc="80">
                <a:solidFill>
                  <a:srgbClr val="000000"/>
                </a:solidFill>
                <a:latin typeface="Arial"/>
                <a:ea typeface="Arial"/>
                <a:cs typeface="Arial"/>
              </a:rPr>
              <a:t> </a:t>
            </a:r>
            <a:r>
              <a:rPr b="0" dirty="0" sz="2400" kern="0" spc="-40">
                <a:solidFill>
                  <a:srgbClr val="000000"/>
                </a:solidFill>
                <a:latin typeface="Arial"/>
                <a:ea typeface="Arial"/>
                <a:cs typeface="Arial"/>
              </a:rPr>
              <a:t>block</a:t>
            </a:r>
            <a:r>
              <a:rPr b="0" dirty="0" sz="2400" kern="0" spc="90">
                <a:solidFill>
                  <a:srgbClr val="000000"/>
                </a:solidFill>
                <a:latin typeface="Arial"/>
                <a:ea typeface="Arial"/>
                <a:cs typeface="Arial"/>
              </a:rPr>
              <a:t> </a:t>
            </a:r>
            <a:r>
              <a:rPr b="0" dirty="0" sz="2400" kern="0" spc="-40">
                <a:solidFill>
                  <a:srgbClr val="000000"/>
                </a:solidFill>
                <a:latin typeface="Arial"/>
                <a:ea typeface="Arial"/>
                <a:cs typeface="Arial"/>
              </a:rPr>
              <a:t>by</a:t>
            </a:r>
            <a:r>
              <a:rPr b="0" dirty="0" sz="2400" kern="0" spc="80">
                <a:solidFill>
                  <a:srgbClr val="000000"/>
                </a:solidFill>
                <a:latin typeface="Arial"/>
                <a:ea typeface="Arial"/>
                <a:cs typeface="Arial"/>
              </a:rPr>
              <a:t> </a:t>
            </a:r>
            <a:r>
              <a:rPr b="0" dirty="0" sz="2400" kern="0" spc="-40">
                <a:solidFill>
                  <a:srgbClr val="000000"/>
                </a:solidFill>
                <a:latin typeface="Arial"/>
                <a:ea typeface="Arial"/>
                <a:cs typeface="Arial"/>
              </a:rPr>
              <a:t>us</a:t>
            </a:r>
            <a:r>
              <a:rPr b="0" dirty="0" sz="2400" kern="0" spc="-50">
                <a:solidFill>
                  <a:srgbClr val="000000"/>
                </a:solidFill>
                <a:latin typeface="Arial"/>
                <a:ea typeface="Arial"/>
                <a:cs typeface="Arial"/>
              </a:rPr>
              <a:t>ing</a:t>
            </a:r>
            <a:r>
              <a:rPr b="0" dirty="0" sz="2400" kern="0" spc="40">
                <a:solidFill>
                  <a:srgbClr val="000000"/>
                </a:solidFill>
                <a:latin typeface="Arial"/>
                <a:ea typeface="Arial"/>
                <a:cs typeface="Arial"/>
              </a:rPr>
              <a:t> </a:t>
            </a:r>
            <a:r>
              <a:rPr b="0" dirty="0" sz="2400" kern="0" spc="-50">
                <a:solidFill>
                  <a:srgbClr val="000000"/>
                </a:solidFill>
                <a:latin typeface="Arial"/>
                <a:ea typeface="Arial"/>
                <a:cs typeface="Arial"/>
              </a:rPr>
              <a:t>quicksort.</a:t>
            </a:r>
            <a:endParaRPr altLang="Arial" b="0" dirty="0" sz="2400" lang="Arial">
              <a:solidFill>
                <a:srgbClr val="000000"/>
              </a:solidFill>
            </a:endParaRPr>
          </a:p>
          <a:p>
            <a:pPr algn="l" eaLnBrk="0" marL="12700" rtl="0">
              <a:lnSpc>
                <a:spcPct val="93000"/>
              </a:lnSpc>
              <a:spcBef>
                <a:spcPts val="1503"/>
              </a:spcBef>
            </a:pPr>
            <a:r>
              <a:rPr b="0" dirty="0" sz="1800" kern="0" spc="-40">
                <a:solidFill>
                  <a:srgbClr val="000000"/>
                </a:solidFill>
                <a:latin typeface="Wingdings"/>
                <a:ea typeface="Wingdings"/>
                <a:cs typeface="Wingdings"/>
              </a:rPr>
              <a:t>n</a:t>
            </a:r>
            <a:r>
              <a:rPr b="0" dirty="0" sz="1800" kern="0" spc="-490">
                <a:solidFill>
                  <a:srgbClr val="000000"/>
                </a:solidFill>
                <a:latin typeface="Wingdings"/>
                <a:ea typeface="Wingdings"/>
                <a:cs typeface="Wingdings"/>
              </a:rPr>
              <a:t> </a:t>
            </a:r>
            <a:r>
              <a:rPr b="0" dirty="0" sz="2400" kern="0" spc="-40">
                <a:solidFill>
                  <a:srgbClr val="000000"/>
                </a:solidFill>
                <a:latin typeface="Arial"/>
                <a:ea typeface="Arial"/>
                <a:cs typeface="Arial"/>
              </a:rPr>
              <a:t>From</a:t>
            </a:r>
            <a:r>
              <a:rPr b="0" dirty="0" sz="2400" kern="0" spc="40">
                <a:solidFill>
                  <a:srgbClr val="000000"/>
                </a:solidFill>
                <a:latin typeface="Arial"/>
                <a:ea typeface="Arial"/>
                <a:cs typeface="Arial"/>
              </a:rPr>
              <a:t> </a:t>
            </a:r>
            <a:r>
              <a:rPr b="0" dirty="0" sz="2400" kern="0" spc="-40">
                <a:solidFill>
                  <a:srgbClr val="000000"/>
                </a:solidFill>
                <a:latin typeface="Arial"/>
                <a:ea typeface="Arial"/>
                <a:cs typeface="Arial"/>
              </a:rPr>
              <a:t>each</a:t>
            </a:r>
            <a:r>
              <a:rPr b="0" dirty="0" sz="2400" kern="0" spc="30">
                <a:solidFill>
                  <a:srgbClr val="000000"/>
                </a:solidFill>
                <a:latin typeface="Arial"/>
                <a:ea typeface="Arial"/>
                <a:cs typeface="Arial"/>
              </a:rPr>
              <a:t> </a:t>
            </a:r>
            <a:r>
              <a:rPr b="0" dirty="0" sz="2400" kern="0" spc="-40">
                <a:solidFill>
                  <a:srgbClr val="000000"/>
                </a:solidFill>
                <a:latin typeface="Arial"/>
                <a:ea typeface="Arial"/>
                <a:cs typeface="Arial"/>
              </a:rPr>
              <a:t>sorted</a:t>
            </a:r>
            <a:r>
              <a:rPr b="0" dirty="0" sz="2400" kern="0" spc="90">
                <a:solidFill>
                  <a:srgbClr val="000000"/>
                </a:solidFill>
                <a:latin typeface="Arial"/>
                <a:ea typeface="Arial"/>
                <a:cs typeface="Arial"/>
              </a:rPr>
              <a:t> </a:t>
            </a:r>
            <a:r>
              <a:rPr b="0" dirty="0" sz="2400" kern="0" spc="-40">
                <a:solidFill>
                  <a:srgbClr val="000000"/>
                </a:solidFill>
                <a:latin typeface="Arial"/>
                <a:ea typeface="Arial"/>
                <a:cs typeface="Arial"/>
              </a:rPr>
              <a:t>block</a:t>
            </a:r>
            <a:r>
              <a:rPr b="0" dirty="0" sz="2400" kern="0" spc="80">
                <a:solidFill>
                  <a:srgbClr val="000000"/>
                </a:solidFill>
                <a:latin typeface="Arial"/>
                <a:ea typeface="Arial"/>
                <a:cs typeface="Arial"/>
              </a:rPr>
              <a:t> </a:t>
            </a:r>
            <a:r>
              <a:rPr b="0" dirty="0" sz="2400" kern="0" spc="-40">
                <a:solidFill>
                  <a:srgbClr val="000000"/>
                </a:solidFill>
                <a:latin typeface="Arial"/>
                <a:ea typeface="Arial"/>
                <a:cs typeface="Arial"/>
              </a:rPr>
              <a:t>it</a:t>
            </a:r>
            <a:r>
              <a:rPr b="0" dirty="0" sz="2400" kern="0" spc="50">
                <a:solidFill>
                  <a:srgbClr val="000000"/>
                </a:solidFill>
                <a:latin typeface="Arial"/>
                <a:ea typeface="Arial"/>
                <a:cs typeface="Arial"/>
              </a:rPr>
              <a:t> </a:t>
            </a:r>
            <a:r>
              <a:rPr b="0" dirty="0" sz="2400" kern="0" spc="-40">
                <a:solidFill>
                  <a:srgbClr val="000000"/>
                </a:solidFill>
                <a:latin typeface="Arial"/>
                <a:ea typeface="Arial"/>
                <a:cs typeface="Arial"/>
              </a:rPr>
              <a:t>chooses</a:t>
            </a:r>
            <a:r>
              <a:rPr b="0" dirty="0" sz="2400" kern="0" spc="30">
                <a:solidFill>
                  <a:srgbClr val="000000"/>
                </a:solidFill>
                <a:latin typeface="Arial"/>
                <a:ea typeface="Arial"/>
                <a:cs typeface="Arial"/>
              </a:rPr>
              <a:t> </a:t>
            </a:r>
            <a:r>
              <a:rPr b="0" dirty="0" sz="2400" i="1" kern="0" spc="-40">
                <a:solidFill>
                  <a:srgbClr val="000000"/>
                </a:solidFill>
                <a:latin typeface="Arial"/>
                <a:ea typeface="Arial"/>
                <a:cs typeface="Arial"/>
              </a:rPr>
              <a:t>m</a:t>
            </a:r>
            <a:r>
              <a:rPr b="0" dirty="0" sz="2400" i="1" kern="0" spc="-20">
                <a:solidFill>
                  <a:srgbClr val="000000"/>
                </a:solidFill>
                <a:latin typeface="Arial"/>
                <a:ea typeface="Arial"/>
                <a:cs typeface="Arial"/>
              </a:rPr>
              <a:t> </a:t>
            </a:r>
            <a:r>
              <a:rPr b="0" dirty="0" sz="2400" kern="0" spc="-50">
                <a:solidFill>
                  <a:srgbClr val="000000"/>
                </a:solidFill>
                <a:latin typeface="Arial"/>
                <a:ea typeface="Arial"/>
                <a:cs typeface="Arial"/>
              </a:rPr>
              <a:t>–</a:t>
            </a:r>
            <a:r>
              <a:rPr b="0" dirty="0" sz="2400" kern="0" spc="150">
                <a:solidFill>
                  <a:srgbClr val="000000"/>
                </a:solidFill>
                <a:latin typeface="Arial"/>
                <a:ea typeface="Arial"/>
                <a:cs typeface="Arial"/>
              </a:rPr>
              <a:t> </a:t>
            </a:r>
            <a:r>
              <a:rPr b="0" dirty="0" sz="2400" kern="0" spc="-50">
                <a:solidFill>
                  <a:srgbClr val="000000"/>
                </a:solidFill>
                <a:latin typeface="Arial"/>
                <a:ea typeface="Arial"/>
                <a:cs typeface="Arial"/>
              </a:rPr>
              <a:t>1</a:t>
            </a:r>
            <a:r>
              <a:rPr b="0" dirty="0" sz="2400" kern="0" spc="40">
                <a:solidFill>
                  <a:srgbClr val="000000"/>
                </a:solidFill>
                <a:latin typeface="Arial"/>
                <a:ea typeface="Arial"/>
                <a:cs typeface="Arial"/>
              </a:rPr>
              <a:t> </a:t>
            </a:r>
            <a:r>
              <a:rPr b="0" dirty="0" sz="2400" kern="0" spc="-50">
                <a:solidFill>
                  <a:srgbClr val="000000"/>
                </a:solidFill>
                <a:latin typeface="Arial"/>
                <a:ea typeface="Arial"/>
                <a:cs typeface="Arial"/>
              </a:rPr>
              <a:t>evenly</a:t>
            </a:r>
            <a:r>
              <a:rPr b="0" dirty="0" sz="2400" kern="0" spc="30">
                <a:solidFill>
                  <a:srgbClr val="000000"/>
                </a:solidFill>
                <a:latin typeface="Arial"/>
                <a:ea typeface="Arial"/>
                <a:cs typeface="Arial"/>
              </a:rPr>
              <a:t> </a:t>
            </a:r>
            <a:r>
              <a:rPr b="0" dirty="0" sz="2400" kern="0" spc="-50">
                <a:solidFill>
                  <a:srgbClr val="000000"/>
                </a:solidFill>
                <a:latin typeface="Arial"/>
                <a:ea typeface="Arial"/>
                <a:cs typeface="Arial"/>
              </a:rPr>
              <a:t>spaced</a:t>
            </a:r>
            <a:r>
              <a:rPr b="0" dirty="0" sz="2400" kern="0" spc="40">
                <a:solidFill>
                  <a:srgbClr val="000000"/>
                </a:solidFill>
                <a:latin typeface="Arial"/>
                <a:ea typeface="Arial"/>
                <a:cs typeface="Arial"/>
              </a:rPr>
              <a:t> </a:t>
            </a:r>
            <a:r>
              <a:rPr b="0" dirty="0" sz="2400" kern="0" spc="-50">
                <a:solidFill>
                  <a:srgbClr val="000000"/>
                </a:solidFill>
                <a:latin typeface="Arial"/>
                <a:ea typeface="Arial"/>
                <a:cs typeface="Arial"/>
              </a:rPr>
              <a:t>elements</a:t>
            </a:r>
            <a:r>
              <a:rPr b="0" dirty="0" sz="2400" kern="0" spc="-50">
                <a:solidFill>
                  <a:srgbClr val="000000"/>
                </a:solidFill>
                <a:latin typeface="Arial"/>
                <a:ea typeface="Arial"/>
                <a:cs typeface="Arial"/>
              </a:rPr>
              <a:t>.</a:t>
            </a:r>
            <a:endParaRPr altLang="Arial" b="0" dirty="0" sz="2400" lang="Arial">
              <a:solidFill>
                <a:srgbClr val="000000"/>
              </a:solidFill>
            </a:endParaRPr>
          </a:p>
          <a:p>
            <a:pPr algn="l" eaLnBrk="0" indent="-219075" marL="231775" rtl="0">
              <a:lnSpc>
                <a:spcPct val="95000"/>
              </a:lnSpc>
              <a:spcBef>
                <a:spcPts val="1475"/>
              </a:spcBef>
            </a:pPr>
            <a:r>
              <a:rPr b="0" dirty="0" sz="1800" kern="0" spc="-40">
                <a:solidFill>
                  <a:srgbClr val="000000"/>
                </a:solidFill>
                <a:latin typeface="Wingdings"/>
                <a:ea typeface="Wingdings"/>
                <a:cs typeface="Wingdings"/>
              </a:rPr>
              <a:t>n</a:t>
            </a:r>
            <a:r>
              <a:rPr b="0" dirty="0" sz="1800" kern="0" spc="-590">
                <a:solidFill>
                  <a:srgbClr val="000000"/>
                </a:solidFill>
                <a:latin typeface="Wingdings"/>
                <a:ea typeface="Wingdings"/>
                <a:cs typeface="Wingdings"/>
              </a:rPr>
              <a:t> </a:t>
            </a:r>
            <a:r>
              <a:rPr b="0" dirty="0" sz="2400" kern="0" spc="-40">
                <a:solidFill>
                  <a:srgbClr val="000000"/>
                </a:solidFill>
                <a:latin typeface="Arial"/>
                <a:ea typeface="Arial"/>
                <a:cs typeface="Arial"/>
              </a:rPr>
              <a:t>The</a:t>
            </a:r>
            <a:r>
              <a:rPr b="0" dirty="0" sz="2400" kern="0" spc="40">
                <a:solidFill>
                  <a:srgbClr val="000000"/>
                </a:solidFill>
                <a:latin typeface="Arial"/>
                <a:ea typeface="Arial"/>
                <a:cs typeface="Arial"/>
              </a:rPr>
              <a:t> </a:t>
            </a:r>
            <a:r>
              <a:rPr b="0" dirty="0" sz="2400" i="1" kern="0" spc="-40">
                <a:solidFill>
                  <a:srgbClr val="000000"/>
                </a:solidFill>
                <a:latin typeface="Arial"/>
                <a:ea typeface="Arial"/>
                <a:cs typeface="Arial"/>
              </a:rPr>
              <a:t>m</a:t>
            </a:r>
            <a:r>
              <a:rPr b="0" dirty="0" sz="2400" kern="0" spc="-50">
                <a:solidFill>
                  <a:srgbClr val="000000"/>
                </a:solidFill>
                <a:latin typeface="Arial"/>
                <a:ea typeface="Arial"/>
                <a:cs typeface="Arial"/>
              </a:rPr>
              <a:t>(</a:t>
            </a:r>
            <a:r>
              <a:rPr b="0" dirty="0" sz="2400" i="1" kern="0" spc="-50">
                <a:solidFill>
                  <a:srgbClr val="000000"/>
                </a:solidFill>
                <a:latin typeface="Arial"/>
                <a:ea typeface="Arial"/>
                <a:cs typeface="Arial"/>
              </a:rPr>
              <a:t>m</a:t>
            </a:r>
            <a:r>
              <a:rPr b="0" dirty="0" sz="2400" i="1" kern="0" spc="-30">
                <a:solidFill>
                  <a:srgbClr val="000000"/>
                </a:solidFill>
                <a:latin typeface="Arial"/>
                <a:ea typeface="Arial"/>
                <a:cs typeface="Arial"/>
              </a:rPr>
              <a:t> </a:t>
            </a:r>
            <a:r>
              <a:rPr b="0" dirty="0" sz="2400" kern="0" spc="-50">
                <a:solidFill>
                  <a:srgbClr val="000000"/>
                </a:solidFill>
                <a:latin typeface="Arial"/>
                <a:ea typeface="Arial"/>
                <a:cs typeface="Arial"/>
              </a:rPr>
              <a:t>–</a:t>
            </a:r>
            <a:r>
              <a:rPr b="0" dirty="0" sz="2400" kern="0" spc="160">
                <a:solidFill>
                  <a:srgbClr val="000000"/>
                </a:solidFill>
                <a:latin typeface="Arial"/>
                <a:ea typeface="Arial"/>
                <a:cs typeface="Arial"/>
              </a:rPr>
              <a:t> </a:t>
            </a:r>
            <a:r>
              <a:rPr b="0" dirty="0" sz="2400" kern="0" spc="-50">
                <a:solidFill>
                  <a:srgbClr val="000000"/>
                </a:solidFill>
                <a:latin typeface="Arial"/>
                <a:ea typeface="Arial"/>
                <a:cs typeface="Arial"/>
              </a:rPr>
              <a:t>1)</a:t>
            </a:r>
            <a:r>
              <a:rPr b="0" dirty="0" sz="2400" kern="0" spc="40">
                <a:solidFill>
                  <a:srgbClr val="000000"/>
                </a:solidFill>
                <a:latin typeface="Arial"/>
                <a:ea typeface="Arial"/>
                <a:cs typeface="Arial"/>
              </a:rPr>
              <a:t> </a:t>
            </a:r>
            <a:r>
              <a:rPr b="0" dirty="0" sz="2400" kern="0" spc="-40">
                <a:solidFill>
                  <a:srgbClr val="000000"/>
                </a:solidFill>
                <a:latin typeface="Arial"/>
                <a:ea typeface="Arial"/>
                <a:cs typeface="Arial"/>
              </a:rPr>
              <a:t>elements</a:t>
            </a:r>
            <a:r>
              <a:rPr b="0" dirty="0" sz="2400" kern="0" spc="30">
                <a:solidFill>
                  <a:srgbClr val="000000"/>
                </a:solidFill>
                <a:latin typeface="Arial"/>
                <a:ea typeface="Arial"/>
                <a:cs typeface="Arial"/>
              </a:rPr>
              <a:t> </a:t>
            </a:r>
            <a:r>
              <a:rPr b="0" dirty="0" sz="2400" kern="0" spc="-40">
                <a:solidFill>
                  <a:srgbClr val="000000"/>
                </a:solidFill>
                <a:latin typeface="Arial"/>
                <a:ea typeface="Arial"/>
                <a:cs typeface="Arial"/>
              </a:rPr>
              <a:t>selected</a:t>
            </a:r>
            <a:r>
              <a:rPr b="0" dirty="0" sz="2400" kern="0" spc="0">
                <a:solidFill>
                  <a:srgbClr val="000000"/>
                </a:solidFill>
                <a:latin typeface="Arial"/>
                <a:ea typeface="Arial"/>
                <a:cs typeface="Arial"/>
              </a:rPr>
              <a:t> </a:t>
            </a:r>
            <a:r>
              <a:rPr b="0" dirty="0" sz="2400" kern="0" spc="-40">
                <a:solidFill>
                  <a:srgbClr val="000000"/>
                </a:solidFill>
                <a:latin typeface="Arial"/>
                <a:ea typeface="Arial"/>
                <a:cs typeface="Arial"/>
              </a:rPr>
              <a:t>from</a:t>
            </a:r>
            <a:r>
              <a:rPr b="0" dirty="0" sz="2400" kern="0" spc="30">
                <a:solidFill>
                  <a:srgbClr val="000000"/>
                </a:solidFill>
                <a:latin typeface="Arial"/>
                <a:ea typeface="Arial"/>
                <a:cs typeface="Arial"/>
              </a:rPr>
              <a:t> </a:t>
            </a:r>
            <a:r>
              <a:rPr b="0" dirty="0" sz="2400" kern="0" spc="-40">
                <a:solidFill>
                  <a:srgbClr val="000000"/>
                </a:solidFill>
                <a:latin typeface="Arial"/>
                <a:ea typeface="Arial"/>
                <a:cs typeface="Arial"/>
              </a:rPr>
              <a:t>all</a:t>
            </a:r>
            <a:r>
              <a:rPr b="0" dirty="0" sz="2400" kern="0" spc="20">
                <a:solidFill>
                  <a:srgbClr val="000000"/>
                </a:solidFill>
                <a:latin typeface="Arial"/>
                <a:ea typeface="Arial"/>
                <a:cs typeface="Arial"/>
              </a:rPr>
              <a:t> </a:t>
            </a:r>
            <a:r>
              <a:rPr b="0" dirty="0" sz="2400" kern="0" spc="-40">
                <a:solidFill>
                  <a:srgbClr val="000000"/>
                </a:solidFill>
                <a:latin typeface="Arial"/>
                <a:ea typeface="Arial"/>
                <a:cs typeface="Arial"/>
              </a:rPr>
              <a:t>the</a:t>
            </a:r>
            <a:r>
              <a:rPr b="0" dirty="0" sz="2400" kern="0" spc="80">
                <a:solidFill>
                  <a:srgbClr val="000000"/>
                </a:solidFill>
                <a:latin typeface="Arial"/>
                <a:ea typeface="Arial"/>
                <a:cs typeface="Arial"/>
              </a:rPr>
              <a:t> </a:t>
            </a:r>
            <a:r>
              <a:rPr b="0" dirty="0" sz="2400" kern="0" spc="-40">
                <a:solidFill>
                  <a:srgbClr val="000000"/>
                </a:solidFill>
                <a:latin typeface="Arial"/>
                <a:ea typeface="Arial"/>
                <a:cs typeface="Arial"/>
              </a:rPr>
              <a:t>b</a:t>
            </a:r>
            <a:r>
              <a:rPr b="0" dirty="0" sz="2400" kern="0" spc="-50">
                <a:solidFill>
                  <a:srgbClr val="000000"/>
                </a:solidFill>
                <a:latin typeface="Arial"/>
                <a:ea typeface="Arial"/>
                <a:cs typeface="Arial"/>
              </a:rPr>
              <a:t>locks</a:t>
            </a:r>
            <a:r>
              <a:rPr b="0" dirty="0" sz="2400" kern="0" spc="90">
                <a:solidFill>
                  <a:srgbClr val="000000"/>
                </a:solidFill>
                <a:latin typeface="Arial"/>
                <a:ea typeface="Arial"/>
                <a:cs typeface="Arial"/>
              </a:rPr>
              <a:t> </a:t>
            </a:r>
            <a:r>
              <a:rPr b="0" dirty="0" sz="2400" kern="0" spc="-50">
                <a:solidFill>
                  <a:srgbClr val="000000"/>
                </a:solidFill>
                <a:latin typeface="Arial"/>
                <a:ea typeface="Arial"/>
                <a:cs typeface="Arial"/>
              </a:rPr>
              <a:t>represent</a:t>
            </a:r>
            <a:r>
              <a:rPr b="0" dirty="0" sz="2400" kern="0" spc="10">
                <a:solidFill>
                  <a:srgbClr val="000000"/>
                </a:solidFill>
                <a:latin typeface="Arial"/>
                <a:ea typeface="Arial"/>
                <a:cs typeface="Arial"/>
              </a:rPr>
              <a:t> </a:t>
            </a:r>
            <a:r>
              <a:rPr b="0" dirty="0" sz="2400" kern="0" spc="-50">
                <a:solidFill>
                  <a:srgbClr val="000000"/>
                </a:solidFill>
                <a:latin typeface="Arial"/>
                <a:ea typeface="Arial"/>
                <a:cs typeface="Arial"/>
              </a:rPr>
              <a:t>the</a:t>
            </a:r>
            <a:r>
              <a:rPr b="0" dirty="0" sz="2400" kern="0" spc="30">
                <a:solidFill>
                  <a:srgbClr val="000000"/>
                </a:solidFill>
                <a:latin typeface="Arial"/>
                <a:ea typeface="Arial"/>
                <a:cs typeface="Arial"/>
              </a:rPr>
              <a:t> </a:t>
            </a:r>
            <a:r>
              <a:rPr b="0" dirty="0" sz="2400" kern="0" spc="-50">
                <a:solidFill>
                  <a:srgbClr val="000000"/>
                </a:solidFill>
                <a:latin typeface="Arial"/>
                <a:ea typeface="Arial"/>
                <a:cs typeface="Arial"/>
              </a:rPr>
              <a:t>sample</a:t>
            </a:r>
            <a:r>
              <a:rPr b="0" dirty="0" sz="2400" kern="0" spc="90">
                <a:solidFill>
                  <a:srgbClr val="000000"/>
                </a:solidFill>
                <a:latin typeface="Arial"/>
                <a:ea typeface="Arial"/>
                <a:cs typeface="Arial"/>
              </a:rPr>
              <a:t> </a:t>
            </a:r>
            <a:r>
              <a:rPr b="0" dirty="0" sz="2400" kern="0" spc="-50">
                <a:solidFill>
                  <a:srgbClr val="000000"/>
                </a:solidFill>
                <a:latin typeface="Arial"/>
                <a:ea typeface="Arial"/>
                <a:cs typeface="Arial"/>
              </a:rPr>
              <a:t>used</a:t>
            </a:r>
            <a:r>
              <a:rPr b="0" dirty="0" sz="2400" kern="0" spc="10">
                <a:solidFill>
                  <a:srgbClr val="000000"/>
                </a:solidFill>
                <a:latin typeface="Arial"/>
                <a:ea typeface="Arial"/>
                <a:cs typeface="Arial"/>
              </a:rPr>
              <a:t> </a:t>
            </a:r>
            <a:r>
              <a:rPr b="0" dirty="0" sz="2400" kern="0" spc="-50">
                <a:solidFill>
                  <a:srgbClr val="000000"/>
                </a:solidFill>
                <a:latin typeface="Arial"/>
                <a:ea typeface="Arial"/>
                <a:cs typeface="Arial"/>
              </a:rPr>
              <a:t>to</a:t>
            </a:r>
            <a:r>
              <a:rPr b="0" dirty="0" sz="2400" kern="0" spc="0">
                <a:solidFill>
                  <a:srgbClr val="000000"/>
                </a:solidFill>
                <a:latin typeface="Arial"/>
                <a:ea typeface="Arial"/>
                <a:cs typeface="Arial"/>
              </a:rPr>
              <a:t>      </a:t>
            </a:r>
            <a:r>
              <a:rPr b="0" dirty="0" sz="2800" kern="0" spc="-70">
                <a:solidFill>
                  <a:srgbClr val="000000"/>
                </a:solidFill>
                <a:latin typeface="Arial"/>
                <a:ea typeface="Arial"/>
                <a:cs typeface="Arial"/>
              </a:rPr>
              <a:t>determine</a:t>
            </a:r>
            <a:r>
              <a:rPr b="0" dirty="0" sz="2800" kern="0" spc="-20">
                <a:solidFill>
                  <a:srgbClr val="000000"/>
                </a:solidFill>
                <a:latin typeface="Arial"/>
                <a:ea typeface="Arial"/>
                <a:cs typeface="Arial"/>
              </a:rPr>
              <a:t> </a:t>
            </a:r>
            <a:r>
              <a:rPr b="0" dirty="0" sz="2800" kern="0" spc="-70">
                <a:solidFill>
                  <a:srgbClr val="000000"/>
                </a:solidFill>
                <a:latin typeface="Arial"/>
                <a:ea typeface="Arial"/>
                <a:cs typeface="Arial"/>
              </a:rPr>
              <a:t>the</a:t>
            </a:r>
            <a:r>
              <a:rPr b="0" dirty="0" sz="2800" kern="0" spc="60">
                <a:solidFill>
                  <a:srgbClr val="000000"/>
                </a:solidFill>
                <a:latin typeface="Arial"/>
                <a:ea typeface="Arial"/>
                <a:cs typeface="Arial"/>
              </a:rPr>
              <a:t> </a:t>
            </a:r>
            <a:r>
              <a:rPr b="0" dirty="0" sz="2800" kern="0" spc="-70">
                <a:solidFill>
                  <a:srgbClr val="000000"/>
                </a:solidFill>
                <a:latin typeface="Arial"/>
                <a:ea typeface="Arial"/>
                <a:cs typeface="Arial"/>
              </a:rPr>
              <a:t>b</a:t>
            </a:r>
            <a:r>
              <a:rPr b="0" dirty="0" sz="2800" kern="0" spc="-80">
                <a:solidFill>
                  <a:srgbClr val="000000"/>
                </a:solidFill>
                <a:latin typeface="Arial"/>
                <a:ea typeface="Arial"/>
                <a:cs typeface="Arial"/>
              </a:rPr>
              <a:t>uckets</a:t>
            </a:r>
            <a:r>
              <a:rPr b="0" dirty="0" sz="2800" kern="0" spc="-80">
                <a:solidFill>
                  <a:srgbClr val="000000"/>
                </a:solidFill>
                <a:latin typeface="Arial"/>
                <a:ea typeface="Arial"/>
                <a:cs typeface="Arial"/>
              </a:rPr>
              <a:t>.</a:t>
            </a:r>
            <a:endParaRPr altLang="Arial" b="0" dirty="0" sz="2800" lang="Arial">
              <a:solidFill>
                <a:srgbClr val="000000"/>
              </a:solidFill>
            </a:endParaRPr>
          </a:p>
          <a:p>
            <a:pPr algn="l" eaLnBrk="0" rtl="0">
              <a:lnSpc>
                <a:spcPct val="104000"/>
              </a:lnSpc>
            </a:pPr>
            <a:endParaRPr altLang="Arial" b="0" dirty="0" sz="1800" lang="Arial">
              <a:solidFill>
                <a:srgbClr val="000000"/>
              </a:solidFill>
            </a:endParaRPr>
          </a:p>
          <a:p>
            <a:pPr algn="l" eaLnBrk="0" rtl="0">
              <a:lnSpc>
                <a:spcPct val="10028"/>
              </a:lnSpc>
            </a:pPr>
            <a:endParaRPr altLang="Arial" b="0" dirty="0" sz="400" lang="Arial">
              <a:solidFill>
                <a:srgbClr val="000000"/>
              </a:solidFill>
            </a:endParaRPr>
          </a:p>
          <a:p>
            <a:pPr algn="l" eaLnBrk="0" indent="-225425" marL="238125" rtl="0">
              <a:lnSpc>
                <a:spcPct val="95000"/>
              </a:lnSpc>
            </a:pPr>
            <a:r>
              <a:rPr b="0" dirty="0" sz="1800" kern="0" spc="-40">
                <a:solidFill>
                  <a:srgbClr val="000000"/>
                </a:solidFill>
                <a:latin typeface="Wingdings"/>
                <a:ea typeface="Wingdings"/>
                <a:cs typeface="Wingdings"/>
              </a:rPr>
              <a:t>n</a:t>
            </a:r>
            <a:r>
              <a:rPr b="0" dirty="0" sz="1800" kern="0" spc="-590">
                <a:solidFill>
                  <a:srgbClr val="000000"/>
                </a:solidFill>
                <a:latin typeface="Wingdings"/>
                <a:ea typeface="Wingdings"/>
                <a:cs typeface="Wingdings"/>
              </a:rPr>
              <a:t> </a:t>
            </a:r>
            <a:r>
              <a:rPr b="0" dirty="0" sz="2400" kern="0" spc="-40">
                <a:solidFill>
                  <a:srgbClr val="000000"/>
                </a:solidFill>
                <a:latin typeface="Arial"/>
                <a:ea typeface="Arial"/>
                <a:cs typeface="Arial"/>
              </a:rPr>
              <a:t>This</a:t>
            </a:r>
            <a:r>
              <a:rPr b="0" dirty="0" sz="2400" kern="0" spc="30">
                <a:solidFill>
                  <a:srgbClr val="000000"/>
                </a:solidFill>
                <a:latin typeface="Arial"/>
                <a:ea typeface="Arial"/>
                <a:cs typeface="Arial"/>
              </a:rPr>
              <a:t> </a:t>
            </a:r>
            <a:r>
              <a:rPr b="0" dirty="0" sz="2400" kern="0" spc="-40">
                <a:solidFill>
                  <a:srgbClr val="000000"/>
                </a:solidFill>
                <a:latin typeface="Arial"/>
                <a:ea typeface="Arial"/>
                <a:cs typeface="Arial"/>
              </a:rPr>
              <a:t>scheme</a:t>
            </a:r>
            <a:r>
              <a:rPr b="0" dirty="0" sz="2400" kern="0" spc="40">
                <a:solidFill>
                  <a:srgbClr val="000000"/>
                </a:solidFill>
                <a:latin typeface="Arial"/>
                <a:ea typeface="Arial"/>
                <a:cs typeface="Arial"/>
              </a:rPr>
              <a:t> </a:t>
            </a:r>
            <a:r>
              <a:rPr b="0" dirty="0" sz="2400" kern="0" spc="-40">
                <a:solidFill>
                  <a:srgbClr val="000000"/>
                </a:solidFill>
                <a:latin typeface="Arial"/>
                <a:ea typeface="Arial"/>
                <a:cs typeface="Arial"/>
              </a:rPr>
              <a:t>guarantees</a:t>
            </a:r>
            <a:r>
              <a:rPr b="0" dirty="0" sz="2400" kern="0" spc="10">
                <a:solidFill>
                  <a:srgbClr val="000000"/>
                </a:solidFill>
                <a:latin typeface="Arial"/>
                <a:ea typeface="Arial"/>
                <a:cs typeface="Arial"/>
              </a:rPr>
              <a:t> </a:t>
            </a:r>
            <a:r>
              <a:rPr b="0" dirty="0" sz="2400" kern="0" spc="-40">
                <a:solidFill>
                  <a:srgbClr val="000000"/>
                </a:solidFill>
                <a:latin typeface="Arial"/>
                <a:ea typeface="Arial"/>
                <a:cs typeface="Arial"/>
              </a:rPr>
              <a:t>that</a:t>
            </a:r>
            <a:r>
              <a:rPr b="0" dirty="0" sz="2400" kern="0" spc="10">
                <a:solidFill>
                  <a:srgbClr val="000000"/>
                </a:solidFill>
                <a:latin typeface="Arial"/>
                <a:ea typeface="Arial"/>
                <a:cs typeface="Arial"/>
              </a:rPr>
              <a:t> </a:t>
            </a:r>
            <a:r>
              <a:rPr b="0" dirty="0" sz="2400" kern="0" spc="-40">
                <a:solidFill>
                  <a:srgbClr val="000000"/>
                </a:solidFill>
                <a:latin typeface="Arial"/>
                <a:ea typeface="Arial"/>
                <a:cs typeface="Arial"/>
              </a:rPr>
              <a:t>the</a:t>
            </a:r>
            <a:r>
              <a:rPr b="0" dirty="0" sz="2400" kern="0" spc="90">
                <a:solidFill>
                  <a:srgbClr val="000000"/>
                </a:solidFill>
                <a:latin typeface="Arial"/>
                <a:ea typeface="Arial"/>
                <a:cs typeface="Arial"/>
              </a:rPr>
              <a:t> </a:t>
            </a:r>
            <a:r>
              <a:rPr b="0" dirty="0" sz="2400" kern="0" spc="-40">
                <a:solidFill>
                  <a:srgbClr val="000000"/>
                </a:solidFill>
                <a:latin typeface="Arial"/>
                <a:ea typeface="Arial"/>
                <a:cs typeface="Arial"/>
              </a:rPr>
              <a:t>nu</a:t>
            </a:r>
            <a:r>
              <a:rPr b="0" dirty="0" sz="2400" kern="0" spc="-50">
                <a:solidFill>
                  <a:srgbClr val="000000"/>
                </a:solidFill>
                <a:latin typeface="Arial"/>
                <a:ea typeface="Arial"/>
                <a:cs typeface="Arial"/>
              </a:rPr>
              <a:t>mber</a:t>
            </a:r>
            <a:r>
              <a:rPr b="0" dirty="0" sz="2400" kern="0" spc="10">
                <a:solidFill>
                  <a:srgbClr val="000000"/>
                </a:solidFill>
                <a:latin typeface="Arial"/>
                <a:ea typeface="Arial"/>
                <a:cs typeface="Arial"/>
              </a:rPr>
              <a:t> </a:t>
            </a:r>
            <a:r>
              <a:rPr b="0" dirty="0" sz="2400" kern="0" spc="-50">
                <a:solidFill>
                  <a:srgbClr val="000000"/>
                </a:solidFill>
                <a:latin typeface="Arial"/>
                <a:ea typeface="Arial"/>
                <a:cs typeface="Arial"/>
              </a:rPr>
              <a:t>of</a:t>
            </a:r>
            <a:r>
              <a:rPr b="0" dirty="0" sz="2400" kern="0" spc="-20">
                <a:solidFill>
                  <a:srgbClr val="000000"/>
                </a:solidFill>
                <a:latin typeface="Arial"/>
                <a:ea typeface="Arial"/>
                <a:cs typeface="Arial"/>
              </a:rPr>
              <a:t> </a:t>
            </a:r>
            <a:r>
              <a:rPr b="0" dirty="0" sz="2400" kern="0" spc="-50">
                <a:solidFill>
                  <a:srgbClr val="000000"/>
                </a:solidFill>
                <a:latin typeface="Arial"/>
                <a:ea typeface="Arial"/>
                <a:cs typeface="Arial"/>
              </a:rPr>
              <a:t>elements</a:t>
            </a:r>
            <a:r>
              <a:rPr b="0" dirty="0" sz="2400" kern="0" spc="30">
                <a:solidFill>
                  <a:srgbClr val="000000"/>
                </a:solidFill>
                <a:latin typeface="Arial"/>
                <a:ea typeface="Arial"/>
                <a:cs typeface="Arial"/>
              </a:rPr>
              <a:t> </a:t>
            </a:r>
            <a:r>
              <a:rPr b="0" dirty="0" sz="2400" kern="0" spc="-50">
                <a:solidFill>
                  <a:srgbClr val="000000"/>
                </a:solidFill>
                <a:latin typeface="Arial"/>
                <a:ea typeface="Arial"/>
                <a:cs typeface="Arial"/>
              </a:rPr>
              <a:t>ending</a:t>
            </a:r>
            <a:r>
              <a:rPr b="0" dirty="0" sz="2400" kern="0" spc="90">
                <a:solidFill>
                  <a:srgbClr val="000000"/>
                </a:solidFill>
                <a:latin typeface="Arial"/>
                <a:ea typeface="Arial"/>
                <a:cs typeface="Arial"/>
              </a:rPr>
              <a:t> </a:t>
            </a:r>
            <a:r>
              <a:rPr b="0" dirty="0" sz="2400" kern="0" spc="-50">
                <a:solidFill>
                  <a:srgbClr val="000000"/>
                </a:solidFill>
                <a:latin typeface="Arial"/>
                <a:ea typeface="Arial"/>
                <a:cs typeface="Arial"/>
              </a:rPr>
              <a:t>up</a:t>
            </a:r>
            <a:r>
              <a:rPr b="0" dirty="0" sz="2400" kern="0" spc="80">
                <a:solidFill>
                  <a:srgbClr val="000000"/>
                </a:solidFill>
                <a:latin typeface="Arial"/>
                <a:ea typeface="Arial"/>
                <a:cs typeface="Arial"/>
              </a:rPr>
              <a:t> </a:t>
            </a:r>
            <a:r>
              <a:rPr b="0" dirty="0" sz="2400" kern="0" spc="-50">
                <a:solidFill>
                  <a:srgbClr val="000000"/>
                </a:solidFill>
                <a:latin typeface="Arial"/>
                <a:ea typeface="Arial"/>
                <a:cs typeface="Arial"/>
              </a:rPr>
              <a:t>in</a:t>
            </a:r>
            <a:r>
              <a:rPr b="0" dirty="0" sz="2400" kern="0" spc="40">
                <a:solidFill>
                  <a:srgbClr val="000000"/>
                </a:solidFill>
                <a:latin typeface="Arial"/>
                <a:ea typeface="Arial"/>
                <a:cs typeface="Arial"/>
              </a:rPr>
              <a:t> </a:t>
            </a:r>
            <a:r>
              <a:rPr b="0" dirty="0" sz="2400" kern="0" spc="-50">
                <a:solidFill>
                  <a:srgbClr val="000000"/>
                </a:solidFill>
                <a:latin typeface="Arial"/>
                <a:ea typeface="Arial"/>
                <a:cs typeface="Arial"/>
              </a:rPr>
              <a:t>each</a:t>
            </a:r>
            <a:r>
              <a:rPr b="0" dirty="0" sz="2400" kern="0" spc="90">
                <a:solidFill>
                  <a:srgbClr val="000000"/>
                </a:solidFill>
                <a:latin typeface="Arial"/>
                <a:ea typeface="Arial"/>
                <a:cs typeface="Arial"/>
              </a:rPr>
              <a:t> </a:t>
            </a:r>
            <a:r>
              <a:rPr b="0" dirty="0" sz="2400" kern="0" spc="-50">
                <a:solidFill>
                  <a:srgbClr val="000000"/>
                </a:solidFill>
                <a:latin typeface="Arial"/>
                <a:ea typeface="Arial"/>
                <a:cs typeface="Arial"/>
              </a:rPr>
              <a:t>bucket</a:t>
            </a:r>
            <a:r>
              <a:rPr b="0" dirty="0" sz="2400" kern="0" spc="80">
                <a:solidFill>
                  <a:srgbClr val="000000"/>
                </a:solidFill>
                <a:latin typeface="Arial"/>
                <a:ea typeface="Arial"/>
                <a:cs typeface="Arial"/>
              </a:rPr>
              <a:t> </a:t>
            </a:r>
            <a:r>
              <a:rPr b="0" dirty="0" sz="2400" kern="0" spc="-50">
                <a:solidFill>
                  <a:srgbClr val="000000"/>
                </a:solidFill>
                <a:latin typeface="Arial"/>
                <a:ea typeface="Arial"/>
                <a:cs typeface="Arial"/>
              </a:rPr>
              <a:t>is</a:t>
            </a:r>
            <a:r>
              <a:rPr b="0" dirty="0" sz="2400" kern="0" spc="0">
                <a:solidFill>
                  <a:srgbClr val="000000"/>
                </a:solidFill>
                <a:latin typeface="Arial"/>
                <a:ea typeface="Arial"/>
                <a:cs typeface="Arial"/>
              </a:rPr>
              <a:t>      </a:t>
            </a:r>
            <a:r>
              <a:rPr b="0" dirty="0" sz="2800" kern="0" spc="-70">
                <a:solidFill>
                  <a:srgbClr val="000000"/>
                </a:solidFill>
                <a:latin typeface="Arial"/>
                <a:ea typeface="Arial"/>
                <a:cs typeface="Arial"/>
              </a:rPr>
              <a:t>less</a:t>
            </a:r>
            <a:r>
              <a:rPr b="0" dirty="0" sz="2800" kern="0" spc="-20">
                <a:solidFill>
                  <a:srgbClr val="000000"/>
                </a:solidFill>
                <a:latin typeface="Arial"/>
                <a:ea typeface="Arial"/>
                <a:cs typeface="Arial"/>
              </a:rPr>
              <a:t> </a:t>
            </a:r>
            <a:r>
              <a:rPr b="0" dirty="0" sz="2800" kern="0" spc="-70">
                <a:solidFill>
                  <a:srgbClr val="000000"/>
                </a:solidFill>
                <a:latin typeface="Arial"/>
                <a:ea typeface="Arial"/>
                <a:cs typeface="Arial"/>
              </a:rPr>
              <a:t>than</a:t>
            </a:r>
            <a:r>
              <a:rPr b="0" dirty="0" sz="2800" kern="0" spc="0">
                <a:solidFill>
                  <a:srgbClr val="000000"/>
                </a:solidFill>
                <a:latin typeface="Arial"/>
                <a:ea typeface="Arial"/>
                <a:cs typeface="Arial"/>
              </a:rPr>
              <a:t> </a:t>
            </a:r>
            <a:r>
              <a:rPr b="0" dirty="0" sz="2800" kern="0" spc="-70">
                <a:solidFill>
                  <a:srgbClr val="000000"/>
                </a:solidFill>
                <a:latin typeface="Arial"/>
                <a:ea typeface="Arial"/>
                <a:cs typeface="Arial"/>
              </a:rPr>
              <a:t>2</a:t>
            </a:r>
            <a:r>
              <a:rPr b="0" dirty="0" sz="2800" i="1" kern="0" spc="-70">
                <a:solidFill>
                  <a:srgbClr val="000000"/>
                </a:solidFill>
                <a:latin typeface="Arial"/>
                <a:ea typeface="Arial"/>
                <a:cs typeface="Arial"/>
              </a:rPr>
              <a:t>n</a:t>
            </a:r>
            <a:r>
              <a:rPr b="0" dirty="0" sz="2800" kern="0" spc="-70">
                <a:solidFill>
                  <a:srgbClr val="000000"/>
                </a:solidFill>
                <a:latin typeface="Arial"/>
                <a:ea typeface="Arial"/>
                <a:cs typeface="Arial"/>
              </a:rPr>
              <a:t>/</a:t>
            </a:r>
            <a:r>
              <a:rPr b="0" dirty="0" sz="2800" i="1" kern="0" spc="-80">
                <a:solidFill>
                  <a:srgbClr val="000000"/>
                </a:solidFill>
                <a:latin typeface="Arial"/>
                <a:ea typeface="Arial"/>
                <a:cs typeface="Arial"/>
              </a:rPr>
              <a:t>m</a:t>
            </a:r>
            <a:r>
              <a:rPr b="0" dirty="0" sz="2800" kern="0" spc="-80">
                <a:solidFill>
                  <a:srgbClr val="000000"/>
                </a:solidFill>
                <a:latin typeface="Arial"/>
                <a:ea typeface="Arial"/>
                <a:cs typeface="Arial"/>
              </a:rPr>
              <a:t>.</a:t>
            </a:r>
            <a:endParaRPr altLang="Arial" b="0" dirty="0" sz="1800" lang="Arial">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5" name="Title 1"/>
          <p:cNvSpPr>
            <a:spLocks noGrp="1"/>
          </p:cNvSpPr>
          <p:nvPr>
            <p:ph type="title"/>
          </p:nvPr>
        </p:nvSpPr>
        <p:spPr>
          <a:ln w="63500">
            <a:solidFill>
              <a:srgbClr val="D04617"/>
            </a:solidFill>
            <a:prstDash val="solid"/>
          </a:ln>
        </p:spPr>
        <p:txBody>
          <a:bodyPr/>
          <a:p>
            <a:pPr algn="ctr"/>
            <a:r>
              <a:rPr dirty="0" lang="en-US"/>
              <a:t>ISSUES:</a:t>
            </a:r>
          </a:p>
        </p:txBody>
      </p:sp>
      <p:sp>
        <p:nvSpPr>
          <p:cNvPr id="1048596" name="Content Placeholder 2"/>
          <p:cNvSpPr>
            <a:spLocks noGrp="1"/>
          </p:cNvSpPr>
          <p:nvPr>
            <p:ph idx="1"/>
          </p:nvPr>
        </p:nvSpPr>
        <p:spPr>
          <a:ln w="63500">
            <a:solidFill>
              <a:srgbClr val="02A5E3"/>
            </a:solidFill>
            <a:prstDash val="solid"/>
          </a:ln>
        </p:spPr>
        <p:txBody>
          <a:bodyPr/>
          <a:p>
            <a:pPr indent="0" marL="0">
              <a:buNone/>
            </a:pPr>
            <a:r>
              <a:rPr b="1" dirty="0" lang="en-US">
                <a:solidFill>
                  <a:srgbClr val="333333"/>
                </a:solidFill>
                <a:latin typeface="Arial" panose="020B0604020202020204" pitchFamily="34" charset="0"/>
              </a:rPr>
              <a:t> </a:t>
            </a:r>
            <a:r>
              <a:rPr b="1" dirty="0" sz="3600" lang="en-US">
                <a:solidFill>
                  <a:srgbClr val="333333"/>
                </a:solidFill>
                <a:latin typeface="Arial" panose="020B0604020202020204" pitchFamily="34" charset="0"/>
              </a:rPr>
              <a:t> </a:t>
            </a:r>
            <a:r>
              <a:rPr b="1" dirty="0" sz="3600" i="0" lang="en-US">
                <a:solidFill>
                  <a:srgbClr val="333333"/>
                </a:solidFill>
                <a:effectLst/>
                <a:latin typeface="Arial" panose="020B0604020202020204" pitchFamily="34" charset="0"/>
              </a:rPr>
              <a:t>Issues in Sorting on Parallel Computers</a:t>
            </a:r>
            <a:endParaRPr sz="4000"/>
          </a:p>
          <a:p>
            <a:pPr indent="0" marL="0">
              <a:buNone/>
            </a:pPr>
            <a:r>
              <a:rPr altLang="en-US" dirty="0" lang="en-US"/>
              <a:t> </a:t>
            </a:r>
            <a:r>
              <a:rPr altLang="en-US" dirty="0" lang="en-US"/>
              <a:t> </a:t>
            </a:r>
            <a:r>
              <a:rPr altLang="en-US" dirty="0" lang="en-US"/>
              <a:t> </a:t>
            </a:r>
            <a:r>
              <a:rPr altLang="en-US" dirty="0" lang="en-US"/>
              <a:t> </a:t>
            </a:r>
            <a:r>
              <a:rPr altLang="en-US" dirty="0" lang="en-US"/>
              <a:t> </a:t>
            </a:r>
            <a:r>
              <a:rPr altLang="en-US" dirty="0" lang="en-US"/>
              <a:t> </a:t>
            </a:r>
            <a:endParaRPr dirty="0" lang="en-US"/>
          </a:p>
          <a:p>
            <a:pPr indent="0" marL="0">
              <a:buNone/>
            </a:pPr>
            <a:r>
              <a:rPr altLang="en-US" dirty="0" lang="en-US"/>
              <a:t> </a:t>
            </a:r>
            <a:r>
              <a:rPr altLang="en-US" dirty="0" lang="en-US"/>
              <a:t> </a:t>
            </a:r>
            <a:r>
              <a:rPr altLang="en-US" dirty="0" lang="en-US"/>
              <a:t> </a:t>
            </a:r>
            <a:r>
              <a:rPr altLang="en-US" dirty="0" lang="en-US"/>
              <a:t> </a:t>
            </a:r>
            <a:r>
              <a:rPr altLang="en-US" dirty="0" lang="en-US"/>
              <a:t> </a:t>
            </a:r>
            <a:r>
              <a:rPr altLang="en-US" b="1" dirty="0" sz="3200" lang="en-US"/>
              <a:t>1</a:t>
            </a:r>
            <a:r>
              <a:rPr altLang="en-US" b="1" dirty="0" sz="3200" lang="en-US"/>
              <a:t>.</a:t>
            </a:r>
            <a:r>
              <a:rPr altLang="en-US" b="1" dirty="0" sz="3200" lang="en-US"/>
              <a:t>W</a:t>
            </a:r>
            <a:r>
              <a:rPr altLang="en-US" b="1" dirty="0" sz="3200" lang="en-US"/>
              <a:t>h</a:t>
            </a:r>
            <a:r>
              <a:rPr altLang="en-US" b="1" dirty="0" sz="3200" lang="en-US"/>
              <a:t>e</a:t>
            </a:r>
            <a:r>
              <a:rPr altLang="en-US" b="1" dirty="0" sz="3200" lang="en-US"/>
              <a:t>r</a:t>
            </a:r>
            <a:r>
              <a:rPr altLang="en-US" b="1" dirty="0" sz="3200" lang="en-US"/>
              <a:t>e</a:t>
            </a:r>
            <a:r>
              <a:rPr altLang="en-US" b="1" dirty="0" sz="3200" lang="en-US"/>
              <a:t> </a:t>
            </a:r>
            <a:r>
              <a:rPr altLang="en-US" b="1" dirty="0" sz="3200" lang="en-US"/>
              <a:t>t</a:t>
            </a:r>
            <a:r>
              <a:rPr altLang="en-US" b="1" dirty="0" sz="3200" lang="en-US"/>
              <a:t>h</a:t>
            </a:r>
            <a:r>
              <a:rPr altLang="en-US" b="1" dirty="0" sz="3200" lang="en-US"/>
              <a:t>e</a:t>
            </a:r>
            <a:r>
              <a:rPr altLang="en-US" b="1" dirty="0" sz="3200" lang="en-US"/>
              <a:t> </a:t>
            </a:r>
            <a:r>
              <a:rPr altLang="en-US" b="1" dirty="0" sz="3200" lang="en-US"/>
              <a:t>i</a:t>
            </a:r>
            <a:r>
              <a:rPr altLang="en-US" b="1" dirty="0" sz="3200" lang="en-US"/>
              <a:t>n</a:t>
            </a:r>
            <a:r>
              <a:rPr altLang="en-US" b="1" dirty="0" sz="3200" lang="en-US"/>
              <a:t>p</a:t>
            </a:r>
            <a:r>
              <a:rPr altLang="en-US" b="1" dirty="0" sz="3200" lang="en-US"/>
              <a:t>u</a:t>
            </a:r>
            <a:r>
              <a:rPr altLang="en-US" b="1" dirty="0" sz="3200" lang="en-US"/>
              <a:t>t</a:t>
            </a:r>
            <a:r>
              <a:rPr altLang="en-US" b="1" dirty="0" sz="3200" lang="en-US"/>
              <a:t> </a:t>
            </a:r>
            <a:r>
              <a:rPr altLang="en-US" b="1" dirty="0" sz="3200" lang="en-US"/>
              <a:t>a</a:t>
            </a:r>
            <a:r>
              <a:rPr altLang="en-US" b="1" dirty="0" sz="3200" lang="en-US"/>
              <a:t>n</a:t>
            </a:r>
            <a:r>
              <a:rPr altLang="en-US" b="1" dirty="0" sz="3200" lang="en-US"/>
              <a:t>d</a:t>
            </a:r>
            <a:r>
              <a:rPr altLang="en-US" b="1" dirty="0" sz="3200" lang="en-US"/>
              <a:t> </a:t>
            </a:r>
            <a:r>
              <a:rPr altLang="en-US" b="1" dirty="0" sz="3200" lang="en-US"/>
              <a:t>o</a:t>
            </a:r>
            <a:r>
              <a:rPr altLang="en-US" b="1" dirty="0" sz="3200" lang="en-US"/>
              <a:t>u</a:t>
            </a:r>
            <a:r>
              <a:rPr altLang="en-US" b="1" dirty="0" sz="3200" lang="en-US"/>
              <a:t>t</a:t>
            </a:r>
            <a:r>
              <a:rPr altLang="en-US" b="1" dirty="0" sz="3200" lang="en-US"/>
              <a:t>p</a:t>
            </a:r>
            <a:r>
              <a:rPr altLang="en-US" b="1" dirty="0" sz="3200" lang="en-US"/>
              <a:t>u</a:t>
            </a:r>
            <a:r>
              <a:rPr altLang="en-US" b="1" dirty="0" sz="3200" lang="en-US"/>
              <a:t>t</a:t>
            </a:r>
            <a:r>
              <a:rPr altLang="en-US" b="1" dirty="0" sz="3200" lang="en-US"/>
              <a:t> </a:t>
            </a:r>
            <a:r>
              <a:rPr altLang="en-US" b="1" dirty="0" sz="3200" lang="en-US"/>
              <a:t>s</a:t>
            </a:r>
            <a:r>
              <a:rPr altLang="en-US" b="1" dirty="0" sz="3200" lang="en-US"/>
              <a:t>e</a:t>
            </a:r>
            <a:r>
              <a:rPr altLang="en-US" b="1" dirty="0" sz="3200" lang="en-US"/>
              <a:t>q</a:t>
            </a:r>
            <a:r>
              <a:rPr altLang="en-US" b="1" dirty="0" sz="3200" lang="en-US"/>
              <a:t>u</a:t>
            </a:r>
            <a:r>
              <a:rPr altLang="en-US" b="1" dirty="0" sz="3200" lang="en-US"/>
              <a:t>e</a:t>
            </a:r>
            <a:r>
              <a:rPr altLang="en-US" b="1" dirty="0" sz="3200" lang="en-US"/>
              <a:t>n</a:t>
            </a:r>
            <a:r>
              <a:rPr altLang="en-US" b="1" dirty="0" sz="3200" lang="en-US"/>
              <a:t>c</a:t>
            </a:r>
            <a:r>
              <a:rPr altLang="en-US" b="1" dirty="0" sz="3200" lang="en-US"/>
              <a:t>e</a:t>
            </a:r>
            <a:r>
              <a:rPr altLang="en-US" b="1" dirty="0" sz="3200" lang="en-US"/>
              <a:t>s</a:t>
            </a:r>
            <a:r>
              <a:rPr altLang="en-US" b="1" dirty="0" sz="3200" lang="en-US"/>
              <a:t> </a:t>
            </a:r>
            <a:r>
              <a:rPr altLang="en-US" b="1" dirty="0" sz="3200" lang="en-US"/>
              <a:t>a</a:t>
            </a:r>
            <a:r>
              <a:rPr altLang="en-US" b="1" dirty="0" sz="3200" lang="en-US"/>
              <a:t>r</a:t>
            </a:r>
            <a:r>
              <a:rPr altLang="en-US" b="1" dirty="0" sz="3200" lang="en-US"/>
              <a:t>e</a:t>
            </a:r>
            <a:r>
              <a:rPr altLang="en-US" b="1" dirty="0" sz="3200" lang="en-US"/>
              <a:t> </a:t>
            </a:r>
            <a:r>
              <a:rPr altLang="en-US" b="1" dirty="0" sz="3200" lang="en-US"/>
              <a:t>s</a:t>
            </a:r>
            <a:r>
              <a:rPr altLang="en-US" b="1" dirty="0" sz="3200" lang="en-US"/>
              <a:t>o</a:t>
            </a:r>
            <a:r>
              <a:rPr altLang="en-US" b="1" dirty="0" sz="3200" lang="en-US"/>
              <a:t>r</a:t>
            </a:r>
            <a:r>
              <a:rPr altLang="en-US" b="1" dirty="0" sz="3200" lang="en-US"/>
              <a:t>t</a:t>
            </a:r>
            <a:r>
              <a:rPr altLang="en-US" b="1" dirty="0" sz="3200" lang="en-US"/>
              <a:t>e</a:t>
            </a:r>
            <a:r>
              <a:rPr altLang="en-US" b="1" dirty="0" sz="3200" lang="en-US"/>
              <a:t>d</a:t>
            </a:r>
            <a:endParaRPr b="1" dirty="0" sz="3200" lang="en-US"/>
          </a:p>
          <a:p>
            <a:pPr indent="0" marL="0">
              <a:buNone/>
            </a:pP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endParaRPr dirty="0" lang="en-US"/>
          </a:p>
          <a:p>
            <a:pPr indent="0" marL="0">
              <a:buNone/>
            </a:pPr>
            <a:r>
              <a:rPr altLang="en-US" dirty="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2</a:t>
            </a:r>
            <a:r>
              <a:rPr altLang="en-US" b="1" dirty="0" sz="3200" lang="en-US"/>
              <a:t>.</a:t>
            </a:r>
            <a:r>
              <a:rPr altLang="en-US" b="1" dirty="0" sz="3200" lang="en-US"/>
              <a:t>H</a:t>
            </a:r>
            <a:r>
              <a:rPr altLang="en-US" b="1" dirty="0" sz="3200" lang="en-US"/>
              <a:t>o</a:t>
            </a:r>
            <a:r>
              <a:rPr altLang="en-US" b="1" dirty="0" sz="3200" lang="en-US"/>
              <a:t>w</a:t>
            </a:r>
            <a:r>
              <a:rPr altLang="en-US" b="1" dirty="0" sz="3200" lang="en-US"/>
              <a:t> </a:t>
            </a:r>
            <a:r>
              <a:rPr altLang="en-US" b="1" dirty="0" sz="3200" lang="en-US"/>
              <a:t>c</a:t>
            </a:r>
            <a:r>
              <a:rPr altLang="en-US" b="1" dirty="0" sz="3200" lang="en-US"/>
              <a:t>o</a:t>
            </a:r>
            <a:r>
              <a:rPr altLang="en-US" b="1" dirty="0" sz="3200" lang="en-US"/>
              <a:t>m</a:t>
            </a:r>
            <a:r>
              <a:rPr altLang="en-US" b="1" dirty="0" sz="3200" lang="en-US"/>
              <a:t>p</a:t>
            </a:r>
            <a:r>
              <a:rPr altLang="en-US" b="1" dirty="0" sz="3200" lang="en-US"/>
              <a:t>a</a:t>
            </a:r>
            <a:r>
              <a:rPr altLang="en-US" b="1" dirty="0" sz="3200" lang="en-US"/>
              <a:t>r</a:t>
            </a:r>
            <a:r>
              <a:rPr altLang="en-US" b="1" dirty="0" sz="3200" lang="en-US"/>
              <a:t>i</a:t>
            </a:r>
            <a:r>
              <a:rPr altLang="en-US" b="1" dirty="0" sz="3200" lang="en-US"/>
              <a:t>s</a:t>
            </a:r>
            <a:r>
              <a:rPr altLang="en-US" b="1" dirty="0" sz="3200" lang="en-US"/>
              <a:t>o</a:t>
            </a:r>
            <a:r>
              <a:rPr altLang="en-US" b="1" dirty="0" sz="3200" lang="en-US"/>
              <a:t>n</a:t>
            </a:r>
            <a:r>
              <a:rPr altLang="en-US" b="1" dirty="0" sz="3200" lang="en-US"/>
              <a:t>s</a:t>
            </a:r>
            <a:r>
              <a:rPr altLang="en-US" b="1" dirty="0" sz="3200" lang="en-US"/>
              <a:t> </a:t>
            </a:r>
            <a:r>
              <a:rPr altLang="en-US" b="1" dirty="0" sz="3200" lang="en-US"/>
              <a:t>a</a:t>
            </a:r>
            <a:r>
              <a:rPr altLang="en-US" b="1" dirty="0" sz="3200" lang="en-US"/>
              <a:t>r</a:t>
            </a:r>
            <a:r>
              <a:rPr altLang="en-US" b="1" dirty="0" sz="3200" lang="en-US"/>
              <a:t>e</a:t>
            </a:r>
            <a:r>
              <a:rPr altLang="en-US" b="1" dirty="0" sz="3200" lang="en-US"/>
              <a:t> </a:t>
            </a:r>
            <a:r>
              <a:rPr altLang="en-US" b="1" dirty="0" sz="3200" lang="en-US"/>
              <a:t>p</a:t>
            </a:r>
            <a:r>
              <a:rPr altLang="en-US" b="1" dirty="0" sz="3200" lang="en-US"/>
              <a:t>e</a:t>
            </a:r>
            <a:r>
              <a:rPr altLang="en-US" b="1" dirty="0" sz="3200" lang="en-US"/>
              <a:t>r</a:t>
            </a:r>
            <a:r>
              <a:rPr altLang="en-US" b="1" dirty="0" sz="3200" lang="en-US"/>
              <a:t>f</a:t>
            </a:r>
            <a:r>
              <a:rPr altLang="en-US" b="1" dirty="0" sz="3200" lang="en-US"/>
              <a:t>o</a:t>
            </a:r>
            <a:r>
              <a:rPr altLang="en-US" b="1" dirty="0" sz="3200" lang="en-US"/>
              <a:t>r</a:t>
            </a:r>
            <a:r>
              <a:rPr altLang="en-US" b="1" dirty="0" sz="3200" lang="en-US"/>
              <a:t>m</a:t>
            </a:r>
            <a:r>
              <a:rPr altLang="en-US" b="1" dirty="0" sz="3200" lang="en-US"/>
              <a:t>e</a:t>
            </a:r>
            <a:r>
              <a:rPr altLang="en-US" b="1" dirty="0" sz="3200" lang="en-US"/>
              <a:t>d</a:t>
            </a:r>
            <a:endParaRPr b="1" dirty="0" lang="en-US"/>
          </a:p>
          <a:p>
            <a:pPr indent="0" marL="0">
              <a:buNone/>
            </a:pP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a:t>
            </a:r>
            <a:r>
              <a:rPr altLang="en-US" b="1" dirty="0" sz="3200" lang="en-US"/>
              <a:t>i</a:t>
            </a:r>
            <a:r>
              <a:rPr altLang="en-US" b="1" dirty="0" sz="3200" lang="en-US"/>
              <a:t>)</a:t>
            </a:r>
            <a:r>
              <a:rPr altLang="en-US" b="1" dirty="0" sz="3200" lang="en-US"/>
              <a:t>.</a:t>
            </a:r>
            <a:r>
              <a:rPr altLang="en-US" b="1" dirty="0" sz="3200" lang="en-US"/>
              <a:t>o</a:t>
            </a:r>
            <a:r>
              <a:rPr altLang="en-US" b="1" dirty="0" sz="3200" lang="en-US"/>
              <a:t>n</a:t>
            </a:r>
            <a:r>
              <a:rPr altLang="en-US" b="1" dirty="0" sz="3200" lang="en-US"/>
              <a:t>e</a:t>
            </a:r>
            <a:r>
              <a:rPr altLang="en-US" b="1" dirty="0" sz="3200" lang="en-US"/>
              <a:t> </a:t>
            </a:r>
            <a:r>
              <a:rPr altLang="en-US" b="1" dirty="0" sz="3200" lang="en-US"/>
              <a:t>e</a:t>
            </a:r>
            <a:r>
              <a:rPr altLang="en-US" b="1" dirty="0" sz="3200" lang="en-US"/>
              <a:t>l</a:t>
            </a:r>
            <a:r>
              <a:rPr altLang="en-US" b="1" dirty="0" sz="3200" lang="en-US"/>
              <a:t>e</a:t>
            </a:r>
            <a:r>
              <a:rPr altLang="en-US" b="1" dirty="0" sz="3200" lang="en-US"/>
              <a:t>m</a:t>
            </a:r>
            <a:r>
              <a:rPr altLang="en-US" b="1" dirty="0" sz="3200" lang="en-US"/>
              <a:t>e</a:t>
            </a:r>
            <a:r>
              <a:rPr altLang="en-US" b="1" dirty="0" sz="3200" lang="en-US"/>
              <a:t>n</a:t>
            </a:r>
            <a:r>
              <a:rPr altLang="en-US" b="1" dirty="0" sz="3200" lang="en-US"/>
              <a:t>t</a:t>
            </a:r>
            <a:r>
              <a:rPr altLang="en-US" b="1" dirty="0" sz="3200" lang="en-US"/>
              <a:t> </a:t>
            </a:r>
            <a:r>
              <a:rPr altLang="en-US" b="1" dirty="0" sz="3200" lang="en-US"/>
              <a:t>p</a:t>
            </a:r>
            <a:r>
              <a:rPr altLang="en-US" b="1" dirty="0" sz="3200" lang="en-US"/>
              <a:t>e</a:t>
            </a:r>
            <a:r>
              <a:rPr altLang="en-US" b="1" dirty="0" sz="3200" lang="en-US"/>
              <a:t>r</a:t>
            </a:r>
            <a:r>
              <a:rPr altLang="en-US" b="1" dirty="0" sz="3200" lang="en-US"/>
              <a:t> </a:t>
            </a:r>
            <a:r>
              <a:rPr altLang="en-US" b="1" dirty="0" sz="3200" lang="en-US"/>
              <a:t>p</a:t>
            </a:r>
            <a:r>
              <a:rPr altLang="en-US" b="1" dirty="0" sz="3200" lang="en-US"/>
              <a:t>r</a:t>
            </a:r>
            <a:r>
              <a:rPr altLang="en-US" b="1" dirty="0" sz="3200" lang="en-US"/>
              <a:t>o</a:t>
            </a:r>
            <a:r>
              <a:rPr altLang="en-US" b="1" dirty="0" sz="3200" lang="en-US"/>
              <a:t>c</a:t>
            </a:r>
            <a:r>
              <a:rPr altLang="en-US" b="1" dirty="0" sz="3200" lang="en-US"/>
              <a:t>e</a:t>
            </a:r>
            <a:r>
              <a:rPr altLang="en-US" b="1" dirty="0" sz="3200" lang="en-US"/>
              <a:t>s</a:t>
            </a:r>
            <a:r>
              <a:rPr altLang="en-US" b="1" dirty="0" sz="3200" lang="en-US"/>
              <a:t>s</a:t>
            </a:r>
            <a:endParaRPr b="1" dirty="0" lang="en-US"/>
          </a:p>
          <a:p>
            <a:pPr indent="0" marL="0">
              <a:buNone/>
            </a:pP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 </a:t>
            </a:r>
            <a:r>
              <a:rPr altLang="en-US" b="1" dirty="0" sz="3200" lang="en-US"/>
              <a:t>(</a:t>
            </a:r>
            <a:r>
              <a:rPr altLang="en-US" b="1" dirty="0" sz="3200" lang="en-US"/>
              <a:t>i</a:t>
            </a:r>
            <a:r>
              <a:rPr altLang="en-US" b="1" dirty="0" sz="3200" lang="en-US"/>
              <a:t>i</a:t>
            </a:r>
            <a:r>
              <a:rPr altLang="en-US" b="1" dirty="0" sz="3200" lang="en-US"/>
              <a:t>)</a:t>
            </a:r>
            <a:r>
              <a:rPr altLang="en-US" b="1" dirty="0" sz="3200" lang="en-US"/>
              <a:t>.</a:t>
            </a:r>
            <a:r>
              <a:rPr altLang="en-US" b="1" dirty="0" sz="3200" lang="en-US"/>
              <a:t>M</a:t>
            </a:r>
            <a:r>
              <a:rPr altLang="en-US" b="1" dirty="0" sz="3200" lang="en-US"/>
              <a:t>o</a:t>
            </a:r>
            <a:r>
              <a:rPr altLang="en-US" b="1" dirty="0" sz="3200" lang="en-US"/>
              <a:t>r</a:t>
            </a:r>
            <a:r>
              <a:rPr altLang="en-US" b="1" dirty="0" sz="3200" lang="en-US"/>
              <a:t>e</a:t>
            </a:r>
            <a:r>
              <a:rPr altLang="en-US" b="1" dirty="0" sz="3200" lang="en-US"/>
              <a:t> </a:t>
            </a:r>
            <a:r>
              <a:rPr altLang="en-US" b="1" dirty="0" sz="3200" lang="en-US"/>
              <a:t>t</a:t>
            </a:r>
            <a:r>
              <a:rPr altLang="en-US" b="1" dirty="0" sz="3200" lang="en-US"/>
              <a:t>h</a:t>
            </a:r>
            <a:r>
              <a:rPr altLang="en-US" b="1" dirty="0" sz="3200" lang="en-US"/>
              <a:t>a</a:t>
            </a:r>
            <a:r>
              <a:rPr altLang="en-US" b="1" dirty="0" sz="3200" lang="en-US"/>
              <a:t>n</a:t>
            </a:r>
            <a:r>
              <a:rPr altLang="en-US" b="1" dirty="0" sz="3200" lang="en-US"/>
              <a:t> </a:t>
            </a:r>
            <a:r>
              <a:rPr altLang="en-US" b="1" dirty="0" sz="3200" lang="en-US"/>
              <a:t>o</a:t>
            </a:r>
            <a:r>
              <a:rPr altLang="en-US" b="1" dirty="0" sz="3200" lang="en-US"/>
              <a:t>n</a:t>
            </a:r>
            <a:r>
              <a:rPr altLang="en-US" b="1" dirty="0" sz="3200" lang="en-US"/>
              <a:t>e</a:t>
            </a:r>
            <a:r>
              <a:rPr altLang="en-US" b="1" dirty="0" sz="3200" lang="en-US"/>
              <a:t> </a:t>
            </a:r>
            <a:r>
              <a:rPr altLang="en-US" b="1" dirty="0" sz="3200" lang="en-US"/>
              <a:t>e</a:t>
            </a:r>
            <a:r>
              <a:rPr altLang="en-US" b="1" dirty="0" sz="3200" lang="en-US"/>
              <a:t>l</a:t>
            </a:r>
            <a:r>
              <a:rPr altLang="en-US" b="1" dirty="0" sz="3200" lang="en-US"/>
              <a:t>e</a:t>
            </a:r>
            <a:r>
              <a:rPr altLang="en-US" b="1" dirty="0" sz="3200" lang="en-US"/>
              <a:t>m</a:t>
            </a:r>
            <a:r>
              <a:rPr altLang="en-US" b="1" dirty="0" sz="3200" lang="en-US"/>
              <a:t>e</a:t>
            </a:r>
            <a:r>
              <a:rPr altLang="en-US" b="1" dirty="0" sz="3200" lang="en-US"/>
              <a:t>n</a:t>
            </a:r>
            <a:r>
              <a:rPr altLang="en-US" b="1" dirty="0" sz="3200" lang="en-US"/>
              <a:t>t</a:t>
            </a:r>
            <a:r>
              <a:rPr altLang="en-US" b="1" dirty="0" sz="3200" lang="en-US"/>
              <a:t> </a:t>
            </a:r>
            <a:r>
              <a:rPr altLang="en-US" b="1" dirty="0" sz="3200" lang="en-US"/>
              <a:t>p</a:t>
            </a:r>
            <a:r>
              <a:rPr altLang="en-US" b="1" dirty="0" sz="3200" lang="en-US"/>
              <a:t>e</a:t>
            </a:r>
            <a:r>
              <a:rPr altLang="en-US" b="1" dirty="0" sz="3200" lang="en-US"/>
              <a:t>r</a:t>
            </a:r>
            <a:r>
              <a:rPr altLang="en-US" b="1" dirty="0" sz="3200" lang="en-US"/>
              <a:t> </a:t>
            </a:r>
            <a:r>
              <a:rPr altLang="en-US" b="1" dirty="0" sz="3200" lang="en-US"/>
              <a:t>p</a:t>
            </a:r>
            <a:r>
              <a:rPr altLang="en-US" b="1" dirty="0" sz="3200" lang="en-US"/>
              <a:t>r</a:t>
            </a:r>
            <a:r>
              <a:rPr altLang="en-US" b="1" dirty="0" sz="3200" lang="en-US"/>
              <a:t>o</a:t>
            </a:r>
            <a:r>
              <a:rPr altLang="en-US" b="1" dirty="0" sz="3200" lang="en-US"/>
              <a:t>c</a:t>
            </a:r>
            <a:r>
              <a:rPr altLang="en-US" b="1" dirty="0" sz="3200" lang="en-US"/>
              <a:t>e</a:t>
            </a:r>
            <a:r>
              <a:rPr altLang="en-US" b="1" dirty="0" sz="3200" lang="en-US"/>
              <a:t>s</a:t>
            </a:r>
            <a:r>
              <a:rPr altLang="en-US" b="1" dirty="0" sz="3200" lang="en-US"/>
              <a:t>s</a:t>
            </a:r>
            <a:endParaRPr b="1" dirty="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pic>
        <p:nvPicPr>
          <p:cNvPr id="2097156" name="picture 335"/>
          <p:cNvPicPr>
            <a:picLocks/>
          </p:cNvPicPr>
          <p:nvPr/>
        </p:nvPicPr>
        <p:blipFill>
          <a:blip xmlns:r="http://schemas.openxmlformats.org/officeDocument/2006/relationships" r:embed="rId1"/>
          <a:stretch>
            <a:fillRect/>
          </a:stretch>
        </p:blipFill>
        <p:spPr>
          <a:xfrm rot="21600000">
            <a:off x="2383592" y="820679"/>
            <a:ext cx="7080348" cy="4149125"/>
          </a:xfrm>
          <a:prstGeom prst="rect"/>
        </p:spPr>
      </p:pic>
      <p:sp>
        <p:nvSpPr>
          <p:cNvPr id="1048706" name="textbox 336"/>
          <p:cNvSpPr/>
          <p:nvPr/>
        </p:nvSpPr>
        <p:spPr>
          <a:xfrm>
            <a:off x="1632614" y="5502904"/>
            <a:ext cx="8582305" cy="640974"/>
          </a:xfrm>
          <a:prstGeom prst="rect"/>
          <a:ln w="63500">
            <a:solidFill>
              <a:srgbClr val="D04617"/>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eaLnBrk="0" rtl="0">
              <a:lnSpc>
                <a:spcPct val="81156"/>
              </a:lnSpc>
            </a:pPr>
            <a:endParaRPr altLang="Arial" dirty="0" sz="200" lang="Arial">
              <a:solidFill>
                <a:srgbClr val="000000"/>
              </a:solidFill>
            </a:endParaRPr>
          </a:p>
          <a:p>
            <a:pPr algn="r" eaLnBrk="0" rtl="0">
              <a:lnSpc>
                <a:spcPct val="92000"/>
              </a:lnSpc>
            </a:pPr>
            <a:r>
              <a:rPr dirty="0" sz="1800" kern="0" spc="-40">
                <a:solidFill>
                  <a:srgbClr val="000000"/>
                </a:solidFill>
                <a:latin typeface="Arial"/>
                <a:ea typeface="Arial"/>
                <a:cs typeface="Arial"/>
              </a:rPr>
              <a:t>An</a:t>
            </a:r>
            <a:r>
              <a:rPr dirty="0" sz="1800" kern="0" spc="30">
                <a:solidFill>
                  <a:srgbClr val="000000"/>
                </a:solidFill>
                <a:latin typeface="Arial"/>
                <a:ea typeface="Arial"/>
                <a:cs typeface="Arial"/>
              </a:rPr>
              <a:t> </a:t>
            </a:r>
            <a:r>
              <a:rPr dirty="0" sz="1800" kern="0" spc="-40">
                <a:solidFill>
                  <a:srgbClr val="000000"/>
                </a:solidFill>
                <a:latin typeface="Arial"/>
                <a:ea typeface="Arial"/>
                <a:cs typeface="Arial"/>
              </a:rPr>
              <a:t>example</a:t>
            </a:r>
            <a:r>
              <a:rPr dirty="0" sz="1800" kern="0" spc="40">
                <a:solidFill>
                  <a:srgbClr val="000000"/>
                </a:solidFill>
                <a:latin typeface="Arial"/>
                <a:ea typeface="Arial"/>
                <a:cs typeface="Arial"/>
              </a:rPr>
              <a:t> </a:t>
            </a:r>
            <a:r>
              <a:rPr dirty="0" sz="1800" kern="0" spc="-40">
                <a:solidFill>
                  <a:srgbClr val="000000"/>
                </a:solidFill>
                <a:latin typeface="Arial"/>
                <a:ea typeface="Arial"/>
                <a:cs typeface="Arial"/>
              </a:rPr>
              <a:t>of</a:t>
            </a:r>
            <a:r>
              <a:rPr dirty="0" sz="1800" kern="0" spc="-50">
                <a:solidFill>
                  <a:srgbClr val="000000"/>
                </a:solidFill>
                <a:latin typeface="Arial"/>
                <a:ea typeface="Arial"/>
                <a:cs typeface="Arial"/>
              </a:rPr>
              <a:t> </a:t>
            </a:r>
            <a:r>
              <a:rPr dirty="0" sz="1800" kern="0" spc="-40">
                <a:solidFill>
                  <a:srgbClr val="000000"/>
                </a:solidFill>
                <a:latin typeface="Arial"/>
                <a:ea typeface="Arial"/>
                <a:cs typeface="Arial"/>
              </a:rPr>
              <a:t>the</a:t>
            </a:r>
            <a:r>
              <a:rPr dirty="0" sz="1800" kern="0" spc="40">
                <a:solidFill>
                  <a:srgbClr val="000000"/>
                </a:solidFill>
                <a:latin typeface="Arial"/>
                <a:ea typeface="Arial"/>
                <a:cs typeface="Arial"/>
              </a:rPr>
              <a:t> </a:t>
            </a:r>
            <a:r>
              <a:rPr dirty="0" sz="1800" kern="0" spc="-40">
                <a:solidFill>
                  <a:srgbClr val="000000"/>
                </a:solidFill>
                <a:latin typeface="Arial"/>
                <a:ea typeface="Arial"/>
                <a:cs typeface="Arial"/>
              </a:rPr>
              <a:t>execution</a:t>
            </a:r>
            <a:r>
              <a:rPr dirty="0" sz="1800" kern="0" spc="30">
                <a:solidFill>
                  <a:srgbClr val="000000"/>
                </a:solidFill>
                <a:latin typeface="Arial"/>
                <a:ea typeface="Arial"/>
                <a:cs typeface="Arial"/>
              </a:rPr>
              <a:t> </a:t>
            </a:r>
            <a:r>
              <a:rPr dirty="0" sz="1800" kern="0" spc="-40">
                <a:solidFill>
                  <a:srgbClr val="000000"/>
                </a:solidFill>
                <a:latin typeface="Arial"/>
                <a:ea typeface="Arial"/>
                <a:cs typeface="Arial"/>
              </a:rPr>
              <a:t>of</a:t>
            </a:r>
            <a:r>
              <a:rPr dirty="0" sz="1800" kern="0" spc="-30">
                <a:solidFill>
                  <a:srgbClr val="000000"/>
                </a:solidFill>
                <a:latin typeface="Arial"/>
                <a:ea typeface="Arial"/>
                <a:cs typeface="Arial"/>
              </a:rPr>
              <a:t> </a:t>
            </a:r>
            <a:r>
              <a:rPr dirty="0" sz="1800" kern="0" spc="-40">
                <a:solidFill>
                  <a:srgbClr val="000000"/>
                </a:solidFill>
                <a:latin typeface="Arial"/>
                <a:ea typeface="Arial"/>
                <a:cs typeface="Arial"/>
              </a:rPr>
              <a:t>sample</a:t>
            </a:r>
            <a:r>
              <a:rPr dirty="0" sz="1800" kern="0" spc="30">
                <a:solidFill>
                  <a:srgbClr val="000000"/>
                </a:solidFill>
                <a:latin typeface="Arial"/>
                <a:ea typeface="Arial"/>
                <a:cs typeface="Arial"/>
              </a:rPr>
              <a:t> </a:t>
            </a:r>
            <a:r>
              <a:rPr dirty="0" sz="1800" kern="0" spc="-40">
                <a:solidFill>
                  <a:srgbClr val="000000"/>
                </a:solidFill>
                <a:latin typeface="Arial"/>
                <a:ea typeface="Arial"/>
                <a:cs typeface="Arial"/>
              </a:rPr>
              <a:t>sort</a:t>
            </a:r>
            <a:r>
              <a:rPr dirty="0" sz="1800" kern="0" spc="30">
                <a:solidFill>
                  <a:srgbClr val="000000"/>
                </a:solidFill>
                <a:latin typeface="Arial"/>
                <a:ea typeface="Arial"/>
                <a:cs typeface="Arial"/>
              </a:rPr>
              <a:t> </a:t>
            </a:r>
            <a:r>
              <a:rPr dirty="0" sz="1800" kern="0" spc="-40">
                <a:solidFill>
                  <a:srgbClr val="000000"/>
                </a:solidFill>
                <a:latin typeface="Arial"/>
                <a:ea typeface="Arial"/>
                <a:cs typeface="Arial"/>
              </a:rPr>
              <a:t>on</a:t>
            </a:r>
            <a:r>
              <a:rPr dirty="0" sz="1800" kern="0" spc="40">
                <a:solidFill>
                  <a:srgbClr val="000000"/>
                </a:solidFill>
                <a:latin typeface="Arial"/>
                <a:ea typeface="Arial"/>
                <a:cs typeface="Arial"/>
              </a:rPr>
              <a:t> </a:t>
            </a:r>
            <a:r>
              <a:rPr dirty="0" sz="1800" kern="0" spc="-40">
                <a:solidFill>
                  <a:srgbClr val="000000"/>
                </a:solidFill>
                <a:latin typeface="Arial"/>
                <a:ea typeface="Arial"/>
                <a:cs typeface="Arial"/>
              </a:rPr>
              <a:t>an</a:t>
            </a:r>
            <a:r>
              <a:rPr dirty="0" sz="1800" kern="0" spc="40">
                <a:solidFill>
                  <a:srgbClr val="000000"/>
                </a:solidFill>
                <a:latin typeface="Arial"/>
                <a:ea typeface="Arial"/>
                <a:cs typeface="Arial"/>
              </a:rPr>
              <a:t> </a:t>
            </a:r>
            <a:r>
              <a:rPr dirty="0" sz="1800" kern="0" spc="-40">
                <a:solidFill>
                  <a:srgbClr val="000000"/>
                </a:solidFill>
                <a:latin typeface="Arial"/>
                <a:ea typeface="Arial"/>
                <a:cs typeface="Arial"/>
              </a:rPr>
              <a:t>array</a:t>
            </a:r>
            <a:r>
              <a:rPr dirty="0" sz="1800" kern="0" spc="-20">
                <a:solidFill>
                  <a:srgbClr val="000000"/>
                </a:solidFill>
                <a:latin typeface="Arial"/>
                <a:ea typeface="Arial"/>
                <a:cs typeface="Arial"/>
              </a:rPr>
              <a:t> </a:t>
            </a:r>
            <a:r>
              <a:rPr dirty="0" sz="1800" kern="0" spc="-40">
                <a:solidFill>
                  <a:srgbClr val="000000"/>
                </a:solidFill>
                <a:latin typeface="Arial"/>
                <a:ea typeface="Arial"/>
                <a:cs typeface="Arial"/>
              </a:rPr>
              <a:t>with</a:t>
            </a:r>
            <a:r>
              <a:rPr dirty="0" sz="1800" kern="0" spc="30">
                <a:solidFill>
                  <a:srgbClr val="000000"/>
                </a:solidFill>
                <a:latin typeface="Arial"/>
                <a:ea typeface="Arial"/>
                <a:cs typeface="Arial"/>
              </a:rPr>
              <a:t> </a:t>
            </a:r>
            <a:r>
              <a:rPr dirty="0" sz="1800" kern="0" spc="-50">
                <a:solidFill>
                  <a:srgbClr val="000000"/>
                </a:solidFill>
                <a:latin typeface="Arial"/>
                <a:ea typeface="Arial"/>
                <a:cs typeface="Arial"/>
              </a:rPr>
              <a:t>24</a:t>
            </a:r>
            <a:r>
              <a:rPr dirty="0" sz="1800" kern="0" spc="40">
                <a:solidFill>
                  <a:srgbClr val="000000"/>
                </a:solidFill>
                <a:latin typeface="Arial"/>
                <a:ea typeface="Arial"/>
                <a:cs typeface="Arial"/>
              </a:rPr>
              <a:t> </a:t>
            </a:r>
            <a:r>
              <a:rPr dirty="0" sz="1800" kern="0" spc="-40">
                <a:solidFill>
                  <a:srgbClr val="000000"/>
                </a:solidFill>
                <a:latin typeface="Arial"/>
                <a:ea typeface="Arial"/>
                <a:cs typeface="Arial"/>
              </a:rPr>
              <a:t>elemen</a:t>
            </a:r>
            <a:r>
              <a:rPr dirty="0" sz="1800" kern="0" spc="-50">
                <a:solidFill>
                  <a:srgbClr val="000000"/>
                </a:solidFill>
                <a:latin typeface="Arial"/>
                <a:ea typeface="Arial"/>
                <a:cs typeface="Arial"/>
              </a:rPr>
              <a:t>ts</a:t>
            </a:r>
            <a:r>
              <a:rPr dirty="0" sz="1800" kern="0" spc="30">
                <a:solidFill>
                  <a:srgbClr val="000000"/>
                </a:solidFill>
                <a:latin typeface="Arial"/>
                <a:ea typeface="Arial"/>
                <a:cs typeface="Arial"/>
              </a:rPr>
              <a:t> </a:t>
            </a:r>
            <a:r>
              <a:rPr dirty="0" sz="1800" kern="0" spc="-50">
                <a:solidFill>
                  <a:srgbClr val="000000"/>
                </a:solidFill>
                <a:latin typeface="Arial"/>
                <a:ea typeface="Arial"/>
                <a:cs typeface="Arial"/>
              </a:rPr>
              <a:t>on</a:t>
            </a:r>
            <a:r>
              <a:rPr dirty="0" sz="1800" kern="0" spc="10">
                <a:solidFill>
                  <a:srgbClr val="000000"/>
                </a:solidFill>
                <a:latin typeface="Arial"/>
                <a:ea typeface="Arial"/>
                <a:cs typeface="Arial"/>
              </a:rPr>
              <a:t> </a:t>
            </a:r>
            <a:r>
              <a:rPr dirty="0" sz="1800" kern="0" spc="-50">
                <a:solidFill>
                  <a:srgbClr val="000000"/>
                </a:solidFill>
                <a:latin typeface="Arial"/>
                <a:ea typeface="Arial"/>
                <a:cs typeface="Arial"/>
              </a:rPr>
              <a:t>three</a:t>
            </a:r>
            <a:endParaRPr altLang="Arial" dirty="0" sz="1800" lang="Arial">
              <a:solidFill>
                <a:srgbClr val="000000"/>
              </a:solidFill>
            </a:endParaRPr>
          </a:p>
          <a:p>
            <a:pPr algn="l" eaLnBrk="0" marL="3411220" rtl="0">
              <a:lnSpc>
                <a:spcPts val="2377"/>
              </a:lnSpc>
            </a:pPr>
            <a:r>
              <a:rPr dirty="0" sz="2000" kern="0" spc="-70">
                <a:solidFill>
                  <a:srgbClr val="000000"/>
                </a:solidFill>
                <a:latin typeface="Arial"/>
                <a:ea typeface="Arial"/>
                <a:cs typeface="Arial"/>
              </a:rPr>
              <a:t>processes</a:t>
            </a:r>
            <a:r>
              <a:rPr dirty="0" sz="2000" kern="0" spc="-70">
                <a:solidFill>
                  <a:srgbClr val="000000"/>
                </a:solidFill>
                <a:latin typeface="Arial"/>
                <a:ea typeface="Arial"/>
                <a:cs typeface="Arial"/>
              </a:rPr>
              <a:t>.</a:t>
            </a:r>
            <a:endParaRPr altLang="Arial" dirty="0" sz="1800" lang="Arial">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707" name="textbox 340"/>
          <p:cNvSpPr/>
          <p:nvPr/>
        </p:nvSpPr>
        <p:spPr>
          <a:xfrm>
            <a:off x="876787" y="432227"/>
            <a:ext cx="8614221" cy="5917785"/>
          </a:xfrm>
          <a:prstGeom prst="rect"/>
          <a:ln w="63500">
            <a:solidFill>
              <a:srgbClr val="D04617"/>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eaLnBrk="0" rtl="0">
              <a:lnSpc>
                <a:spcPct val="87258"/>
              </a:lnSpc>
            </a:pPr>
            <a:endParaRPr altLang="Arial" dirty="0" sz="500" lang="Arial"/>
          </a:p>
          <a:p>
            <a:pPr algn="l" eaLnBrk="0" marL="12700" rtl="0">
              <a:lnSpc>
                <a:spcPct val="94000"/>
              </a:lnSpc>
            </a:pPr>
            <a:r>
              <a:rPr dirty="0" sz="2000" kern="0" spc="-30">
                <a:solidFill>
                  <a:srgbClr val="663366">
                    <a:alpha val="100000"/>
                  </a:srgbClr>
                </a:solidFill>
                <a:latin typeface="Wingdings"/>
                <a:ea typeface="Wingdings"/>
                <a:cs typeface="Wingdings"/>
              </a:rPr>
              <a:t>n</a:t>
            </a:r>
            <a:r>
              <a:rPr dirty="0" sz="2000" kern="0" spc="-580">
                <a:solidFill>
                  <a:srgbClr val="663366">
                    <a:alpha val="100000"/>
                  </a:srgbClr>
                </a:solidFill>
                <a:latin typeface="Wingdings"/>
                <a:ea typeface="Wingdings"/>
                <a:cs typeface="Wingdings"/>
              </a:rPr>
              <a:t> </a:t>
            </a:r>
            <a:r>
              <a:rPr dirty="0" sz="2800" kern="0" spc="-30">
                <a:solidFill>
                  <a:srgbClr val="595959">
                    <a:alpha val="100000"/>
                  </a:srgbClr>
                </a:solidFill>
                <a:latin typeface="Arial"/>
                <a:ea typeface="Arial"/>
                <a:cs typeface="Arial"/>
              </a:rPr>
              <a:t>The</a:t>
            </a:r>
            <a:r>
              <a:rPr dirty="0" sz="2800" kern="0" spc="30">
                <a:solidFill>
                  <a:srgbClr val="595959">
                    <a:alpha val="100000"/>
                  </a:srgbClr>
                </a:solidFill>
                <a:latin typeface="Arial"/>
                <a:ea typeface="Arial"/>
                <a:cs typeface="Arial"/>
              </a:rPr>
              <a:t> </a:t>
            </a:r>
            <a:r>
              <a:rPr dirty="0" sz="2800" kern="0" spc="-30">
                <a:solidFill>
                  <a:srgbClr val="595959">
                    <a:alpha val="100000"/>
                  </a:srgbClr>
                </a:solidFill>
                <a:latin typeface="Arial"/>
                <a:ea typeface="Arial"/>
                <a:cs typeface="Arial"/>
              </a:rPr>
              <a:t>splitter</a:t>
            </a:r>
            <a:r>
              <a:rPr dirty="0" sz="2800" kern="0" spc="10">
                <a:solidFill>
                  <a:srgbClr val="595959">
                    <a:alpha val="100000"/>
                  </a:srgbClr>
                </a:solidFill>
                <a:latin typeface="Arial"/>
                <a:ea typeface="Arial"/>
                <a:cs typeface="Arial"/>
              </a:rPr>
              <a:t> </a:t>
            </a:r>
            <a:r>
              <a:rPr dirty="0" sz="2800" kern="0" spc="-30">
                <a:solidFill>
                  <a:srgbClr val="595959">
                    <a:alpha val="100000"/>
                  </a:srgbClr>
                </a:solidFill>
                <a:latin typeface="Arial"/>
                <a:ea typeface="Arial"/>
                <a:cs typeface="Arial"/>
              </a:rPr>
              <a:t>selection</a:t>
            </a:r>
            <a:r>
              <a:rPr dirty="0" sz="2800" kern="0" spc="30">
                <a:solidFill>
                  <a:srgbClr val="595959">
                    <a:alpha val="100000"/>
                  </a:srgbClr>
                </a:solidFill>
                <a:latin typeface="Arial"/>
                <a:ea typeface="Arial"/>
                <a:cs typeface="Arial"/>
              </a:rPr>
              <a:t> </a:t>
            </a:r>
            <a:r>
              <a:rPr dirty="0" sz="2800" kern="0" spc="-30">
                <a:solidFill>
                  <a:srgbClr val="595959">
                    <a:alpha val="100000"/>
                  </a:srgbClr>
                </a:solidFill>
                <a:latin typeface="Arial"/>
                <a:ea typeface="Arial"/>
                <a:cs typeface="Arial"/>
              </a:rPr>
              <a:t>scheme</a:t>
            </a:r>
            <a:r>
              <a:rPr dirty="0" sz="2800" kern="0" spc="40">
                <a:solidFill>
                  <a:srgbClr val="595959">
                    <a:alpha val="100000"/>
                  </a:srgbClr>
                </a:solidFill>
                <a:latin typeface="Arial"/>
                <a:ea typeface="Arial"/>
                <a:cs typeface="Arial"/>
              </a:rPr>
              <a:t> </a:t>
            </a:r>
            <a:r>
              <a:rPr dirty="0" sz="2800" kern="0" spc="-30">
                <a:solidFill>
                  <a:srgbClr val="595959">
                    <a:alpha val="100000"/>
                  </a:srgbClr>
                </a:solidFill>
                <a:latin typeface="Arial"/>
                <a:ea typeface="Arial"/>
                <a:cs typeface="Arial"/>
              </a:rPr>
              <a:t>can</a:t>
            </a:r>
            <a:r>
              <a:rPr dirty="0" sz="2800" kern="0" spc="90">
                <a:solidFill>
                  <a:srgbClr val="595959">
                    <a:alpha val="100000"/>
                  </a:srgbClr>
                </a:solidFill>
                <a:latin typeface="Arial"/>
                <a:ea typeface="Arial"/>
                <a:cs typeface="Arial"/>
              </a:rPr>
              <a:t> </a:t>
            </a:r>
            <a:r>
              <a:rPr dirty="0" sz="2800" kern="0" spc="-30">
                <a:solidFill>
                  <a:srgbClr val="595959">
                    <a:alpha val="100000"/>
                  </a:srgbClr>
                </a:solidFill>
                <a:latin typeface="Arial"/>
                <a:ea typeface="Arial"/>
                <a:cs typeface="Arial"/>
              </a:rPr>
              <a:t>itse</a:t>
            </a:r>
            <a:r>
              <a:rPr dirty="0" sz="2800" kern="0" spc="-40">
                <a:solidFill>
                  <a:srgbClr val="595959">
                    <a:alpha val="100000"/>
                  </a:srgbClr>
                </a:solidFill>
                <a:latin typeface="Arial"/>
                <a:ea typeface="Arial"/>
                <a:cs typeface="Arial"/>
              </a:rPr>
              <a:t>lf</a:t>
            </a:r>
            <a:r>
              <a:rPr dirty="0" sz="2800" kern="0" spc="2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be</a:t>
            </a:r>
            <a:r>
              <a:rPr dirty="0" sz="2800" kern="0" spc="9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parallelized</a:t>
            </a:r>
            <a:r>
              <a:rPr dirty="0" sz="2800" kern="0" spc="-40">
                <a:solidFill>
                  <a:srgbClr val="595959">
                    <a:alpha val="100000"/>
                  </a:srgbClr>
                </a:solidFill>
                <a:latin typeface="Arial"/>
                <a:ea typeface="Arial"/>
                <a:cs typeface="Arial"/>
              </a:rPr>
              <a:t>.</a:t>
            </a:r>
            <a:endParaRPr altLang="Arial" dirty="0" sz="2800" lang="Arial"/>
          </a:p>
          <a:p>
            <a:pPr algn="l" eaLnBrk="0" marL="12700" rtl="0">
              <a:lnSpc>
                <a:spcPct val="93000"/>
              </a:lnSpc>
              <a:spcBef>
                <a:spcPts val="1705"/>
              </a:spcBef>
            </a:pPr>
            <a:r>
              <a:rPr dirty="0" sz="2000" kern="0" spc="-40">
                <a:solidFill>
                  <a:srgbClr val="663366">
                    <a:alpha val="100000"/>
                  </a:srgbClr>
                </a:solidFill>
                <a:latin typeface="Wingdings"/>
                <a:ea typeface="Wingdings"/>
                <a:cs typeface="Wingdings"/>
              </a:rPr>
              <a:t>n</a:t>
            </a:r>
            <a:r>
              <a:rPr dirty="0" sz="2000" kern="0" spc="-480">
                <a:solidFill>
                  <a:srgbClr val="663366">
                    <a:alpha val="100000"/>
                  </a:srgbClr>
                </a:solidFill>
                <a:latin typeface="Wingdings"/>
                <a:ea typeface="Wingdings"/>
                <a:cs typeface="Wingdings"/>
              </a:rPr>
              <a:t> </a:t>
            </a:r>
            <a:r>
              <a:rPr dirty="0" sz="2800" kern="0" spc="-40">
                <a:solidFill>
                  <a:srgbClr val="595959">
                    <a:alpha val="100000"/>
                  </a:srgbClr>
                </a:solidFill>
                <a:latin typeface="Arial"/>
                <a:ea typeface="Arial"/>
                <a:cs typeface="Arial"/>
              </a:rPr>
              <a:t>Each</a:t>
            </a:r>
            <a:r>
              <a:rPr dirty="0" sz="2800" kern="0" spc="9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processor</a:t>
            </a:r>
            <a:r>
              <a:rPr dirty="0" sz="2800" kern="0" spc="1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generates</a:t>
            </a:r>
            <a:r>
              <a:rPr dirty="0" sz="2800" kern="0" spc="1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the</a:t>
            </a:r>
            <a:r>
              <a:rPr dirty="0" sz="2800" kern="0" spc="-30">
                <a:solidFill>
                  <a:srgbClr val="595959">
                    <a:alpha val="100000"/>
                  </a:srgbClr>
                </a:solidFill>
                <a:latin typeface="Arial"/>
                <a:ea typeface="Arial"/>
                <a:cs typeface="Arial"/>
              </a:rPr>
              <a:t> </a:t>
            </a:r>
            <a:r>
              <a:rPr dirty="0" sz="2800" i="1" kern="0" spc="-40">
                <a:solidFill>
                  <a:srgbClr val="595959">
                    <a:alpha val="100000"/>
                  </a:srgbClr>
                </a:solidFill>
                <a:latin typeface="Arial"/>
                <a:ea typeface="Arial"/>
                <a:cs typeface="Arial"/>
              </a:rPr>
              <a:t>p</a:t>
            </a:r>
            <a:r>
              <a:rPr dirty="0" sz="2800" i="1" kern="0" spc="-3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a:t>
            </a:r>
            <a:r>
              <a:rPr dirty="0" sz="2800" kern="0" spc="16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1</a:t>
            </a:r>
            <a:r>
              <a:rPr dirty="0" sz="2800" kern="0" spc="8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local</a:t>
            </a:r>
            <a:r>
              <a:rPr dirty="0" sz="2800" kern="0" spc="3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splitters</a:t>
            </a:r>
            <a:r>
              <a:rPr dirty="0" sz="2800" kern="0" spc="9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in</a:t>
            </a:r>
            <a:r>
              <a:rPr dirty="0" sz="2800" kern="0" spc="9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parallel</a:t>
            </a:r>
            <a:r>
              <a:rPr dirty="0" sz="2800" kern="0" spc="-40">
                <a:solidFill>
                  <a:srgbClr val="595959">
                    <a:alpha val="100000"/>
                  </a:srgbClr>
                </a:solidFill>
                <a:latin typeface="Arial"/>
                <a:ea typeface="Arial"/>
                <a:cs typeface="Arial"/>
              </a:rPr>
              <a:t>.</a:t>
            </a:r>
            <a:endParaRPr altLang="Arial" dirty="0" sz="2800" lang="Arial"/>
          </a:p>
          <a:p>
            <a:pPr algn="l" eaLnBrk="0" rtl="0">
              <a:lnSpc>
                <a:spcPct val="100000"/>
              </a:lnSpc>
            </a:pPr>
            <a:endParaRPr altLang="Arial" dirty="0" sz="1600" lang="Arial"/>
          </a:p>
          <a:p>
            <a:pPr algn="l" eaLnBrk="0" indent="-219075" marL="231775" rtl="0">
              <a:lnSpc>
                <a:spcPct val="102000"/>
              </a:lnSpc>
              <a:spcBef>
                <a:spcPts val="519"/>
              </a:spcBef>
            </a:pPr>
            <a:r>
              <a:rPr dirty="0" sz="2000" kern="0" spc="-30">
                <a:solidFill>
                  <a:srgbClr val="663366">
                    <a:alpha val="100000"/>
                  </a:srgbClr>
                </a:solidFill>
                <a:latin typeface="Wingdings"/>
                <a:ea typeface="Wingdings"/>
                <a:cs typeface="Wingdings"/>
              </a:rPr>
              <a:t>n</a:t>
            </a:r>
            <a:r>
              <a:rPr dirty="0" sz="2000" kern="0" spc="-630">
                <a:solidFill>
                  <a:srgbClr val="663366">
                    <a:alpha val="100000"/>
                  </a:srgbClr>
                </a:solidFill>
                <a:latin typeface="Wingdings"/>
                <a:ea typeface="Wingdings"/>
                <a:cs typeface="Wingdings"/>
              </a:rPr>
              <a:t> </a:t>
            </a:r>
            <a:r>
              <a:rPr dirty="0" sz="2800" kern="0" spc="-30">
                <a:solidFill>
                  <a:srgbClr val="595959">
                    <a:alpha val="100000"/>
                  </a:srgbClr>
                </a:solidFill>
                <a:latin typeface="Arial"/>
                <a:ea typeface="Arial"/>
                <a:cs typeface="Arial"/>
              </a:rPr>
              <a:t>All</a:t>
            </a:r>
            <a:r>
              <a:rPr dirty="0" sz="2800" kern="0" spc="90">
                <a:solidFill>
                  <a:srgbClr val="595959">
                    <a:alpha val="100000"/>
                  </a:srgbClr>
                </a:solidFill>
                <a:latin typeface="Arial"/>
                <a:ea typeface="Arial"/>
                <a:cs typeface="Arial"/>
              </a:rPr>
              <a:t> </a:t>
            </a:r>
            <a:r>
              <a:rPr dirty="0" sz="2800" kern="0" spc="-30">
                <a:solidFill>
                  <a:srgbClr val="595959">
                    <a:alpha val="100000"/>
                  </a:srgbClr>
                </a:solidFill>
                <a:latin typeface="Arial"/>
                <a:ea typeface="Arial"/>
                <a:cs typeface="Arial"/>
              </a:rPr>
              <a:t>processors</a:t>
            </a:r>
            <a:r>
              <a:rPr dirty="0" sz="2800" kern="0" spc="30">
                <a:solidFill>
                  <a:srgbClr val="595959">
                    <a:alpha val="100000"/>
                  </a:srgbClr>
                </a:solidFill>
                <a:latin typeface="Arial"/>
                <a:ea typeface="Arial"/>
                <a:cs typeface="Arial"/>
              </a:rPr>
              <a:t> </a:t>
            </a:r>
            <a:r>
              <a:rPr dirty="0" sz="2800" kern="0" spc="-30">
                <a:solidFill>
                  <a:srgbClr val="595959">
                    <a:alpha val="100000"/>
                  </a:srgbClr>
                </a:solidFill>
                <a:latin typeface="Arial"/>
                <a:ea typeface="Arial"/>
                <a:cs typeface="Arial"/>
              </a:rPr>
              <a:t>share</a:t>
            </a:r>
            <a:r>
              <a:rPr dirty="0" sz="2800" kern="0" spc="1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their</a:t>
            </a:r>
            <a:r>
              <a:rPr dirty="0" sz="2800" kern="0" spc="1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splitters</a:t>
            </a:r>
            <a:r>
              <a:rPr dirty="0" sz="2800" kern="0" spc="9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using</a:t>
            </a:r>
            <a:r>
              <a:rPr dirty="0" sz="2800" kern="0" spc="3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a</a:t>
            </a:r>
            <a:r>
              <a:rPr dirty="0" sz="2800" kern="0" spc="4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single</a:t>
            </a:r>
            <a:r>
              <a:rPr dirty="0" sz="2800" kern="0" spc="3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all-to-all</a:t>
            </a:r>
            <a:r>
              <a:rPr dirty="0" sz="2800" kern="0" spc="9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broadcast</a:t>
            </a:r>
            <a:r>
              <a:rPr dirty="0" sz="2800" kern="0" spc="0">
                <a:solidFill>
                  <a:srgbClr val="595959">
                    <a:alpha val="100000"/>
                  </a:srgbClr>
                </a:solidFill>
                <a:latin typeface="Arial"/>
                <a:ea typeface="Arial"/>
                <a:cs typeface="Arial"/>
              </a:rPr>
              <a:t>        </a:t>
            </a:r>
            <a:r>
              <a:rPr dirty="0" sz="3200" kern="0" spc="-60">
                <a:solidFill>
                  <a:srgbClr val="595959">
                    <a:alpha val="100000"/>
                  </a:srgbClr>
                </a:solidFill>
                <a:latin typeface="Arial"/>
                <a:ea typeface="Arial"/>
                <a:cs typeface="Arial"/>
              </a:rPr>
              <a:t>operation</a:t>
            </a:r>
            <a:r>
              <a:rPr dirty="0" sz="3200" kern="0" spc="-60">
                <a:solidFill>
                  <a:srgbClr val="595959">
                    <a:alpha val="100000"/>
                  </a:srgbClr>
                </a:solidFill>
                <a:latin typeface="Arial"/>
                <a:ea typeface="Arial"/>
                <a:cs typeface="Arial"/>
              </a:rPr>
              <a:t>.</a:t>
            </a:r>
            <a:endParaRPr altLang="Arial" dirty="0" sz="3200" lang="Arial"/>
          </a:p>
          <a:p>
            <a:pPr algn="l" eaLnBrk="0" rtl="0">
              <a:lnSpc>
                <a:spcPct val="107000"/>
              </a:lnSpc>
            </a:pPr>
            <a:endParaRPr altLang="Arial" dirty="0" sz="2000" lang="Arial"/>
          </a:p>
          <a:p>
            <a:pPr algn="l" eaLnBrk="0" indent="-225425" marL="238125" rtl="0">
              <a:lnSpc>
                <a:spcPct val="103000"/>
              </a:lnSpc>
              <a:spcBef>
                <a:spcPts val="6"/>
              </a:spcBef>
            </a:pPr>
            <a:r>
              <a:rPr dirty="0" sz="2000" kern="0" spc="-40">
                <a:solidFill>
                  <a:srgbClr val="663366">
                    <a:alpha val="100000"/>
                  </a:srgbClr>
                </a:solidFill>
                <a:latin typeface="Wingdings"/>
                <a:ea typeface="Wingdings"/>
                <a:cs typeface="Wingdings"/>
              </a:rPr>
              <a:t>n</a:t>
            </a:r>
            <a:r>
              <a:rPr dirty="0" sz="2000" kern="0" spc="-500">
                <a:solidFill>
                  <a:srgbClr val="663366">
                    <a:alpha val="100000"/>
                  </a:srgbClr>
                </a:solidFill>
                <a:latin typeface="Wingdings"/>
                <a:ea typeface="Wingdings"/>
                <a:cs typeface="Wingdings"/>
              </a:rPr>
              <a:t> </a:t>
            </a:r>
            <a:r>
              <a:rPr dirty="0" sz="2800" kern="0" spc="-40">
                <a:solidFill>
                  <a:srgbClr val="595959">
                    <a:alpha val="100000"/>
                  </a:srgbClr>
                </a:solidFill>
                <a:latin typeface="Arial"/>
                <a:ea typeface="Arial"/>
                <a:cs typeface="Arial"/>
              </a:rPr>
              <a:t>Each</a:t>
            </a:r>
            <a:r>
              <a:rPr dirty="0" sz="2800" kern="0" spc="9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processor</a:t>
            </a:r>
            <a:r>
              <a:rPr dirty="0" sz="2800" kern="0" spc="10">
                <a:solidFill>
                  <a:srgbClr val="595959">
                    <a:alpha val="100000"/>
                  </a:srgbClr>
                </a:solidFill>
                <a:latin typeface="Arial"/>
                <a:ea typeface="Arial"/>
                <a:cs typeface="Arial"/>
              </a:rPr>
              <a:t> </a:t>
            </a:r>
            <a:r>
              <a:rPr dirty="0" sz="2800" kern="0" spc="-40">
                <a:solidFill>
                  <a:srgbClr val="595959">
                    <a:alpha val="100000"/>
                  </a:srgbClr>
                </a:solidFill>
                <a:latin typeface="Arial"/>
                <a:ea typeface="Arial"/>
                <a:cs typeface="Arial"/>
              </a:rPr>
              <a:t>so</a:t>
            </a:r>
            <a:r>
              <a:rPr dirty="0" sz="2800" kern="0" spc="-50">
                <a:solidFill>
                  <a:srgbClr val="595959">
                    <a:alpha val="100000"/>
                  </a:srgbClr>
                </a:solidFill>
                <a:latin typeface="Arial"/>
                <a:ea typeface="Arial"/>
                <a:cs typeface="Arial"/>
              </a:rPr>
              <a:t>rts</a:t>
            </a:r>
            <a:r>
              <a:rPr dirty="0" sz="2800" kern="0" spc="1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the</a:t>
            </a:r>
            <a:r>
              <a:rPr dirty="0" sz="2800" kern="0" spc="-30">
                <a:solidFill>
                  <a:srgbClr val="595959">
                    <a:alpha val="100000"/>
                  </a:srgbClr>
                </a:solidFill>
                <a:latin typeface="Arial"/>
                <a:ea typeface="Arial"/>
                <a:cs typeface="Arial"/>
              </a:rPr>
              <a:t> </a:t>
            </a:r>
            <a:r>
              <a:rPr dirty="0" sz="2800" i="1" kern="0" spc="-50">
                <a:solidFill>
                  <a:srgbClr val="595959">
                    <a:alpha val="100000"/>
                  </a:srgbClr>
                </a:solidFill>
                <a:latin typeface="Arial"/>
                <a:ea typeface="Arial"/>
                <a:cs typeface="Arial"/>
              </a:rPr>
              <a:t>p</a:t>
            </a:r>
            <a:r>
              <a:rPr dirty="0" sz="2800" kern="0" spc="-50">
                <a:solidFill>
                  <a:srgbClr val="595959">
                    <a:alpha val="100000"/>
                  </a:srgbClr>
                </a:solidFill>
                <a:latin typeface="Arial"/>
                <a:ea typeface="Arial"/>
                <a:cs typeface="Arial"/>
              </a:rPr>
              <a:t>(</a:t>
            </a:r>
            <a:r>
              <a:rPr dirty="0" sz="2800" i="1" kern="0" spc="-50">
                <a:solidFill>
                  <a:srgbClr val="595959">
                    <a:alpha val="100000"/>
                  </a:srgbClr>
                </a:solidFill>
                <a:latin typeface="Arial"/>
                <a:ea typeface="Arial"/>
                <a:cs typeface="Arial"/>
              </a:rPr>
              <a:t>p</a:t>
            </a:r>
            <a:r>
              <a:rPr dirty="0" sz="2800" i="1" kern="0" spc="-3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a:t>
            </a:r>
            <a:r>
              <a:rPr dirty="0" sz="2800" kern="0" spc="16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1)</a:t>
            </a:r>
            <a:r>
              <a:rPr dirty="0" sz="2800" kern="0" spc="4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elements</a:t>
            </a:r>
            <a:r>
              <a:rPr dirty="0" sz="2800" kern="0" spc="9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it</a:t>
            </a:r>
            <a:r>
              <a:rPr dirty="0" sz="2800" kern="0" spc="8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receives</a:t>
            </a:r>
            <a:r>
              <a:rPr dirty="0" sz="2800" kern="0" spc="4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and</a:t>
            </a:r>
            <a:r>
              <a:rPr dirty="0" sz="2800" kern="0" spc="3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selects</a:t>
            </a:r>
            <a:r>
              <a:rPr dirty="0" sz="2800" kern="0" spc="-30">
                <a:solidFill>
                  <a:srgbClr val="595959">
                    <a:alpha val="100000"/>
                  </a:srgbClr>
                </a:solidFill>
                <a:latin typeface="Arial"/>
                <a:ea typeface="Arial"/>
                <a:cs typeface="Arial"/>
              </a:rPr>
              <a:t> </a:t>
            </a:r>
            <a:r>
              <a:rPr dirty="0" sz="2800" i="1" kern="0" spc="-50">
                <a:solidFill>
                  <a:srgbClr val="595959">
                    <a:alpha val="100000"/>
                  </a:srgbClr>
                </a:solidFill>
                <a:latin typeface="Arial"/>
                <a:ea typeface="Arial"/>
                <a:cs typeface="Arial"/>
              </a:rPr>
              <a:t>p</a:t>
            </a:r>
            <a:r>
              <a:rPr dirty="0" sz="2800" i="1" kern="0" spc="-3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a:t>
            </a:r>
            <a:r>
              <a:rPr dirty="0" sz="2800" kern="0" spc="160">
                <a:solidFill>
                  <a:srgbClr val="595959">
                    <a:alpha val="100000"/>
                  </a:srgbClr>
                </a:solidFill>
                <a:latin typeface="Arial"/>
                <a:ea typeface="Arial"/>
                <a:cs typeface="Arial"/>
              </a:rPr>
              <a:t> </a:t>
            </a:r>
            <a:r>
              <a:rPr dirty="0" sz="2800" kern="0" spc="-50">
                <a:solidFill>
                  <a:srgbClr val="595959">
                    <a:alpha val="100000"/>
                  </a:srgbClr>
                </a:solidFill>
                <a:latin typeface="Arial"/>
                <a:ea typeface="Arial"/>
                <a:cs typeface="Arial"/>
              </a:rPr>
              <a:t>1</a:t>
            </a:r>
            <a:r>
              <a:rPr dirty="0" sz="2800" kern="0" spc="0">
                <a:solidFill>
                  <a:srgbClr val="595959">
                    <a:alpha val="100000"/>
                  </a:srgbClr>
                </a:solidFill>
                <a:latin typeface="Arial"/>
                <a:ea typeface="Arial"/>
                <a:cs typeface="Arial"/>
              </a:rPr>
              <a:t>  </a:t>
            </a:r>
            <a:r>
              <a:rPr dirty="0" sz="3200" kern="0" spc="-70">
                <a:solidFill>
                  <a:srgbClr val="595959">
                    <a:alpha val="100000"/>
                  </a:srgbClr>
                </a:solidFill>
                <a:latin typeface="Arial"/>
                <a:ea typeface="Arial"/>
                <a:cs typeface="Arial"/>
              </a:rPr>
              <a:t>uniformly</a:t>
            </a:r>
            <a:r>
              <a:rPr dirty="0" sz="3200" kern="0" spc="0">
                <a:solidFill>
                  <a:srgbClr val="595959">
                    <a:alpha val="100000"/>
                  </a:srgbClr>
                </a:solidFill>
                <a:latin typeface="Arial"/>
                <a:ea typeface="Arial"/>
                <a:cs typeface="Arial"/>
              </a:rPr>
              <a:t> </a:t>
            </a:r>
            <a:r>
              <a:rPr dirty="0" sz="3200" kern="0" spc="-70">
                <a:solidFill>
                  <a:srgbClr val="595959">
                    <a:alpha val="100000"/>
                  </a:srgbClr>
                </a:solidFill>
                <a:latin typeface="Arial"/>
                <a:ea typeface="Arial"/>
                <a:cs typeface="Arial"/>
              </a:rPr>
              <a:t>spaces</a:t>
            </a:r>
            <a:r>
              <a:rPr dirty="0" sz="3200" kern="0" spc="10">
                <a:solidFill>
                  <a:srgbClr val="595959">
                    <a:alpha val="100000"/>
                  </a:srgbClr>
                </a:solidFill>
                <a:latin typeface="Arial"/>
                <a:ea typeface="Arial"/>
                <a:cs typeface="Arial"/>
              </a:rPr>
              <a:t> </a:t>
            </a:r>
            <a:r>
              <a:rPr dirty="0" sz="3200" kern="0" spc="-70">
                <a:solidFill>
                  <a:srgbClr val="595959">
                    <a:alpha val="100000"/>
                  </a:srgbClr>
                </a:solidFill>
                <a:latin typeface="Arial"/>
                <a:ea typeface="Arial"/>
                <a:cs typeface="Arial"/>
              </a:rPr>
              <a:t>splitt</a:t>
            </a:r>
            <a:r>
              <a:rPr dirty="0" sz="3200" kern="0" spc="-80">
                <a:solidFill>
                  <a:srgbClr val="595959">
                    <a:alpha val="100000"/>
                  </a:srgbClr>
                </a:solidFill>
                <a:latin typeface="Arial"/>
                <a:ea typeface="Arial"/>
                <a:cs typeface="Arial"/>
              </a:rPr>
              <a:t>ers</a:t>
            </a:r>
            <a:r>
              <a:rPr dirty="0" sz="3200" kern="0" spc="-30">
                <a:solidFill>
                  <a:srgbClr val="595959">
                    <a:alpha val="100000"/>
                  </a:srgbClr>
                </a:solidFill>
                <a:latin typeface="Arial"/>
                <a:ea typeface="Arial"/>
                <a:cs typeface="Arial"/>
              </a:rPr>
              <a:t> </a:t>
            </a:r>
            <a:r>
              <a:rPr dirty="0" sz="3200" kern="0" spc="-80">
                <a:solidFill>
                  <a:srgbClr val="595959">
                    <a:alpha val="100000"/>
                  </a:srgbClr>
                </a:solidFill>
                <a:latin typeface="Arial"/>
                <a:ea typeface="Arial"/>
                <a:cs typeface="Arial"/>
              </a:rPr>
              <a:t>from</a:t>
            </a:r>
            <a:r>
              <a:rPr dirty="0" sz="3200" kern="0" spc="-10">
                <a:solidFill>
                  <a:srgbClr val="595959">
                    <a:alpha val="100000"/>
                  </a:srgbClr>
                </a:solidFill>
                <a:latin typeface="Arial"/>
                <a:ea typeface="Arial"/>
                <a:cs typeface="Arial"/>
              </a:rPr>
              <a:t> </a:t>
            </a:r>
            <a:r>
              <a:rPr dirty="0" sz="3200" kern="0" spc="-80">
                <a:solidFill>
                  <a:srgbClr val="595959">
                    <a:alpha val="100000"/>
                  </a:srgbClr>
                </a:solidFill>
                <a:latin typeface="Arial"/>
                <a:ea typeface="Arial"/>
                <a:cs typeface="Arial"/>
              </a:rPr>
              <a:t>them</a:t>
            </a:r>
            <a:r>
              <a:rPr dirty="0" sz="3200" kern="0" spc="-80">
                <a:solidFill>
                  <a:srgbClr val="595959">
                    <a:alpha val="100000"/>
                  </a:srgbClr>
                </a:solidFill>
                <a:latin typeface="Arial"/>
                <a:ea typeface="Arial"/>
                <a:cs typeface="Arial"/>
              </a:rPr>
              <a:t>.</a:t>
            </a:r>
            <a:endParaRPr altLang="Arial" dirty="0" sz="1800" lang="Arial"/>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08" name="Title 1"/>
          <p:cNvSpPr>
            <a:spLocks noGrp="1"/>
          </p:cNvSpPr>
          <p:nvPr>
            <p:ph type="title"/>
          </p:nvPr>
        </p:nvSpPr>
        <p:spPr>
          <a:ln w="63500">
            <a:solidFill>
              <a:srgbClr val="02A5E3"/>
            </a:solidFill>
            <a:prstDash val="solid"/>
          </a:ln>
        </p:spPr>
        <p:txBody>
          <a:bodyPr/>
          <a:p>
            <a:r>
              <a:rPr lang="en-US"/>
              <a:t>OTHER SORTING ALGORITHMS:</a:t>
            </a:r>
          </a:p>
        </p:txBody>
      </p:sp>
      <p:sp>
        <p:nvSpPr>
          <p:cNvPr id="1048709" name="Content Placeholder 2"/>
          <p:cNvSpPr>
            <a:spLocks noGrp="1"/>
          </p:cNvSpPr>
          <p:nvPr>
            <p:ph idx="1"/>
          </p:nvPr>
        </p:nvSpPr>
        <p:spPr>
          <a:ln w="63500">
            <a:solidFill>
              <a:srgbClr val="D04617"/>
            </a:solidFill>
            <a:prstDash val="solid"/>
          </a:ln>
        </p:spPr>
        <p:txBody>
          <a:bodyPr/>
          <a:p>
            <a:r>
              <a:rPr lang="en-US"/>
              <a:t>Selection sort</a:t>
            </a:r>
          </a:p>
          <a:p>
            <a:r>
              <a:rPr lang="en-US"/>
              <a:t>Insertion sort</a:t>
            </a:r>
          </a:p>
          <a:p>
            <a:r>
              <a:rPr lang="en-US"/>
              <a:t>Merge sort</a:t>
            </a:r>
          </a:p>
          <a:p>
            <a:r>
              <a:rPr lang="en-US"/>
              <a:t>Heap sort</a:t>
            </a:r>
          </a:p>
          <a:p>
            <a:r>
              <a:rPr lang="en-US"/>
              <a:t>Counting sort</a:t>
            </a:r>
          </a:p>
          <a:p>
            <a:r>
              <a:rPr lang="en-US"/>
              <a:t>Radix sort</a:t>
            </a:r>
          </a:p>
          <a:p>
            <a:r>
              <a:rPr lang="en-US"/>
              <a:t>Shell sort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0" name=""/>
          <p:cNvSpPr txBox="1"/>
          <p:nvPr/>
        </p:nvSpPr>
        <p:spPr>
          <a:xfrm>
            <a:off x="1476720" y="1264900"/>
            <a:ext cx="7045250" cy="510540"/>
          </a:xfrm>
          <a:prstGeom prst="rect"/>
          <a:ln w="63500">
            <a:solidFill>
              <a:srgbClr val="D04617"/>
            </a:solidFill>
            <a:prstDash val="solid"/>
          </a:ln>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W</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p</a:t>
            </a:r>
            <a:r>
              <a:rPr sz="2800" lang="en-US">
                <a:solidFill>
                  <a:srgbClr val="000000"/>
                </a:solidFill>
              </a:rPr>
              <a:t>u</a:t>
            </a:r>
            <a:r>
              <a:rPr sz="2800" lang="en-US">
                <a:solidFill>
                  <a:srgbClr val="000000"/>
                </a:solidFill>
              </a:rPr>
              <a:t>t</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o</a:t>
            </a:r>
            <a:r>
              <a:rPr sz="2800" lang="en-US">
                <a:solidFill>
                  <a:srgbClr val="000000"/>
                </a:solidFill>
              </a:rPr>
              <a:t>u</a:t>
            </a:r>
            <a:r>
              <a:rPr sz="2800" lang="en-US">
                <a:solidFill>
                  <a:srgbClr val="000000"/>
                </a:solidFill>
              </a:rPr>
              <a:t>t</a:t>
            </a:r>
            <a:r>
              <a:rPr sz="2800" lang="en-US">
                <a:solidFill>
                  <a:srgbClr val="000000"/>
                </a:solidFill>
              </a:rPr>
              <a:t>p</a:t>
            </a:r>
            <a:r>
              <a:rPr sz="2800" lang="en-US">
                <a:solidFill>
                  <a:srgbClr val="000000"/>
                </a:solidFill>
              </a:rPr>
              <a:t>u</a:t>
            </a:r>
            <a:r>
              <a:rPr sz="2800" lang="en-US">
                <a:solidFill>
                  <a:srgbClr val="000000"/>
                </a:solidFill>
              </a:rPr>
              <a:t>t</a:t>
            </a:r>
            <a:r>
              <a:rPr sz="2800" lang="en-US">
                <a:solidFill>
                  <a:srgbClr val="000000"/>
                </a:solidFill>
              </a:rPr>
              <a:t>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o</a:t>
            </a:r>
            <a:r>
              <a:rPr sz="2800" lang="en-US">
                <a:solidFill>
                  <a:srgbClr val="000000"/>
                </a:solidFill>
              </a:rPr>
              <a:t>r</a:t>
            </a:r>
            <a:r>
              <a:rPr sz="2800" lang="en-US">
                <a:solidFill>
                  <a:srgbClr val="000000"/>
                </a:solidFill>
              </a:rPr>
              <a:t>e</a:t>
            </a:r>
            <a:r>
              <a:rPr sz="2800" lang="en-US">
                <a:solidFill>
                  <a:srgbClr val="000000"/>
                </a:solidFill>
              </a:rPr>
              <a:t>d</a:t>
            </a:r>
            <a:endParaRPr sz="2800" lang="en-US">
              <a:solidFill>
                <a:srgbClr val="000000"/>
              </a:solidFill>
            </a:endParaRPr>
          </a:p>
        </p:txBody>
      </p:sp>
      <p:sp>
        <p:nvSpPr>
          <p:cNvPr id="1048601" name="textbox 16"/>
          <p:cNvSpPr/>
          <p:nvPr/>
        </p:nvSpPr>
        <p:spPr>
          <a:xfrm>
            <a:off x="549955" y="2632750"/>
            <a:ext cx="11092088" cy="2533947"/>
          </a:xfrm>
          <a:prstGeom prst="rect"/>
          <a:ln w="63500">
            <a:solidFill>
              <a:srgbClr val="02A5E3"/>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eaLnBrk="0" rtl="0">
              <a:lnSpc>
                <a:spcPct val="84257"/>
              </a:lnSpc>
            </a:pPr>
            <a:endParaRPr altLang="Arial" dirty="0" sz="100" lang="Arial"/>
          </a:p>
          <a:p>
            <a:pPr algn="l" eaLnBrk="0" marL="12700" rtl="0">
              <a:lnSpc>
                <a:spcPct val="93000"/>
              </a:lnSpc>
            </a:pPr>
            <a:r>
              <a:rPr sz="2400" lang="en-US">
                <a:solidFill>
                  <a:srgbClr val="000000"/>
                </a:solidFill>
              </a:rPr>
              <a:t>1</a:t>
            </a:r>
            <a:r>
              <a:rPr sz="2400" lang="en-US">
                <a:solidFill>
                  <a:srgbClr val="000000"/>
                </a:solidFill>
              </a:rPr>
              <a:t>.</a:t>
            </a:r>
            <a:r>
              <a:rPr dirty="0" sz="2400" kern="0" spc="-30">
                <a:solidFill>
                  <a:srgbClr val="000000"/>
                </a:solidFill>
                <a:latin typeface="Arial"/>
                <a:ea typeface="Arial"/>
                <a:cs typeface="Arial"/>
              </a:rPr>
              <a:t>We</a:t>
            </a:r>
            <a:r>
              <a:rPr dirty="0" sz="2400" kern="0" spc="40">
                <a:solidFill>
                  <a:srgbClr val="000000"/>
                </a:solidFill>
                <a:latin typeface="Arial"/>
                <a:ea typeface="Arial"/>
                <a:cs typeface="Arial"/>
              </a:rPr>
              <a:t> </a:t>
            </a:r>
            <a:r>
              <a:rPr dirty="0" sz="2400" kern="0" spc="-30">
                <a:solidFill>
                  <a:srgbClr val="000000"/>
                </a:solidFill>
                <a:latin typeface="Arial"/>
                <a:ea typeface="Arial"/>
                <a:cs typeface="Arial"/>
              </a:rPr>
              <a:t>assume</a:t>
            </a:r>
            <a:r>
              <a:rPr dirty="0" sz="2400" kern="0" spc="10">
                <a:solidFill>
                  <a:srgbClr val="000000"/>
                </a:solidFill>
                <a:latin typeface="Arial"/>
                <a:ea typeface="Arial"/>
                <a:cs typeface="Arial"/>
              </a:rPr>
              <a:t> </a:t>
            </a:r>
            <a:r>
              <a:rPr dirty="0" sz="2400" kern="0" spc="-30">
                <a:solidFill>
                  <a:srgbClr val="000000"/>
                </a:solidFill>
                <a:latin typeface="Arial"/>
                <a:ea typeface="Arial"/>
                <a:cs typeface="Arial"/>
              </a:rPr>
              <a:t>that</a:t>
            </a:r>
            <a:r>
              <a:rPr dirty="0" sz="2400" kern="0" spc="10">
                <a:solidFill>
                  <a:srgbClr val="000000"/>
                </a:solidFill>
                <a:latin typeface="Arial"/>
                <a:ea typeface="Arial"/>
                <a:cs typeface="Arial"/>
              </a:rPr>
              <a:t> </a:t>
            </a:r>
            <a:r>
              <a:rPr dirty="0" sz="2400" kern="0" spc="-30">
                <a:solidFill>
                  <a:srgbClr val="000000"/>
                </a:solidFill>
                <a:latin typeface="Arial"/>
                <a:ea typeface="Arial"/>
                <a:cs typeface="Arial"/>
              </a:rPr>
              <a:t>th</a:t>
            </a:r>
            <a:r>
              <a:rPr dirty="0" sz="2400" kern="0" spc="-40">
                <a:solidFill>
                  <a:srgbClr val="000000"/>
                </a:solidFill>
                <a:latin typeface="Arial"/>
                <a:ea typeface="Arial"/>
                <a:cs typeface="Arial"/>
              </a:rPr>
              <a:t>e</a:t>
            </a:r>
            <a:r>
              <a:rPr dirty="0" sz="2400" kern="0" spc="90">
                <a:solidFill>
                  <a:srgbClr val="000000"/>
                </a:solidFill>
                <a:latin typeface="Arial"/>
                <a:ea typeface="Arial"/>
                <a:cs typeface="Arial"/>
              </a:rPr>
              <a:t> </a:t>
            </a:r>
            <a:r>
              <a:rPr dirty="0" sz="2400" kern="0" spc="-40">
                <a:solidFill>
                  <a:srgbClr val="000000"/>
                </a:solidFill>
                <a:latin typeface="Arial"/>
                <a:ea typeface="Arial"/>
                <a:cs typeface="Arial"/>
              </a:rPr>
              <a:t>input</a:t>
            </a:r>
            <a:r>
              <a:rPr dirty="0" sz="2400" kern="0" spc="40">
                <a:solidFill>
                  <a:srgbClr val="000000"/>
                </a:solidFill>
                <a:latin typeface="Arial"/>
                <a:ea typeface="Arial"/>
                <a:cs typeface="Arial"/>
              </a:rPr>
              <a:t> </a:t>
            </a:r>
            <a:r>
              <a:rPr dirty="0" sz="2400" kern="0" spc="-40">
                <a:solidFill>
                  <a:srgbClr val="000000"/>
                </a:solidFill>
                <a:latin typeface="Arial"/>
                <a:ea typeface="Arial"/>
                <a:cs typeface="Arial"/>
              </a:rPr>
              <a:t>and</a:t>
            </a:r>
            <a:r>
              <a:rPr dirty="0" sz="2400" kern="0" spc="30">
                <a:solidFill>
                  <a:srgbClr val="000000"/>
                </a:solidFill>
                <a:latin typeface="Arial"/>
                <a:ea typeface="Arial"/>
                <a:cs typeface="Arial"/>
              </a:rPr>
              <a:t> </a:t>
            </a:r>
            <a:r>
              <a:rPr dirty="0" sz="2400" kern="0" spc="-40">
                <a:solidFill>
                  <a:srgbClr val="000000"/>
                </a:solidFill>
                <a:latin typeface="Arial"/>
                <a:ea typeface="Arial"/>
                <a:cs typeface="Arial"/>
              </a:rPr>
              <a:t>output</a:t>
            </a:r>
            <a:r>
              <a:rPr dirty="0" sz="2400" kern="0" spc="80">
                <a:solidFill>
                  <a:srgbClr val="000000"/>
                </a:solidFill>
                <a:latin typeface="Arial"/>
                <a:ea typeface="Arial"/>
                <a:cs typeface="Arial"/>
              </a:rPr>
              <a:t> </a:t>
            </a:r>
            <a:r>
              <a:rPr dirty="0" sz="2400" kern="0" spc="-40">
                <a:solidFill>
                  <a:srgbClr val="000000"/>
                </a:solidFill>
                <a:latin typeface="Arial"/>
                <a:ea typeface="Arial"/>
                <a:cs typeface="Arial"/>
              </a:rPr>
              <a:t>lists</a:t>
            </a:r>
            <a:r>
              <a:rPr dirty="0" sz="2400" kern="0" spc="40">
                <a:solidFill>
                  <a:srgbClr val="000000"/>
                </a:solidFill>
                <a:latin typeface="Arial"/>
                <a:ea typeface="Arial"/>
                <a:cs typeface="Arial"/>
              </a:rPr>
              <a:t> </a:t>
            </a:r>
            <a:r>
              <a:rPr dirty="0" sz="2400" kern="0" spc="-40">
                <a:solidFill>
                  <a:srgbClr val="000000"/>
                </a:solidFill>
                <a:latin typeface="Arial"/>
                <a:ea typeface="Arial"/>
                <a:cs typeface="Arial"/>
              </a:rPr>
              <a:t>are</a:t>
            </a:r>
            <a:r>
              <a:rPr dirty="0" sz="2400" kern="0" spc="40">
                <a:solidFill>
                  <a:srgbClr val="000000"/>
                </a:solidFill>
                <a:latin typeface="Arial"/>
                <a:ea typeface="Arial"/>
                <a:cs typeface="Arial"/>
              </a:rPr>
              <a:t> </a:t>
            </a:r>
            <a:r>
              <a:rPr dirty="0" sz="2400" kern="0" spc="-40">
                <a:solidFill>
                  <a:srgbClr val="000000"/>
                </a:solidFill>
                <a:latin typeface="Arial"/>
                <a:ea typeface="Arial"/>
                <a:cs typeface="Arial"/>
              </a:rPr>
              <a:t>distributed</a:t>
            </a:r>
            <a:r>
              <a:rPr dirty="0" sz="2400" kern="0" spc="-40">
                <a:solidFill>
                  <a:srgbClr val="000000"/>
                </a:solidFill>
                <a:latin typeface="Arial"/>
                <a:ea typeface="Arial"/>
                <a:cs typeface="Arial"/>
              </a:rPr>
              <a:t>.</a:t>
            </a:r>
            <a:endParaRPr altLang="Arial" dirty="0" sz="2400" lang="Arial">
              <a:solidFill>
                <a:srgbClr val="000000"/>
              </a:solidFill>
            </a:endParaRPr>
          </a:p>
          <a:p>
            <a:pPr algn="l" eaLnBrk="0" rtl="0">
              <a:lnSpc>
                <a:spcPct val="100000"/>
              </a:lnSpc>
            </a:pPr>
            <a:endParaRPr altLang="Arial" dirty="0" sz="2000" lang="Arial">
              <a:solidFill>
                <a:srgbClr val="000000"/>
              </a:solidFill>
            </a:endParaRPr>
          </a:p>
          <a:p>
            <a:pPr algn="l" eaLnBrk="0" rtl="0">
              <a:lnSpc>
                <a:spcPct val="7974"/>
              </a:lnSpc>
            </a:pPr>
            <a:endParaRPr altLang="Arial" dirty="0" sz="400" lang="Arial">
              <a:solidFill>
                <a:srgbClr val="000000"/>
              </a:solidFill>
            </a:endParaRPr>
          </a:p>
          <a:p>
            <a:pPr algn="l" eaLnBrk="0" indent="-219709" marL="231775" rtl="0">
              <a:lnSpc>
                <a:spcPct val="113000"/>
              </a:lnSpc>
            </a:pPr>
            <a:r>
              <a:rPr dirty="0" sz="2400" kern="0" lang="en-US" spc="-40">
                <a:solidFill>
                  <a:srgbClr val="000000"/>
                </a:solidFill>
                <a:latin typeface="Arial"/>
                <a:ea typeface="Arial"/>
                <a:cs typeface="Arial"/>
              </a:rPr>
              <a:t>2</a:t>
            </a:r>
            <a:r>
              <a:rPr dirty="0" sz="2400" kern="0" lang="en-US" spc="-40">
                <a:solidFill>
                  <a:srgbClr val="000000"/>
                </a:solidFill>
                <a:latin typeface="Arial"/>
                <a:ea typeface="Arial"/>
                <a:cs typeface="Arial"/>
              </a:rPr>
              <a:t>.</a:t>
            </a:r>
            <a:r>
              <a:rPr dirty="0" sz="2400" kern="0" spc="-40">
                <a:solidFill>
                  <a:srgbClr val="000000"/>
                </a:solidFill>
                <a:latin typeface="Arial"/>
                <a:ea typeface="Arial"/>
                <a:cs typeface="Arial"/>
              </a:rPr>
              <a:t>The</a:t>
            </a:r>
            <a:r>
              <a:rPr dirty="0" sz="2400" kern="0" spc="40">
                <a:solidFill>
                  <a:srgbClr val="000000"/>
                </a:solidFill>
                <a:latin typeface="Arial"/>
                <a:ea typeface="Arial"/>
                <a:cs typeface="Arial"/>
              </a:rPr>
              <a:t> </a:t>
            </a:r>
            <a:r>
              <a:rPr dirty="0" sz="2400" kern="0" spc="-40">
                <a:solidFill>
                  <a:srgbClr val="000000"/>
                </a:solidFill>
                <a:latin typeface="Arial"/>
                <a:ea typeface="Arial"/>
                <a:cs typeface="Arial"/>
              </a:rPr>
              <a:t>sorted</a:t>
            </a:r>
            <a:r>
              <a:rPr dirty="0" sz="2400" kern="0" spc="80">
                <a:solidFill>
                  <a:srgbClr val="000000"/>
                </a:solidFill>
                <a:latin typeface="Arial"/>
                <a:ea typeface="Arial"/>
                <a:cs typeface="Arial"/>
              </a:rPr>
              <a:t> </a:t>
            </a:r>
            <a:r>
              <a:rPr dirty="0" sz="2400" kern="0" spc="-40">
                <a:solidFill>
                  <a:srgbClr val="000000"/>
                </a:solidFill>
                <a:latin typeface="Arial"/>
                <a:ea typeface="Arial"/>
                <a:cs typeface="Arial"/>
              </a:rPr>
              <a:t>list</a:t>
            </a:r>
            <a:r>
              <a:rPr dirty="0" sz="2400" kern="0" spc="90">
                <a:solidFill>
                  <a:srgbClr val="000000"/>
                </a:solidFill>
                <a:latin typeface="Arial"/>
                <a:ea typeface="Arial"/>
                <a:cs typeface="Arial"/>
              </a:rPr>
              <a:t> </a:t>
            </a:r>
            <a:r>
              <a:rPr dirty="0" sz="2400" kern="0" spc="-40">
                <a:solidFill>
                  <a:srgbClr val="000000"/>
                </a:solidFill>
                <a:latin typeface="Arial"/>
                <a:ea typeface="Arial"/>
                <a:cs typeface="Arial"/>
              </a:rPr>
              <a:t>is</a:t>
            </a:r>
            <a:r>
              <a:rPr dirty="0" sz="2400" kern="0" spc="80">
                <a:solidFill>
                  <a:srgbClr val="000000"/>
                </a:solidFill>
                <a:latin typeface="Arial"/>
                <a:ea typeface="Arial"/>
                <a:cs typeface="Arial"/>
              </a:rPr>
              <a:t> </a:t>
            </a:r>
            <a:r>
              <a:rPr dirty="0" sz="2400" kern="0" spc="-40">
                <a:solidFill>
                  <a:srgbClr val="000000"/>
                </a:solidFill>
                <a:latin typeface="Arial"/>
                <a:ea typeface="Arial"/>
                <a:cs typeface="Arial"/>
              </a:rPr>
              <a:t>partitioned</a:t>
            </a:r>
            <a:r>
              <a:rPr dirty="0" sz="2400" kern="0" spc="-10">
                <a:solidFill>
                  <a:srgbClr val="000000"/>
                </a:solidFill>
                <a:latin typeface="Arial"/>
                <a:ea typeface="Arial"/>
                <a:cs typeface="Arial"/>
              </a:rPr>
              <a:t> </a:t>
            </a:r>
            <a:r>
              <a:rPr dirty="0" sz="2400" kern="0" spc="-40">
                <a:solidFill>
                  <a:srgbClr val="000000"/>
                </a:solidFill>
                <a:latin typeface="Arial"/>
                <a:ea typeface="Arial"/>
                <a:cs typeface="Arial"/>
              </a:rPr>
              <a:t>with</a:t>
            </a:r>
            <a:r>
              <a:rPr dirty="0" sz="2400" kern="0" spc="10">
                <a:solidFill>
                  <a:srgbClr val="000000"/>
                </a:solidFill>
                <a:latin typeface="Arial"/>
                <a:ea typeface="Arial"/>
                <a:cs typeface="Arial"/>
              </a:rPr>
              <a:t> </a:t>
            </a:r>
            <a:r>
              <a:rPr dirty="0" sz="2400" kern="0" spc="-40">
                <a:solidFill>
                  <a:srgbClr val="000000"/>
                </a:solidFill>
                <a:latin typeface="Arial"/>
                <a:ea typeface="Arial"/>
                <a:cs typeface="Arial"/>
              </a:rPr>
              <a:t>the</a:t>
            </a:r>
            <a:r>
              <a:rPr dirty="0" sz="2400" kern="0" spc="90">
                <a:solidFill>
                  <a:srgbClr val="000000"/>
                </a:solidFill>
                <a:latin typeface="Arial"/>
                <a:ea typeface="Arial"/>
                <a:cs typeface="Arial"/>
              </a:rPr>
              <a:t> </a:t>
            </a:r>
            <a:r>
              <a:rPr dirty="0" sz="2400" kern="0" spc="-40">
                <a:solidFill>
                  <a:srgbClr val="000000"/>
                </a:solidFill>
                <a:latin typeface="Arial"/>
                <a:ea typeface="Arial"/>
                <a:cs typeface="Arial"/>
              </a:rPr>
              <a:t>property</a:t>
            </a:r>
            <a:r>
              <a:rPr dirty="0" sz="2400" kern="0" spc="10">
                <a:solidFill>
                  <a:srgbClr val="000000"/>
                </a:solidFill>
                <a:latin typeface="Arial"/>
                <a:ea typeface="Arial"/>
                <a:cs typeface="Arial"/>
              </a:rPr>
              <a:t> </a:t>
            </a:r>
            <a:r>
              <a:rPr dirty="0" sz="2400" kern="0" spc="-40">
                <a:solidFill>
                  <a:srgbClr val="000000"/>
                </a:solidFill>
                <a:latin typeface="Arial"/>
                <a:ea typeface="Arial"/>
                <a:cs typeface="Arial"/>
              </a:rPr>
              <a:t>that</a:t>
            </a:r>
            <a:r>
              <a:rPr dirty="0" sz="2400" kern="0" spc="40">
                <a:solidFill>
                  <a:srgbClr val="000000"/>
                </a:solidFill>
                <a:latin typeface="Arial"/>
                <a:ea typeface="Arial"/>
                <a:cs typeface="Arial"/>
              </a:rPr>
              <a:t> </a:t>
            </a:r>
            <a:r>
              <a:rPr dirty="0" sz="2400" kern="0" spc="-40">
                <a:solidFill>
                  <a:srgbClr val="000000"/>
                </a:solidFill>
                <a:latin typeface="Arial"/>
                <a:ea typeface="Arial"/>
                <a:cs typeface="Arial"/>
              </a:rPr>
              <a:t>each</a:t>
            </a:r>
            <a:r>
              <a:rPr dirty="0" sz="2400" kern="0" spc="80">
                <a:solidFill>
                  <a:srgbClr val="000000"/>
                </a:solidFill>
                <a:latin typeface="Arial"/>
                <a:ea typeface="Arial"/>
                <a:cs typeface="Arial"/>
              </a:rPr>
              <a:t> </a:t>
            </a:r>
            <a:r>
              <a:rPr dirty="0" sz="2400" kern="0" spc="-40">
                <a:solidFill>
                  <a:srgbClr val="000000"/>
                </a:solidFill>
                <a:latin typeface="Arial"/>
                <a:ea typeface="Arial"/>
                <a:cs typeface="Arial"/>
              </a:rPr>
              <a:t>partiti</a:t>
            </a:r>
            <a:r>
              <a:rPr dirty="0" sz="2400" kern="0" spc="-50">
                <a:solidFill>
                  <a:srgbClr val="000000"/>
                </a:solidFill>
                <a:latin typeface="Arial"/>
                <a:ea typeface="Arial"/>
                <a:cs typeface="Arial"/>
              </a:rPr>
              <a:t>oned</a:t>
            </a:r>
            <a:r>
              <a:rPr dirty="0" sz="2400" kern="0" spc="90">
                <a:solidFill>
                  <a:srgbClr val="000000"/>
                </a:solidFill>
                <a:latin typeface="Arial"/>
                <a:ea typeface="Arial"/>
                <a:cs typeface="Arial"/>
              </a:rPr>
              <a:t> </a:t>
            </a:r>
            <a:r>
              <a:rPr dirty="0" sz="2400" kern="0" spc="-50">
                <a:solidFill>
                  <a:srgbClr val="000000"/>
                </a:solidFill>
                <a:latin typeface="Arial"/>
                <a:ea typeface="Arial"/>
                <a:cs typeface="Arial"/>
              </a:rPr>
              <a:t>list</a:t>
            </a:r>
            <a:r>
              <a:rPr dirty="0" sz="2400" kern="0" spc="80">
                <a:solidFill>
                  <a:srgbClr val="000000"/>
                </a:solidFill>
                <a:latin typeface="Arial"/>
                <a:ea typeface="Arial"/>
                <a:cs typeface="Arial"/>
              </a:rPr>
              <a:t> </a:t>
            </a:r>
            <a:r>
              <a:rPr dirty="0" sz="2400" kern="0" spc="-50">
                <a:solidFill>
                  <a:srgbClr val="000000"/>
                </a:solidFill>
                <a:latin typeface="Arial"/>
                <a:ea typeface="Arial"/>
                <a:cs typeface="Arial"/>
              </a:rPr>
              <a:t>is</a:t>
            </a:r>
            <a:r>
              <a:rPr dirty="0" sz="2400" kern="0" spc="40">
                <a:solidFill>
                  <a:srgbClr val="000000"/>
                </a:solidFill>
                <a:latin typeface="Arial"/>
                <a:ea typeface="Arial"/>
                <a:cs typeface="Arial"/>
              </a:rPr>
              <a:t> </a:t>
            </a:r>
            <a:r>
              <a:rPr dirty="0" sz="2400" kern="0" spc="-50">
                <a:solidFill>
                  <a:srgbClr val="000000"/>
                </a:solidFill>
                <a:latin typeface="Arial"/>
                <a:ea typeface="Arial"/>
                <a:cs typeface="Arial"/>
              </a:rPr>
              <a:t>sorted</a:t>
            </a:r>
            <a:r>
              <a:rPr dirty="0" sz="2400" kern="0" spc="30">
                <a:solidFill>
                  <a:srgbClr val="000000"/>
                </a:solidFill>
                <a:latin typeface="Arial"/>
                <a:ea typeface="Arial"/>
                <a:cs typeface="Arial"/>
              </a:rPr>
              <a:t> </a:t>
            </a:r>
            <a:r>
              <a:rPr dirty="0" sz="2400" kern="0" spc="-50">
                <a:solidFill>
                  <a:srgbClr val="000000"/>
                </a:solidFill>
                <a:latin typeface="Arial"/>
                <a:ea typeface="Arial"/>
                <a:cs typeface="Arial"/>
              </a:rPr>
              <a:t>and</a:t>
            </a:r>
            <a:r>
              <a:rPr dirty="0" sz="2400" kern="0" spc="40">
                <a:solidFill>
                  <a:srgbClr val="000000"/>
                </a:solidFill>
                <a:latin typeface="Arial"/>
                <a:ea typeface="Arial"/>
                <a:cs typeface="Arial"/>
              </a:rPr>
              <a:t> </a:t>
            </a:r>
            <a:r>
              <a:rPr dirty="0" sz="2400" kern="0" spc="-50">
                <a:solidFill>
                  <a:srgbClr val="000000"/>
                </a:solidFill>
                <a:latin typeface="Arial"/>
                <a:ea typeface="Arial"/>
                <a:cs typeface="Arial"/>
              </a:rPr>
              <a:t>each</a:t>
            </a:r>
            <a:r>
              <a:rPr dirty="0" sz="2400" kern="0" spc="0">
                <a:solidFill>
                  <a:srgbClr val="000000"/>
                </a:solidFill>
                <a:latin typeface="Arial"/>
                <a:ea typeface="Arial"/>
                <a:cs typeface="Arial"/>
              </a:rPr>
              <a:t>  </a:t>
            </a:r>
            <a:r>
              <a:rPr dirty="0" sz="2800" kern="0" spc="-70">
                <a:solidFill>
                  <a:srgbClr val="000000"/>
                </a:solidFill>
                <a:latin typeface="Arial"/>
                <a:ea typeface="Arial"/>
                <a:cs typeface="Arial"/>
              </a:rPr>
              <a:t>element</a:t>
            </a:r>
            <a:r>
              <a:rPr dirty="0" sz="2800" kern="0" spc="80">
                <a:solidFill>
                  <a:srgbClr val="000000"/>
                </a:solidFill>
                <a:latin typeface="Arial"/>
                <a:ea typeface="Arial"/>
                <a:cs typeface="Arial"/>
              </a:rPr>
              <a:t> </a:t>
            </a:r>
            <a:r>
              <a:rPr dirty="0" sz="2800" kern="0" spc="-70">
                <a:solidFill>
                  <a:srgbClr val="000000"/>
                </a:solidFill>
                <a:latin typeface="Arial"/>
                <a:ea typeface="Arial"/>
                <a:cs typeface="Arial"/>
              </a:rPr>
              <a:t>in</a:t>
            </a:r>
            <a:r>
              <a:rPr dirty="0" sz="2800" kern="0" spc="60">
                <a:solidFill>
                  <a:srgbClr val="000000"/>
                </a:solidFill>
                <a:latin typeface="Arial"/>
                <a:ea typeface="Arial"/>
                <a:cs typeface="Arial"/>
              </a:rPr>
              <a:t> </a:t>
            </a:r>
            <a:r>
              <a:rPr dirty="0" sz="2800" kern="0" spc="-70">
                <a:solidFill>
                  <a:srgbClr val="000000"/>
                </a:solidFill>
                <a:latin typeface="Arial"/>
                <a:ea typeface="Arial"/>
                <a:cs typeface="Arial"/>
              </a:rPr>
              <a:t>processor</a:t>
            </a:r>
            <a:r>
              <a:rPr dirty="0" sz="2800" kern="0" spc="10">
                <a:solidFill>
                  <a:srgbClr val="000000"/>
                </a:solidFill>
                <a:latin typeface="Arial"/>
                <a:ea typeface="Arial"/>
                <a:cs typeface="Arial"/>
              </a:rPr>
              <a:t> </a:t>
            </a:r>
            <a:r>
              <a:rPr dirty="0" sz="2800" i="1" kern="0" spc="-70">
                <a:solidFill>
                  <a:srgbClr val="000000"/>
                </a:solidFill>
                <a:latin typeface="Arial"/>
                <a:ea typeface="Arial"/>
                <a:cs typeface="Arial"/>
              </a:rPr>
              <a:t>P</a:t>
            </a:r>
            <a:r>
              <a:rPr baseline="-24673" dirty="0" sz="2800" i="1" kern="0" spc="-70">
                <a:solidFill>
                  <a:srgbClr val="000000"/>
                </a:solidFill>
                <a:latin typeface="Arial"/>
                <a:ea typeface="Arial"/>
                <a:cs typeface="Arial"/>
              </a:rPr>
              <a:t>i</a:t>
            </a:r>
            <a:r>
              <a:rPr dirty="0" sz="2800" kern="0" spc="-80">
                <a:solidFill>
                  <a:srgbClr val="000000"/>
                </a:solidFill>
                <a:latin typeface="Arial"/>
                <a:ea typeface="Arial"/>
                <a:cs typeface="Arial"/>
              </a:rPr>
              <a:t>'</a:t>
            </a:r>
            <a:r>
              <a:rPr dirty="0" sz="2800" kern="0" spc="-70">
                <a:solidFill>
                  <a:srgbClr val="000000"/>
                </a:solidFill>
                <a:latin typeface="Arial"/>
                <a:ea typeface="Arial"/>
                <a:cs typeface="Arial"/>
              </a:rPr>
              <a:t>s</a:t>
            </a:r>
            <a:r>
              <a:rPr dirty="0" sz="2800" kern="0" spc="60">
                <a:solidFill>
                  <a:srgbClr val="000000"/>
                </a:solidFill>
                <a:latin typeface="Arial"/>
                <a:ea typeface="Arial"/>
                <a:cs typeface="Arial"/>
              </a:rPr>
              <a:t> </a:t>
            </a:r>
            <a:r>
              <a:rPr dirty="0" sz="2800" kern="0" spc="-70">
                <a:solidFill>
                  <a:srgbClr val="000000"/>
                </a:solidFill>
                <a:latin typeface="Arial"/>
                <a:ea typeface="Arial"/>
                <a:cs typeface="Arial"/>
              </a:rPr>
              <a:t>list</a:t>
            </a:r>
            <a:r>
              <a:rPr dirty="0" sz="2800" kern="0" spc="60">
                <a:solidFill>
                  <a:srgbClr val="000000"/>
                </a:solidFill>
                <a:latin typeface="Arial"/>
                <a:ea typeface="Arial"/>
                <a:cs typeface="Arial"/>
              </a:rPr>
              <a:t> </a:t>
            </a:r>
            <a:r>
              <a:rPr dirty="0" sz="2800" kern="0" spc="-70">
                <a:solidFill>
                  <a:srgbClr val="000000"/>
                </a:solidFill>
                <a:latin typeface="Arial"/>
                <a:ea typeface="Arial"/>
                <a:cs typeface="Arial"/>
              </a:rPr>
              <a:t>is</a:t>
            </a:r>
            <a:r>
              <a:rPr dirty="0" sz="2800" kern="0" spc="60">
                <a:solidFill>
                  <a:srgbClr val="000000"/>
                </a:solidFill>
                <a:latin typeface="Arial"/>
                <a:ea typeface="Arial"/>
                <a:cs typeface="Arial"/>
              </a:rPr>
              <a:t> </a:t>
            </a:r>
            <a:r>
              <a:rPr dirty="0" sz="2800" kern="0" spc="-70">
                <a:solidFill>
                  <a:srgbClr val="000000"/>
                </a:solidFill>
                <a:latin typeface="Arial"/>
                <a:ea typeface="Arial"/>
                <a:cs typeface="Arial"/>
              </a:rPr>
              <a:t>le</a:t>
            </a:r>
            <a:r>
              <a:rPr dirty="0" sz="2800" kern="0" spc="-80">
                <a:solidFill>
                  <a:srgbClr val="000000"/>
                </a:solidFill>
                <a:latin typeface="Arial"/>
                <a:ea typeface="Arial"/>
                <a:cs typeface="Arial"/>
              </a:rPr>
              <a:t>ss</a:t>
            </a:r>
            <a:r>
              <a:rPr dirty="0" sz="2800" kern="0" spc="-20">
                <a:solidFill>
                  <a:srgbClr val="000000"/>
                </a:solidFill>
                <a:latin typeface="Arial"/>
                <a:ea typeface="Arial"/>
                <a:cs typeface="Arial"/>
              </a:rPr>
              <a:t> </a:t>
            </a:r>
            <a:r>
              <a:rPr dirty="0" sz="2800" kern="0" spc="-80">
                <a:solidFill>
                  <a:srgbClr val="000000"/>
                </a:solidFill>
                <a:latin typeface="Arial"/>
                <a:ea typeface="Arial"/>
                <a:cs typeface="Arial"/>
              </a:rPr>
              <a:t>than</a:t>
            </a:r>
            <a:r>
              <a:rPr dirty="0" sz="2800" kern="0" spc="-10">
                <a:solidFill>
                  <a:srgbClr val="000000"/>
                </a:solidFill>
                <a:latin typeface="Arial"/>
                <a:ea typeface="Arial"/>
                <a:cs typeface="Arial"/>
              </a:rPr>
              <a:t> </a:t>
            </a:r>
            <a:r>
              <a:rPr dirty="0" sz="2800" kern="0" spc="-80">
                <a:solidFill>
                  <a:srgbClr val="000000"/>
                </a:solidFill>
                <a:latin typeface="Arial"/>
                <a:ea typeface="Arial"/>
                <a:cs typeface="Arial"/>
              </a:rPr>
              <a:t>that</a:t>
            </a:r>
            <a:r>
              <a:rPr dirty="0" sz="2800" kern="0" spc="60">
                <a:solidFill>
                  <a:srgbClr val="000000"/>
                </a:solidFill>
                <a:latin typeface="Arial"/>
                <a:ea typeface="Arial"/>
                <a:cs typeface="Arial"/>
              </a:rPr>
              <a:t> </a:t>
            </a:r>
            <a:r>
              <a:rPr dirty="0" sz="2800" kern="0" spc="-80">
                <a:solidFill>
                  <a:srgbClr val="000000"/>
                </a:solidFill>
                <a:latin typeface="Arial"/>
                <a:ea typeface="Arial"/>
                <a:cs typeface="Arial"/>
              </a:rPr>
              <a:t>in</a:t>
            </a:r>
            <a:r>
              <a:rPr dirty="0" sz="2800" kern="0" spc="30">
                <a:solidFill>
                  <a:srgbClr val="000000"/>
                </a:solidFill>
                <a:latin typeface="Arial"/>
                <a:ea typeface="Arial"/>
                <a:cs typeface="Arial"/>
              </a:rPr>
              <a:t> </a:t>
            </a:r>
            <a:r>
              <a:rPr dirty="0" sz="2800" i="1" kern="0" spc="-80">
                <a:solidFill>
                  <a:srgbClr val="000000"/>
                </a:solidFill>
                <a:latin typeface="Arial"/>
                <a:ea typeface="Arial"/>
                <a:cs typeface="Arial"/>
              </a:rPr>
              <a:t>P</a:t>
            </a:r>
            <a:r>
              <a:rPr baseline="-24673" dirty="0" sz="2800" i="1" kern="0" spc="-80">
                <a:solidFill>
                  <a:srgbClr val="000000"/>
                </a:solidFill>
                <a:latin typeface="Arial"/>
                <a:ea typeface="Arial"/>
                <a:cs typeface="Arial"/>
              </a:rPr>
              <a:t>j</a:t>
            </a:r>
            <a:r>
              <a:rPr dirty="0" sz="2800" kern="0" spc="-80">
                <a:solidFill>
                  <a:srgbClr val="000000"/>
                </a:solidFill>
                <a:latin typeface="Arial"/>
                <a:ea typeface="Arial"/>
                <a:cs typeface="Arial"/>
              </a:rPr>
              <a:t>'s</a:t>
            </a:r>
            <a:r>
              <a:rPr dirty="0" sz="2800" kern="0" spc="60">
                <a:solidFill>
                  <a:srgbClr val="000000"/>
                </a:solidFill>
                <a:latin typeface="Arial"/>
                <a:ea typeface="Arial"/>
                <a:cs typeface="Arial"/>
              </a:rPr>
              <a:t> </a:t>
            </a:r>
            <a:r>
              <a:rPr dirty="0" sz="2800" kern="0" spc="-80">
                <a:solidFill>
                  <a:srgbClr val="000000"/>
                </a:solidFill>
                <a:latin typeface="Arial"/>
                <a:ea typeface="Arial"/>
                <a:cs typeface="Arial"/>
              </a:rPr>
              <a:t>list</a:t>
            </a:r>
            <a:r>
              <a:rPr dirty="0" sz="2800" kern="0" spc="60">
                <a:solidFill>
                  <a:srgbClr val="000000"/>
                </a:solidFill>
                <a:latin typeface="Arial"/>
                <a:ea typeface="Arial"/>
                <a:cs typeface="Arial"/>
              </a:rPr>
              <a:t> </a:t>
            </a:r>
            <a:r>
              <a:rPr dirty="0" sz="2800" kern="0" spc="-80">
                <a:solidFill>
                  <a:srgbClr val="000000"/>
                </a:solidFill>
                <a:latin typeface="Arial"/>
                <a:ea typeface="Arial"/>
                <a:cs typeface="Arial"/>
              </a:rPr>
              <a:t>if</a:t>
            </a:r>
            <a:r>
              <a:rPr dirty="0" sz="2800" kern="0" spc="-190">
                <a:solidFill>
                  <a:srgbClr val="000000"/>
                </a:solidFill>
                <a:latin typeface="Arial"/>
                <a:ea typeface="Arial"/>
                <a:cs typeface="Arial"/>
              </a:rPr>
              <a:t> </a:t>
            </a:r>
            <a:r>
              <a:rPr dirty="0" sz="2800" i="1" kern="0" spc="480">
                <a:solidFill>
                  <a:srgbClr val="000000"/>
                </a:solidFill>
                <a:latin typeface="Arial"/>
                <a:ea typeface="Arial"/>
                <a:cs typeface="Arial"/>
              </a:rPr>
              <a:t>i&lt;j</a:t>
            </a:r>
            <a:r>
              <a:rPr dirty="0" sz="2800" kern="0" spc="480">
                <a:solidFill>
                  <a:srgbClr val="000000"/>
                </a:solidFill>
                <a:latin typeface="Arial"/>
                <a:ea typeface="Arial"/>
                <a:cs typeface="Arial"/>
              </a:rPr>
              <a:t>.</a:t>
            </a:r>
            <a:endParaRPr altLang="Arial" dirty="0" sz="1800" lang="Arial">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2" name=""/>
          <p:cNvSpPr txBox="1"/>
          <p:nvPr/>
        </p:nvSpPr>
        <p:spPr>
          <a:xfrm>
            <a:off x="4330159" y="715885"/>
            <a:ext cx="4000000" cy="510540"/>
          </a:xfrm>
          <a:prstGeom prst="rect"/>
          <a:ln w="63500">
            <a:solidFill>
              <a:srgbClr val="000000"/>
            </a:solidFill>
            <a:prstDash val="solid"/>
          </a:ln>
        </p:spPr>
        <p:txBody>
          <a:bodyPr rtlCol="0" wrap="square">
            <a:spAutoFit/>
          </a:bodyPr>
          <a:p>
            <a:r>
              <a:rPr sz="2800" lang="en-US">
                <a:solidFill>
                  <a:srgbClr val="000000"/>
                </a:solidFill>
              </a:rPr>
              <a:t>W</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a:t>
            </a:r>
            <a:r>
              <a:rPr sz="2800" lang="en-US">
                <a:solidFill>
                  <a:srgbClr val="000000"/>
                </a:solidFill>
              </a:rPr>
              <a:t>P</a:t>
            </a:r>
            <a:r>
              <a:rPr sz="2800" lang="en-US">
                <a:solidFill>
                  <a:srgbClr val="000000"/>
                </a:solidFill>
              </a:rPr>
              <a:t> </a:t>
            </a:r>
            <a:r>
              <a:rPr sz="2800" lang="en-US">
                <a:solidFill>
                  <a:srgbClr val="000000"/>
                </a:solidFill>
              </a:rPr>
              <a:t>&amp;</a:t>
            </a:r>
            <a:r>
              <a:rPr sz="2800" lang="en-US">
                <a:solidFill>
                  <a:srgbClr val="000000"/>
                </a:solidFill>
              </a:rPr>
              <a:t> </a:t>
            </a:r>
            <a:r>
              <a:rPr sz="2800" lang="en-US">
                <a:solidFill>
                  <a:srgbClr val="000000"/>
                </a:solidFill>
              </a:rPr>
              <a:t>O</a:t>
            </a:r>
            <a:r>
              <a:rPr sz="2800" lang="en-US">
                <a:solidFill>
                  <a:srgbClr val="000000"/>
                </a:solidFill>
              </a:rPr>
              <a:t>/</a:t>
            </a:r>
            <a:r>
              <a:rPr sz="2800" lang="en-US">
                <a:solidFill>
                  <a:srgbClr val="000000"/>
                </a:solidFill>
              </a:rPr>
              <a:t>P</a:t>
            </a:r>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o</a:t>
            </a:r>
            <a:r>
              <a:rPr sz="2800" lang="en-US">
                <a:solidFill>
                  <a:srgbClr val="000000"/>
                </a:solidFill>
              </a:rPr>
              <a:t>r</a:t>
            </a:r>
            <a:r>
              <a:rPr sz="2800" lang="en-US">
                <a:solidFill>
                  <a:srgbClr val="000000"/>
                </a:solidFill>
              </a:rPr>
              <a:t>e</a:t>
            </a:r>
            <a:r>
              <a:rPr sz="2800" lang="en-US">
                <a:solidFill>
                  <a:srgbClr val="000000"/>
                </a:solidFill>
              </a:rPr>
              <a:t>d</a:t>
            </a:r>
            <a:endParaRPr sz="2800" lang="en-US">
              <a:solidFill>
                <a:srgbClr val="000000"/>
              </a:solidFill>
            </a:endParaRPr>
          </a:p>
        </p:txBody>
      </p:sp>
      <p:cxnSp>
        <p:nvCxnSpPr>
          <p:cNvPr id="3145728" name=""/>
          <p:cNvCxnSpPr>
            <a:cxnSpLocks/>
          </p:cNvCxnSpPr>
          <p:nvPr/>
        </p:nvCxnSpPr>
        <p:spPr>
          <a:xfrm flipH="1">
            <a:off x="3258320" y="1208379"/>
            <a:ext cx="2723236" cy="1976483"/>
          </a:xfrm>
          <a:prstGeom prst="straightConnector1"/>
          <a:solidFill>
            <a:srgbClr val="FFFFFF"/>
          </a:solidFill>
          <a:ln w="50800">
            <a:solidFill>
              <a:srgbClr val="666666"/>
            </a:solidFill>
            <a:tailEnd type="triangle" w="lg" len="lg"/>
          </a:ln>
        </p:spPr>
      </p:cxnSp>
      <p:sp>
        <p:nvSpPr>
          <p:cNvPr id="1048603" name=""/>
          <p:cNvSpPr txBox="1"/>
          <p:nvPr/>
        </p:nvSpPr>
        <p:spPr>
          <a:xfrm>
            <a:off x="2061247" y="3218066"/>
            <a:ext cx="2268911" cy="929639"/>
          </a:xfrm>
          <a:prstGeom prst="rect"/>
          <a:ln w="63500">
            <a:solidFill>
              <a:srgbClr val="000000"/>
            </a:solidFill>
            <a:prstDash val="solid"/>
          </a:ln>
        </p:spPr>
        <p:txBody>
          <a:bodyPr rtlCol="0" wrap="square">
            <a:spAutoFit/>
          </a:bodyPr>
          <a:p>
            <a:r>
              <a:rPr sz="2800" lang="en-US">
                <a:solidFill>
                  <a:srgbClr val="000000"/>
                </a:solidFill>
              </a:rPr>
              <a:t>S</a:t>
            </a:r>
            <a:r>
              <a:rPr sz="2800" lang="en-US">
                <a:solidFill>
                  <a:srgbClr val="000000"/>
                </a:solidFill>
              </a:rPr>
              <a:t>t</a:t>
            </a:r>
            <a:r>
              <a:rPr sz="2800" lang="en-US">
                <a:solidFill>
                  <a:srgbClr val="000000"/>
                </a:solidFill>
              </a:rPr>
              <a:t>o</a:t>
            </a:r>
            <a:r>
              <a:rPr sz="2800" lang="en-US">
                <a:solidFill>
                  <a:srgbClr val="000000"/>
                </a:solidFill>
              </a:rPr>
              <a:t>r</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o</a:t>
            </a:r>
            <a:r>
              <a:rPr sz="2800" lang="en-US">
                <a:solidFill>
                  <a:srgbClr val="000000"/>
                </a:solidFill>
              </a:rPr>
              <a:t>n</a:t>
            </a:r>
            <a:endParaRPr sz="2800" lang="en-US">
              <a:solidFill>
                <a:srgbClr val="000000"/>
              </a:solidFill>
            </a:endParaRPr>
          </a:p>
          <a:p>
            <a:r>
              <a:rPr sz="2800" lang="en-US">
                <a:solidFill>
                  <a:srgbClr val="000000"/>
                </a:solidFill>
              </a:rPr>
              <a:t> </a:t>
            </a:r>
            <a:r>
              <a:rPr sz="2800" lang="en-US">
                <a:solidFill>
                  <a:srgbClr val="000000"/>
                </a:solidFill>
              </a:rPr>
              <a:t>o</a:t>
            </a:r>
            <a:r>
              <a:rPr sz="2800" lang="en-US">
                <a:solidFill>
                  <a:srgbClr val="000000"/>
                </a:solidFill>
              </a:rPr>
              <a:t>n</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c</a:t>
            </a:r>
            <a:r>
              <a:rPr sz="2800" lang="en-US">
                <a:solidFill>
                  <a:srgbClr val="000000"/>
                </a:solidFill>
              </a:rPr>
              <a:t>e</a:t>
            </a:r>
            <a:r>
              <a:rPr sz="2800" lang="en-US">
                <a:solidFill>
                  <a:srgbClr val="000000"/>
                </a:solidFill>
              </a:rPr>
              <a:t>s</a:t>
            </a:r>
            <a:r>
              <a:rPr sz="2800" lang="en-US">
                <a:solidFill>
                  <a:srgbClr val="000000"/>
                </a:solidFill>
              </a:rPr>
              <a:t>s</a:t>
            </a:r>
            <a:endParaRPr sz="2800" lang="en-US">
              <a:solidFill>
                <a:srgbClr val="000000"/>
              </a:solidFill>
            </a:endParaRPr>
          </a:p>
        </p:txBody>
      </p:sp>
      <p:cxnSp>
        <p:nvCxnSpPr>
          <p:cNvPr id="3145729" name=""/>
          <p:cNvCxnSpPr>
            <a:cxnSpLocks/>
          </p:cNvCxnSpPr>
          <p:nvPr/>
        </p:nvCxnSpPr>
        <p:spPr>
          <a:xfrm flipH="0">
            <a:off x="6111949" y="1213481"/>
            <a:ext cx="1442515" cy="1008358"/>
          </a:xfrm>
          <a:prstGeom prst="straightConnector1"/>
          <a:solidFill>
            <a:srgbClr val="FFFFFF"/>
          </a:solidFill>
          <a:ln w="50800">
            <a:solidFill>
              <a:srgbClr val="666666"/>
            </a:solidFill>
            <a:tailEnd type="triangle" w="lg" len="lg"/>
          </a:ln>
        </p:spPr>
      </p:cxnSp>
      <p:sp>
        <p:nvSpPr>
          <p:cNvPr id="1048604" name=""/>
          <p:cNvSpPr txBox="1"/>
          <p:nvPr/>
        </p:nvSpPr>
        <p:spPr>
          <a:xfrm>
            <a:off x="6111949" y="2255223"/>
            <a:ext cx="3359961" cy="929639"/>
          </a:xfrm>
          <a:prstGeom prst="rect"/>
          <a:ln w="63500">
            <a:solidFill>
              <a:srgbClr val="000000"/>
            </a:solidFill>
            <a:prstDash val="solid"/>
          </a:ln>
        </p:spPr>
        <p:txBody>
          <a:bodyPr rtlCol="0" wrap="square">
            <a:spAutoFit/>
          </a:bodyPr>
          <a:p>
            <a:r>
              <a:rPr sz="2800" lang="en-US">
                <a:solidFill>
                  <a:srgbClr val="000000"/>
                </a:solidFill>
              </a:rPr>
              <a:t>D</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r</a:t>
            </a:r>
            <a:r>
              <a:rPr sz="2800" lang="en-US">
                <a:solidFill>
                  <a:srgbClr val="000000"/>
                </a:solidFill>
              </a:rPr>
              <a:t>i</a:t>
            </a:r>
            <a:r>
              <a:rPr sz="2800" lang="en-US">
                <a:solidFill>
                  <a:srgbClr val="000000"/>
                </a:solidFill>
              </a:rPr>
              <a:t>b</a:t>
            </a:r>
            <a:r>
              <a:rPr sz="2800" lang="en-US">
                <a:solidFill>
                  <a:srgbClr val="000000"/>
                </a:solidFill>
              </a:rPr>
              <a:t>u</a:t>
            </a:r>
            <a:r>
              <a:rPr sz="2800" lang="en-US">
                <a:solidFill>
                  <a:srgbClr val="000000"/>
                </a:solidFill>
              </a:rPr>
              <a:t>t</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a</a:t>
            </a:r>
            <a:r>
              <a:rPr sz="2800" lang="en-US">
                <a:solidFill>
                  <a:srgbClr val="000000"/>
                </a:solidFill>
              </a:rPr>
              <a:t>m</a:t>
            </a:r>
            <a:r>
              <a:rPr sz="2800" lang="en-US">
                <a:solidFill>
                  <a:srgbClr val="000000"/>
                </a:solidFill>
              </a:rPr>
              <a:t>o</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c</a:t>
            </a:r>
            <a:r>
              <a:rPr sz="2800" lang="en-US">
                <a:solidFill>
                  <a:srgbClr val="000000"/>
                </a:solidFill>
              </a:rPr>
              <a:t>e</a:t>
            </a:r>
            <a:r>
              <a:rPr sz="2800" lang="en-US">
                <a:solidFill>
                  <a:srgbClr val="000000"/>
                </a:solidFill>
              </a:rPr>
              <a:t>s</a:t>
            </a:r>
            <a:r>
              <a:rPr sz="2800" lang="en-US">
                <a:solidFill>
                  <a:srgbClr val="000000"/>
                </a:solidFill>
              </a:rPr>
              <a:t>s</a:t>
            </a:r>
            <a:endParaRPr sz="2800" lang="en-US">
              <a:solidFill>
                <a:srgbClr val="000000"/>
              </a:solidFill>
            </a:endParaRPr>
          </a:p>
        </p:txBody>
      </p:sp>
      <p:cxnSp>
        <p:nvCxnSpPr>
          <p:cNvPr id="3145730" name=""/>
          <p:cNvCxnSpPr>
            <a:cxnSpLocks/>
          </p:cNvCxnSpPr>
          <p:nvPr/>
        </p:nvCxnSpPr>
        <p:spPr>
          <a:xfrm flipH="1">
            <a:off x="8212885" y="3206459"/>
            <a:ext cx="41129" cy="565989"/>
          </a:xfrm>
          <a:prstGeom prst="straightConnector1"/>
          <a:ln w="50800">
            <a:solidFill>
              <a:srgbClr val="666666"/>
            </a:solidFill>
            <a:tailEnd type="triangle" w="lg" len="lg"/>
          </a:ln>
        </p:spPr>
      </p:cxnSp>
      <p:sp>
        <p:nvSpPr>
          <p:cNvPr id="1048605" name=""/>
          <p:cNvSpPr txBox="1"/>
          <p:nvPr/>
        </p:nvSpPr>
        <p:spPr>
          <a:xfrm>
            <a:off x="6726635" y="3772448"/>
            <a:ext cx="2636595" cy="929639"/>
          </a:xfrm>
          <a:prstGeom prst="rect"/>
          <a:ln w="63500">
            <a:solidFill>
              <a:srgbClr val="000000"/>
            </a:solidFill>
            <a:prstDash val="solid"/>
          </a:ln>
        </p:spPr>
        <p:txBody>
          <a:bodyPr rtlCol="0" wrap="square">
            <a:spAutoFit/>
          </a:bodyPr>
          <a:p>
            <a:pPr algn="ctr"/>
            <a:r>
              <a:rPr sz="2800" lang="en-US">
                <a:solidFill>
                  <a:srgbClr val="000000"/>
                </a:solidFill>
              </a:rPr>
              <a:t>L</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c</a:t>
            </a:r>
            <a:r>
              <a:rPr sz="2800" lang="en-US">
                <a:solidFill>
                  <a:srgbClr val="000000"/>
                </a:solidFill>
              </a:rPr>
              <a:t>e</a:t>
            </a:r>
            <a:r>
              <a:rPr sz="2800" lang="en-US">
                <a:solidFill>
                  <a:srgbClr val="000000"/>
                </a:solidFill>
              </a:rPr>
              <a:t>s</a:t>
            </a:r>
            <a:r>
              <a:rPr sz="2800" lang="en-US">
                <a:solidFill>
                  <a:srgbClr val="000000"/>
                </a:solidFill>
              </a:rPr>
              <a:t>e</a:t>
            </a:r>
            <a:r>
              <a:rPr sz="2800" lang="en-US">
                <a:solidFill>
                  <a:srgbClr val="000000"/>
                </a:solidFill>
              </a:rPr>
              <a:t>s</a:t>
            </a:r>
            <a:r>
              <a:rPr sz="2800" lang="en-US">
                <a:solidFill>
                  <a:srgbClr val="000000"/>
                </a:solidFill>
              </a:rPr>
              <a:t>s</a:t>
            </a:r>
            <a:endParaRPr sz="2800" lang="en-US">
              <a:solidFill>
                <a:srgbClr val="000000"/>
              </a:solidFill>
            </a:endParaRPr>
          </a:p>
        </p:txBody>
      </p:sp>
      <p:cxnSp>
        <p:nvCxnSpPr>
          <p:cNvPr id="3145731" name=""/>
          <p:cNvCxnSpPr>
            <a:cxnSpLocks/>
          </p:cNvCxnSpPr>
          <p:nvPr/>
        </p:nvCxnSpPr>
        <p:spPr>
          <a:xfrm flipH="0" flipV="0">
            <a:off x="7905425" y="4692972"/>
            <a:ext cx="168802" cy="716817"/>
          </a:xfrm>
          <a:prstGeom prst="straightConnector1"/>
          <a:ln w="50800">
            <a:solidFill>
              <a:srgbClr val="666666"/>
            </a:solidFill>
            <a:tailEnd type="triangle" w="lg" len="lg"/>
          </a:ln>
        </p:spPr>
      </p:cxnSp>
      <p:sp>
        <p:nvSpPr>
          <p:cNvPr id="1048606" name=""/>
          <p:cNvSpPr txBox="1"/>
          <p:nvPr/>
        </p:nvSpPr>
        <p:spPr>
          <a:xfrm>
            <a:off x="7010848" y="5409788"/>
            <a:ext cx="1957954" cy="510540"/>
          </a:xfrm>
          <a:prstGeom prst="rect"/>
          <a:ln w="63500">
            <a:solidFill>
              <a:srgbClr val="000000"/>
            </a:solidFill>
            <a:prstDash val="solid"/>
          </a:ln>
        </p:spPr>
        <p:txBody>
          <a:bodyPr rtlCol="0" wrap="square">
            <a:spAutoFit/>
          </a:bodyPr>
          <a:p>
            <a:r>
              <a:rPr sz="2800" lang="en-US">
                <a:solidFill>
                  <a:srgbClr val="000000"/>
                </a:solidFill>
              </a:rPr>
              <a:t>P</a:t>
            </a:r>
            <a:r>
              <a:rPr sz="2800" lang="en-US">
                <a:solidFill>
                  <a:srgbClr val="000000"/>
                </a:solidFill>
              </a:rPr>
              <a:t>1</a:t>
            </a:r>
            <a:r>
              <a:rPr sz="2800" lang="en-US">
                <a:solidFill>
                  <a:srgbClr val="000000"/>
                </a:solidFill>
              </a:rPr>
              <a:t>&lt;</a:t>
            </a:r>
            <a:r>
              <a:rPr sz="2800" lang="en-US">
                <a:solidFill>
                  <a:srgbClr val="000000"/>
                </a:solidFill>
              </a:rPr>
              <a:t>P</a:t>
            </a:r>
            <a:r>
              <a:rPr sz="2800" lang="en-US">
                <a:solidFill>
                  <a:srgbClr val="000000"/>
                </a:solidFill>
              </a:rPr>
              <a:t>2</a:t>
            </a:r>
            <a:r>
              <a:rPr sz="2800" lang="en-US">
                <a:solidFill>
                  <a:srgbClr val="000000"/>
                </a:solidFill>
              </a:rPr>
              <a:t>&lt;</a:t>
            </a:r>
            <a:r>
              <a:rPr sz="2800" lang="en-US">
                <a:solidFill>
                  <a:srgbClr val="000000"/>
                </a:solidFill>
              </a:rPr>
              <a:t>P</a:t>
            </a:r>
            <a:r>
              <a:rPr sz="2800" lang="en-US">
                <a:solidFill>
                  <a:srgbClr val="000000"/>
                </a:solidFill>
              </a:rPr>
              <a:t>3</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52" name="picture 21"/>
          <p:cNvPicPr>
            <a:picLocks/>
          </p:cNvPicPr>
          <p:nvPr/>
        </p:nvPicPr>
        <p:blipFill>
          <a:blip xmlns:r="http://schemas.openxmlformats.org/officeDocument/2006/relationships" r:embed="rId1"/>
          <a:stretch>
            <a:fillRect/>
          </a:stretch>
        </p:blipFill>
        <p:spPr>
          <a:xfrm rot="21600000">
            <a:off x="1311243" y="2380297"/>
            <a:ext cx="7238998" cy="1538286"/>
          </a:xfrm>
          <a:prstGeom prst="rect"/>
        </p:spPr>
      </p:pic>
      <p:sp>
        <p:nvSpPr>
          <p:cNvPr id="1048607" name="textbox 22"/>
          <p:cNvSpPr/>
          <p:nvPr/>
        </p:nvSpPr>
        <p:spPr>
          <a:xfrm>
            <a:off x="1033308" y="4281038"/>
            <a:ext cx="10504791" cy="1552671"/>
          </a:xfrm>
          <a:prstGeom prst="rect"/>
          <a:ln w="63500">
            <a:solidFill>
              <a:srgbClr val="D04617"/>
            </a:solidFill>
            <a:prstDash val="solid"/>
          </a:ln>
        </p:spPr>
        <p:txBody>
          <a:bodyPr bIns="0" lIns="0" rIns="0" tIns="0" vert="horz" wrap="square"/>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eaLnBrk="0" rtl="0">
              <a:lnSpc>
                <a:spcPct val="73564"/>
              </a:lnSpc>
            </a:pPr>
            <a:endParaRPr altLang="Arial" dirty="0" sz="100" lang="Arial"/>
          </a:p>
          <a:p>
            <a:pPr algn="l" eaLnBrk="0" indent="-1400175" marL="1412875" rtl="0">
              <a:lnSpc>
                <a:spcPct val="110000"/>
              </a:lnSpc>
            </a:pPr>
            <a:r>
              <a:rPr b="1" dirty="0" sz="1800" kern="0" spc="-70">
                <a:solidFill>
                  <a:srgbClr val="000000"/>
                </a:solidFill>
                <a:latin typeface="Arial"/>
                <a:ea typeface="Arial"/>
                <a:cs typeface="Arial"/>
              </a:rPr>
              <a:t>A</a:t>
            </a:r>
            <a:r>
              <a:rPr b="1" dirty="0" sz="1800" kern="0" spc="-40">
                <a:solidFill>
                  <a:srgbClr val="000000"/>
                </a:solidFill>
                <a:latin typeface="Arial"/>
                <a:ea typeface="Arial"/>
                <a:cs typeface="Arial"/>
              </a:rPr>
              <a:t> </a:t>
            </a:r>
            <a:r>
              <a:rPr b="1" dirty="0" sz="1800" kern="0" spc="-70">
                <a:solidFill>
                  <a:srgbClr val="000000"/>
                </a:solidFill>
                <a:latin typeface="Arial"/>
                <a:ea typeface="Arial"/>
                <a:cs typeface="Arial"/>
              </a:rPr>
              <a:t>parallel</a:t>
            </a:r>
            <a:r>
              <a:rPr b="1" dirty="0" sz="1800" kern="0" spc="20">
                <a:solidFill>
                  <a:srgbClr val="000000"/>
                </a:solidFill>
                <a:latin typeface="Arial"/>
                <a:ea typeface="Arial"/>
                <a:cs typeface="Arial"/>
              </a:rPr>
              <a:t> </a:t>
            </a:r>
            <a:r>
              <a:rPr b="1" dirty="0" sz="1800" kern="0" spc="-70">
                <a:solidFill>
                  <a:srgbClr val="000000"/>
                </a:solidFill>
                <a:latin typeface="Arial"/>
                <a:ea typeface="Arial"/>
                <a:cs typeface="Arial"/>
              </a:rPr>
              <a:t>compare</a:t>
            </a:r>
            <a:r>
              <a:rPr b="1" dirty="0" sz="1800" kern="0" spc="-80">
                <a:solidFill>
                  <a:srgbClr val="000000"/>
                </a:solidFill>
                <a:latin typeface="Arial"/>
                <a:ea typeface="Arial"/>
                <a:cs typeface="Arial"/>
              </a:rPr>
              <a:t>-</a:t>
            </a:r>
            <a:r>
              <a:rPr b="1" dirty="0" sz="1800" kern="0" spc="-70">
                <a:solidFill>
                  <a:srgbClr val="000000"/>
                </a:solidFill>
                <a:latin typeface="Arial"/>
                <a:ea typeface="Arial"/>
                <a:cs typeface="Arial"/>
              </a:rPr>
              <a:t>exchange</a:t>
            </a:r>
            <a:r>
              <a:rPr b="1" dirty="0" sz="1800" kern="0" spc="10">
                <a:solidFill>
                  <a:srgbClr val="000000"/>
                </a:solidFill>
                <a:latin typeface="Arial"/>
                <a:ea typeface="Arial"/>
                <a:cs typeface="Arial"/>
              </a:rPr>
              <a:t> </a:t>
            </a:r>
            <a:r>
              <a:rPr b="1" dirty="0" sz="1800" kern="0" spc="-70">
                <a:solidFill>
                  <a:srgbClr val="000000"/>
                </a:solidFill>
                <a:latin typeface="Arial"/>
                <a:ea typeface="Arial"/>
                <a:cs typeface="Arial"/>
              </a:rPr>
              <a:t>operation</a:t>
            </a:r>
            <a:r>
              <a:rPr b="1" dirty="0" sz="1800" kern="0" spc="-80">
                <a:solidFill>
                  <a:srgbClr val="000000"/>
                </a:solidFill>
                <a:latin typeface="Arial"/>
                <a:ea typeface="Arial"/>
                <a:cs typeface="Arial"/>
              </a:rPr>
              <a:t>.</a:t>
            </a:r>
            <a:r>
              <a:rPr b="1" dirty="0" sz="1800" kern="0" spc="80">
                <a:solidFill>
                  <a:srgbClr val="000000"/>
                </a:solidFill>
                <a:latin typeface="Arial"/>
                <a:ea typeface="Arial"/>
                <a:cs typeface="Arial"/>
              </a:rPr>
              <a:t> </a:t>
            </a:r>
            <a:r>
              <a:rPr b="1" dirty="0" sz="1800" kern="0" spc="-70">
                <a:solidFill>
                  <a:srgbClr val="000000"/>
                </a:solidFill>
                <a:latin typeface="Arial"/>
                <a:ea typeface="Arial"/>
                <a:cs typeface="Arial"/>
              </a:rPr>
              <a:t>Processes</a:t>
            </a:r>
            <a:r>
              <a:rPr b="1" dirty="0" sz="1800" kern="0" spc="30">
                <a:solidFill>
                  <a:srgbClr val="000000"/>
                </a:solidFill>
                <a:latin typeface="Arial"/>
                <a:ea typeface="Arial"/>
                <a:cs typeface="Arial"/>
              </a:rPr>
              <a:t> </a:t>
            </a:r>
            <a:r>
              <a:rPr b="1" dirty="0" sz="1800" i="1" kern="0" spc="-70">
                <a:solidFill>
                  <a:srgbClr val="000000"/>
                </a:solidFill>
                <a:latin typeface="Arial"/>
                <a:ea typeface="Arial"/>
                <a:cs typeface="Arial"/>
              </a:rPr>
              <a:t>P</a:t>
            </a:r>
            <a:r>
              <a:rPr baseline="-24673" b="1" dirty="0" sz="1900" i="1" kern="0" spc="-70">
                <a:solidFill>
                  <a:srgbClr val="000000"/>
                </a:solidFill>
                <a:latin typeface="Arial"/>
                <a:ea typeface="Arial"/>
                <a:cs typeface="Arial"/>
              </a:rPr>
              <a:t>i</a:t>
            </a:r>
            <a:r>
              <a:rPr b="1" dirty="0" sz="1800" kern="0" spc="-70">
                <a:solidFill>
                  <a:srgbClr val="000000"/>
                </a:solidFill>
                <a:latin typeface="Arial"/>
                <a:ea typeface="Arial"/>
                <a:cs typeface="Arial"/>
              </a:rPr>
              <a:t>and</a:t>
            </a:r>
            <a:r>
              <a:rPr b="1" dirty="0" sz="1800" kern="0" spc="30">
                <a:solidFill>
                  <a:srgbClr val="000000"/>
                </a:solidFill>
                <a:latin typeface="Arial"/>
                <a:ea typeface="Arial"/>
                <a:cs typeface="Arial"/>
              </a:rPr>
              <a:t> </a:t>
            </a:r>
            <a:r>
              <a:rPr b="1" dirty="0" sz="1800" i="1" kern="0" spc="-70">
                <a:solidFill>
                  <a:srgbClr val="000000"/>
                </a:solidFill>
                <a:latin typeface="Arial"/>
                <a:ea typeface="Arial"/>
                <a:cs typeface="Arial"/>
              </a:rPr>
              <a:t>P</a:t>
            </a:r>
            <a:r>
              <a:rPr baseline="-24673" b="1" dirty="0" sz="1900" i="1" kern="0" spc="-70">
                <a:solidFill>
                  <a:srgbClr val="000000"/>
                </a:solidFill>
                <a:latin typeface="Arial"/>
                <a:ea typeface="Arial"/>
                <a:cs typeface="Arial"/>
              </a:rPr>
              <a:t>j</a:t>
            </a:r>
            <a:r>
              <a:rPr b="1" dirty="0" sz="1100" i="1" kern="0" spc="-110">
                <a:solidFill>
                  <a:srgbClr val="000000"/>
                </a:solidFill>
                <a:latin typeface="Arial"/>
                <a:ea typeface="Arial"/>
                <a:cs typeface="Arial"/>
              </a:rPr>
              <a:t> </a:t>
            </a:r>
            <a:r>
              <a:rPr b="1" dirty="0" sz="1800" kern="0" spc="-70">
                <a:solidFill>
                  <a:srgbClr val="000000"/>
                </a:solidFill>
                <a:latin typeface="Arial"/>
                <a:ea typeface="Arial"/>
                <a:cs typeface="Arial"/>
              </a:rPr>
              <a:t>send</a:t>
            </a:r>
            <a:r>
              <a:rPr b="1" dirty="0" sz="1800" kern="0" spc="-10">
                <a:solidFill>
                  <a:srgbClr val="000000"/>
                </a:solidFill>
                <a:latin typeface="Arial"/>
                <a:ea typeface="Arial"/>
                <a:cs typeface="Arial"/>
              </a:rPr>
              <a:t> </a:t>
            </a:r>
            <a:r>
              <a:rPr b="1" dirty="0" sz="1800" kern="0" spc="-70">
                <a:solidFill>
                  <a:srgbClr val="000000"/>
                </a:solidFill>
                <a:latin typeface="Arial"/>
                <a:ea typeface="Arial"/>
                <a:cs typeface="Arial"/>
              </a:rPr>
              <a:t>their</a:t>
            </a:r>
            <a:r>
              <a:rPr b="1" dirty="0" sz="1800" kern="0" spc="-10">
                <a:solidFill>
                  <a:srgbClr val="000000"/>
                </a:solidFill>
                <a:latin typeface="Arial"/>
                <a:ea typeface="Arial"/>
                <a:cs typeface="Arial"/>
              </a:rPr>
              <a:t> </a:t>
            </a:r>
            <a:r>
              <a:rPr b="1" dirty="0" sz="1800" kern="0" spc="-70">
                <a:solidFill>
                  <a:srgbClr val="000000"/>
                </a:solidFill>
                <a:latin typeface="Arial"/>
                <a:ea typeface="Arial"/>
                <a:cs typeface="Arial"/>
              </a:rPr>
              <a:t>elements</a:t>
            </a:r>
            <a:r>
              <a:rPr b="1" dirty="0" sz="1800" kern="0" spc="-10">
                <a:solidFill>
                  <a:srgbClr val="000000"/>
                </a:solidFill>
                <a:latin typeface="Arial"/>
                <a:ea typeface="Arial"/>
                <a:cs typeface="Arial"/>
              </a:rPr>
              <a:t> </a:t>
            </a:r>
            <a:r>
              <a:rPr b="1" dirty="0" sz="1800" kern="0" spc="-70">
                <a:solidFill>
                  <a:srgbClr val="000000"/>
                </a:solidFill>
                <a:latin typeface="Arial"/>
                <a:ea typeface="Arial"/>
                <a:cs typeface="Arial"/>
              </a:rPr>
              <a:t>to</a:t>
            </a:r>
            <a:r>
              <a:rPr b="1" dirty="0" sz="1800" kern="0" spc="10">
                <a:solidFill>
                  <a:srgbClr val="000000"/>
                </a:solidFill>
                <a:latin typeface="Arial"/>
                <a:ea typeface="Arial"/>
                <a:cs typeface="Arial"/>
              </a:rPr>
              <a:t> </a:t>
            </a:r>
            <a:r>
              <a:rPr b="1" dirty="0" sz="1800" kern="0" spc="-80">
                <a:solidFill>
                  <a:srgbClr val="000000"/>
                </a:solidFill>
                <a:latin typeface="Arial"/>
                <a:ea typeface="Arial"/>
                <a:cs typeface="Arial"/>
              </a:rPr>
              <a:t>each</a:t>
            </a:r>
            <a:r>
              <a:rPr b="1" dirty="0" sz="1800" kern="0" spc="0">
                <a:solidFill>
                  <a:srgbClr val="000000"/>
                </a:solidFill>
                <a:latin typeface="Arial"/>
                <a:ea typeface="Arial"/>
                <a:cs typeface="Arial"/>
              </a:rPr>
              <a:t> </a:t>
            </a:r>
            <a:r>
              <a:rPr b="1" dirty="0" sz="1800" kern="0" spc="-30">
                <a:solidFill>
                  <a:srgbClr val="000000"/>
                </a:solidFill>
                <a:latin typeface="Arial"/>
                <a:ea typeface="Arial"/>
                <a:cs typeface="Arial"/>
              </a:rPr>
              <a:t>other</a:t>
            </a:r>
            <a:r>
              <a:rPr b="1" dirty="0" sz="1800" kern="0" spc="-40">
                <a:solidFill>
                  <a:srgbClr val="000000"/>
                </a:solidFill>
                <a:latin typeface="Arial"/>
                <a:ea typeface="Arial"/>
                <a:cs typeface="Arial"/>
              </a:rPr>
              <a:t>.</a:t>
            </a:r>
            <a:r>
              <a:rPr b="1" dirty="0" sz="1800" kern="0" spc="70">
                <a:solidFill>
                  <a:srgbClr val="000000"/>
                </a:solidFill>
                <a:latin typeface="Arial"/>
                <a:ea typeface="Arial"/>
                <a:cs typeface="Arial"/>
              </a:rPr>
              <a:t> </a:t>
            </a:r>
            <a:r>
              <a:rPr b="1" dirty="0" sz="1800" kern="0" spc="-30">
                <a:solidFill>
                  <a:srgbClr val="000000"/>
                </a:solidFill>
                <a:latin typeface="Arial"/>
                <a:ea typeface="Arial"/>
                <a:cs typeface="Arial"/>
              </a:rPr>
              <a:t>Process</a:t>
            </a:r>
            <a:r>
              <a:rPr b="1" dirty="0" sz="1800" kern="0" spc="30">
                <a:solidFill>
                  <a:srgbClr val="000000"/>
                </a:solidFill>
                <a:latin typeface="Arial"/>
                <a:ea typeface="Arial"/>
                <a:cs typeface="Arial"/>
              </a:rPr>
              <a:t> </a:t>
            </a:r>
            <a:r>
              <a:rPr b="1" dirty="0" sz="1800" i="1" kern="0" spc="-30">
                <a:solidFill>
                  <a:srgbClr val="000000"/>
                </a:solidFill>
                <a:latin typeface="Arial"/>
                <a:ea typeface="Arial"/>
                <a:cs typeface="Arial"/>
              </a:rPr>
              <a:t>P</a:t>
            </a:r>
            <a:r>
              <a:rPr baseline="-21931" b="1" dirty="0" sz="1900" i="1" kern="0" spc="-30">
                <a:solidFill>
                  <a:srgbClr val="000000"/>
                </a:solidFill>
                <a:latin typeface="Arial"/>
                <a:ea typeface="Arial"/>
                <a:cs typeface="Arial"/>
              </a:rPr>
              <a:t>i</a:t>
            </a:r>
            <a:r>
              <a:rPr b="1" dirty="0" sz="1200" i="1" kern="0" spc="-250">
                <a:solidFill>
                  <a:srgbClr val="000000"/>
                </a:solidFill>
                <a:latin typeface="Arial"/>
                <a:ea typeface="Arial"/>
                <a:cs typeface="Arial"/>
              </a:rPr>
              <a:t> </a:t>
            </a:r>
            <a:r>
              <a:rPr b="1" dirty="0" sz="1800" kern="0" spc="-30">
                <a:solidFill>
                  <a:srgbClr val="000000"/>
                </a:solidFill>
                <a:latin typeface="Arial"/>
                <a:ea typeface="Arial"/>
                <a:cs typeface="Arial"/>
              </a:rPr>
              <a:t>k</a:t>
            </a:r>
            <a:r>
              <a:rPr b="1" dirty="0" sz="1800" kern="0" spc="-40">
                <a:solidFill>
                  <a:srgbClr val="000000"/>
                </a:solidFill>
                <a:latin typeface="Arial"/>
                <a:ea typeface="Arial"/>
                <a:cs typeface="Arial"/>
              </a:rPr>
              <a:t>eeps</a:t>
            </a:r>
            <a:r>
              <a:rPr b="1" dirty="0" sz="1800" kern="0" spc="10">
                <a:solidFill>
                  <a:srgbClr val="000000"/>
                </a:solidFill>
                <a:latin typeface="Arial"/>
                <a:ea typeface="Arial"/>
                <a:cs typeface="Arial"/>
              </a:rPr>
              <a:t> </a:t>
            </a:r>
            <a:r>
              <a:rPr b="1" dirty="0" sz="1800" kern="0" spc="-40">
                <a:solidFill>
                  <a:srgbClr val="000000"/>
                </a:solidFill>
                <a:latin typeface="Arial"/>
                <a:ea typeface="Arial"/>
                <a:cs typeface="Arial"/>
              </a:rPr>
              <a:t>min{</a:t>
            </a:r>
            <a:r>
              <a:rPr b="1" dirty="0" sz="1800" i="1" kern="0" spc="-40">
                <a:solidFill>
                  <a:srgbClr val="000000"/>
                </a:solidFill>
                <a:latin typeface="Arial"/>
                <a:ea typeface="Arial"/>
                <a:cs typeface="Arial"/>
              </a:rPr>
              <a:t>a</a:t>
            </a:r>
            <a:r>
              <a:rPr baseline="-21931" b="1" dirty="0" sz="1900" i="1" kern="0" spc="-40">
                <a:solidFill>
                  <a:srgbClr val="000000"/>
                </a:solidFill>
                <a:latin typeface="Arial"/>
                <a:ea typeface="Arial"/>
                <a:cs typeface="Arial"/>
              </a:rPr>
              <a:t>i</a:t>
            </a:r>
            <a:r>
              <a:rPr b="1" dirty="0" sz="1800" kern="0" spc="-40">
                <a:solidFill>
                  <a:srgbClr val="000000"/>
                </a:solidFill>
                <a:latin typeface="Arial"/>
                <a:ea typeface="Arial"/>
                <a:cs typeface="Arial"/>
              </a:rPr>
              <a:t>,</a:t>
            </a:r>
            <a:r>
              <a:rPr b="1" dirty="0" sz="1800" i="1" kern="0" spc="-40">
                <a:solidFill>
                  <a:srgbClr val="000000"/>
                </a:solidFill>
                <a:latin typeface="Arial"/>
                <a:ea typeface="Arial"/>
                <a:cs typeface="Arial"/>
              </a:rPr>
              <a:t>a</a:t>
            </a:r>
            <a:r>
              <a:rPr baseline="-21931" b="1" dirty="0" sz="1900" i="1" kern="0" spc="-40">
                <a:solidFill>
                  <a:srgbClr val="000000"/>
                </a:solidFill>
                <a:latin typeface="Arial"/>
                <a:ea typeface="Arial"/>
                <a:cs typeface="Arial"/>
              </a:rPr>
              <a:t>j</a:t>
            </a:r>
            <a:r>
              <a:rPr b="1" dirty="0" sz="1800" kern="0" spc="-40">
                <a:solidFill>
                  <a:srgbClr val="000000"/>
                </a:solidFill>
                <a:latin typeface="Arial"/>
                <a:ea typeface="Arial"/>
                <a:cs typeface="Arial"/>
              </a:rPr>
              <a:t>},</a:t>
            </a:r>
            <a:r>
              <a:rPr b="1" dirty="0" sz="1800" kern="0" spc="10">
                <a:solidFill>
                  <a:srgbClr val="000000"/>
                </a:solidFill>
                <a:latin typeface="Arial"/>
                <a:ea typeface="Arial"/>
                <a:cs typeface="Arial"/>
              </a:rPr>
              <a:t> </a:t>
            </a:r>
            <a:r>
              <a:rPr b="1" dirty="0" sz="1800" kern="0" spc="-40">
                <a:solidFill>
                  <a:srgbClr val="000000"/>
                </a:solidFill>
                <a:latin typeface="Arial"/>
                <a:ea typeface="Arial"/>
                <a:cs typeface="Arial"/>
              </a:rPr>
              <a:t>and</a:t>
            </a:r>
            <a:r>
              <a:rPr b="1" dirty="0" sz="1800" kern="0" spc="490">
                <a:solidFill>
                  <a:srgbClr val="000000"/>
                </a:solidFill>
                <a:latin typeface="Arial"/>
                <a:ea typeface="Arial"/>
                <a:cs typeface="Arial"/>
              </a:rPr>
              <a:t> </a:t>
            </a:r>
            <a:r>
              <a:rPr b="1" dirty="0" sz="1800" i="1" kern="0" spc="-40">
                <a:solidFill>
                  <a:srgbClr val="000000"/>
                </a:solidFill>
                <a:latin typeface="Arial"/>
                <a:ea typeface="Arial"/>
                <a:cs typeface="Arial"/>
              </a:rPr>
              <a:t>P</a:t>
            </a:r>
            <a:r>
              <a:rPr baseline="-21931" b="1" dirty="0" sz="1900" i="1" kern="0" spc="-40">
                <a:solidFill>
                  <a:srgbClr val="000000"/>
                </a:solidFill>
                <a:latin typeface="Arial"/>
                <a:ea typeface="Arial"/>
                <a:cs typeface="Arial"/>
              </a:rPr>
              <a:t>j</a:t>
            </a:r>
            <a:r>
              <a:rPr b="1" dirty="0" sz="1200" i="1" kern="0" spc="-90">
                <a:solidFill>
                  <a:srgbClr val="000000"/>
                </a:solidFill>
                <a:latin typeface="Arial"/>
                <a:ea typeface="Arial"/>
                <a:cs typeface="Arial"/>
              </a:rPr>
              <a:t> </a:t>
            </a:r>
            <a:r>
              <a:rPr b="1" dirty="0" sz="1800" kern="0" spc="-40">
                <a:solidFill>
                  <a:srgbClr val="000000"/>
                </a:solidFill>
                <a:latin typeface="Arial"/>
                <a:ea typeface="Arial"/>
                <a:cs typeface="Arial"/>
              </a:rPr>
              <a:t>keeps</a:t>
            </a:r>
            <a:r>
              <a:rPr b="1" dirty="0" sz="1800" kern="0" spc="20">
                <a:solidFill>
                  <a:srgbClr val="000000"/>
                </a:solidFill>
                <a:latin typeface="Arial"/>
                <a:ea typeface="Arial"/>
                <a:cs typeface="Arial"/>
              </a:rPr>
              <a:t> </a:t>
            </a:r>
            <a:r>
              <a:rPr b="1" dirty="0" sz="1800" kern="0" spc="-40">
                <a:solidFill>
                  <a:srgbClr val="000000"/>
                </a:solidFill>
                <a:latin typeface="Arial"/>
                <a:ea typeface="Arial"/>
                <a:cs typeface="Arial"/>
              </a:rPr>
              <a:t>max{</a:t>
            </a:r>
            <a:r>
              <a:rPr b="1" dirty="0" sz="1800" i="1" kern="0" spc="-40">
                <a:solidFill>
                  <a:srgbClr val="000000"/>
                </a:solidFill>
                <a:latin typeface="Arial"/>
                <a:ea typeface="Arial"/>
                <a:cs typeface="Arial"/>
              </a:rPr>
              <a:t>a</a:t>
            </a:r>
            <a:r>
              <a:rPr baseline="-21931" b="1" dirty="0" sz="1900" i="1" kern="0" spc="-40">
                <a:solidFill>
                  <a:srgbClr val="000000"/>
                </a:solidFill>
                <a:latin typeface="Arial"/>
                <a:ea typeface="Arial"/>
                <a:cs typeface="Arial"/>
              </a:rPr>
              <a:t>i</a:t>
            </a:r>
            <a:r>
              <a:rPr b="1" dirty="0" sz="1800" kern="0" spc="-40">
                <a:solidFill>
                  <a:srgbClr val="000000"/>
                </a:solidFill>
                <a:latin typeface="Arial"/>
                <a:ea typeface="Arial"/>
                <a:cs typeface="Arial"/>
              </a:rPr>
              <a:t>,</a:t>
            </a:r>
            <a:r>
              <a:rPr b="1" dirty="0" sz="1800" kern="0" spc="-20">
                <a:solidFill>
                  <a:srgbClr val="000000"/>
                </a:solidFill>
                <a:latin typeface="Arial"/>
                <a:ea typeface="Arial"/>
                <a:cs typeface="Arial"/>
              </a:rPr>
              <a:t> </a:t>
            </a:r>
            <a:r>
              <a:rPr b="1" dirty="0" sz="1800" i="1" kern="0" spc="-40">
                <a:solidFill>
                  <a:srgbClr val="000000"/>
                </a:solidFill>
                <a:latin typeface="Arial"/>
                <a:ea typeface="Arial"/>
                <a:cs typeface="Arial"/>
              </a:rPr>
              <a:t>a</a:t>
            </a:r>
            <a:r>
              <a:rPr baseline="-21931" b="1" dirty="0" sz="1900" i="1" kern="0" spc="-40">
                <a:solidFill>
                  <a:srgbClr val="000000"/>
                </a:solidFill>
                <a:latin typeface="Arial"/>
                <a:ea typeface="Arial"/>
                <a:cs typeface="Arial"/>
              </a:rPr>
              <a:t>j</a:t>
            </a:r>
            <a:r>
              <a:rPr b="1" dirty="0" sz="1800" kern="0" spc="-40">
                <a:solidFill>
                  <a:srgbClr val="000000"/>
                </a:solidFill>
                <a:latin typeface="Arial"/>
                <a:ea typeface="Arial"/>
                <a:cs typeface="Arial"/>
              </a:rPr>
              <a:t>}.</a:t>
            </a:r>
            <a:endParaRPr altLang="Arial" b="1" dirty="0" sz="1800" lang="Arial">
              <a:solidFill>
                <a:srgbClr val="000000"/>
              </a:solidFill>
            </a:endParaRPr>
          </a:p>
        </p:txBody>
      </p:sp>
      <p:sp>
        <p:nvSpPr>
          <p:cNvPr id="1048608" name=""/>
          <p:cNvSpPr txBox="1"/>
          <p:nvPr/>
        </p:nvSpPr>
        <p:spPr>
          <a:xfrm>
            <a:off x="1311242" y="1443801"/>
            <a:ext cx="7182320" cy="574040"/>
          </a:xfrm>
          <a:prstGeom prst="rect"/>
          <a:ln w="63500">
            <a:solidFill>
              <a:srgbClr val="02A5E3"/>
            </a:solidFill>
            <a:prstDash val="solid"/>
          </a:ln>
        </p:spPr>
        <p:txBody>
          <a:bodyPr rtlCol="0" wrap="square">
            <a:spAutoFit/>
          </a:bodyPr>
          <a:p>
            <a:pPr indent="0" marL="0">
              <a:buNone/>
            </a:pPr>
            <a:r>
              <a:rPr altLang="en-US" b="1" dirty="0" sz="3200" lang="en-US"/>
              <a:t>(</a:t>
            </a:r>
            <a:r>
              <a:rPr altLang="en-US" b="1" dirty="0" sz="3200" lang="en-US"/>
              <a:t>i</a:t>
            </a:r>
            <a:r>
              <a:rPr altLang="en-US" b="1" dirty="0" sz="3200" lang="en-US"/>
              <a:t>)</a:t>
            </a:r>
            <a:r>
              <a:rPr altLang="en-US" b="1" dirty="0" sz="3200" lang="en-US"/>
              <a:t>.</a:t>
            </a:r>
            <a:r>
              <a:rPr altLang="en-US" b="1" dirty="0" sz="3200" lang="en-US"/>
              <a:t>o</a:t>
            </a:r>
            <a:r>
              <a:rPr altLang="en-US" b="1" dirty="0" sz="3200" lang="en-US"/>
              <a:t>n</a:t>
            </a:r>
            <a:r>
              <a:rPr altLang="en-US" b="1" dirty="0" sz="3200" lang="en-US"/>
              <a:t>e</a:t>
            </a:r>
            <a:r>
              <a:rPr altLang="en-US" b="1" dirty="0" sz="3200" lang="en-US"/>
              <a:t> </a:t>
            </a:r>
            <a:r>
              <a:rPr altLang="en-US" b="1" dirty="0" sz="3200" lang="en-US"/>
              <a:t>e</a:t>
            </a:r>
            <a:r>
              <a:rPr altLang="en-US" b="1" dirty="0" sz="3200" lang="en-US"/>
              <a:t>l</a:t>
            </a:r>
            <a:r>
              <a:rPr altLang="en-US" b="1" dirty="0" sz="3200" lang="en-US"/>
              <a:t>e</a:t>
            </a:r>
            <a:r>
              <a:rPr altLang="en-US" b="1" dirty="0" sz="3200" lang="en-US"/>
              <a:t>m</a:t>
            </a:r>
            <a:r>
              <a:rPr altLang="en-US" b="1" dirty="0" sz="3200" lang="en-US"/>
              <a:t>e</a:t>
            </a:r>
            <a:r>
              <a:rPr altLang="en-US" b="1" dirty="0" sz="3200" lang="en-US"/>
              <a:t>n</a:t>
            </a:r>
            <a:r>
              <a:rPr altLang="en-US" b="1" dirty="0" sz="3200" lang="en-US"/>
              <a:t>t</a:t>
            </a:r>
            <a:r>
              <a:rPr altLang="en-US" b="1" dirty="0" sz="3200" lang="en-US"/>
              <a:t> </a:t>
            </a:r>
            <a:r>
              <a:rPr altLang="en-US" b="1" dirty="0" sz="3200" lang="en-US"/>
              <a:t>p</a:t>
            </a:r>
            <a:r>
              <a:rPr altLang="en-US" b="1" dirty="0" sz="3200" lang="en-US"/>
              <a:t>e</a:t>
            </a:r>
            <a:r>
              <a:rPr altLang="en-US" b="1" dirty="0" sz="3200" lang="en-US"/>
              <a:t>r</a:t>
            </a:r>
            <a:r>
              <a:rPr altLang="en-US" b="1" dirty="0" sz="3200" lang="en-US"/>
              <a:t> </a:t>
            </a:r>
            <a:r>
              <a:rPr altLang="en-US" b="1" dirty="0" sz="3200" lang="en-US"/>
              <a:t>p</a:t>
            </a:r>
            <a:r>
              <a:rPr altLang="en-US" b="1" dirty="0" sz="3200" lang="en-US"/>
              <a:t>r</a:t>
            </a:r>
            <a:r>
              <a:rPr altLang="en-US" b="1" dirty="0" sz="3200" lang="en-US"/>
              <a:t>o</a:t>
            </a:r>
            <a:r>
              <a:rPr altLang="en-US" b="1" dirty="0" sz="3200" lang="en-US"/>
              <a:t>c</a:t>
            </a:r>
            <a:r>
              <a:rPr altLang="en-US" b="1" dirty="0" sz="3200" lang="en-US"/>
              <a:t>e</a:t>
            </a:r>
            <a:r>
              <a:rPr altLang="en-US" b="1" dirty="0" sz="3200" lang="en-US"/>
              <a:t>s</a:t>
            </a:r>
            <a:r>
              <a:rPr altLang="en-US" b="1" dirty="0" sz="3200" lang="en-US"/>
              <a:t>s</a:t>
            </a:r>
            <a:endParaRPr b="1" dirty="0" sz="2800" lang="en-US"/>
          </a:p>
        </p:txBody>
      </p:sp>
      <p:sp>
        <p:nvSpPr>
          <p:cNvPr id="1048609" name=""/>
          <p:cNvSpPr txBox="1"/>
          <p:nvPr/>
        </p:nvSpPr>
        <p:spPr>
          <a:xfrm>
            <a:off x="1302563" y="507304"/>
            <a:ext cx="7256359" cy="574040"/>
          </a:xfrm>
          <a:prstGeom prst="rect"/>
          <a:ln w="63500">
            <a:solidFill>
              <a:srgbClr val="D04617"/>
            </a:solidFill>
            <a:prstDash val="solid"/>
          </a:ln>
        </p:spPr>
        <p:txBody>
          <a:bodyPr rtlCol="0" wrap="square">
            <a:spAutoFit/>
          </a:bodyPr>
          <a:p>
            <a:pPr indent="0" marL="0">
              <a:buNone/>
            </a:pPr>
            <a:r>
              <a:rPr altLang="en-US" b="1" dirty="0" sz="3200" lang="en-US"/>
              <a:t>2</a:t>
            </a:r>
            <a:r>
              <a:rPr altLang="en-US" b="1" dirty="0" sz="3200" lang="en-US"/>
              <a:t>.</a:t>
            </a:r>
            <a:r>
              <a:rPr altLang="en-US" b="1" dirty="0" sz="3200" lang="en-US"/>
              <a:t>H</a:t>
            </a:r>
            <a:r>
              <a:rPr altLang="en-US" b="1" dirty="0" sz="3200" lang="en-US"/>
              <a:t>o</a:t>
            </a:r>
            <a:r>
              <a:rPr altLang="en-US" b="1" dirty="0" sz="3200" lang="en-US"/>
              <a:t>w</a:t>
            </a:r>
            <a:r>
              <a:rPr altLang="en-US" b="1" dirty="0" sz="3200" lang="en-US"/>
              <a:t> </a:t>
            </a:r>
            <a:r>
              <a:rPr altLang="en-US" b="1" dirty="0" sz="3200" lang="en-US"/>
              <a:t>c</a:t>
            </a:r>
            <a:r>
              <a:rPr altLang="en-US" b="1" dirty="0" sz="3200" lang="en-US"/>
              <a:t>o</a:t>
            </a:r>
            <a:r>
              <a:rPr altLang="en-US" b="1" dirty="0" sz="3200" lang="en-US"/>
              <a:t>m</a:t>
            </a:r>
            <a:r>
              <a:rPr altLang="en-US" b="1" dirty="0" sz="3200" lang="en-US"/>
              <a:t>p</a:t>
            </a:r>
            <a:r>
              <a:rPr altLang="en-US" b="1" dirty="0" sz="3200" lang="en-US"/>
              <a:t>a</a:t>
            </a:r>
            <a:r>
              <a:rPr altLang="en-US" b="1" dirty="0" sz="3200" lang="en-US"/>
              <a:t>r</a:t>
            </a:r>
            <a:r>
              <a:rPr altLang="en-US" b="1" dirty="0" sz="3200" lang="en-US"/>
              <a:t>i</a:t>
            </a:r>
            <a:r>
              <a:rPr altLang="en-US" b="1" dirty="0" sz="3200" lang="en-US"/>
              <a:t>s</a:t>
            </a:r>
            <a:r>
              <a:rPr altLang="en-US" b="1" dirty="0" sz="3200" lang="en-US"/>
              <a:t>o</a:t>
            </a:r>
            <a:r>
              <a:rPr altLang="en-US" b="1" dirty="0" sz="3200" lang="en-US"/>
              <a:t>n</a:t>
            </a:r>
            <a:r>
              <a:rPr altLang="en-US" b="1" dirty="0" sz="3200" lang="en-US"/>
              <a:t>s</a:t>
            </a:r>
            <a:r>
              <a:rPr altLang="en-US" b="1" dirty="0" sz="3200" lang="en-US"/>
              <a:t> </a:t>
            </a:r>
            <a:r>
              <a:rPr altLang="en-US" b="1" dirty="0" sz="3200" lang="en-US"/>
              <a:t>a</a:t>
            </a:r>
            <a:r>
              <a:rPr altLang="en-US" b="1" dirty="0" sz="3200" lang="en-US"/>
              <a:t>r</a:t>
            </a:r>
            <a:r>
              <a:rPr altLang="en-US" b="1" dirty="0" sz="3200" lang="en-US"/>
              <a:t>e</a:t>
            </a:r>
            <a:r>
              <a:rPr altLang="en-US" b="1" dirty="0" sz="3200" lang="en-US"/>
              <a:t> </a:t>
            </a:r>
            <a:r>
              <a:rPr altLang="en-US" b="1" dirty="0" sz="3200" lang="en-US"/>
              <a:t>p</a:t>
            </a:r>
            <a:r>
              <a:rPr altLang="en-US" b="1" dirty="0" sz="3200" lang="en-US"/>
              <a:t>e</a:t>
            </a:r>
            <a:r>
              <a:rPr altLang="en-US" b="1" dirty="0" sz="3200" lang="en-US"/>
              <a:t>r</a:t>
            </a:r>
            <a:r>
              <a:rPr altLang="en-US" b="1" dirty="0" sz="3200" lang="en-US"/>
              <a:t>f</a:t>
            </a:r>
            <a:r>
              <a:rPr altLang="en-US" b="1" dirty="0" sz="3200" lang="en-US"/>
              <a:t>o</a:t>
            </a:r>
            <a:r>
              <a:rPr altLang="en-US" b="1" dirty="0" sz="3200" lang="en-US"/>
              <a:t>r</a:t>
            </a:r>
            <a:r>
              <a:rPr altLang="en-US" b="1" dirty="0" sz="3200" lang="en-US"/>
              <a:t>m</a:t>
            </a:r>
            <a:r>
              <a:rPr altLang="en-US" b="1" dirty="0" sz="3200" lang="en-US"/>
              <a:t>e</a:t>
            </a:r>
            <a:r>
              <a:rPr altLang="en-US" b="1" dirty="0" sz="3200" lang="en-US"/>
              <a:t>d</a:t>
            </a:r>
            <a:endParaRPr b="1"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0" name=""/>
          <p:cNvSpPr txBox="1"/>
          <p:nvPr/>
        </p:nvSpPr>
        <p:spPr>
          <a:xfrm>
            <a:off x="1230161" y="882114"/>
            <a:ext cx="8635144" cy="574040"/>
          </a:xfrm>
          <a:prstGeom prst="rect"/>
          <a:ln w="63500">
            <a:solidFill>
              <a:srgbClr val="D04617"/>
            </a:solidFill>
            <a:prstDash val="solid"/>
          </a:ln>
        </p:spPr>
        <p:txBody>
          <a:bodyPr rtlCol="0" wrap="square">
            <a:spAutoFit/>
          </a:bodyPr>
          <a:p>
            <a:r>
              <a:rPr altLang="en-US" b="1" dirty="0" sz="3200" lang="en-US"/>
              <a:t> </a:t>
            </a:r>
            <a:r>
              <a:rPr altLang="en-US" b="1" dirty="0" sz="3200" lang="en-US"/>
              <a:t> </a:t>
            </a:r>
            <a:r>
              <a:rPr altLang="en-US" b="1" dirty="0" sz="3200" lang="en-US"/>
              <a:t>(</a:t>
            </a:r>
            <a:r>
              <a:rPr altLang="en-US" b="1" dirty="0" sz="3200" lang="en-US"/>
              <a:t>i</a:t>
            </a:r>
            <a:r>
              <a:rPr altLang="en-US" b="1" dirty="0" sz="3200" lang="en-US"/>
              <a:t>i</a:t>
            </a:r>
            <a:r>
              <a:rPr altLang="en-US" b="1" dirty="0" sz="3200" lang="en-US"/>
              <a:t>)</a:t>
            </a:r>
            <a:r>
              <a:rPr altLang="en-US" b="1" dirty="0" sz="3200" lang="en-US"/>
              <a:t>.</a:t>
            </a:r>
            <a:r>
              <a:rPr altLang="en-US" b="1" dirty="0" sz="3200" lang="en-US"/>
              <a:t>M</a:t>
            </a:r>
            <a:r>
              <a:rPr altLang="en-US" b="1" dirty="0" sz="3200" lang="en-US"/>
              <a:t>o</a:t>
            </a:r>
            <a:r>
              <a:rPr altLang="en-US" b="1" dirty="0" sz="3200" lang="en-US"/>
              <a:t>r</a:t>
            </a:r>
            <a:r>
              <a:rPr altLang="en-US" b="1" dirty="0" sz="3200" lang="en-US"/>
              <a:t>e</a:t>
            </a:r>
            <a:r>
              <a:rPr altLang="en-US" b="1" dirty="0" sz="3200" lang="en-US"/>
              <a:t> </a:t>
            </a:r>
            <a:r>
              <a:rPr altLang="en-US" b="1" dirty="0" sz="3200" lang="en-US"/>
              <a:t>t</a:t>
            </a:r>
            <a:r>
              <a:rPr altLang="en-US" b="1" dirty="0" sz="3200" lang="en-US"/>
              <a:t>h</a:t>
            </a:r>
            <a:r>
              <a:rPr altLang="en-US" b="1" dirty="0" sz="3200" lang="en-US"/>
              <a:t>a</a:t>
            </a:r>
            <a:r>
              <a:rPr altLang="en-US" b="1" dirty="0" sz="3200" lang="en-US"/>
              <a:t>n</a:t>
            </a:r>
            <a:r>
              <a:rPr altLang="en-US" b="1" dirty="0" sz="3200" lang="en-US"/>
              <a:t> </a:t>
            </a:r>
            <a:r>
              <a:rPr altLang="en-US" b="1" dirty="0" sz="3200" lang="en-US"/>
              <a:t>o</a:t>
            </a:r>
            <a:r>
              <a:rPr altLang="en-US" b="1" dirty="0" sz="3200" lang="en-US"/>
              <a:t>n</a:t>
            </a:r>
            <a:r>
              <a:rPr altLang="en-US" b="1" dirty="0" sz="3200" lang="en-US"/>
              <a:t>e</a:t>
            </a:r>
            <a:r>
              <a:rPr altLang="en-US" b="1" dirty="0" sz="3200" lang="en-US"/>
              <a:t> </a:t>
            </a:r>
            <a:r>
              <a:rPr altLang="en-US" b="1" dirty="0" sz="3200" lang="en-US"/>
              <a:t>e</a:t>
            </a:r>
            <a:r>
              <a:rPr altLang="en-US" b="1" dirty="0" sz="3200" lang="en-US"/>
              <a:t>l</a:t>
            </a:r>
            <a:r>
              <a:rPr altLang="en-US" b="1" dirty="0" sz="3200" lang="en-US"/>
              <a:t>e</a:t>
            </a:r>
            <a:r>
              <a:rPr altLang="en-US" b="1" dirty="0" sz="3200" lang="en-US"/>
              <a:t>m</a:t>
            </a:r>
            <a:r>
              <a:rPr altLang="en-US" b="1" dirty="0" sz="3200" lang="en-US"/>
              <a:t>e</a:t>
            </a:r>
            <a:r>
              <a:rPr altLang="en-US" b="1" dirty="0" sz="3200" lang="en-US"/>
              <a:t>n</a:t>
            </a:r>
            <a:r>
              <a:rPr altLang="en-US" b="1" dirty="0" sz="3200" lang="en-US"/>
              <a:t>t</a:t>
            </a:r>
            <a:r>
              <a:rPr altLang="en-US" b="1" dirty="0" sz="3200" lang="en-US"/>
              <a:t> </a:t>
            </a:r>
            <a:r>
              <a:rPr altLang="en-US" b="1" dirty="0" sz="3200" lang="en-US"/>
              <a:t>p</a:t>
            </a:r>
            <a:r>
              <a:rPr altLang="en-US" b="1" dirty="0" sz="3200" lang="en-US"/>
              <a:t>e</a:t>
            </a:r>
            <a:r>
              <a:rPr altLang="en-US" b="1" dirty="0" sz="3200" lang="en-US"/>
              <a:t>r</a:t>
            </a:r>
            <a:r>
              <a:rPr altLang="en-US" b="1" dirty="0" sz="3200" lang="en-US"/>
              <a:t> </a:t>
            </a:r>
            <a:r>
              <a:rPr altLang="en-US" b="1" dirty="0" sz="3200" lang="en-US"/>
              <a:t>p</a:t>
            </a:r>
            <a:r>
              <a:rPr altLang="en-US" b="1" dirty="0" sz="3200" lang="en-US"/>
              <a:t>r</a:t>
            </a:r>
            <a:r>
              <a:rPr altLang="en-US" b="1" dirty="0" sz="3200" lang="en-US"/>
              <a:t>o</a:t>
            </a:r>
            <a:r>
              <a:rPr altLang="en-US" b="1" dirty="0" sz="3200" lang="en-US"/>
              <a:t>c</a:t>
            </a:r>
            <a:r>
              <a:rPr altLang="en-US" b="1" dirty="0" sz="3200" lang="en-US"/>
              <a:t>e</a:t>
            </a:r>
            <a:r>
              <a:rPr altLang="en-US" b="1" dirty="0" sz="3200" lang="en-US"/>
              <a:t>s</a:t>
            </a:r>
            <a:r>
              <a:rPr altLang="en-US" b="1" dirty="0" sz="3200" lang="en-US"/>
              <a:t>s</a:t>
            </a:r>
            <a:endParaRPr sz="2800" lang="en-US">
              <a:solidFill>
                <a:srgbClr val="000000"/>
              </a:solidFill>
            </a:endParaRPr>
          </a:p>
        </p:txBody>
      </p:sp>
      <p:pic>
        <p:nvPicPr>
          <p:cNvPr id="2097153" name="picture 34"/>
          <p:cNvPicPr>
            <a:picLocks/>
          </p:cNvPicPr>
          <p:nvPr/>
        </p:nvPicPr>
        <p:blipFill>
          <a:blip xmlns:r="http://schemas.openxmlformats.org/officeDocument/2006/relationships" r:embed="rId1"/>
          <a:stretch>
            <a:fillRect/>
          </a:stretch>
        </p:blipFill>
        <p:spPr>
          <a:xfrm rot="21600000">
            <a:off x="2101532" y="1839172"/>
            <a:ext cx="7467599" cy="3717923"/>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1" name=""/>
          <p:cNvSpPr txBox="1"/>
          <p:nvPr/>
        </p:nvSpPr>
        <p:spPr>
          <a:xfrm>
            <a:off x="1187411" y="963856"/>
            <a:ext cx="9817178" cy="3863340"/>
          </a:xfrm>
          <a:prstGeom prst="rect"/>
          <a:ln w="63500">
            <a:solidFill>
              <a:srgbClr val="D04617"/>
            </a:solidFill>
            <a:prstDash val="solid"/>
          </a:ln>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A compare-split operation.</a:t>
            </a:r>
            <a:endParaRPr sz="2800" lang="en-US">
              <a:solidFill>
                <a:srgbClr val="000000"/>
              </a:solidFill>
            </a:endParaRPr>
          </a:p>
          <a:p>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Each process sends its block of size n/p to the 
</a:t>
            </a:r>
            <a:r>
              <a:rPr sz="2800" lang="en-US">
                <a:solidFill>
                  <a:srgbClr val="000000"/>
                </a:solidFill>
              </a:rPr>
              <a:t>other process.</a:t>
            </a:r>
            <a:endParaRPr sz="2800" lang="en-US">
              <a:solidFill>
                <a:srgbClr val="000000"/>
              </a:solidFill>
            </a:endParaRPr>
          </a:p>
          <a:p>
            <a:r>
              <a:rPr sz="2800" lang="en-US">
                <a:solidFill>
                  <a:srgbClr val="000000"/>
                </a:solidFill>
              </a:rPr>
              <a:t> </a:t>
            </a:r>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Each process merges the received block with its own block 
and retains only the appropriate half of the merged block. In this example, 
process Pi
 retains the smaller elements and process Pi
 retains the larger elements.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2" name=""/>
          <p:cNvSpPr txBox="1"/>
          <p:nvPr/>
        </p:nvSpPr>
        <p:spPr>
          <a:xfrm>
            <a:off x="570128" y="1698293"/>
            <a:ext cx="11051742" cy="4282441"/>
          </a:xfrm>
          <a:prstGeom prst="rect"/>
          <a:ln w="63500">
            <a:solidFill>
              <a:srgbClr val="02A5E3"/>
            </a:solidFill>
            <a:prstDash val="solid"/>
          </a:ln>
        </p:spPr>
        <p:txBody>
          <a:bodyPr rtlCol="0" wrap="square">
            <a:spAutoFit/>
          </a:bodyPr>
          <a:p>
            <a:r>
              <a:rPr sz="2800" lang="en-US">
                <a:solidFill>
                  <a:srgbClr val="000000"/>
                </a:solidFill>
              </a:rPr>
              <a:t>Sorting Network
1. Sorting Network is used for parallel processing i.e. Many comparisons can be done in parallel. So, speed is very high.
</a:t>
            </a:r>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Sorting can be done on hardware as well as software. Comparison networ</a:t>
            </a:r>
            <a:r>
              <a:rPr sz="2800" lang="en-US">
                <a:solidFill>
                  <a:srgbClr val="000000"/>
                </a:solidFill>
              </a:rPr>
              <a:t>k</a:t>
            </a:r>
            <a:r>
              <a:rPr sz="2800" lang="en-US">
                <a:solidFill>
                  <a:srgbClr val="000000"/>
                </a:solidFill>
              </a:rPr>
              <a:t> </a:t>
            </a:r>
            <a:r>
              <a:rPr sz="2800" lang="en-US">
                <a:solidFill>
                  <a:srgbClr val="000000"/>
                </a:solidFill>
              </a:rPr>
              <a:t>mainly focuses on Hardware implementation.</a:t>
            </a:r>
            <a:endParaRPr sz="2800" lang="en-US">
              <a:solidFill>
                <a:srgbClr val="000000"/>
              </a:solidFill>
            </a:endParaRPr>
          </a:p>
          <a:p>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 </a:t>
            </a:r>
            <a:r>
              <a:rPr sz="2800" lang="en-US">
                <a:solidFill>
                  <a:srgbClr val="000000"/>
                </a:solidFill>
              </a:rPr>
              <a:t>Complexity is reduced to O(login) due to parallel processing. While each</a:t>
            </a:r>
            <a:r>
              <a:rPr sz="2800" lang="en-US">
                <a:solidFill>
                  <a:srgbClr val="000000"/>
                </a:solidFill>
              </a:rPr>
              <a:t> </a:t>
            </a:r>
            <a:r>
              <a:rPr sz="2800" lang="en-US">
                <a:solidFill>
                  <a:srgbClr val="000000"/>
                </a:solidFill>
              </a:rPr>
              <a:t>comparator takes O(1) time. </a:t>
            </a:r>
            <a:r>
              <a:rPr sz="2800" lang="en-US">
                <a:solidFill>
                  <a:srgbClr val="000000"/>
                </a:solidFill>
              </a:rPr>
              <a:t> </a:t>
            </a:r>
            <a:r>
              <a:rPr sz="2800" lang="en-US">
                <a:solidFill>
                  <a:srgbClr val="000000"/>
                </a:solidFill>
              </a:rPr>
              <a:t> </a:t>
            </a:r>
            <a:endParaRPr sz="2800" lang="en-US">
              <a:solidFill>
                <a:srgbClr val="000000"/>
              </a:solidFill>
            </a:endParaRPr>
          </a:p>
        </p:txBody>
      </p:sp>
      <p:sp>
        <p:nvSpPr>
          <p:cNvPr id="1048613" name=""/>
          <p:cNvSpPr txBox="1"/>
          <p:nvPr/>
        </p:nvSpPr>
        <p:spPr>
          <a:xfrm>
            <a:off x="2961829" y="664688"/>
            <a:ext cx="5852844" cy="510540"/>
          </a:xfrm>
          <a:prstGeom prst="rect"/>
          <a:ln w="63500">
            <a:solidFill>
              <a:srgbClr val="D04617"/>
            </a:solidFill>
            <a:prstDash val="solid"/>
          </a:ln>
        </p:spPr>
        <p:txBody>
          <a:bodyPr rtlCol="0" wrap="square">
            <a:spAutoFit/>
          </a:bodyPr>
          <a:p>
            <a:pPr algn="ctr"/>
            <a:r>
              <a:rPr b="1" sz="2800" lang="en-US" u="none">
                <a:solidFill>
                  <a:srgbClr val="000000"/>
                </a:solidFill>
              </a:rPr>
              <a:t>S</a:t>
            </a:r>
            <a:r>
              <a:rPr b="1" sz="2800" lang="en-US" u="none">
                <a:solidFill>
                  <a:srgbClr val="000000"/>
                </a:solidFill>
              </a:rPr>
              <a:t>o</a:t>
            </a:r>
            <a:r>
              <a:rPr b="1" sz="2800" lang="en-US" u="none">
                <a:solidFill>
                  <a:srgbClr val="000000"/>
                </a:solidFill>
              </a:rPr>
              <a:t>r</a:t>
            </a:r>
            <a:r>
              <a:rPr b="1" sz="2800" lang="en-US" u="none">
                <a:solidFill>
                  <a:srgbClr val="000000"/>
                </a:solidFill>
              </a:rPr>
              <a:t>t</a:t>
            </a:r>
            <a:r>
              <a:rPr b="1" sz="2800" lang="en-US" u="none">
                <a:solidFill>
                  <a:srgbClr val="000000"/>
                </a:solidFill>
              </a:rPr>
              <a:t>i</a:t>
            </a:r>
            <a:r>
              <a:rPr b="1" sz="2800" lang="en-US" u="none">
                <a:solidFill>
                  <a:srgbClr val="000000"/>
                </a:solidFill>
              </a:rPr>
              <a:t>n</a:t>
            </a:r>
            <a:r>
              <a:rPr b="1" sz="2800" lang="en-US" u="none">
                <a:solidFill>
                  <a:srgbClr val="000000"/>
                </a:solidFill>
              </a:rPr>
              <a:t>g</a:t>
            </a:r>
            <a:r>
              <a:rPr b="1" sz="2800" lang="en-US" u="none">
                <a:solidFill>
                  <a:srgbClr val="000000"/>
                </a:solidFill>
              </a:rPr>
              <a:t> </a:t>
            </a:r>
            <a:r>
              <a:rPr b="1" sz="2800" lang="en-US" u="none">
                <a:solidFill>
                  <a:srgbClr val="000000"/>
                </a:solidFill>
              </a:rPr>
              <a:t>N</a:t>
            </a:r>
            <a:r>
              <a:rPr b="1" sz="2800" lang="en-US" u="none">
                <a:solidFill>
                  <a:srgbClr val="000000"/>
                </a:solidFill>
              </a:rPr>
              <a:t>e</a:t>
            </a:r>
            <a:r>
              <a:rPr b="1" sz="2800" lang="en-US" u="none">
                <a:solidFill>
                  <a:srgbClr val="000000"/>
                </a:solidFill>
              </a:rPr>
              <a:t>t</a:t>
            </a:r>
            <a:r>
              <a:rPr b="1" sz="2800" lang="en-US" u="none">
                <a:solidFill>
                  <a:srgbClr val="000000"/>
                </a:solidFill>
              </a:rPr>
              <a:t>w</a:t>
            </a:r>
            <a:r>
              <a:rPr b="1" sz="2800" lang="en-US" u="none">
                <a:solidFill>
                  <a:srgbClr val="000000"/>
                </a:solidFill>
              </a:rPr>
              <a:t>o</a:t>
            </a:r>
            <a:r>
              <a:rPr b="1" sz="2800" lang="en-US" u="none">
                <a:solidFill>
                  <a:srgbClr val="000000"/>
                </a:solidFill>
              </a:rPr>
              <a:t>r</a:t>
            </a:r>
            <a:r>
              <a:rPr b="1" sz="2800" lang="en-US" u="none">
                <a:solidFill>
                  <a:srgbClr val="000000"/>
                </a:solidFill>
              </a:rPr>
              <a:t>k</a:t>
            </a:r>
            <a:endParaRPr b="1" sz="2800" lang="en-US" u="none">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-PARALLEL AND DISTRIBUTED COMPUTING- </dc:title>
  <dc:creator>energetic.loser@gmail.com</dc:creator>
  <cp:lastModifiedBy>energetic.loser@gmail.com</cp:lastModifiedBy>
  <dcterms:created xsi:type="dcterms:W3CDTF">2023-01-07T11:44:37Z</dcterms:created>
  <dcterms:modified xsi:type="dcterms:W3CDTF">2023-01-09T05:08:34Z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2af89274687b4fedb8fcab7c8c73985d</vt:lpwstr>
  </property>
</Properties>
</file>