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7A0C62-C072-492C-991A-AA9398D625D4}">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Parallel And Distributing Computing</a:t>
            </a:r>
            <a:endParaRPr lang="en-US" dirty="0"/>
          </a:p>
        </p:txBody>
      </p:sp>
      <p:sp>
        <p:nvSpPr>
          <p:cNvPr id="3" name="Subtitle 2"/>
          <p:cNvSpPr>
            <a:spLocks noGrp="1"/>
          </p:cNvSpPr>
          <p:nvPr>
            <p:ph type="subTitle" idx="1"/>
          </p:nvPr>
        </p:nvSpPr>
        <p:spPr/>
        <p:txBody>
          <a:bodyPr>
            <a:noAutofit/>
          </a:bodyPr>
          <a:lstStyle/>
          <a:p>
            <a:pPr algn="ctr"/>
            <a:r>
              <a:rPr lang="en-US" sz="2400" b="1"/>
              <a:t>Muhammad Talha Ilyas</a:t>
            </a:r>
            <a:endParaRPr lang="en-US" sz="2400" b="1"/>
          </a:p>
          <a:p>
            <a:pPr algn="ctr"/>
            <a:r>
              <a:rPr lang="en-US" sz="2400" b="1"/>
              <a:t>Ali Jarrar Haider</a:t>
            </a:r>
            <a:endParaRPr lang="en-US" sz="2400" b="1"/>
          </a:p>
          <a:p>
            <a:pPr algn="ctr"/>
            <a:r>
              <a:rPr lang="en-US" sz="2400" b="1"/>
              <a:t>Shahzaib Ali</a:t>
            </a:r>
            <a:endParaRPr lang="en-US"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pPr algn="ctr"/>
            <a:r>
              <a:rPr lang="en-US" dirty="0" smtClean="0"/>
              <a:t>Eight Node Ring Example</a:t>
            </a:r>
            <a:endParaRPr lang="en-US" dirty="0"/>
          </a:p>
        </p:txBody>
      </p:sp>
      <p:sp>
        <p:nvSpPr>
          <p:cNvPr id="5" name="Content Placeholder 4"/>
          <p:cNvSpPr>
            <a:spLocks noGrp="1"/>
          </p:cNvSpPr>
          <p:nvPr>
            <p:ph idx="1"/>
          </p:nvPr>
        </p:nvSpPr>
        <p:spPr>
          <a:xfrm>
            <a:off x="677334" y="1240971"/>
            <a:ext cx="8596668" cy="4800391"/>
          </a:xfrm>
        </p:spPr>
        <p:txBody>
          <a:bodyPr>
            <a:normAutofit/>
          </a:bodyPr>
          <a:lstStyle/>
          <a:p>
            <a:r>
              <a:rPr lang="en-US" sz="2000" dirty="0" smtClean="0"/>
              <a:t>The first node will transfer the message to the node having maximum distance.</a:t>
            </a:r>
            <a:endParaRPr lang="en-US" sz="2000" dirty="0" smtClean="0"/>
          </a:p>
          <a:p>
            <a:r>
              <a:rPr lang="en-US" sz="2000" dirty="0" smtClean="0"/>
              <a:t>Then the nodes who have received the message send it to the nodes having distance half of the maximum.</a:t>
            </a:r>
            <a:endParaRPr lang="en-US" sz="2000" dirty="0" smtClean="0"/>
          </a:p>
          <a:p>
            <a:r>
              <a:rPr lang="en-US" sz="2000" dirty="0" smtClean="0"/>
              <a:t>Then again the nodes who have the message further send it by </a:t>
            </a:r>
            <a:r>
              <a:rPr lang="en-US" sz="2000" smtClean="0"/>
              <a:t>again hal </a:t>
            </a:r>
            <a:r>
              <a:rPr lang="en-US" sz="2000" dirty="0" smtClean="0"/>
              <a:t>the distance.</a:t>
            </a:r>
            <a:endParaRPr lang="en-US" sz="2000" dirty="0" smtClean="0"/>
          </a:p>
          <a:p>
            <a:r>
              <a:rPr lang="en-US" sz="2000" dirty="0" smtClean="0"/>
              <a:t>{1-5}</a:t>
            </a:r>
            <a:endParaRPr lang="en-US" sz="2000" dirty="0" smtClean="0"/>
          </a:p>
          <a:p>
            <a:r>
              <a:rPr lang="en-US" sz="2000" dirty="0" smtClean="0"/>
              <a:t>{1-3; 5-7}</a:t>
            </a:r>
            <a:endParaRPr lang="en-US" sz="2000" dirty="0" smtClean="0"/>
          </a:p>
          <a:p>
            <a:r>
              <a:rPr lang="en-US" sz="2000" dirty="0" smtClean="0"/>
              <a:t>{1-2;3-4;5-6;7-8}</a:t>
            </a:r>
            <a:endParaRPr lang="en-US" sz="2000" dirty="0" smtClean="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39641" y="3641165"/>
            <a:ext cx="4252502" cy="18778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pPr algn="ctr"/>
            <a:r>
              <a:rPr lang="en-US" dirty="0" smtClean="0"/>
              <a:t>One to All Broadcasting</a:t>
            </a:r>
            <a:endParaRPr lang="en-US" dirty="0"/>
          </a:p>
        </p:txBody>
      </p:sp>
      <p:sp>
        <p:nvSpPr>
          <p:cNvPr id="5" name="Content Placeholder 4"/>
          <p:cNvSpPr>
            <a:spLocks noGrp="1"/>
          </p:cNvSpPr>
          <p:nvPr>
            <p:ph idx="1"/>
          </p:nvPr>
        </p:nvSpPr>
        <p:spPr/>
        <p:txBody>
          <a:bodyPr/>
          <a:lstStyle/>
          <a:p>
            <a:r>
              <a:rPr lang="en-US" dirty="0" smtClean="0"/>
              <a:t>In one to all broadcasting the node or the message which is reduced got broadcasting to all nodes.</a:t>
            </a:r>
            <a:endParaRPr lang="en-US" dirty="0" smtClean="0"/>
          </a:p>
          <a:p>
            <a:r>
              <a:rPr lang="en-US" dirty="0" smtClean="0"/>
              <a:t>It is basically opposite to one to all reduction.</a:t>
            </a:r>
            <a:endParaRPr lang="en-US" dirty="0" smtClean="0"/>
          </a:p>
          <a:p>
            <a:pPr marL="0" indent="0">
              <a:buNone/>
            </a:pPr>
            <a:endParaRPr lang="en-US" dirty="0"/>
          </a:p>
        </p:txBody>
      </p:sp>
      <p:sp>
        <p:nvSpPr>
          <p:cNvPr id="6" name="Rectangle 5"/>
          <p:cNvSpPr/>
          <p:nvPr/>
        </p:nvSpPr>
        <p:spPr>
          <a:xfrm>
            <a:off x="1302037" y="5050962"/>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2294462" y="5061825"/>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Rectangle 7"/>
          <p:cNvSpPr/>
          <p:nvPr/>
        </p:nvSpPr>
        <p:spPr>
          <a:xfrm>
            <a:off x="3368682" y="5050962"/>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7273788" y="5116270"/>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6117772" y="5116280"/>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Rectangle 10"/>
          <p:cNvSpPr/>
          <p:nvPr/>
        </p:nvSpPr>
        <p:spPr>
          <a:xfrm>
            <a:off x="5125347" y="5105375"/>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3978282" y="3883260"/>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4" name="Straight Arrow Connector 13"/>
          <p:cNvCxnSpPr>
            <a:stCxn id="12" idx="3"/>
            <a:endCxn id="11" idx="0"/>
          </p:cNvCxnSpPr>
          <p:nvPr/>
        </p:nvCxnSpPr>
        <p:spPr>
          <a:xfrm>
            <a:off x="4587882" y="4100975"/>
            <a:ext cx="842265" cy="100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0" idx="0"/>
          </p:cNvCxnSpPr>
          <p:nvPr/>
        </p:nvCxnSpPr>
        <p:spPr>
          <a:xfrm>
            <a:off x="4587882" y="4100975"/>
            <a:ext cx="1834690" cy="101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9" idx="0"/>
          </p:cNvCxnSpPr>
          <p:nvPr/>
        </p:nvCxnSpPr>
        <p:spPr>
          <a:xfrm>
            <a:off x="4587882" y="4100975"/>
            <a:ext cx="2990706" cy="101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flipV="1">
            <a:off x="2294462" y="4100975"/>
            <a:ext cx="1683820" cy="50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925286"/>
          </a:xfrm>
        </p:spPr>
        <p:txBody>
          <a:bodyPr/>
          <a:lstStyle/>
          <a:p>
            <a:pPr algn="ctr"/>
            <a:r>
              <a:rPr lang="en-US" dirty="0" smtClean="0"/>
              <a:t>Eight Node Ring Example</a:t>
            </a:r>
            <a:endParaRPr lang="en-US" dirty="0"/>
          </a:p>
        </p:txBody>
      </p:sp>
      <p:sp>
        <p:nvSpPr>
          <p:cNvPr id="3" name="Content Placeholder 2"/>
          <p:cNvSpPr>
            <a:spLocks noGrp="1"/>
          </p:cNvSpPr>
          <p:nvPr>
            <p:ph idx="1"/>
          </p:nvPr>
        </p:nvSpPr>
        <p:spPr/>
        <p:txBody>
          <a:bodyPr/>
          <a:lstStyle/>
          <a:p>
            <a:r>
              <a:rPr lang="en-US" dirty="0" smtClean="0"/>
              <a:t>The nodes will transfer the message to their immediate node with minimum distance.</a:t>
            </a:r>
            <a:endParaRPr lang="en-US" dirty="0" smtClean="0"/>
          </a:p>
          <a:p>
            <a:r>
              <a:rPr lang="en-US" dirty="0" smtClean="0"/>
              <a:t>Then again nodes will transfer the message to nodes with distance more then minimum.</a:t>
            </a:r>
            <a:endParaRPr lang="en-US" dirty="0" smtClean="0"/>
          </a:p>
          <a:p>
            <a:r>
              <a:rPr lang="en-US" dirty="0" smtClean="0"/>
              <a:t>Then the nodes transfer message to nodes having maximum distance.</a:t>
            </a:r>
            <a:endParaRPr lang="en-US" dirty="0" smtClean="0"/>
          </a:p>
          <a:p>
            <a:r>
              <a:rPr lang="en-US" dirty="0" smtClean="0"/>
              <a:t>{2-1;4-3;6-5;8-7}</a:t>
            </a:r>
            <a:endParaRPr lang="en-US" dirty="0" smtClean="0"/>
          </a:p>
          <a:p>
            <a:r>
              <a:rPr lang="en-US" dirty="0" smtClean="0"/>
              <a:t>{7-5;3-1}</a:t>
            </a:r>
            <a:endParaRPr lang="en-US" dirty="0" smtClean="0"/>
          </a:p>
          <a:p>
            <a:r>
              <a:rPr lang="en-US" dirty="0" smtClean="0"/>
              <a:t>{5-1}</a:t>
            </a:r>
            <a:endParaRPr lang="en-US" dirty="0" smtClean="0"/>
          </a:p>
          <a:p>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90212" y="4307929"/>
            <a:ext cx="3867690" cy="13336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To All </a:t>
            </a:r>
            <a:r>
              <a:rPr lang="en-US" dirty="0" err="1" smtClean="0"/>
              <a:t>BroadCast</a:t>
            </a:r>
            <a:r>
              <a:rPr lang="en-US" dirty="0" smtClean="0"/>
              <a:t> &amp;Reduction</a:t>
            </a:r>
            <a:endParaRPr lang="en-US" dirty="0"/>
          </a:p>
        </p:txBody>
      </p:sp>
      <p:sp>
        <p:nvSpPr>
          <p:cNvPr id="3" name="Content Placeholder 2"/>
          <p:cNvSpPr>
            <a:spLocks noGrp="1"/>
          </p:cNvSpPr>
          <p:nvPr>
            <p:ph idx="1"/>
          </p:nvPr>
        </p:nvSpPr>
        <p:spPr/>
        <p:txBody>
          <a:bodyPr/>
          <a:lstStyle/>
          <a:p>
            <a:r>
              <a:rPr lang="en-US" dirty="0"/>
              <a:t>Generalization of broadcast in which each processor is the source as well as destination. </a:t>
            </a:r>
            <a:endParaRPr lang="en-US" dirty="0"/>
          </a:p>
          <a:p>
            <a:r>
              <a:rPr lang="en-US" dirty="0"/>
              <a:t>A process sends the same </a:t>
            </a:r>
            <a:r>
              <a:rPr lang="en-US" i="1" dirty="0"/>
              <a:t>m</a:t>
            </a:r>
            <a:r>
              <a:rPr lang="en-US" dirty="0"/>
              <a:t>-word message to every other process, but different processes may broadcast different messages. </a:t>
            </a:r>
            <a:endParaRPr lang="en-US" dirty="0"/>
          </a:p>
          <a:p>
            <a:endParaRPr 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968" y="4100975"/>
            <a:ext cx="60007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4543"/>
          </a:xfrm>
        </p:spPr>
        <p:txBody>
          <a:bodyPr>
            <a:normAutofit fontScale="90000"/>
          </a:bodyPr>
          <a:lstStyle/>
          <a:p>
            <a:pPr algn="ctr"/>
            <a:r>
              <a:rPr lang="en-US" dirty="0" smtClean="0"/>
              <a:t>Eight Node Ring Example</a:t>
            </a:r>
            <a:endParaRPr lang="en-US" dirty="0"/>
          </a:p>
        </p:txBody>
      </p:sp>
      <p:pic>
        <p:nvPicPr>
          <p:cNvPr id="4"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70314" y="1426030"/>
            <a:ext cx="6400799" cy="461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To All Reduction</a:t>
            </a:r>
            <a:endParaRPr lang="en-US" dirty="0"/>
          </a:p>
        </p:txBody>
      </p:sp>
      <p:sp>
        <p:nvSpPr>
          <p:cNvPr id="3" name="Content Placeholder 2"/>
          <p:cNvSpPr>
            <a:spLocks noGrp="1"/>
          </p:cNvSpPr>
          <p:nvPr>
            <p:ph idx="1"/>
          </p:nvPr>
        </p:nvSpPr>
        <p:spPr/>
        <p:txBody>
          <a:bodyPr/>
          <a:lstStyle/>
          <a:p>
            <a:r>
              <a:rPr lang="en-US" dirty="0"/>
              <a:t>Similar communication pattern to all-to-all broadcast, except in the reverse order. </a:t>
            </a:r>
            <a:endParaRPr lang="en-US" dirty="0"/>
          </a:p>
          <a:p>
            <a:r>
              <a:rPr lang="en-US" dirty="0"/>
              <a:t>On receiving a message, a node must combine it with the local copy of the message that has the same destination as the received message before forwarding the combined message to the next neighbor. </a:t>
            </a:r>
            <a:endParaRPr lang="en-US" dirty="0" smtClean="0"/>
          </a:p>
          <a:p>
            <a:endParaRPr lang="en-US" dirty="0"/>
          </a:p>
          <a:p>
            <a:endParaRPr 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968" y="4100975"/>
            <a:ext cx="60007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Cost Analysis</a:t>
            </a:r>
            <a:endParaRPr lang="en-US" dirty="0"/>
          </a:p>
        </p:txBody>
      </p:sp>
      <p:sp>
        <p:nvSpPr>
          <p:cNvPr id="3" name="Content Placeholder 2"/>
          <p:cNvSpPr>
            <a:spLocks noGrp="1"/>
          </p:cNvSpPr>
          <p:nvPr>
            <p:ph idx="1"/>
          </p:nvPr>
        </p:nvSpPr>
        <p:spPr>
          <a:xfrm>
            <a:off x="677334" y="1502229"/>
            <a:ext cx="8596668" cy="4539133"/>
          </a:xfrm>
        </p:spPr>
        <p:txBody>
          <a:bodyPr/>
          <a:lstStyle/>
          <a:p>
            <a:r>
              <a:rPr lang="en-US" dirty="0" smtClean="0"/>
              <a:t>Following are the formulas to calculate cost.</a:t>
            </a:r>
            <a:endParaRPr lang="en-US" dirty="0" smtClean="0"/>
          </a:p>
          <a:p>
            <a:r>
              <a:rPr lang="en-US" dirty="0"/>
              <a:t>On a ring, the time is given by: </a:t>
            </a:r>
            <a:r>
              <a:rPr lang="en-US" i="1" dirty="0"/>
              <a:t>(</a:t>
            </a:r>
            <a:r>
              <a:rPr lang="en-US" i="1" dirty="0" err="1"/>
              <a:t>t</a:t>
            </a:r>
            <a:r>
              <a:rPr lang="en-US" i="1" baseline="-25000" dirty="0" err="1"/>
              <a:t>s</a:t>
            </a:r>
            <a:r>
              <a:rPr lang="en-US" i="1" dirty="0"/>
              <a:t> + </a:t>
            </a:r>
            <a:r>
              <a:rPr lang="en-US" i="1" dirty="0" err="1"/>
              <a:t>t</a:t>
            </a:r>
            <a:r>
              <a:rPr lang="en-US" i="1" baseline="-25000" dirty="0" err="1"/>
              <a:t>w</a:t>
            </a:r>
            <a:r>
              <a:rPr lang="en-US" i="1" dirty="0" err="1"/>
              <a:t>m</a:t>
            </a:r>
            <a:r>
              <a:rPr lang="en-US" i="1" dirty="0"/>
              <a:t>)(p-1)</a:t>
            </a:r>
            <a:r>
              <a:rPr lang="en-US" dirty="0"/>
              <a:t>. </a:t>
            </a:r>
            <a:endParaRPr lang="en-US" dirty="0"/>
          </a:p>
          <a:p>
            <a:r>
              <a:rPr lang="en-US" dirty="0"/>
              <a:t>On a mesh, the time is given by: </a:t>
            </a:r>
            <a:r>
              <a:rPr lang="en-US" i="1" dirty="0"/>
              <a:t>2t</a:t>
            </a:r>
            <a:r>
              <a:rPr lang="en-US" i="1" baseline="-25000" dirty="0"/>
              <a:t>s</a:t>
            </a:r>
            <a:r>
              <a:rPr lang="en-US" i="1" dirty="0"/>
              <a:t>(</a:t>
            </a:r>
            <a:r>
              <a:rPr lang="en-US" i="1" dirty="0">
                <a:cs typeface="Arial" panose="020B0604020202020204" pitchFamily="34" charset="0"/>
              </a:rPr>
              <a:t>√</a:t>
            </a:r>
            <a:r>
              <a:rPr lang="en-US" i="1" dirty="0"/>
              <a:t>p – 1) + </a:t>
            </a:r>
            <a:r>
              <a:rPr lang="en-US" i="1" dirty="0" err="1"/>
              <a:t>t</a:t>
            </a:r>
            <a:r>
              <a:rPr lang="en-US" i="1" baseline="-25000" dirty="0" err="1"/>
              <a:t>w</a:t>
            </a:r>
            <a:r>
              <a:rPr lang="en-US" i="1" dirty="0" err="1"/>
              <a:t>m</a:t>
            </a:r>
            <a:r>
              <a:rPr lang="en-US" i="1" dirty="0"/>
              <a:t>(p-1)</a:t>
            </a:r>
            <a:r>
              <a:rPr lang="en-US" dirty="0"/>
              <a:t>.</a:t>
            </a:r>
            <a:endParaRPr lang="en-US" dirty="0"/>
          </a:p>
          <a:p>
            <a:r>
              <a:rPr lang="en-US" dirty="0"/>
              <a:t>On a hypercube, we have</a:t>
            </a:r>
            <a:r>
              <a:rPr lang="en-US" dirty="0" smtClean="0"/>
              <a:t>:</a:t>
            </a:r>
            <a:endParaRPr lang="en-US" dirty="0" smtClean="0"/>
          </a:p>
          <a:p>
            <a:r>
              <a:rPr lang="en-US" dirty="0" smtClean="0"/>
              <a:t>Here </a:t>
            </a:r>
            <a:r>
              <a:rPr lang="en-US" dirty="0" err="1" smtClean="0"/>
              <a:t>Ts</a:t>
            </a:r>
            <a:r>
              <a:rPr lang="en-US" dirty="0" smtClean="0"/>
              <a:t> is serial run time , </a:t>
            </a:r>
            <a:r>
              <a:rPr lang="en-US" dirty="0" err="1" smtClean="0"/>
              <a:t>Tp</a:t>
            </a:r>
            <a:r>
              <a:rPr lang="en-US" dirty="0" smtClean="0"/>
              <a:t> is parallel run time while p is number of processing elements</a:t>
            </a:r>
            <a:endParaRPr lang="en-US" dirty="0"/>
          </a:p>
          <a:p>
            <a:endParaRPr 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5047" y="3732440"/>
            <a:ext cx="3676650"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457"/>
          </a:xfrm>
        </p:spPr>
        <p:txBody>
          <a:bodyPr>
            <a:normAutofit fontScale="90000"/>
          </a:bodyPr>
          <a:lstStyle/>
          <a:p>
            <a:pPr algn="ctr"/>
            <a:r>
              <a:rPr lang="en-US" dirty="0" smtClean="0"/>
              <a:t>Introduction Of Parallel Algorithm Models</a:t>
            </a:r>
            <a:endParaRPr lang="en-US" dirty="0"/>
          </a:p>
        </p:txBody>
      </p:sp>
      <p:sp>
        <p:nvSpPr>
          <p:cNvPr id="3" name="Content Placeholder 2"/>
          <p:cNvSpPr>
            <a:spLocks noGrp="1"/>
          </p:cNvSpPr>
          <p:nvPr>
            <p:ph idx="1"/>
          </p:nvPr>
        </p:nvSpPr>
        <p:spPr>
          <a:xfrm>
            <a:off x="677334" y="1426029"/>
            <a:ext cx="8596668" cy="4082143"/>
          </a:xfrm>
        </p:spPr>
        <p:txBody>
          <a:bodyPr>
            <a:noAutofit/>
          </a:bodyPr>
          <a:lstStyle/>
          <a:p>
            <a:r>
              <a:rPr lang="en-US" dirty="0" smtClean="0"/>
              <a:t>The models of parallel algorithms are developed by considering a strategy for dividing the data and processing method and also applying a suitable strategy to reduce interaction. Following are some types of parallel algorithm models</a:t>
            </a:r>
            <a:endParaRPr lang="en-US" dirty="0" smtClean="0"/>
          </a:p>
          <a:p>
            <a:r>
              <a:rPr lang="en-US" dirty="0" smtClean="0"/>
              <a:t>Data Parallel Model</a:t>
            </a:r>
            <a:endParaRPr lang="en-US" dirty="0" smtClean="0"/>
          </a:p>
          <a:p>
            <a:r>
              <a:rPr lang="en-US" dirty="0" smtClean="0"/>
              <a:t>Task Graph Model</a:t>
            </a:r>
            <a:endParaRPr lang="en-US" dirty="0" smtClean="0"/>
          </a:p>
          <a:p>
            <a:r>
              <a:rPr lang="en-US" dirty="0" smtClean="0"/>
              <a:t>Work Pool Model</a:t>
            </a:r>
            <a:endParaRPr lang="en-US" dirty="0" smtClean="0"/>
          </a:p>
          <a:p>
            <a:r>
              <a:rPr lang="en-US" dirty="0" smtClean="0"/>
              <a:t>Master Slave Model</a:t>
            </a:r>
            <a:endParaRPr lang="en-US" dirty="0" smtClean="0"/>
          </a:p>
          <a:p>
            <a:r>
              <a:rPr lang="en-US" dirty="0" smtClean="0"/>
              <a:t>Producer Consumer Model/Pipleline Model</a:t>
            </a:r>
            <a:endParaRPr lang="en-US" dirty="0" smtClean="0"/>
          </a:p>
          <a:p>
            <a:r>
              <a:rPr lang="en-US" dirty="0" smtClean="0"/>
              <a:t>Hybrid Model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Parallel Model</a:t>
            </a:r>
            <a:endParaRPr lang="en-US" dirty="0"/>
          </a:p>
        </p:txBody>
      </p:sp>
      <p:sp>
        <p:nvSpPr>
          <p:cNvPr id="3" name="Content Placeholder 2"/>
          <p:cNvSpPr>
            <a:spLocks noGrp="1"/>
          </p:cNvSpPr>
          <p:nvPr>
            <p:ph idx="1"/>
          </p:nvPr>
        </p:nvSpPr>
        <p:spPr/>
        <p:txBody>
          <a:bodyPr/>
          <a:lstStyle/>
          <a:p>
            <a:r>
              <a:rPr lang="en-US" dirty="0" smtClean="0"/>
              <a:t>The tasks are assigned to processes and each task perform similar type of operations on different data .In this way data parallelism is achieved by applying single operation on multiple data.</a:t>
            </a:r>
            <a:endParaRPr lang="en-US" dirty="0" smtClean="0"/>
          </a:p>
          <a:p>
            <a:r>
              <a:rPr lang="en-US" dirty="0" smtClean="0"/>
              <a:t>It is similar to SIMD(Single Instruction Multiple Data).</a:t>
            </a:r>
            <a:endParaRPr lang="en-US" dirty="0" smtClean="0"/>
          </a:p>
          <a:p>
            <a:r>
              <a:rPr lang="en-US" dirty="0" smtClean="0"/>
              <a:t>This model use message passing mechanism.</a:t>
            </a:r>
            <a:endParaRPr lang="en-US" dirty="0" smtClean="0"/>
          </a:p>
          <a:p>
            <a:r>
              <a:rPr lang="en-US" dirty="0" smtClean="0"/>
              <a:t>This model had single address space.</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80707" y="4536621"/>
            <a:ext cx="2095500" cy="20955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351"/>
          </a:xfrm>
        </p:spPr>
        <p:txBody>
          <a:bodyPr/>
          <a:lstStyle/>
          <a:p>
            <a:pPr algn="ctr"/>
            <a:r>
              <a:rPr lang="en-US" dirty="0" smtClean="0"/>
              <a:t>Task Graph Model</a:t>
            </a:r>
            <a:endParaRPr lang="en-US" dirty="0"/>
          </a:p>
        </p:txBody>
      </p:sp>
      <p:sp>
        <p:nvSpPr>
          <p:cNvPr id="3" name="Content Placeholder 2"/>
          <p:cNvSpPr>
            <a:spLocks noGrp="1"/>
          </p:cNvSpPr>
          <p:nvPr>
            <p:ph idx="1"/>
          </p:nvPr>
        </p:nvSpPr>
        <p:spPr>
          <a:xfrm>
            <a:off x="677334" y="1719943"/>
            <a:ext cx="8596668" cy="4321419"/>
          </a:xfrm>
        </p:spPr>
        <p:txBody>
          <a:bodyPr/>
          <a:lstStyle/>
          <a:p>
            <a:r>
              <a:rPr lang="en-US" dirty="0" smtClean="0"/>
              <a:t>In this model different problems are divided in to different tasks to implement a graph.</a:t>
            </a:r>
            <a:endParaRPr lang="en-US" dirty="0" smtClean="0"/>
          </a:p>
          <a:p>
            <a:r>
              <a:rPr lang="en-US" dirty="0" smtClean="0"/>
              <a:t>Each task is independent unit but it has dependence with its predecessor task because after completion of one task the output is transferred to its dependent task.</a:t>
            </a:r>
            <a:endParaRPr lang="en-US" dirty="0" smtClean="0"/>
          </a:p>
          <a:p>
            <a:r>
              <a:rPr lang="en-US" dirty="0" smtClean="0"/>
              <a:t>Dependent start execution only when its antecedent task finish execution.</a:t>
            </a:r>
            <a:endParaRPr lang="en-US" dirty="0" smtClean="0"/>
          </a:p>
          <a:p>
            <a:r>
              <a:rPr lang="en-US" dirty="0" smtClean="0"/>
              <a:t>The graph may be trivial or non-trivial.</a:t>
            </a:r>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27664" y="4150404"/>
            <a:ext cx="2019300" cy="22669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030"/>
            <a:ext cx="8596668" cy="736360"/>
          </a:xfrm>
        </p:spPr>
        <p:txBody>
          <a:bodyPr/>
          <a:lstStyle/>
          <a:p>
            <a:pPr algn="ctr"/>
            <a:r>
              <a:rPr lang="en-US" dirty="0" smtClean="0"/>
              <a:t>Work Pool Model</a:t>
            </a:r>
            <a:endParaRPr lang="en-US" dirty="0"/>
          </a:p>
        </p:txBody>
      </p:sp>
      <p:sp>
        <p:nvSpPr>
          <p:cNvPr id="3" name="Content Placeholder 2"/>
          <p:cNvSpPr>
            <a:spLocks noGrp="1"/>
          </p:cNvSpPr>
          <p:nvPr>
            <p:ph idx="1"/>
          </p:nvPr>
        </p:nvSpPr>
        <p:spPr>
          <a:xfrm>
            <a:off x="677334" y="1404257"/>
            <a:ext cx="8596668" cy="4637105"/>
          </a:xfrm>
        </p:spPr>
        <p:txBody>
          <a:bodyPr/>
          <a:lstStyle/>
          <a:p>
            <a:r>
              <a:rPr lang="en-US" dirty="0" smtClean="0"/>
              <a:t>In this model the task are assigned among processes to balance the load.</a:t>
            </a:r>
            <a:endParaRPr lang="en-US" dirty="0" smtClean="0"/>
          </a:p>
          <a:p>
            <a:r>
              <a:rPr lang="en-US" dirty="0" smtClean="0"/>
              <a:t>Any process can execute any task.</a:t>
            </a:r>
            <a:endParaRPr lang="en-US" dirty="0" smtClean="0"/>
          </a:p>
          <a:p>
            <a:r>
              <a:rPr lang="en-US" dirty="0" smtClean="0"/>
              <a:t>In this model the operations are large while data is small.</a:t>
            </a:r>
            <a:endParaRPr lang="en-US" dirty="0" smtClean="0"/>
          </a:p>
          <a:p>
            <a:r>
              <a:rPr lang="en-US" dirty="0" smtClean="0"/>
              <a:t>The assigning of task can be categorized or un-categorized.</a:t>
            </a:r>
            <a:endParaRPr lang="en-US" dirty="0" smtClean="0"/>
          </a:p>
          <a:p>
            <a:r>
              <a:rPr lang="en-US" dirty="0" smtClean="0"/>
              <a:t>Hash table or tree queue is used to store pointers.</a:t>
            </a:r>
            <a:endParaRPr lang="en-US" dirty="0" smtClean="0"/>
          </a:p>
          <a:p>
            <a:r>
              <a:rPr lang="en-US" dirty="0" smtClean="0"/>
              <a:t>Generation of processes can also be dynamic.</a:t>
            </a:r>
            <a:endParaRPr lang="en-US" dirty="0" smtClean="0"/>
          </a:p>
          <a:p>
            <a:endParaRPr lang="en-US" dirty="0" smtClean="0"/>
          </a:p>
        </p:txBody>
      </p:sp>
      <p:sp>
        <p:nvSpPr>
          <p:cNvPr id="5" name="Oval 4"/>
          <p:cNvSpPr/>
          <p:nvPr/>
        </p:nvSpPr>
        <p:spPr>
          <a:xfrm>
            <a:off x="1850571" y="4212771"/>
            <a:ext cx="99060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 1</a:t>
            </a:r>
            <a:endParaRPr lang="en-US" dirty="0"/>
          </a:p>
        </p:txBody>
      </p:sp>
      <p:sp>
        <p:nvSpPr>
          <p:cNvPr id="7" name="Oval 6"/>
          <p:cNvSpPr/>
          <p:nvPr/>
        </p:nvSpPr>
        <p:spPr>
          <a:xfrm>
            <a:off x="3165469" y="4757057"/>
            <a:ext cx="99060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a:t>
            </a:r>
            <a:endParaRPr lang="en-US" dirty="0"/>
          </a:p>
        </p:txBody>
      </p:sp>
      <p:sp>
        <p:nvSpPr>
          <p:cNvPr id="8" name="Oval 7"/>
          <p:cNvSpPr/>
          <p:nvPr/>
        </p:nvSpPr>
        <p:spPr>
          <a:xfrm>
            <a:off x="4480368" y="4212771"/>
            <a:ext cx="99060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 2</a:t>
            </a:r>
            <a:endParaRPr lang="en-US" dirty="0"/>
          </a:p>
        </p:txBody>
      </p:sp>
      <p:sp>
        <p:nvSpPr>
          <p:cNvPr id="9" name="Oval 8"/>
          <p:cNvSpPr/>
          <p:nvPr/>
        </p:nvSpPr>
        <p:spPr>
          <a:xfrm>
            <a:off x="1850571" y="5598346"/>
            <a:ext cx="99060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 3</a:t>
            </a:r>
            <a:endParaRPr lang="en-US" dirty="0"/>
          </a:p>
        </p:txBody>
      </p:sp>
      <p:sp>
        <p:nvSpPr>
          <p:cNvPr id="10" name="Oval 9"/>
          <p:cNvSpPr/>
          <p:nvPr/>
        </p:nvSpPr>
        <p:spPr>
          <a:xfrm>
            <a:off x="4604124" y="5551504"/>
            <a:ext cx="99060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 4</a:t>
            </a:r>
            <a:endParaRPr lang="en-US" dirty="0"/>
          </a:p>
        </p:txBody>
      </p:sp>
      <p:cxnSp>
        <p:nvCxnSpPr>
          <p:cNvPr id="14" name="Straight Arrow Connector 13"/>
          <p:cNvCxnSpPr>
            <a:stCxn id="7" idx="1"/>
            <a:endCxn id="5" idx="6"/>
          </p:cNvCxnSpPr>
          <p:nvPr/>
        </p:nvCxnSpPr>
        <p:spPr>
          <a:xfrm flipH="1" flipV="1">
            <a:off x="2841171" y="4484914"/>
            <a:ext cx="469368" cy="35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7"/>
            <a:endCxn id="8" idx="2"/>
          </p:cNvCxnSpPr>
          <p:nvPr/>
        </p:nvCxnSpPr>
        <p:spPr>
          <a:xfrm flipV="1">
            <a:off x="4010999" y="4484914"/>
            <a:ext cx="469369" cy="35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9" idx="7"/>
          </p:cNvCxnSpPr>
          <p:nvPr/>
        </p:nvCxnSpPr>
        <p:spPr>
          <a:xfrm flipH="1">
            <a:off x="2696101" y="5221634"/>
            <a:ext cx="614438" cy="4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5"/>
            <a:endCxn id="10" idx="1"/>
          </p:cNvCxnSpPr>
          <p:nvPr/>
        </p:nvCxnSpPr>
        <p:spPr>
          <a:xfrm>
            <a:off x="4010999" y="5221634"/>
            <a:ext cx="738195" cy="40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0"/>
          </a:xfrm>
        </p:spPr>
        <p:txBody>
          <a:bodyPr/>
          <a:lstStyle/>
          <a:p>
            <a:pPr algn="ctr"/>
            <a:r>
              <a:rPr lang="en-US" dirty="0" smtClean="0"/>
              <a:t>Master Slave Model</a:t>
            </a:r>
            <a:endParaRPr lang="en-US" dirty="0"/>
          </a:p>
        </p:txBody>
      </p:sp>
      <p:sp>
        <p:nvSpPr>
          <p:cNvPr id="3" name="Content Placeholder 2"/>
          <p:cNvSpPr>
            <a:spLocks noGrp="1"/>
          </p:cNvSpPr>
          <p:nvPr>
            <p:ph idx="1"/>
          </p:nvPr>
        </p:nvSpPr>
        <p:spPr>
          <a:xfrm>
            <a:off x="677334" y="1502229"/>
            <a:ext cx="8596668" cy="4539133"/>
          </a:xfrm>
        </p:spPr>
        <p:txBody>
          <a:bodyPr/>
          <a:lstStyle/>
          <a:p>
            <a:r>
              <a:rPr lang="en-US" dirty="0" smtClean="0"/>
              <a:t>In this model there exists one or more master process that generate tasks and assign them to slave processes.</a:t>
            </a:r>
            <a:endParaRPr lang="en-US" dirty="0" smtClean="0"/>
          </a:p>
          <a:p>
            <a:r>
              <a:rPr lang="en-US" dirty="0" smtClean="0"/>
              <a:t>Master can estimate the number of operations.</a:t>
            </a:r>
            <a:endParaRPr lang="en-US" dirty="0" smtClean="0"/>
          </a:p>
          <a:p>
            <a:r>
              <a:rPr lang="en-US" dirty="0" smtClean="0"/>
              <a:t>Slaves are assigned smaller tasks.</a:t>
            </a:r>
            <a:endParaRPr lang="en-US" dirty="0" smtClean="0"/>
          </a:p>
          <a:p>
            <a:r>
              <a:rPr lang="en-US" dirty="0" smtClean="0"/>
              <a:t>This model use message passing technique and shared address space.</a:t>
            </a:r>
            <a:endParaRPr lang="en-US" dirty="0" smtClean="0"/>
          </a:p>
          <a:p>
            <a:r>
              <a:rPr lang="en-US" dirty="0" smtClean="0"/>
              <a:t>One master process can assign task to slave master and further to slave too.</a:t>
            </a:r>
            <a:endParaRPr lang="en-US" dirty="0"/>
          </a:p>
        </p:txBody>
      </p:sp>
      <p:sp>
        <p:nvSpPr>
          <p:cNvPr id="4" name="Oval 3"/>
          <p:cNvSpPr/>
          <p:nvPr/>
        </p:nvSpPr>
        <p:spPr>
          <a:xfrm>
            <a:off x="4081357" y="5475304"/>
            <a:ext cx="110098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5" name="Oval 4"/>
          <p:cNvSpPr/>
          <p:nvPr/>
        </p:nvSpPr>
        <p:spPr>
          <a:xfrm>
            <a:off x="1077685" y="5475304"/>
            <a:ext cx="1067695"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6" name="Oval 5"/>
          <p:cNvSpPr/>
          <p:nvPr/>
        </p:nvSpPr>
        <p:spPr>
          <a:xfrm>
            <a:off x="2568401" y="5507962"/>
            <a:ext cx="1034456"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7" name="Oval 6"/>
          <p:cNvSpPr/>
          <p:nvPr/>
        </p:nvSpPr>
        <p:spPr>
          <a:xfrm>
            <a:off x="2568401" y="3951514"/>
            <a:ext cx="1263370" cy="54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9" name="Straight Connector 8"/>
          <p:cNvCxnSpPr>
            <a:stCxn id="7" idx="2"/>
            <a:endCxn id="5" idx="0"/>
          </p:cNvCxnSpPr>
          <p:nvPr/>
        </p:nvCxnSpPr>
        <p:spPr>
          <a:xfrm flipH="1">
            <a:off x="1611533" y="4223657"/>
            <a:ext cx="956868" cy="1251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p:cNvCxnSpPr>
          <p:nvPr/>
        </p:nvCxnSpPr>
        <p:spPr>
          <a:xfrm>
            <a:off x="3200086" y="4495800"/>
            <a:ext cx="0" cy="97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4" idx="0"/>
          </p:cNvCxnSpPr>
          <p:nvPr/>
        </p:nvCxnSpPr>
        <p:spPr>
          <a:xfrm>
            <a:off x="3831771" y="4223657"/>
            <a:ext cx="800076" cy="12516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pPr algn="ctr"/>
            <a:r>
              <a:rPr lang="en-US" dirty="0" smtClean="0"/>
              <a:t>Pipeline Model</a:t>
            </a:r>
            <a:endParaRPr lang="en-US" dirty="0"/>
          </a:p>
        </p:txBody>
      </p:sp>
      <p:sp>
        <p:nvSpPr>
          <p:cNvPr id="3" name="Content Placeholder 2"/>
          <p:cNvSpPr>
            <a:spLocks noGrp="1"/>
          </p:cNvSpPr>
          <p:nvPr>
            <p:ph idx="1"/>
          </p:nvPr>
        </p:nvSpPr>
        <p:spPr>
          <a:xfrm>
            <a:off x="807963" y="1687287"/>
            <a:ext cx="8596668" cy="4288762"/>
          </a:xfrm>
        </p:spPr>
        <p:txBody>
          <a:bodyPr/>
          <a:lstStyle/>
          <a:p>
            <a:r>
              <a:rPr lang="en-US" dirty="0" smtClean="0"/>
              <a:t>It is also known as producer consumer model.</a:t>
            </a:r>
            <a:endParaRPr lang="en-US" dirty="0" smtClean="0"/>
          </a:p>
          <a:p>
            <a:r>
              <a:rPr lang="en-US" dirty="0" smtClean="0"/>
              <a:t>In this model data is passed through series of processes.</a:t>
            </a:r>
            <a:endParaRPr lang="en-US" dirty="0" smtClean="0"/>
          </a:p>
          <a:p>
            <a:r>
              <a:rPr lang="en-US" dirty="0" smtClean="0"/>
              <a:t>New data generate new task that is to be performed by the process in the queue.</a:t>
            </a:r>
            <a:endParaRPr lang="en-US" dirty="0" smtClean="0"/>
          </a:p>
          <a:p>
            <a:r>
              <a:rPr lang="en-US" dirty="0" smtClean="0"/>
              <a:t>A queue is built by using array , graph ,tree etc.</a:t>
            </a:r>
            <a:endParaRPr lang="en-US" dirty="0" smtClean="0"/>
          </a:p>
          <a:p>
            <a:r>
              <a:rPr lang="en-US" dirty="0" smtClean="0"/>
              <a:t>Processes are consumer while data is producer</a:t>
            </a:r>
            <a:endParaRPr lang="en-US" dirty="0" smtClean="0"/>
          </a:p>
          <a:p>
            <a:pPr marL="0" indent="0">
              <a:buNone/>
            </a:pPr>
            <a:r>
              <a:rPr lang="en-US" dirty="0" smtClean="0"/>
              <a:t>                                                                               </a:t>
            </a:r>
            <a:endParaRPr lang="en-US" dirty="0"/>
          </a:p>
        </p:txBody>
      </p:sp>
      <p:pic>
        <p:nvPicPr>
          <p:cNvPr id="15" name="Picture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2357" y="3993697"/>
            <a:ext cx="5715000" cy="2571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Communication Operations</a:t>
            </a:r>
            <a:endParaRPr lang="en-US" dirty="0"/>
          </a:p>
        </p:txBody>
      </p:sp>
      <p:sp>
        <p:nvSpPr>
          <p:cNvPr id="3" name="Content Placeholder 2"/>
          <p:cNvSpPr>
            <a:spLocks noGrp="1"/>
          </p:cNvSpPr>
          <p:nvPr>
            <p:ph idx="1"/>
          </p:nvPr>
        </p:nvSpPr>
        <p:spPr/>
        <p:txBody>
          <a:bodyPr/>
          <a:lstStyle/>
          <a:p>
            <a:r>
              <a:rPr lang="en-US" dirty="0"/>
              <a:t>Many interactions in practical parallel programs occur in </a:t>
            </a:r>
            <a:r>
              <a:rPr lang="en-US" dirty="0" smtClean="0"/>
              <a:t>well defined </a:t>
            </a:r>
            <a:r>
              <a:rPr lang="en-US" dirty="0"/>
              <a:t>patterns involving groups of processors. </a:t>
            </a:r>
            <a:endParaRPr lang="en-US" dirty="0" smtClean="0"/>
          </a:p>
          <a:p>
            <a:r>
              <a:rPr lang="en-US" dirty="0" smtClean="0"/>
              <a:t>Efficient </a:t>
            </a:r>
            <a:r>
              <a:rPr lang="en-US" dirty="0"/>
              <a:t>implementations of these operations can improve performance, reduce development effort and cost, and improve software quality</a:t>
            </a:r>
            <a:r>
              <a:rPr lang="en-US" dirty="0" smtClean="0"/>
              <a:t>. </a:t>
            </a:r>
            <a:endParaRPr lang="en-US" dirty="0" smtClean="0"/>
          </a:p>
          <a:p>
            <a:r>
              <a:rPr lang="en-US" dirty="0" smtClean="0"/>
              <a:t>Efficient </a:t>
            </a:r>
            <a:r>
              <a:rPr lang="en-US" dirty="0"/>
              <a:t>implementations must leverage underlying architecture. For this reason, we refer to specific architectures here. </a:t>
            </a:r>
            <a:r>
              <a:rPr lang="en-US" dirty="0" smtClean="0"/>
              <a:t>select </a:t>
            </a:r>
            <a:r>
              <a:rPr lang="en-US" dirty="0"/>
              <a:t>a descriptive set of architectures to illustrate the process of algorithm design.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To One Reduction</a:t>
            </a:r>
            <a:endParaRPr lang="en-US" dirty="0"/>
          </a:p>
        </p:txBody>
      </p:sp>
      <p:sp>
        <p:nvSpPr>
          <p:cNvPr id="3" name="Content Placeholder 2"/>
          <p:cNvSpPr>
            <a:spLocks noGrp="1"/>
          </p:cNvSpPr>
          <p:nvPr>
            <p:ph idx="1"/>
          </p:nvPr>
        </p:nvSpPr>
        <p:spPr>
          <a:xfrm>
            <a:off x="677334" y="1404257"/>
            <a:ext cx="8596668" cy="4637105"/>
          </a:xfrm>
        </p:spPr>
        <p:txBody>
          <a:bodyPr/>
          <a:lstStyle/>
          <a:p>
            <a:r>
              <a:rPr lang="en-US" dirty="0"/>
              <a:t>One processor has a piece of data (of size m) it needs to send to everyone</a:t>
            </a:r>
            <a:r>
              <a:rPr lang="en-US" dirty="0" smtClean="0"/>
              <a:t>.</a:t>
            </a:r>
            <a:endParaRPr lang="en-US" dirty="0" smtClean="0"/>
          </a:p>
          <a:p>
            <a:r>
              <a:rPr lang="en-US" dirty="0" smtClean="0"/>
              <a:t> </a:t>
            </a:r>
            <a:r>
              <a:rPr lang="en-US" dirty="0"/>
              <a:t>The dual of one-to-all broadcast is all-to-one reduction. </a:t>
            </a:r>
            <a:endParaRPr lang="en-US" dirty="0" smtClean="0"/>
          </a:p>
          <a:p>
            <a:r>
              <a:rPr lang="en-US" dirty="0" smtClean="0"/>
              <a:t> </a:t>
            </a:r>
            <a:r>
              <a:rPr lang="en-US" dirty="0"/>
              <a:t>In all-to-one reduction, each processor has m units of data. </a:t>
            </a:r>
            <a:endParaRPr lang="en-US" dirty="0" smtClean="0"/>
          </a:p>
          <a:p>
            <a:r>
              <a:rPr lang="en-US" dirty="0" smtClean="0"/>
              <a:t>These </a:t>
            </a:r>
            <a:r>
              <a:rPr lang="en-US" dirty="0"/>
              <a:t>data items must be combined piece-wise (using some associative operator, such as addition or min), and the result made available at a target processor</a:t>
            </a:r>
            <a:r>
              <a:rPr lang="en-US" dirty="0" smtClean="0"/>
              <a:t>.</a:t>
            </a:r>
            <a:endParaRPr lang="en-US" dirty="0" smtClean="0"/>
          </a:p>
          <a:p>
            <a:r>
              <a:rPr lang="en-US" dirty="0" smtClean="0"/>
              <a:t>The message/nodes combined and reduced to one message /node.</a:t>
            </a:r>
            <a:endParaRPr lang="en-US" dirty="0" smtClean="0"/>
          </a:p>
          <a:p>
            <a:endParaRPr lang="en-US" dirty="0"/>
          </a:p>
        </p:txBody>
      </p:sp>
      <p:sp>
        <p:nvSpPr>
          <p:cNvPr id="4" name="Rectangle 3"/>
          <p:cNvSpPr/>
          <p:nvPr/>
        </p:nvSpPr>
        <p:spPr>
          <a:xfrm>
            <a:off x="1219200" y="5486399"/>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Rectangle 4"/>
          <p:cNvSpPr/>
          <p:nvPr/>
        </p:nvSpPr>
        <p:spPr>
          <a:xfrm>
            <a:off x="2188028" y="5486400"/>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Rectangle 5"/>
          <p:cNvSpPr/>
          <p:nvPr/>
        </p:nvSpPr>
        <p:spPr>
          <a:xfrm>
            <a:off x="3205529" y="5475508"/>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Rectangle 6"/>
          <p:cNvSpPr/>
          <p:nvPr/>
        </p:nvSpPr>
        <p:spPr>
          <a:xfrm>
            <a:off x="3951514" y="4332514"/>
            <a:ext cx="609600"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a:t>
            </a:r>
            <a:endParaRPr lang="en-US" dirty="0"/>
          </a:p>
        </p:txBody>
      </p:sp>
      <p:cxnSp>
        <p:nvCxnSpPr>
          <p:cNvPr id="15" name="Straight Arrow Connector 14"/>
          <p:cNvCxnSpPr>
            <a:endCxn id="7" idx="1"/>
          </p:cNvCxnSpPr>
          <p:nvPr/>
        </p:nvCxnSpPr>
        <p:spPr>
          <a:xfrm flipV="1">
            <a:off x="2492828" y="4550229"/>
            <a:ext cx="1458686" cy="620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a:off x="4561114" y="4550229"/>
            <a:ext cx="1017501" cy="93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4842</Words>
  <Application>WPS Presentation</Application>
  <PresentationFormat>Widescreen</PresentationFormat>
  <Paragraphs>164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Wingdings 3</vt:lpstr>
      <vt:lpstr>Arial</vt:lpstr>
      <vt:lpstr>Trebuchet MS</vt:lpstr>
      <vt:lpstr>Microsoft YaHei</vt:lpstr>
      <vt:lpstr>Arial Unicode MS</vt:lpstr>
      <vt:lpstr>Calibri</vt:lpstr>
      <vt:lpstr>Facet</vt:lpstr>
      <vt:lpstr>PowerPoint 演示文稿</vt:lpstr>
      <vt:lpstr>Introduction</vt:lpstr>
      <vt:lpstr>Data Parallel Model</vt:lpstr>
      <vt:lpstr>Task Graph Model</vt:lpstr>
      <vt:lpstr>Work Pool Model</vt:lpstr>
      <vt:lpstr>Master Slave Model</vt:lpstr>
      <vt:lpstr>Pipeline Model</vt:lpstr>
      <vt:lpstr>Basic Communication Operations</vt:lpstr>
      <vt:lpstr>All To One Reduction</vt:lpstr>
      <vt:lpstr>Eight Node Ring Example</vt:lpstr>
      <vt:lpstr>One to All Broadcasting</vt:lpstr>
      <vt:lpstr>Eight Node Ring Example</vt:lpstr>
      <vt:lpstr>All To All BroadCast &amp;Reduction</vt:lpstr>
      <vt:lpstr>Eight Node Ring Example</vt:lpstr>
      <vt:lpstr>All To All Reduction</vt:lpstr>
      <vt:lpstr>Cost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talha</cp:lastModifiedBy>
  <cp:revision>18</cp:revision>
  <dcterms:created xsi:type="dcterms:W3CDTF">2023-01-01T09:37:00Z</dcterms:created>
  <dcterms:modified xsi:type="dcterms:W3CDTF">2023-01-05T17:51:44Z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389755B56A044FD195550B0CEEE1D172</vt:lpwstr>
  </property>
  <property fmtid="{D5CDD505-2E9C-101B-9397-08002B2CF9AE}" pid="3" name="KSOProductBuildVer">
    <vt:lpwstr>1033-11.2.0.11440</vt:lpwstr>
  </property>
</Properties>
</file>