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9" r:id="rId3"/>
    <p:sldId id="270" r:id="rId4"/>
    <p:sldId id="271" r:id="rId5"/>
    <p:sldId id="272" r:id="rId6"/>
    <p:sldId id="279" r:id="rId7"/>
    <p:sldId id="280" r:id="rId8"/>
    <p:sldId id="281" r:id="rId9"/>
    <p:sldId id="282" r:id="rId10"/>
    <p:sldId id="275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64" d="100"/>
          <a:sy n="64" d="100"/>
        </p:scale>
        <p:origin x="984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Parallel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8760" y="5346570"/>
            <a:ext cx="3108543" cy="640873"/>
          </a:xfrm>
        </p:spPr>
        <p:txBody>
          <a:bodyPr>
            <a:noAutofit/>
          </a:bodyPr>
          <a:lstStyle/>
          <a:p>
            <a:r>
              <a:rPr lang="en-US" sz="3200" dirty="0"/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C659B-E8EF-7EF1-9FE1-E430D9CDEA32}"/>
              </a:ext>
            </a:extLst>
          </p:cNvPr>
          <p:cNvSpPr txBox="1"/>
          <p:nvPr/>
        </p:nvSpPr>
        <p:spPr>
          <a:xfrm>
            <a:off x="9511430" y="5987443"/>
            <a:ext cx="2680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Uzair Waheed Anjum</a:t>
            </a:r>
          </a:p>
          <a:p>
            <a:r>
              <a:rPr lang="en-US" sz="2000" dirty="0"/>
              <a:t>Mahrose Fatima 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Graphs: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FEF53-B143-E8B1-3F6F-0CF36B13ED71}"/>
              </a:ext>
            </a:extLst>
          </p:cNvPr>
          <p:cNvSpPr txBox="1"/>
          <p:nvPr/>
        </p:nvSpPr>
        <p:spPr>
          <a:xfrm>
            <a:off x="1377863" y="1966586"/>
            <a:ext cx="10194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 appropriate mapping must minimize parallel execution time by: </a:t>
            </a:r>
          </a:p>
          <a:p>
            <a:r>
              <a:rPr lang="en-US" sz="2000" dirty="0"/>
              <a:t> • Mapping independent tasks to different processes. </a:t>
            </a:r>
          </a:p>
          <a:p>
            <a:r>
              <a:rPr lang="en-US" sz="2000" dirty="0"/>
              <a:t> • Assigning tasks on critical path to processes as soon as they become available. </a:t>
            </a:r>
          </a:p>
          <a:p>
            <a:r>
              <a:rPr lang="en-US" sz="2000" dirty="0"/>
              <a:t> • Minimizing interaction between processes by mapping tasks with dense interactions to the same process.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44B77-7C23-BBFB-6E96-338DC82B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16" y="3887988"/>
            <a:ext cx="6539723" cy="22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E821-8899-4846-99FC-AB2CDB8B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Mapping Techniques: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DF909-3C7B-C8DD-6F70-3F0AB18288DC}"/>
              </a:ext>
            </a:extLst>
          </p:cNvPr>
          <p:cNvSpPr txBox="1"/>
          <p:nvPr/>
        </p:nvSpPr>
        <p:spPr>
          <a:xfrm>
            <a:off x="2023673" y="2053652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• Recursive Decomposition </a:t>
            </a:r>
          </a:p>
          <a:p>
            <a:r>
              <a:rPr lang="en-US" sz="3200" dirty="0"/>
              <a:t>• Data Decomposition</a:t>
            </a:r>
          </a:p>
          <a:p>
            <a:r>
              <a:rPr lang="en-US" sz="3200" dirty="0"/>
              <a:t>• Exploratory Decomposition </a:t>
            </a:r>
          </a:p>
          <a:p>
            <a:r>
              <a:rPr lang="en-US" sz="3200" dirty="0"/>
              <a:t>• Speculative Decomposition </a:t>
            </a:r>
          </a:p>
        </p:txBody>
      </p:sp>
    </p:spTree>
    <p:extLst>
      <p:ext uri="{BB962C8B-B14F-4D97-AF65-F5344CB8AC3E}">
        <p14:creationId xmlns:p14="http://schemas.microsoft.com/office/powerpoint/2010/main" val="9949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100C-A0EA-F84F-19E5-1A3B255C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Recursive Decomposition: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BCE92-A7FB-E53D-E026-A3583E294238}"/>
              </a:ext>
            </a:extLst>
          </p:cNvPr>
          <p:cNvSpPr txBox="1"/>
          <p:nvPr/>
        </p:nvSpPr>
        <p:spPr>
          <a:xfrm>
            <a:off x="2053652" y="2113613"/>
            <a:ext cx="9368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 suited to problems that are solved using the divide-and conquer strategy. </a:t>
            </a:r>
          </a:p>
          <a:p>
            <a:r>
              <a:rPr lang="en-US" dirty="0"/>
              <a:t>• A given problem is first decomposed into a set of sub-problems. </a:t>
            </a:r>
          </a:p>
          <a:p>
            <a:r>
              <a:rPr lang="en-US" dirty="0"/>
              <a:t>• These sub-problems are recursively decomposed further until a desired granularity is reached. </a:t>
            </a:r>
          </a:p>
          <a:p>
            <a:r>
              <a:rPr lang="en-US" dirty="0"/>
              <a:t>• A classic example of a divide-and-conquer algorithm on which we can apply recursive decomposition is Quicksort.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12AF3-18BD-3964-1F60-23BE2503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57" y="3867939"/>
            <a:ext cx="521090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3C2-78AE-A01B-34F3-60494327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Decomposition: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888B5-FC72-6E02-92C5-9C602D676E70}"/>
              </a:ext>
            </a:extLst>
          </p:cNvPr>
          <p:cNvSpPr txBox="1"/>
          <p:nvPr/>
        </p:nvSpPr>
        <p:spPr>
          <a:xfrm>
            <a:off x="1861279" y="1951672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Identify the data on which computations are performed. </a:t>
            </a:r>
          </a:p>
          <a:p>
            <a:r>
              <a:rPr lang="en-US" dirty="0"/>
              <a:t>• Partition this data across various tasks. </a:t>
            </a:r>
          </a:p>
          <a:p>
            <a:r>
              <a:rPr lang="en-US" dirty="0"/>
              <a:t>• This partitioning induces a decomposition of the problem. </a:t>
            </a:r>
          </a:p>
          <a:p>
            <a:r>
              <a:rPr lang="en-US" dirty="0"/>
              <a:t>• Data can be partitioned in various ways - this critically impacts performance of a parallel algorithm.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99AB1-57FC-0506-0F0F-58BB5CBB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35" y="3704272"/>
            <a:ext cx="552527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B41F-DB8E-74A1-48EF-CD4C7A7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EBDF1-1539-3432-F7BE-039CD6D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08" y="1884616"/>
            <a:ext cx="7600013" cy="43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8784-7A2D-5C0F-41EB-B026607A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Exploratory Decomposition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C0F41-FC3C-18E4-A50C-C7660FFCBE29}"/>
              </a:ext>
            </a:extLst>
          </p:cNvPr>
          <p:cNvSpPr txBox="1"/>
          <p:nvPr/>
        </p:nvSpPr>
        <p:spPr>
          <a:xfrm>
            <a:off x="1981200" y="2098623"/>
            <a:ext cx="956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In many cases, the decomposition of the problem goes hand-in hand with its execution. </a:t>
            </a:r>
          </a:p>
          <a:p>
            <a:r>
              <a:rPr lang="en-US" dirty="0"/>
              <a:t>• These problems typically involve the exploration (search) of a state space of solutions. </a:t>
            </a:r>
          </a:p>
          <a:p>
            <a:r>
              <a:rPr lang="en-US" dirty="0"/>
              <a:t>• Problems in this class include a variety of discrete optimization problems, theorem proving, game playing, etc. E.g., the 15-square puzzle: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FF42-2DDE-D1DB-E4A7-8E55E184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76" y="3601732"/>
            <a:ext cx="6281833" cy="28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0C64-8CDC-4CF9-9D73-B5144C61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Speculative Decomposition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2FF4A-6C1D-8961-6CC4-DC577A9B832A}"/>
              </a:ext>
            </a:extLst>
          </p:cNvPr>
          <p:cNvSpPr txBox="1"/>
          <p:nvPr/>
        </p:nvSpPr>
        <p:spPr>
          <a:xfrm>
            <a:off x="2113613" y="1993692"/>
            <a:ext cx="937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In some applications, dependencies between tasks are not known in advance.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such applications, it is impossible to identify independent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generally two approaches to dealing with such applications: conservative approaches, which identify independent tasks only when they are guaranteed not to have dependencies, and, optimistic approaches, which schedule tasks even when they may potentially be erroneous.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Conservative approaches may yield little concurrency, and optimistic approaches may require roll-back mechanism in the case of an error</a:t>
            </a:r>
          </a:p>
        </p:txBody>
      </p:sp>
    </p:spTree>
    <p:extLst>
      <p:ext uri="{BB962C8B-B14F-4D97-AF65-F5344CB8AC3E}">
        <p14:creationId xmlns:p14="http://schemas.microsoft.com/office/powerpoint/2010/main" val="262683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7BD9-FC9F-73D6-E0A1-B2882E15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367" y="3049249"/>
            <a:ext cx="9372600" cy="1295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Thankyou </a:t>
            </a:r>
            <a:r>
              <a:rPr lang="en-US" sz="5400" b="1" dirty="0">
                <a:sym typeface="Wingdings" panose="05000000000000000000" pitchFamily="2" charset="2"/>
              </a:rPr>
              <a:t>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918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task</a:t>
            </a:r>
          </a:p>
          <a:p>
            <a:r>
              <a:rPr lang="en-US" dirty="0"/>
              <a:t>Characteristics of task interaction</a:t>
            </a:r>
          </a:p>
          <a:p>
            <a:r>
              <a:rPr lang="en-US" dirty="0"/>
              <a:t>Mapping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Characteristics Of Task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934F-0805-3D98-F7DB-CC43002B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first step in developing a parallel algorithm is to decompose the</a:t>
            </a:r>
          </a:p>
          <a:p>
            <a:pPr marL="0" indent="0">
              <a:buNone/>
            </a:pPr>
            <a:r>
              <a:rPr lang="en-US" dirty="0"/>
              <a:t>problem into tasks that can be executed concurrently.</a:t>
            </a:r>
          </a:p>
          <a:p>
            <a:pPr marL="0" indent="0">
              <a:buNone/>
            </a:pPr>
            <a:r>
              <a:rPr lang="en-US" dirty="0"/>
              <a:t>• A given problem may be decomposed into tasks in many different</a:t>
            </a:r>
          </a:p>
          <a:p>
            <a:pPr marL="0" indent="0">
              <a:buNone/>
            </a:pPr>
            <a:r>
              <a:rPr lang="en-US" dirty="0"/>
              <a:t>ways. Tasks may be of same and different sizes.</a:t>
            </a:r>
          </a:p>
          <a:p>
            <a:pPr marL="0" indent="0">
              <a:buNone/>
            </a:pPr>
            <a:r>
              <a:rPr lang="en-US" dirty="0"/>
              <a:t>• A decomposition can be illustrated in the form of a directed graph</a:t>
            </a:r>
          </a:p>
          <a:p>
            <a:pPr marL="0" indent="0">
              <a:buNone/>
            </a:pPr>
            <a:r>
              <a:rPr lang="en-US" dirty="0"/>
              <a:t>with nodes corresponding to tasks and edges indicating that the</a:t>
            </a:r>
          </a:p>
          <a:p>
            <a:pPr marL="0" indent="0">
              <a:buNone/>
            </a:pPr>
            <a:r>
              <a:rPr lang="en-US" dirty="0"/>
              <a:t>result of one task is required for processing the next. Such a graph</a:t>
            </a:r>
          </a:p>
          <a:p>
            <a:pPr marL="0" indent="0">
              <a:buNone/>
            </a:pPr>
            <a:r>
              <a:rPr lang="en-US" dirty="0"/>
              <a:t>is called a task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5843"/>
            <a:ext cx="9372600" cy="1295400"/>
          </a:xfrm>
        </p:spPr>
        <p:txBody>
          <a:bodyPr/>
          <a:lstStyle/>
          <a:p>
            <a:r>
              <a:rPr lang="en-US" cap="none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199" y="1981200"/>
            <a:ext cx="9229595" cy="44805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of tasks into which a problem is decomposed determines its granularity.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Decomposition into a large number of tasks results in fine-grained decomposition and that into a small number of tasks results in a coarse grained decomposition.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D66E5-0508-416D-6309-4D32798E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0287" y="-13933120"/>
            <a:ext cx="13077173" cy="206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Degree Of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199" y="1981200"/>
            <a:ext cx="9279699" cy="44805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A directed path in the task dependency graph represents a sequence of tasks that must be processed one after the other. The number in the node represents the workload. </a:t>
            </a:r>
          </a:p>
          <a:p>
            <a:pPr marL="0" indent="0">
              <a:buNone/>
            </a:pPr>
            <a:r>
              <a:rPr lang="en-US" dirty="0"/>
              <a:t>• The longest such path determines the shortest time (lower bound) in which the program execution can be completed in parallel. </a:t>
            </a:r>
          </a:p>
          <a:p>
            <a:pPr marL="0" indent="0">
              <a:buNone/>
            </a:pPr>
            <a:r>
              <a:rPr lang="en-US" dirty="0"/>
              <a:t>• The length of the longest path (sum of the workload of the nodes) in a task dependency graph is called the critical path length. What is the critical path lengths in the following 2 directed graphs?</a:t>
            </a:r>
          </a:p>
        </p:txBody>
      </p:sp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DC54-D5EA-F9DB-A302-BEFA02D7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Continue…..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1B014E-F757-67F4-12B4-FE4F560C7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8153" y="2192056"/>
            <a:ext cx="8252564" cy="3670126"/>
          </a:xfrm>
        </p:spPr>
      </p:pic>
    </p:spTree>
    <p:extLst>
      <p:ext uri="{BB962C8B-B14F-4D97-AF65-F5344CB8AC3E}">
        <p14:creationId xmlns:p14="http://schemas.microsoft.com/office/powerpoint/2010/main" val="17768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BA5B-8B9C-E423-019B-7EAF86C4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Average Degree Of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156-AF08-B155-C63F-376F613DA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8853814" cy="44805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Defined as the ratio of total amount of work to the critical path length.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48DEB-2A4E-63D4-89AE-AF1181F0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36" y="2861863"/>
            <a:ext cx="8205743" cy="36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209F-61EE-9E84-5E21-DA1F779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Task Interaction 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F33-4499-0BB5-3C7B-8850521D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199" y="1981200"/>
            <a:ext cx="9372599" cy="44805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that task interaction graphs represent data dependencies.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whereas task dependency graphs represent control dependencies.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F829D-A557-DBCE-8885-DBA84E61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85" y="2620027"/>
            <a:ext cx="2524477" cy="127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0DC14-6EFF-1EB1-0938-57C06737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85" y="4932687"/>
            <a:ext cx="252447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4C3B-60C6-ADE1-0020-02ECBFF8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Processes And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9B54-F60C-EFCD-E038-01F29B8AA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199" y="1981200"/>
            <a:ext cx="9254647" cy="448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In general, the number of tasks in a decomposition exceeds the number of processing elements available.</a:t>
            </a:r>
          </a:p>
          <a:p>
            <a:pPr marL="0" indent="0">
              <a:buNone/>
            </a:pPr>
            <a:r>
              <a:rPr lang="en-US" dirty="0"/>
              <a:t>• Appropriate mapping of tasks to processes is critical to the parallel performance of an algorithm.</a:t>
            </a:r>
          </a:p>
          <a:p>
            <a:pPr marL="0" indent="0">
              <a:buNone/>
            </a:pPr>
            <a:r>
              <a:rPr lang="en-US" dirty="0"/>
              <a:t>• Mappings are determined by both the task dependency and task interaction graphs.</a:t>
            </a:r>
          </a:p>
          <a:p>
            <a:pPr marL="0" indent="0">
              <a:buNone/>
            </a:pPr>
            <a:r>
              <a:rPr lang="en-US" dirty="0"/>
              <a:t>• Task dependency graphs can be used to ensure that work is as equally spread across all processes at any point as possible (minimum idling and optimal load balance).</a:t>
            </a:r>
          </a:p>
          <a:p>
            <a:pPr marL="0" indent="0">
              <a:buNone/>
            </a:pPr>
            <a:r>
              <a:rPr lang="en-US" dirty="0"/>
              <a:t>• Task interaction graphs can be used to make sure that processes need minimum interaction with other processes (minimum communication). </a:t>
            </a:r>
          </a:p>
        </p:txBody>
      </p:sp>
    </p:spTree>
    <p:extLst>
      <p:ext uri="{BB962C8B-B14F-4D97-AF65-F5344CB8AC3E}">
        <p14:creationId xmlns:p14="http://schemas.microsoft.com/office/powerpoint/2010/main" val="7011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91</TotalTime>
  <Words>744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Wireframe Building 16x9</vt:lpstr>
      <vt:lpstr>Parallel And Distributed Computing</vt:lpstr>
      <vt:lpstr>Our Topics:</vt:lpstr>
      <vt:lpstr>Characteristics Of Task </vt:lpstr>
      <vt:lpstr>Continue…</vt:lpstr>
      <vt:lpstr>Degree Of Concurrency</vt:lpstr>
      <vt:lpstr>Continue…..</vt:lpstr>
      <vt:lpstr>Average Degree Of Concurrency</vt:lpstr>
      <vt:lpstr>Task Interaction Graphs </vt:lpstr>
      <vt:lpstr>Processes And Mapping </vt:lpstr>
      <vt:lpstr>Graphs:</vt:lpstr>
      <vt:lpstr>Mapping Techniques:</vt:lpstr>
      <vt:lpstr>Recursive Decomposition:</vt:lpstr>
      <vt:lpstr>Data Decomposition:</vt:lpstr>
      <vt:lpstr>Continue…</vt:lpstr>
      <vt:lpstr>Exploratory Decomposition </vt:lpstr>
      <vt:lpstr>Speculative Decomposition </vt:lpstr>
      <vt:lpstr>Thankyou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Mahrose Fatima</dc:creator>
  <cp:lastModifiedBy>Mahrose Fatima</cp:lastModifiedBy>
  <cp:revision>2</cp:revision>
  <dcterms:created xsi:type="dcterms:W3CDTF">2023-01-01T15:02:52Z</dcterms:created>
  <dcterms:modified xsi:type="dcterms:W3CDTF">2023-01-01T16:34:43Z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