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56" r:id="rId2"/>
    <p:sldId id="261" r:id="rId3"/>
    <p:sldId id="263" r:id="rId4"/>
    <p:sldId id="257" r:id="rId5"/>
    <p:sldId id="260" r:id="rId6"/>
    <p:sldId id="258" r:id="rId7"/>
    <p:sldId id="259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75" d="100"/>
          <a:sy n="75" d="100"/>
        </p:scale>
        <p:origin x="54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64F5-08EA-4AE7-A185-48171C5FA52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9B810-0E62-4E63-8AD4-D0CF0DF3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3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1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5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4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3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364E03-BB22-489D-BB7F-5020B0DF001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8762AE9-DDD4-4351-95C8-D9E1DA10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117650"/>
            <a:ext cx="10482079" cy="2677648"/>
          </a:xfrm>
        </p:spPr>
        <p:txBody>
          <a:bodyPr/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GROUP MEMBERS</a:t>
            </a:r>
            <a:r>
              <a:rPr lang="en-US" sz="3600" dirty="0"/>
              <a:t>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Malaika Zafar </a:t>
            </a:r>
            <a:br>
              <a:rPr lang="en-US" sz="3600" dirty="0"/>
            </a:br>
            <a:r>
              <a:rPr lang="en-US" sz="3600" dirty="0" err="1"/>
              <a:t>Isma</a:t>
            </a:r>
            <a:r>
              <a:rPr lang="en-US" sz="3600" dirty="0"/>
              <a:t> </a:t>
            </a:r>
            <a:r>
              <a:rPr lang="en-US" sz="3600" dirty="0" err="1"/>
              <a:t>Abbasi</a:t>
            </a:r>
            <a:br>
              <a:rPr lang="en-US" sz="3600" dirty="0"/>
            </a:br>
            <a:r>
              <a:rPr lang="en-US" sz="3600" dirty="0" err="1"/>
              <a:t>Noshaba</a:t>
            </a:r>
            <a:r>
              <a:rPr lang="en-US" sz="3600" dirty="0"/>
              <a:t> Khan</a:t>
            </a:r>
            <a:br>
              <a:rPr lang="en-US" sz="3600" dirty="0"/>
            </a:br>
            <a:r>
              <a:rPr lang="en-US" sz="3600" dirty="0"/>
              <a:t>                                                        </a:t>
            </a:r>
            <a:r>
              <a:rPr lang="en-US" sz="1600" dirty="0"/>
              <a:t>SUBMITTED TO: MAM SADIA ZAR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947252"/>
            <a:ext cx="8825658" cy="861420"/>
          </a:xfrm>
        </p:spPr>
        <p:txBody>
          <a:bodyPr>
            <a:normAutofit/>
          </a:bodyPr>
          <a:lstStyle/>
          <a:p>
            <a:r>
              <a:rPr lang="en-US" sz="2000" i="1" dirty="0"/>
              <a:t>In the name of Allah the most beneficent, the most merciful.</a:t>
            </a:r>
          </a:p>
        </p:txBody>
      </p:sp>
    </p:spTree>
    <p:extLst>
      <p:ext uri="{BB962C8B-B14F-4D97-AF65-F5344CB8AC3E}">
        <p14:creationId xmlns:p14="http://schemas.microsoft.com/office/powerpoint/2010/main" val="13833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CF46-B77A-B890-6157-0E8B9172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Gather and Scatter Operations 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EFC68-5701-A3A8-22C9-FD574264B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048" y="2810243"/>
            <a:ext cx="7730398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8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7012-76E4-C796-314C-0568D87E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Scatter Operation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3EF6FC-BDB7-0CAD-3265-D09B71980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273" y="2341032"/>
            <a:ext cx="6951494" cy="341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BFB43-6969-21E4-0E87-9C2612A8D7CF}"/>
              </a:ext>
            </a:extLst>
          </p:cNvPr>
          <p:cNvSpPr txBox="1"/>
          <p:nvPr/>
        </p:nvSpPr>
        <p:spPr>
          <a:xfrm>
            <a:off x="3164020" y="6048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scatter operation on an eight-node hypercube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8515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86442" y="1744133"/>
            <a:ext cx="10619116" cy="2677648"/>
          </a:xfrm>
        </p:spPr>
        <p:txBody>
          <a:bodyPr/>
          <a:lstStyle/>
          <a:p>
            <a:pPr algn="ctr"/>
            <a:r>
              <a:rPr lang="en-US" dirty="0"/>
              <a:t>All-to-All Personalized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4537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CC95-17EB-D127-8D67-A7E72DDE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Personalized Communication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FA32-A7FB-567C-A6AF-5F0DDD29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06700"/>
            <a:ext cx="8825659" cy="3416300"/>
          </a:xfrm>
        </p:spPr>
        <p:txBody>
          <a:bodyPr/>
          <a:lstStyle/>
          <a:p>
            <a:r>
              <a:rPr lang="en-US" sz="1800" dirty="0"/>
              <a:t>Each node has a distinct message of size m for every other node. </a:t>
            </a:r>
          </a:p>
          <a:p>
            <a:r>
              <a:rPr lang="en-US" sz="1800" dirty="0"/>
              <a:t>This is unlike all-to-all broadcast, in which each node sends the same message to all other nodes. </a:t>
            </a:r>
          </a:p>
          <a:p>
            <a:r>
              <a:rPr lang="en-US" sz="1800" dirty="0"/>
              <a:t>All-to-all personalized communication is also known as total exchange. </a:t>
            </a:r>
            <a:endParaRPr lang="en-PK" sz="18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7929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77DF-68F6-036C-9BC7-E0A8D012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All-to-All Personalized Communication 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E4685-180A-98B4-FFC6-1F6D5EFC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1" y="2610960"/>
            <a:ext cx="9525000" cy="39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3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C795-7B61-AE39-F5F6-088EFAF6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All-to-All Personalized Communication: 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+mn-lt"/>
              </a:rPr>
              <a:t>Example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0584-843D-CFEC-3D88-C9727DC9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63273"/>
            <a:ext cx="5118846" cy="251460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problem of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-BoldMT"/>
              </a:rPr>
              <a:t>transposing a matrix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-BoldMT"/>
              </a:rPr>
              <a:t>Each processor contains one full row of the matrix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All-to-all personalized communication in transposing a 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-ItalicMT"/>
              </a:rPr>
              <a:t>4 x 4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matrix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four processes.  </a:t>
            </a:r>
            <a:endParaRPr lang="en-PK" dirty="0"/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0F97C-6D53-E269-686A-D4AB9E27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522" y="2863273"/>
            <a:ext cx="6145478" cy="3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4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D530-E598-AD76-0A06-AF253174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1113368"/>
            <a:ext cx="8761413" cy="706964"/>
          </a:xfrm>
        </p:spPr>
        <p:txBody>
          <a:bodyPr/>
          <a:lstStyle/>
          <a:p>
            <a:r>
              <a:rPr lang="en-US" dirty="0">
                <a:sym typeface="+mn-ea"/>
              </a:rPr>
              <a:t>All-to-All Personalized Communication on a Ring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4AD4-B7DC-391C-BEBD-C4D676E9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Each node sends all pieces of data as one consolidated message of size m(p − 1) to one of its neighbors.</a:t>
            </a:r>
          </a:p>
          <a:p>
            <a:r>
              <a:rPr lang="en-US" dirty="0"/>
              <a:t>Each node extracts the information meant for it from the data</a:t>
            </a:r>
          </a:p>
          <a:p>
            <a:pPr marL="0" indent="0">
              <a:buNone/>
            </a:pPr>
            <a:r>
              <a:rPr lang="en-US" dirty="0"/>
              <a:t>received, and forwards the remaining (p − 2) pieces of size m</a:t>
            </a:r>
          </a:p>
          <a:p>
            <a:pPr marL="0" indent="0">
              <a:buNone/>
            </a:pPr>
            <a:r>
              <a:rPr lang="en-US" dirty="0"/>
              <a:t> each to the next node.</a:t>
            </a:r>
          </a:p>
          <a:p>
            <a:r>
              <a:rPr lang="en-US" dirty="0"/>
              <a:t> The algorithm terminates in p − 1 steps.</a:t>
            </a:r>
          </a:p>
          <a:p>
            <a:r>
              <a:rPr lang="en-US" dirty="0"/>
              <a:t> The size of the message reduces by m at each step.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123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3372-E5BC-CBA2-AB9E-01503319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9808E-CAE2-4EB3-16B7-65CD3D26E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096" y="2723504"/>
            <a:ext cx="8218120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6315-2DED-DD28-DBE1-4759F350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Personalized Communication on a Mesh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E410-6DFF-6996-3D18-0E80687F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Each node first groups its p messages according to the columns</a:t>
            </a:r>
          </a:p>
          <a:p>
            <a:pPr marL="0" indent="0">
              <a:buNone/>
            </a:pPr>
            <a:r>
              <a:rPr lang="en-US" dirty="0"/>
              <a:t>of their destination nodes.</a:t>
            </a:r>
          </a:p>
          <a:p>
            <a:pPr marL="0" indent="0">
              <a:buNone/>
            </a:pPr>
            <a:r>
              <a:rPr lang="en-US" dirty="0"/>
              <a:t>• All-to-all personalized communication is performed independently</a:t>
            </a:r>
          </a:p>
          <a:p>
            <a:pPr marL="0" indent="0">
              <a:buNone/>
            </a:pPr>
            <a:r>
              <a:rPr lang="en-US" dirty="0"/>
              <a:t>in each row with clustered messages of size </a:t>
            </a:r>
            <a:r>
              <a:rPr lang="en-US" dirty="0" err="1"/>
              <a:t>m√p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Messages in each node are sorted again, this time according</a:t>
            </a:r>
          </a:p>
          <a:p>
            <a:pPr marL="0" indent="0">
              <a:buNone/>
            </a:pPr>
            <a:r>
              <a:rPr lang="en-US" dirty="0"/>
              <a:t>to the rows of their destination nodes.</a:t>
            </a:r>
          </a:p>
          <a:p>
            <a:pPr marL="0" indent="0">
              <a:buNone/>
            </a:pPr>
            <a:r>
              <a:rPr lang="en-US" dirty="0"/>
              <a:t>• All-to-all personalized communication is performed independently</a:t>
            </a:r>
          </a:p>
          <a:p>
            <a:pPr marL="0" indent="0">
              <a:buNone/>
            </a:pPr>
            <a:r>
              <a:rPr lang="en-US" dirty="0"/>
              <a:t>in each column with clustered messages of size </a:t>
            </a:r>
            <a:r>
              <a:rPr lang="en-US" dirty="0" err="1"/>
              <a:t>m√p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7058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A62F-AA47-0775-77EB-182D14A0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6BC71E-0F05-322D-6BAF-0CEE9FF00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400" y="2468031"/>
            <a:ext cx="4610100" cy="3932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B25B9-E1AF-51BE-BC2B-31E4FCBB622F}"/>
              </a:ext>
            </a:extLst>
          </p:cNvPr>
          <p:cNvSpPr txBox="1"/>
          <p:nvPr/>
        </p:nvSpPr>
        <p:spPr>
          <a:xfrm>
            <a:off x="5803900" y="301475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distribution of messages at the beginning of each phase of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all-to-all personalized communication on a 3 × 3 mesh. At the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end of the second phase, node </a:t>
            </a:r>
            <a:r>
              <a:rPr lang="en-US" dirty="0" err="1"/>
              <a:t>i</a:t>
            </a:r>
            <a:r>
              <a:rPr lang="en-US" dirty="0"/>
              <a:t> has messages ({0,i}, . . . ,{8,i}),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where 0 ≤ </a:t>
            </a:r>
            <a:r>
              <a:rPr lang="en-US" dirty="0" err="1"/>
              <a:t>i</a:t>
            </a:r>
            <a:r>
              <a:rPr lang="en-US" dirty="0"/>
              <a:t> ≤ 8. The groups of nodes communicating together 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phase are enclosed in dotted boundaries.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8001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NO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TOPICS: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All-Reduce and Prefix-Sum Operations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Scatter and Gather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All-to-All Personalized Communication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Circular Shift</a:t>
            </a:r>
          </a:p>
        </p:txBody>
      </p:sp>
    </p:spTree>
    <p:extLst>
      <p:ext uri="{BB962C8B-B14F-4D97-AF65-F5344CB8AC3E}">
        <p14:creationId xmlns:p14="http://schemas.microsoft.com/office/powerpoint/2010/main" val="269825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6F20-BFD5-10F7-3E61-6F75EBDC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Personalized Communication on a Hypercube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C093-FCE7-6EA1-45FD-3492C933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the mesh algorithm to log p steps.</a:t>
            </a:r>
          </a:p>
          <a:p>
            <a:r>
              <a:rPr lang="en-US" dirty="0"/>
              <a:t>At any stage in all-to-all personalized communication, every</a:t>
            </a:r>
          </a:p>
          <a:p>
            <a:pPr marL="0" indent="0">
              <a:buNone/>
            </a:pPr>
            <a:r>
              <a:rPr lang="en-US" dirty="0"/>
              <a:t>node holds p packets of size m each.</a:t>
            </a:r>
          </a:p>
          <a:p>
            <a:r>
              <a:rPr lang="en-US" dirty="0"/>
              <a:t> While communicating in a particular dimension, every node</a:t>
            </a:r>
          </a:p>
          <a:p>
            <a:pPr marL="0" indent="0">
              <a:buNone/>
            </a:pPr>
            <a:r>
              <a:rPr lang="en-US" dirty="0"/>
              <a:t>sends p/2 of these packets (consolidated as one message).</a:t>
            </a:r>
          </a:p>
          <a:p>
            <a:r>
              <a:rPr lang="en-US" dirty="0"/>
              <a:t> A node must rearrange its messages locally before each of the</a:t>
            </a:r>
          </a:p>
          <a:p>
            <a:pPr marL="0" indent="0">
              <a:buNone/>
            </a:pPr>
            <a:r>
              <a:rPr lang="en-US" dirty="0"/>
              <a:t>log p communication steps.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058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E255-8FCF-A429-AF04-D687895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74AB0B-E9AB-0460-6EC4-CDA0A6A94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78" y="2641600"/>
            <a:ext cx="6837822" cy="379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9806B7-A528-03F8-CD71-00EEDC09695F}"/>
              </a:ext>
            </a:extLst>
          </p:cNvPr>
          <p:cNvSpPr txBox="1"/>
          <p:nvPr/>
        </p:nvSpPr>
        <p:spPr>
          <a:xfrm>
            <a:off x="8280075" y="2785924"/>
            <a:ext cx="3018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An all-to-all personalized communication algorithm on a three-dimensional hypercube.</a:t>
            </a:r>
          </a:p>
          <a:p>
            <a:pPr algn="l"/>
            <a:r>
              <a:rPr lang="en-US" dirty="0"/>
              <a:t>Communication is done along x-axis, y-axis, z-axis.</a:t>
            </a:r>
          </a:p>
        </p:txBody>
      </p:sp>
    </p:spTree>
    <p:extLst>
      <p:ext uri="{BB962C8B-B14F-4D97-AF65-F5344CB8AC3E}">
        <p14:creationId xmlns:p14="http://schemas.microsoft.com/office/powerpoint/2010/main" val="32237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BCD7-847B-B836-FDE7-91D58655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Shift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0F80-2FAD-45DE-2FC2-10220E43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permutation in which node </a:t>
            </a:r>
            <a:r>
              <a:rPr lang="en-US" dirty="0" err="1"/>
              <a:t>i</a:t>
            </a:r>
            <a:r>
              <a:rPr lang="en-US" dirty="0"/>
              <a:t> sends a data packet to node (</a:t>
            </a:r>
            <a:r>
              <a:rPr lang="en-US" dirty="0" err="1"/>
              <a:t>i</a:t>
            </a:r>
            <a:r>
              <a:rPr lang="en-US" dirty="0"/>
              <a:t> + q)</a:t>
            </a:r>
          </a:p>
          <a:p>
            <a:r>
              <a:rPr lang="en-US" dirty="0"/>
              <a:t>mod p in a p-node ensemble (0 &lt; q &lt; p).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P0,P1,P2,P3,P4,P5,..............,Pn-1.   </a:t>
            </a:r>
          </a:p>
          <a:p>
            <a:r>
              <a:rPr lang="en-US" dirty="0"/>
              <a:t>d0,d1,d2,d3,d4,d5,..............,dn-1.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2001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F55B-58A6-567A-1845-D957E1B9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Shift on a Mesh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FECE-E098-7975-B321-0F73AB08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implementation on a ring is rather intuitive. It can be performed in min{q, p − q} neighbor communications.</a:t>
            </a:r>
          </a:p>
          <a:p>
            <a:r>
              <a:rPr lang="en-US" dirty="0"/>
              <a:t> Mesh algorithms follow from this as well. We shift in one direction (all processors) followed by the next direction.</a:t>
            </a:r>
          </a:p>
          <a:p>
            <a:r>
              <a:rPr lang="en-US" dirty="0"/>
              <a:t> The associated time has an upper bound of:</a:t>
            </a:r>
          </a:p>
          <a:p>
            <a:pPr marL="0" indent="0">
              <a:buNone/>
            </a:pPr>
            <a:r>
              <a:rPr lang="en-US" dirty="0"/>
              <a:t>     Communication is done by rows :   q mod sqrt(p)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ym typeface="+mn-ea"/>
              </a:rPr>
              <a:t>Communication is done by column: Floor(q / sqrt(p))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(p for process</a:t>
            </a:r>
            <a:r>
              <a:rPr lang="en-US" dirty="0"/>
              <a:t> and q for shift)       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2220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89E-27F5-E496-CF2D-E5726496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1C8D-6FC6-CEE1-AE7B-0FB2F24FA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042" y="2362200"/>
            <a:ext cx="5431458" cy="427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E0E41-A654-53AA-3CCD-ACFB08DB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969" y="3994149"/>
            <a:ext cx="436981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2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A12E-552C-2F61-86EA-96DDC969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a Hypercube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AF68-94EE-57E5-BD11-569CEA53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 linear array with 2d nodes onto a d-dimensional hypercube.</a:t>
            </a:r>
          </a:p>
          <a:p>
            <a:r>
              <a:rPr lang="en-US" dirty="0"/>
              <a:t> To perform a q-shift, we expand q as a sum of distinct powers of 2.</a:t>
            </a:r>
          </a:p>
          <a:p>
            <a:r>
              <a:rPr lang="en-US" dirty="0"/>
              <a:t> If q is the sum of s distinct powers of 2, then the circular q-shift on a</a:t>
            </a:r>
          </a:p>
          <a:p>
            <a:pPr marL="0" indent="0">
              <a:buNone/>
            </a:pPr>
            <a:r>
              <a:rPr lang="en-US" dirty="0"/>
              <a:t>hypercube is performed in s phases.</a:t>
            </a:r>
          </a:p>
          <a:p>
            <a:r>
              <a:rPr lang="en-US" dirty="0"/>
              <a:t> The time for this is upper bounded by:</a:t>
            </a:r>
          </a:p>
          <a:p>
            <a:pPr marL="0" indent="0">
              <a:buNone/>
            </a:pPr>
            <a:r>
              <a:rPr lang="en-US" dirty="0"/>
              <a:t>                         T = (</a:t>
            </a:r>
            <a:r>
              <a:rPr lang="en-US" dirty="0" err="1"/>
              <a:t>ts</a:t>
            </a:r>
            <a:r>
              <a:rPr lang="en-US" dirty="0"/>
              <a:t> + </a:t>
            </a:r>
            <a:r>
              <a:rPr lang="en-US" dirty="0" err="1"/>
              <a:t>twm</a:t>
            </a:r>
            <a:r>
              <a:rPr lang="en-US" dirty="0"/>
              <a:t>)(2 log p − 1). (8)</a:t>
            </a:r>
          </a:p>
          <a:p>
            <a:r>
              <a:rPr lang="en-US" dirty="0"/>
              <a:t> If E-cube routing is used, this time can be reduced to</a:t>
            </a:r>
          </a:p>
          <a:p>
            <a:pPr marL="0" indent="0">
              <a:buNone/>
            </a:pPr>
            <a:r>
              <a:rPr lang="en-US" dirty="0"/>
              <a:t>                                        T = </a:t>
            </a:r>
            <a:r>
              <a:rPr lang="en-US" dirty="0" err="1"/>
              <a:t>ts</a:t>
            </a:r>
            <a:r>
              <a:rPr lang="en-US" dirty="0"/>
              <a:t> + </a:t>
            </a:r>
            <a:r>
              <a:rPr lang="en-US" dirty="0" err="1"/>
              <a:t>twm</a:t>
            </a:r>
            <a:r>
              <a:rPr lang="en-US" dirty="0"/>
              <a:t>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84487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A0C-9F2F-5DC7-9C21-319C79C6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Eample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5E206-7C66-AAE6-3D86-39983DE3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1" y="2501900"/>
            <a:ext cx="4692594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67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F9AC-A1A9-0E3E-EA5F-8A3B9D75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D3234-0419-DC5D-D2AF-282123017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476501"/>
            <a:ext cx="4584700" cy="4266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ABD8A-E19E-DA33-8493-E1E04D29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68" y="4108670"/>
            <a:ext cx="3401863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9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3B71-B4D8-2D65-78A1-9CD2C911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0" y="2053166"/>
            <a:ext cx="5549900" cy="2379133"/>
          </a:xfrm>
        </p:spPr>
        <p:txBody>
          <a:bodyPr/>
          <a:lstStyle/>
          <a:p>
            <a:r>
              <a:rPr lang="en-US" dirty="0"/>
              <a:t>THANKS FOR YOUR CONCENTRARTION😎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3473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943" y="1288850"/>
            <a:ext cx="9835099" cy="2851830"/>
          </a:xfrm>
        </p:spPr>
        <p:txBody>
          <a:bodyPr/>
          <a:lstStyle/>
          <a:p>
            <a:r>
              <a:rPr lang="en-US" dirty="0"/>
              <a:t>All-Reduce and Prefix-Sum Operations</a:t>
            </a:r>
          </a:p>
        </p:txBody>
      </p:sp>
    </p:spTree>
    <p:extLst>
      <p:ext uri="{BB962C8B-B14F-4D97-AF65-F5344CB8AC3E}">
        <p14:creationId xmlns:p14="http://schemas.microsoft.com/office/powerpoint/2010/main" val="15009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All-Reduce and Prefix-Sum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532" y="2337758"/>
            <a:ext cx="10291313" cy="42269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• In all-reduce, each node starts with a buffer of size m and the final results of the operation are identical buffers of size m on each node that are formed by combining the original p buffers using an associative operator. </a:t>
            </a:r>
          </a:p>
          <a:p>
            <a:pPr marL="0" indent="0" algn="just">
              <a:buNone/>
            </a:pPr>
            <a:r>
              <a:rPr lang="en-US" sz="2000" dirty="0"/>
              <a:t>• Identical to all-to-one reduction followed by a one-to-all broadcast. This formulation is not the most efficient. Uses the pattern of all-to-all broadcast, instead. The only difference is that message size does not increase here. Time for this operation is (</a:t>
            </a:r>
            <a:r>
              <a:rPr lang="en-US" sz="2000" dirty="0" err="1"/>
              <a:t>ts</a:t>
            </a:r>
            <a:r>
              <a:rPr lang="en-US" sz="2000" dirty="0"/>
              <a:t> + </a:t>
            </a:r>
            <a:r>
              <a:rPr lang="en-US" sz="2000" dirty="0" err="1"/>
              <a:t>twm</a:t>
            </a:r>
            <a:r>
              <a:rPr lang="en-US" sz="2000" dirty="0"/>
              <a:t>)log p. </a:t>
            </a:r>
          </a:p>
          <a:p>
            <a:pPr marL="0" indent="0" algn="just">
              <a:buNone/>
            </a:pPr>
            <a:r>
              <a:rPr lang="en-US" sz="2000" dirty="0"/>
              <a:t>• Different from all-to-all reduction, in which p simultaneous all-to-one reductions take place, each with a different destination for the result.</a:t>
            </a:r>
          </a:p>
        </p:txBody>
      </p:sp>
    </p:spTree>
    <p:extLst>
      <p:ext uri="{BB962C8B-B14F-4D97-AF65-F5344CB8AC3E}">
        <p14:creationId xmlns:p14="http://schemas.microsoft.com/office/powerpoint/2010/main" val="407151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SUM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303254"/>
            <a:ext cx="10499333" cy="3914954"/>
          </a:xfrm>
        </p:spPr>
        <p:txBody>
          <a:bodyPr/>
          <a:lstStyle/>
          <a:p>
            <a:pPr algn="just"/>
            <a:r>
              <a:rPr lang="en-US" dirty="0"/>
              <a:t>Process are in the nodes.</a:t>
            </a:r>
          </a:p>
          <a:p>
            <a:pPr algn="just"/>
            <a:r>
              <a:rPr lang="en-US" dirty="0"/>
              <a:t>Round brackets                      that message to another node in next step.</a:t>
            </a:r>
          </a:p>
          <a:p>
            <a:pPr algn="just"/>
            <a:r>
              <a:rPr lang="en-US" dirty="0"/>
              <a:t>Square brackets                     that message is kept with that node.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b="1" i="1" dirty="0"/>
              <a:t>Lower index node </a:t>
            </a:r>
            <a:r>
              <a:rPr lang="en-US" i="1" dirty="0"/>
              <a:t>will keep message in the square bracket as it is. While </a:t>
            </a:r>
          </a:p>
          <a:p>
            <a:pPr marL="0" indent="0" algn="just">
              <a:buNone/>
            </a:pPr>
            <a:r>
              <a:rPr lang="en-US" b="1" i="1" dirty="0"/>
              <a:t>Higher index </a:t>
            </a:r>
            <a:r>
              <a:rPr lang="en-US" i="1" dirty="0"/>
              <a:t>will add message that it got from lower index mode.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2709" y="2915728"/>
            <a:ext cx="92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62709" y="3318294"/>
            <a:ext cx="92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0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SUM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 numbers n0, n1, . . . , np−1 (one on each node), the problem is to compute the sums </a:t>
            </a:r>
            <a:r>
              <a:rPr lang="en-US" dirty="0" err="1"/>
              <a:t>sk</a:t>
            </a:r>
            <a:r>
              <a:rPr lang="en-US" dirty="0"/>
              <a:t> = </a:t>
            </a:r>
            <a:r>
              <a:rPr lang="en-US" dirty="0" err="1"/>
              <a:t>Σki</a:t>
            </a:r>
            <a:r>
              <a:rPr lang="en-US" dirty="0"/>
              <a:t>=0ni for all k between 0 and p − 1. </a:t>
            </a:r>
          </a:p>
          <a:p>
            <a:r>
              <a:rPr lang="en-US" dirty="0"/>
              <a:t>Initially, </a:t>
            </a:r>
            <a:r>
              <a:rPr lang="en-US" dirty="0" err="1"/>
              <a:t>nk</a:t>
            </a:r>
            <a:r>
              <a:rPr lang="en-US" dirty="0"/>
              <a:t> resides on the node labeled k, and at the end of the procedure, the same node holds sk.</a:t>
            </a:r>
          </a:p>
        </p:txBody>
      </p:sp>
    </p:spTree>
    <p:extLst>
      <p:ext uri="{BB962C8B-B14F-4D97-AF65-F5344CB8AC3E}">
        <p14:creationId xmlns:p14="http://schemas.microsoft.com/office/powerpoint/2010/main" val="263736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SUM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3" b="15835"/>
          <a:stretch/>
        </p:blipFill>
        <p:spPr>
          <a:xfrm>
            <a:off x="983412" y="2458528"/>
            <a:ext cx="10170543" cy="3976777"/>
          </a:xfrm>
        </p:spPr>
      </p:pic>
    </p:spTree>
    <p:extLst>
      <p:ext uri="{BB962C8B-B14F-4D97-AF65-F5344CB8AC3E}">
        <p14:creationId xmlns:p14="http://schemas.microsoft.com/office/powerpoint/2010/main" val="12557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9842" y="1789182"/>
            <a:ext cx="9670062" cy="2677648"/>
          </a:xfrm>
        </p:spPr>
        <p:txBody>
          <a:bodyPr/>
          <a:lstStyle/>
          <a:p>
            <a:pPr algn="ctr"/>
            <a:r>
              <a:rPr lang="en-US" dirty="0"/>
              <a:t>  Scatter and Gather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4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F159-10D5-2EC1-1966-9CBEAB1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AND GATHER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E5D2-C17F-54DE-520E-1BA3BF3E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the scatter operation, a single node sends a unique message of  m size m to every other node (also called a one-to-all personalized communication).</a:t>
            </a:r>
          </a:p>
          <a:p>
            <a:r>
              <a:rPr lang="en-US" sz="1800" dirty="0"/>
              <a:t>In the gather operation, a single node collects a unique message  from each node</a:t>
            </a:r>
            <a:r>
              <a:rPr lang="en-US" sz="1100" dirty="0"/>
              <a:t>.</a:t>
            </a:r>
            <a:endParaRPr lang="en-US" sz="1800" dirty="0"/>
          </a:p>
          <a:p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91175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</TotalTime>
  <Words>1092</Words>
  <Application>Microsoft Office PowerPoint</Application>
  <PresentationFormat>Widescreen</PresentationFormat>
  <Paragraphs>103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Arial-BoldMT</vt:lpstr>
      <vt:lpstr>Arial-ItalicMT</vt:lpstr>
      <vt:lpstr>Calibri</vt:lpstr>
      <vt:lpstr>Century Gothic</vt:lpstr>
      <vt:lpstr>Wingdings 3</vt:lpstr>
      <vt:lpstr>Ion Boardroom</vt:lpstr>
      <vt:lpstr>   GROUP MEMBERS:  Malaika Zafar  Isma Abbasi Noshaba Khan                                                         SUBMITTED TO: MAM SADIA ZAR</vt:lpstr>
      <vt:lpstr>CHAPTER NO 4:</vt:lpstr>
      <vt:lpstr>All-Reduce and Prefix-Sum Operations</vt:lpstr>
      <vt:lpstr>All-Reduce and Prefix-Sum Operations</vt:lpstr>
      <vt:lpstr>PREFIX SUM OPERATION</vt:lpstr>
      <vt:lpstr>PREFIX SUM OPERATION</vt:lpstr>
      <vt:lpstr>PREFIX SUM OPERATION</vt:lpstr>
      <vt:lpstr>  Scatter and Gather </vt:lpstr>
      <vt:lpstr>SCATTER AND GATHER</vt:lpstr>
      <vt:lpstr>Process of Gather and Scatter Operations </vt:lpstr>
      <vt:lpstr>Example of the Scatter Operation</vt:lpstr>
      <vt:lpstr>All-to-All Personalized Communication</vt:lpstr>
      <vt:lpstr>All-to-All Personalized Communication</vt:lpstr>
      <vt:lpstr>All-to-All Personalized Communication </vt:lpstr>
      <vt:lpstr>All-to-All Personalized Communication:  Example </vt:lpstr>
      <vt:lpstr>All-to-All Personalized Communication on a Ring </vt:lpstr>
      <vt:lpstr>Example</vt:lpstr>
      <vt:lpstr>All-to-All Personalized Communication on a Mesh</vt:lpstr>
      <vt:lpstr>Example</vt:lpstr>
      <vt:lpstr>All-to-All Personalized Communication on a Hypercube</vt:lpstr>
      <vt:lpstr>Example</vt:lpstr>
      <vt:lpstr>Circular Shift</vt:lpstr>
      <vt:lpstr>Circular Shift on a Mesh</vt:lpstr>
      <vt:lpstr>Example</vt:lpstr>
      <vt:lpstr>Circular Shift on a Hypercube</vt:lpstr>
      <vt:lpstr>Eample</vt:lpstr>
      <vt:lpstr>Cont…</vt:lpstr>
      <vt:lpstr>THANKS FOR YOUR CONCENTRARTION😎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Malaika</dc:creator>
  <cp:lastModifiedBy>isma abbasi</cp:lastModifiedBy>
  <cp:revision>19</cp:revision>
  <dcterms:created xsi:type="dcterms:W3CDTF">2023-01-05T15:57:57Z</dcterms:created>
  <dcterms:modified xsi:type="dcterms:W3CDTF">2023-01-05T18:51:54Z</dcterms:modified>
</cp:coreProperties>
</file>