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90" r:id="rId4"/>
    <p:sldId id="284" r:id="rId5"/>
    <p:sldId id="309" r:id="rId6"/>
    <p:sldId id="310" r:id="rId7"/>
    <p:sldId id="308" r:id="rId8"/>
    <p:sldId id="307" r:id="rId9"/>
    <p:sldId id="259" r:id="rId10"/>
    <p:sldId id="285" r:id="rId11"/>
    <p:sldId id="260" r:id="rId12"/>
    <p:sldId id="288" r:id="rId13"/>
    <p:sldId id="262" r:id="rId14"/>
    <p:sldId id="289" r:id="rId15"/>
    <p:sldId id="304" r:id="rId16"/>
    <p:sldId id="301" r:id="rId17"/>
    <p:sldId id="264" r:id="rId18"/>
    <p:sldId id="302" r:id="rId19"/>
    <p:sldId id="303" r:id="rId20"/>
    <p:sldId id="293" r:id="rId21"/>
    <p:sldId id="305" r:id="rId22"/>
    <p:sldId id="268" r:id="rId23"/>
    <p:sldId id="322" r:id="rId24"/>
    <p:sldId id="269" r:id="rId25"/>
    <p:sldId id="323" r:id="rId26"/>
    <p:sldId id="318" r:id="rId27"/>
    <p:sldId id="319" r:id="rId28"/>
    <p:sldId id="320" r:id="rId29"/>
    <p:sldId id="321" r:id="rId30"/>
    <p:sldId id="316" r:id="rId31"/>
    <p:sldId id="311" r:id="rId32"/>
    <p:sldId id="312" r:id="rId33"/>
    <p:sldId id="313" r:id="rId34"/>
    <p:sldId id="314" r:id="rId35"/>
    <p:sldId id="315" r:id="rId36"/>
    <p:sldId id="297" r:id="rId37"/>
    <p:sldId id="28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70" d="100"/>
          <a:sy n="70" d="100"/>
        </p:scale>
        <p:origin x="141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876A0B-52A9-4DDF-A057-C35C94A93702}" type="datetimeFigureOut">
              <a:rPr lang="en-US" smtClean="0"/>
              <a:t>10/31/2022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76FC16-B6DB-40E6-859F-42586C4DC16C}" type="slidenum">
              <a:rPr lang="en-US" smtClean="0"/>
              <a:t>‹#›</a:t>
            </a:fld>
            <a:endParaRPr lang="en-US"/>
          </a:p>
        </p:txBody>
      </p:sp>
    </p:spTree>
    <p:extLst>
      <p:ext uri="{BB962C8B-B14F-4D97-AF65-F5344CB8AC3E}">
        <p14:creationId xmlns:p14="http://schemas.microsoft.com/office/powerpoint/2010/main" val="843375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10/31/2022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10/31/2022</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10/31/2022</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10/31/2022</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10/31/2022</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10/31/2022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WEB Technologies</a:t>
            </a:r>
            <a:br>
              <a:rPr lang="en-US"/>
            </a:br>
            <a:r>
              <a:rPr lang="en-US" sz="3200"/>
              <a:t>(CS-566)</a:t>
            </a:r>
            <a:endParaRPr lang="en-US" dirty="0"/>
          </a:p>
        </p:txBody>
      </p:sp>
      <p:sp>
        <p:nvSpPr>
          <p:cNvPr id="3" name="Subtitle 2"/>
          <p:cNvSpPr>
            <a:spLocks noGrp="1"/>
          </p:cNvSpPr>
          <p:nvPr>
            <p:ph type="subTitle" idx="1"/>
          </p:nvPr>
        </p:nvSpPr>
        <p:spPr/>
        <p:txBody>
          <a:bodyPr/>
          <a:lstStyle/>
          <a:p>
            <a:r>
              <a:rPr lang="en-US" dirty="0" smtClean="0"/>
              <a:t>LECTURE </a:t>
            </a:r>
            <a:r>
              <a:rPr lang="en-US"/>
              <a:t># </a:t>
            </a:r>
            <a:r>
              <a:rPr lang="en-US" dirty="0"/>
              <a:t>2</a:t>
            </a:r>
            <a:r>
              <a:rPr lang="en-US" smtClean="0"/>
              <a:t> &amp; 3 </a:t>
            </a:r>
            <a:r>
              <a:rPr lang="en-US" dirty="0" smtClean="0"/>
              <a:t>– Web Development &amp; HTML Introduction</a:t>
            </a:r>
            <a:endParaRPr lang="en-US" dirty="0"/>
          </a:p>
          <a:p>
            <a:endParaRPr lang="en-US" dirty="0"/>
          </a:p>
        </p:txBody>
      </p:sp>
    </p:spTree>
    <p:extLst>
      <p:ext uri="{BB962C8B-B14F-4D97-AF65-F5344CB8AC3E}">
        <p14:creationId xmlns:p14="http://schemas.microsoft.com/office/powerpoint/2010/main" val="2153068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a:t>
            </a:r>
            <a:r>
              <a:rPr lang="en-US" dirty="0"/>
              <a:t>of HTML </a:t>
            </a:r>
          </a:p>
        </p:txBody>
      </p:sp>
      <p:sp>
        <p:nvSpPr>
          <p:cNvPr id="3" name="Content Placeholder 2"/>
          <p:cNvSpPr>
            <a:spLocks noGrp="1"/>
          </p:cNvSpPr>
          <p:nvPr>
            <p:ph sz="quarter" idx="1"/>
          </p:nvPr>
        </p:nvSpPr>
        <p:spPr/>
        <p:txBody>
          <a:bodyPr>
            <a:normAutofit/>
          </a:bodyPr>
          <a:lstStyle/>
          <a:p>
            <a:pPr algn="just"/>
            <a:r>
              <a:rPr lang="en-US" dirty="0" smtClean="0"/>
              <a:t>HTML </a:t>
            </a:r>
            <a:r>
              <a:rPr lang="en-US" dirty="0"/>
              <a:t>was created in </a:t>
            </a:r>
            <a:r>
              <a:rPr lang="en-US" b="1" dirty="0"/>
              <a:t>1991 </a:t>
            </a:r>
            <a:r>
              <a:rPr lang="en-US" dirty="0"/>
              <a:t>by </a:t>
            </a:r>
            <a:r>
              <a:rPr lang="en-US" b="1" dirty="0"/>
              <a:t>Tim Berners-Lee </a:t>
            </a:r>
            <a:r>
              <a:rPr lang="en-US" dirty="0"/>
              <a:t>at CERN in </a:t>
            </a:r>
            <a:r>
              <a:rPr lang="en-US" dirty="0" smtClean="0"/>
              <a:t>Switzerland.</a:t>
            </a:r>
            <a:endParaRPr lang="en-US" dirty="0"/>
          </a:p>
          <a:p>
            <a:pPr algn="just"/>
            <a:r>
              <a:rPr lang="en-US" dirty="0" smtClean="0"/>
              <a:t>It </a:t>
            </a:r>
            <a:r>
              <a:rPr lang="en-US" dirty="0"/>
              <a:t>was designed to allow scientists to display and share their </a:t>
            </a:r>
            <a:r>
              <a:rPr lang="en-US" dirty="0" smtClean="0"/>
              <a:t>research.</a:t>
            </a:r>
            <a:endParaRPr lang="en-US" dirty="0"/>
          </a:p>
          <a:p>
            <a:pPr algn="just"/>
            <a:r>
              <a:rPr lang="en-US" b="1" dirty="0" smtClean="0"/>
              <a:t>1995-HTML </a:t>
            </a:r>
            <a:r>
              <a:rPr lang="en-US" b="1" dirty="0"/>
              <a:t>2 </a:t>
            </a:r>
            <a:endParaRPr lang="en-US" dirty="0"/>
          </a:p>
          <a:p>
            <a:pPr algn="just"/>
            <a:r>
              <a:rPr lang="en-US" dirty="0"/>
              <a:t>L</a:t>
            </a:r>
            <a:r>
              <a:rPr lang="en-US" dirty="0" smtClean="0"/>
              <a:t>ots </a:t>
            </a:r>
            <a:r>
              <a:rPr lang="en-US" dirty="0"/>
              <a:t>of browsers had added their own bits to </a:t>
            </a:r>
            <a:r>
              <a:rPr lang="en-US" dirty="0" smtClean="0"/>
              <a:t>HTML.</a:t>
            </a:r>
            <a:endParaRPr lang="en-US" dirty="0"/>
          </a:p>
          <a:p>
            <a:pPr algn="just"/>
            <a:r>
              <a:rPr lang="en-US" b="1" dirty="0" smtClean="0"/>
              <a:t>Dan </a:t>
            </a:r>
            <a:r>
              <a:rPr lang="en-US" b="1" dirty="0"/>
              <a:t>Connolly </a:t>
            </a:r>
            <a:r>
              <a:rPr lang="en-US" dirty="0"/>
              <a:t>and colleagues collected all the HTML tags that were widely used and collated them into a draft </a:t>
            </a:r>
            <a:r>
              <a:rPr lang="en-US" dirty="0" smtClean="0"/>
              <a:t>document.</a:t>
            </a:r>
            <a:endParaRPr lang="en-US" dirty="0"/>
          </a:p>
        </p:txBody>
      </p:sp>
    </p:spTree>
    <p:extLst>
      <p:ext uri="{BB962C8B-B14F-4D97-AF65-F5344CB8AC3E}">
        <p14:creationId xmlns:p14="http://schemas.microsoft.com/office/powerpoint/2010/main" val="3821642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91B080-FFC7-4427-B1C4-4DF68DA5195F}"/>
              </a:ext>
            </a:extLst>
          </p:cNvPr>
          <p:cNvSpPr>
            <a:spLocks noGrp="1"/>
          </p:cNvSpPr>
          <p:nvPr>
            <p:ph type="title"/>
          </p:nvPr>
        </p:nvSpPr>
        <p:spPr/>
        <p:txBody>
          <a:bodyPr/>
          <a:lstStyle/>
          <a:p>
            <a:r>
              <a:rPr lang="en-US" spc="-20" dirty="0" err="1" smtClean="0"/>
              <a:t>Cont</a:t>
            </a:r>
            <a:r>
              <a:rPr lang="en-US" spc="-20" dirty="0" smtClean="0"/>
              <a:t>…</a:t>
            </a:r>
            <a:endParaRPr lang="en-US" dirty="0"/>
          </a:p>
        </p:txBody>
      </p:sp>
      <p:sp>
        <p:nvSpPr>
          <p:cNvPr id="3" name="Content Placeholder 2">
            <a:extLst>
              <a:ext uri="{FF2B5EF4-FFF2-40B4-BE49-F238E27FC236}">
                <a16:creationId xmlns="" xmlns:a16="http://schemas.microsoft.com/office/drawing/2014/main" id="{F2C74A9F-88C9-4553-AAC7-D9DEB29C4BC4}"/>
              </a:ext>
            </a:extLst>
          </p:cNvPr>
          <p:cNvSpPr>
            <a:spLocks noGrp="1"/>
          </p:cNvSpPr>
          <p:nvPr>
            <p:ph idx="1"/>
          </p:nvPr>
        </p:nvSpPr>
        <p:spPr/>
        <p:txBody>
          <a:bodyPr>
            <a:normAutofit/>
          </a:bodyPr>
          <a:lstStyle/>
          <a:p>
            <a:pPr algn="just"/>
            <a:r>
              <a:rPr lang="en-US" b="1" dirty="0" smtClean="0"/>
              <a:t>1997-HTML </a:t>
            </a:r>
            <a:r>
              <a:rPr lang="en-US" b="1" dirty="0"/>
              <a:t>3.2 </a:t>
            </a:r>
            <a:endParaRPr lang="en-US" dirty="0"/>
          </a:p>
          <a:p>
            <a:pPr algn="just"/>
            <a:r>
              <a:rPr lang="en-US" dirty="0" smtClean="0"/>
              <a:t>It </a:t>
            </a:r>
            <a:r>
              <a:rPr lang="en-US" dirty="0"/>
              <a:t>was the first version developed and standardized exclusively by the W3C </a:t>
            </a:r>
          </a:p>
          <a:p>
            <a:pPr algn="just"/>
            <a:r>
              <a:rPr lang="en-US" dirty="0" smtClean="0"/>
              <a:t>It </a:t>
            </a:r>
            <a:r>
              <a:rPr lang="en-US" dirty="0"/>
              <a:t>included the support for </a:t>
            </a:r>
            <a:r>
              <a:rPr lang="en-US" b="1" dirty="0"/>
              <a:t>applets</a:t>
            </a:r>
            <a:r>
              <a:rPr lang="en-US" dirty="0"/>
              <a:t>, </a:t>
            </a:r>
            <a:r>
              <a:rPr lang="en-US" b="1" dirty="0"/>
              <a:t>text flow around images</a:t>
            </a:r>
            <a:r>
              <a:rPr lang="en-US" dirty="0"/>
              <a:t>, </a:t>
            </a:r>
            <a:r>
              <a:rPr lang="en-US" b="1" dirty="0"/>
              <a:t>subscripts </a:t>
            </a:r>
            <a:r>
              <a:rPr lang="en-US" dirty="0"/>
              <a:t>and </a:t>
            </a:r>
            <a:r>
              <a:rPr lang="en-US" b="1" dirty="0"/>
              <a:t>superscripts etc. </a:t>
            </a:r>
            <a:endParaRPr lang="en-US" dirty="0"/>
          </a:p>
          <a:p>
            <a:pPr algn="just"/>
            <a:r>
              <a:rPr lang="en-US" b="1" dirty="0" smtClean="0"/>
              <a:t>1999 </a:t>
            </a:r>
            <a:r>
              <a:rPr lang="en-US" b="1" dirty="0"/>
              <a:t>–HTML 4.1 </a:t>
            </a:r>
            <a:endParaRPr lang="en-US" dirty="0"/>
          </a:p>
          <a:p>
            <a:pPr algn="just"/>
            <a:r>
              <a:rPr lang="en-US" dirty="0" smtClean="0"/>
              <a:t>Extends </a:t>
            </a:r>
            <a:r>
              <a:rPr lang="en-US" dirty="0"/>
              <a:t>HTML with mechanisms for </a:t>
            </a:r>
            <a:r>
              <a:rPr lang="en-US" b="1" dirty="0"/>
              <a:t>style sheets</a:t>
            </a:r>
            <a:r>
              <a:rPr lang="en-US" dirty="0"/>
              <a:t>, </a:t>
            </a:r>
            <a:r>
              <a:rPr lang="en-US" b="1" dirty="0"/>
              <a:t>scripting</a:t>
            </a:r>
            <a:r>
              <a:rPr lang="en-US" dirty="0"/>
              <a:t>, </a:t>
            </a:r>
            <a:r>
              <a:rPr lang="en-US" b="1" dirty="0"/>
              <a:t>frames </a:t>
            </a:r>
            <a:r>
              <a:rPr lang="en-US" dirty="0"/>
              <a:t>etc. </a:t>
            </a:r>
          </a:p>
          <a:p>
            <a:pPr algn="just"/>
            <a:r>
              <a:rPr lang="en-US" b="1" dirty="0" smtClean="0"/>
              <a:t>2012-HTML5 </a:t>
            </a:r>
            <a:endParaRPr lang="en-US" dirty="0"/>
          </a:p>
        </p:txBody>
      </p:sp>
    </p:spTree>
    <p:extLst>
      <p:ext uri="{BB962C8B-B14F-4D97-AF65-F5344CB8AC3E}">
        <p14:creationId xmlns:p14="http://schemas.microsoft.com/office/powerpoint/2010/main" val="2969372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HTML </a:t>
            </a:r>
            <a:r>
              <a:rPr lang="en-US" dirty="0"/>
              <a:t>is not case-sensitive </a:t>
            </a:r>
          </a:p>
          <a:p>
            <a:r>
              <a:rPr lang="en-US" dirty="0" smtClean="0"/>
              <a:t>&lt;tag&gt; &lt;/</a:t>
            </a:r>
            <a:r>
              <a:rPr lang="en-US" dirty="0" err="1" smtClean="0"/>
              <a:t>tAg</a:t>
            </a:r>
            <a:r>
              <a:rPr lang="en-US" dirty="0" smtClean="0"/>
              <a:t>&gt;</a:t>
            </a:r>
            <a:endParaRPr lang="en-US" dirty="0"/>
          </a:p>
          <a:p>
            <a:r>
              <a:rPr lang="en-US" dirty="0" smtClean="0"/>
              <a:t>HTML </a:t>
            </a:r>
            <a:r>
              <a:rPr lang="en-US" dirty="0"/>
              <a:t>files have .</a:t>
            </a:r>
            <a:r>
              <a:rPr lang="en-US" dirty="0" smtClean="0"/>
              <a:t>html or .</a:t>
            </a:r>
            <a:r>
              <a:rPr lang="en-US" dirty="0" err="1" smtClean="0"/>
              <a:t>htm</a:t>
            </a:r>
            <a:r>
              <a:rPr lang="en-US" dirty="0" smtClean="0"/>
              <a:t> </a:t>
            </a:r>
            <a:r>
              <a:rPr lang="en-US" dirty="0"/>
              <a:t>extension </a:t>
            </a:r>
          </a:p>
        </p:txBody>
      </p:sp>
    </p:spTree>
    <p:extLst>
      <p:ext uri="{BB962C8B-B14F-4D97-AF65-F5344CB8AC3E}">
        <p14:creationId xmlns:p14="http://schemas.microsoft.com/office/powerpoint/2010/main" val="3594990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24EE36-69C0-4E2A-8698-600CD50629B7}"/>
              </a:ext>
            </a:extLst>
          </p:cNvPr>
          <p:cNvSpPr>
            <a:spLocks noGrp="1"/>
          </p:cNvSpPr>
          <p:nvPr>
            <p:ph type="title"/>
          </p:nvPr>
        </p:nvSpPr>
        <p:spPr/>
        <p:txBody>
          <a:bodyPr/>
          <a:lstStyle/>
          <a:p>
            <a:r>
              <a:rPr lang="en-US" dirty="0" smtClean="0"/>
              <a:t>HTML Tags</a:t>
            </a:r>
            <a:endParaRPr lang="en-US" dirty="0"/>
          </a:p>
        </p:txBody>
      </p:sp>
      <p:sp>
        <p:nvSpPr>
          <p:cNvPr id="3" name="Content Placeholder 2">
            <a:extLst>
              <a:ext uri="{FF2B5EF4-FFF2-40B4-BE49-F238E27FC236}">
                <a16:creationId xmlns="" xmlns:a16="http://schemas.microsoft.com/office/drawing/2014/main" id="{C6894620-BD76-48E7-8480-56AB0CD2636D}"/>
              </a:ext>
            </a:extLst>
          </p:cNvPr>
          <p:cNvSpPr>
            <a:spLocks noGrp="1"/>
          </p:cNvSpPr>
          <p:nvPr>
            <p:ph idx="1"/>
          </p:nvPr>
        </p:nvSpPr>
        <p:spPr>
          <a:xfrm>
            <a:off x="533400" y="1752600"/>
            <a:ext cx="7804547" cy="4356100"/>
          </a:xfrm>
        </p:spPr>
        <p:txBody>
          <a:bodyPr>
            <a:normAutofit/>
          </a:bodyPr>
          <a:lstStyle/>
          <a:p>
            <a:pPr algn="just"/>
            <a:r>
              <a:rPr lang="en-US" dirty="0" smtClean="0"/>
              <a:t>Tags </a:t>
            </a:r>
            <a:r>
              <a:rPr lang="en-US" dirty="0"/>
              <a:t>are instruction that are directly embedded into the text of the </a:t>
            </a:r>
            <a:r>
              <a:rPr lang="en-US" dirty="0" smtClean="0"/>
              <a:t>document.</a:t>
            </a:r>
            <a:endParaRPr lang="en-US" dirty="0"/>
          </a:p>
          <a:p>
            <a:pPr algn="just"/>
            <a:r>
              <a:rPr lang="en-US" dirty="0" smtClean="0"/>
              <a:t>Is a </a:t>
            </a:r>
            <a:r>
              <a:rPr lang="en-US" dirty="0"/>
              <a:t>signal to a browser to do something before just throwing text on the </a:t>
            </a:r>
            <a:r>
              <a:rPr lang="en-US" dirty="0" smtClean="0"/>
              <a:t>screen. E.g. Effects etc.</a:t>
            </a:r>
            <a:endParaRPr lang="en-US" dirty="0"/>
          </a:p>
          <a:p>
            <a:pPr algn="just"/>
            <a:r>
              <a:rPr lang="en-US" dirty="0" smtClean="0"/>
              <a:t>Begin </a:t>
            </a:r>
            <a:r>
              <a:rPr lang="en-US" dirty="0"/>
              <a:t>with open angle bracket </a:t>
            </a:r>
            <a:r>
              <a:rPr lang="en-US" b="1" dirty="0" smtClean="0"/>
              <a:t>&lt; </a:t>
            </a:r>
            <a:r>
              <a:rPr lang="en-US" dirty="0" smtClean="0"/>
              <a:t>and </a:t>
            </a:r>
            <a:r>
              <a:rPr lang="en-US" dirty="0"/>
              <a:t>ends with close angle </a:t>
            </a:r>
            <a:r>
              <a:rPr lang="en-US" dirty="0" smtClean="0"/>
              <a:t>bracket </a:t>
            </a:r>
            <a:r>
              <a:rPr lang="en-US" b="1" dirty="0" smtClean="0"/>
              <a:t>&gt;</a:t>
            </a:r>
            <a:endParaRPr lang="en-US" dirty="0"/>
          </a:p>
          <a:p>
            <a:pPr algn="just"/>
            <a:r>
              <a:rPr lang="en-US" b="1" dirty="0" smtClean="0"/>
              <a:t>For </a:t>
            </a:r>
            <a:r>
              <a:rPr lang="en-US" b="1" dirty="0"/>
              <a:t>example &lt;HTML&gt; </a:t>
            </a:r>
            <a:endParaRPr lang="en-US" dirty="0"/>
          </a:p>
          <a:p>
            <a:pPr algn="just"/>
            <a:r>
              <a:rPr lang="en-US" dirty="0" smtClean="0"/>
              <a:t>HTML </a:t>
            </a:r>
            <a:r>
              <a:rPr lang="en-US" dirty="0"/>
              <a:t>tags can be of two types: </a:t>
            </a:r>
          </a:p>
          <a:p>
            <a:pPr lvl="1" algn="just"/>
            <a:r>
              <a:rPr lang="en-US" b="1" dirty="0" smtClean="0"/>
              <a:t>Paired </a:t>
            </a:r>
            <a:r>
              <a:rPr lang="en-US" b="1" dirty="0"/>
              <a:t>Tags </a:t>
            </a:r>
            <a:endParaRPr lang="en-US" dirty="0"/>
          </a:p>
          <a:p>
            <a:pPr lvl="1" algn="just"/>
            <a:r>
              <a:rPr lang="en-US" b="1" dirty="0" smtClean="0"/>
              <a:t>Singular </a:t>
            </a:r>
            <a:r>
              <a:rPr lang="en-US" b="1" dirty="0"/>
              <a:t>Tags </a:t>
            </a:r>
            <a:endParaRPr lang="en-US" dirty="0"/>
          </a:p>
        </p:txBody>
      </p:sp>
    </p:spTree>
    <p:extLst>
      <p:ext uri="{BB962C8B-B14F-4D97-AF65-F5344CB8AC3E}">
        <p14:creationId xmlns:p14="http://schemas.microsoft.com/office/powerpoint/2010/main" val="16737166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sz="quarter" idx="1"/>
          </p:nvPr>
        </p:nvSpPr>
        <p:spPr/>
        <p:txBody>
          <a:bodyPr>
            <a:normAutofit/>
          </a:bodyPr>
          <a:lstStyle/>
          <a:p>
            <a:pPr algn="just"/>
            <a:r>
              <a:rPr lang="en-US" b="1" dirty="0" smtClean="0"/>
              <a:t>Paired Tags: </a:t>
            </a:r>
            <a:endParaRPr lang="en-US" dirty="0"/>
          </a:p>
          <a:p>
            <a:pPr lvl="1" algn="just"/>
            <a:r>
              <a:rPr lang="en-US" dirty="0" smtClean="0"/>
              <a:t>A </a:t>
            </a:r>
            <a:r>
              <a:rPr lang="en-US" dirty="0"/>
              <a:t>tag is said to be a paired tag if </a:t>
            </a:r>
            <a:r>
              <a:rPr lang="en-US" dirty="0" smtClean="0"/>
              <a:t>it, </a:t>
            </a:r>
            <a:r>
              <a:rPr lang="en-US" dirty="0"/>
              <a:t>along with a companion tag, embeds the text. </a:t>
            </a:r>
          </a:p>
          <a:p>
            <a:pPr lvl="1" algn="just"/>
            <a:r>
              <a:rPr lang="en-US" dirty="0" smtClean="0"/>
              <a:t>&lt;</a:t>
            </a:r>
            <a:r>
              <a:rPr lang="en-US" dirty="0"/>
              <a:t>B&gt; Hello World &lt;/B&gt; </a:t>
            </a:r>
          </a:p>
          <a:p>
            <a:pPr lvl="1" algn="just"/>
            <a:r>
              <a:rPr lang="en-US" dirty="0" smtClean="0"/>
              <a:t>The </a:t>
            </a:r>
            <a:r>
              <a:rPr lang="en-US" dirty="0"/>
              <a:t>first tag &lt;B&gt; is called opening tag and the second tag &lt;/B&gt; is called closing tag. </a:t>
            </a:r>
          </a:p>
          <a:p>
            <a:pPr algn="just"/>
            <a:endParaRPr lang="en-US" dirty="0"/>
          </a:p>
          <a:p>
            <a:pPr algn="just"/>
            <a:r>
              <a:rPr lang="en-US" b="1" dirty="0" smtClean="0"/>
              <a:t>Singular </a:t>
            </a:r>
            <a:r>
              <a:rPr lang="en-US" b="1" dirty="0"/>
              <a:t>Tags: </a:t>
            </a:r>
            <a:endParaRPr lang="en-US" dirty="0"/>
          </a:p>
          <a:p>
            <a:pPr lvl="1" algn="just"/>
            <a:r>
              <a:rPr lang="en-US" dirty="0" smtClean="0"/>
              <a:t>Singular </a:t>
            </a:r>
            <a:r>
              <a:rPr lang="en-US" dirty="0"/>
              <a:t>tag is also called stand-alone tag. </a:t>
            </a:r>
          </a:p>
          <a:p>
            <a:pPr lvl="1" algn="just"/>
            <a:r>
              <a:rPr lang="en-US" dirty="0" smtClean="0"/>
              <a:t>It </a:t>
            </a:r>
            <a:r>
              <a:rPr lang="en-US" dirty="0"/>
              <a:t>does not have a companion tag. </a:t>
            </a:r>
          </a:p>
          <a:p>
            <a:pPr lvl="1" algn="just"/>
            <a:r>
              <a:rPr lang="en-US" dirty="0" smtClean="0"/>
              <a:t>For </a:t>
            </a:r>
            <a:r>
              <a:rPr lang="en-US" dirty="0"/>
              <a:t>example, &lt;BR&gt; is a singular tag, and will insert a line break. </a:t>
            </a:r>
          </a:p>
        </p:txBody>
      </p:sp>
    </p:spTree>
    <p:extLst>
      <p:ext uri="{BB962C8B-B14F-4D97-AF65-F5344CB8AC3E}">
        <p14:creationId xmlns:p14="http://schemas.microsoft.com/office/powerpoint/2010/main" val="25298226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sz="quarter" idx="1"/>
          </p:nvPr>
        </p:nvSpPr>
        <p:spPr/>
        <p:txBody>
          <a:bodyPr>
            <a:normAutofit/>
          </a:bodyPr>
          <a:lstStyle/>
          <a:p>
            <a:pPr algn="just"/>
            <a:r>
              <a:rPr lang="en-US" b="1" dirty="0" smtClean="0"/>
              <a:t>Attributes: </a:t>
            </a:r>
            <a:endParaRPr lang="en-US" dirty="0"/>
          </a:p>
          <a:p>
            <a:pPr lvl="1" algn="just"/>
            <a:r>
              <a:rPr lang="en-US" dirty="0" smtClean="0"/>
              <a:t>Some </a:t>
            </a:r>
            <a:r>
              <a:rPr lang="en-US" dirty="0"/>
              <a:t>HTML tags requires additional information to be supplied to them. </a:t>
            </a:r>
          </a:p>
          <a:p>
            <a:pPr lvl="1" algn="just"/>
            <a:r>
              <a:rPr lang="en-US" dirty="0" smtClean="0"/>
              <a:t>For </a:t>
            </a:r>
            <a:r>
              <a:rPr lang="en-US" dirty="0"/>
              <a:t>instance, when a picture is placed on the screen information like the height and width of the picture can be specified. </a:t>
            </a:r>
          </a:p>
          <a:p>
            <a:pPr lvl="1" algn="just"/>
            <a:r>
              <a:rPr lang="en-US" dirty="0" smtClean="0"/>
              <a:t>Additional </a:t>
            </a:r>
            <a:r>
              <a:rPr lang="en-US" dirty="0"/>
              <a:t>information supplied to HTML tag is known as Attributes of a tag. </a:t>
            </a:r>
          </a:p>
          <a:p>
            <a:pPr lvl="1" algn="just"/>
            <a:r>
              <a:rPr lang="en-US" dirty="0" smtClean="0"/>
              <a:t>Attributes </a:t>
            </a:r>
            <a:r>
              <a:rPr lang="en-US" dirty="0"/>
              <a:t>are written immediately following the tag, separated by a </a:t>
            </a:r>
            <a:r>
              <a:rPr lang="en-US" dirty="0" smtClean="0"/>
              <a:t>space in start tag. </a:t>
            </a:r>
          </a:p>
          <a:p>
            <a:pPr lvl="1" algn="just"/>
            <a:r>
              <a:rPr lang="en-US" dirty="0" smtClean="0"/>
              <a:t>Attributes </a:t>
            </a:r>
            <a:r>
              <a:rPr lang="en-US" dirty="0"/>
              <a:t>usually come in name/value pairs like: name="value"</a:t>
            </a:r>
          </a:p>
        </p:txBody>
      </p:sp>
    </p:spTree>
    <p:extLst>
      <p:ext uri="{BB962C8B-B14F-4D97-AF65-F5344CB8AC3E}">
        <p14:creationId xmlns:p14="http://schemas.microsoft.com/office/powerpoint/2010/main" val="5844895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r>
            <a:br>
              <a:rPr lang="en-US" dirty="0"/>
            </a:br>
            <a:r>
              <a:rPr lang="en-US" dirty="0"/>
              <a:t>Structure of HTML P</a:t>
            </a:r>
            <a:r>
              <a:rPr lang="en-US" dirty="0" smtClean="0"/>
              <a:t>age</a:t>
            </a:r>
            <a:endParaRPr lang="en-US" dirty="0"/>
          </a:p>
        </p:txBody>
      </p:sp>
      <p:sp>
        <p:nvSpPr>
          <p:cNvPr id="3" name="Content Placeholder 2"/>
          <p:cNvSpPr>
            <a:spLocks noGrp="1"/>
          </p:cNvSpPr>
          <p:nvPr>
            <p:ph sz="quarter" idx="1"/>
          </p:nvPr>
        </p:nvSpPr>
        <p:spPr/>
        <p:txBody>
          <a:bodyPr>
            <a:normAutofit/>
          </a:bodyPr>
          <a:lstStyle/>
          <a:p>
            <a:pPr algn="just"/>
            <a:r>
              <a:rPr lang="en-US" dirty="0" smtClean="0"/>
              <a:t>The </a:t>
            </a:r>
            <a:r>
              <a:rPr lang="en-US" dirty="0"/>
              <a:t>entire web page is enclosed within </a:t>
            </a:r>
            <a:r>
              <a:rPr lang="en-US" b="1" dirty="0"/>
              <a:t>&lt;HTML&gt; and &lt;/HTML&gt; </a:t>
            </a:r>
            <a:endParaRPr lang="en-US" dirty="0"/>
          </a:p>
          <a:p>
            <a:pPr algn="just"/>
            <a:r>
              <a:rPr lang="en-US" dirty="0" smtClean="0"/>
              <a:t>Within </a:t>
            </a:r>
            <a:r>
              <a:rPr lang="en-US" dirty="0"/>
              <a:t>these tags two distinct sections are created </a:t>
            </a:r>
            <a:r>
              <a:rPr lang="en-US" b="1" dirty="0"/>
              <a:t>head </a:t>
            </a:r>
            <a:r>
              <a:rPr lang="en-US" dirty="0"/>
              <a:t>and </a:t>
            </a:r>
            <a:r>
              <a:rPr lang="en-US" b="1" dirty="0" smtClean="0"/>
              <a:t>body.</a:t>
            </a:r>
            <a:endParaRPr lang="en-US" dirty="0"/>
          </a:p>
        </p:txBody>
      </p:sp>
    </p:spTree>
    <p:extLst>
      <p:ext uri="{BB962C8B-B14F-4D97-AF65-F5344CB8AC3E}">
        <p14:creationId xmlns:p14="http://schemas.microsoft.com/office/powerpoint/2010/main" val="17758422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5106FE-5F54-4421-9C41-6986DCC1E0AD}"/>
              </a:ext>
            </a:extLst>
          </p:cNvPr>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a:extLst>
              <a:ext uri="{FF2B5EF4-FFF2-40B4-BE49-F238E27FC236}">
                <a16:creationId xmlns="" xmlns:a16="http://schemas.microsoft.com/office/drawing/2014/main" id="{16326518-E310-4D92-9646-9DAEAAE2F262}"/>
              </a:ext>
            </a:extLst>
          </p:cNvPr>
          <p:cNvSpPr>
            <a:spLocks noGrp="1"/>
          </p:cNvSpPr>
          <p:nvPr>
            <p:ph idx="1"/>
          </p:nvPr>
        </p:nvSpPr>
        <p:spPr/>
        <p:txBody>
          <a:bodyPr>
            <a:normAutofit/>
          </a:bodyPr>
          <a:lstStyle/>
          <a:p>
            <a:pPr algn="just"/>
            <a:r>
              <a:rPr lang="en-US" b="1" dirty="0"/>
              <a:t>Head: </a:t>
            </a:r>
            <a:endParaRPr lang="en-US" dirty="0"/>
          </a:p>
          <a:p>
            <a:pPr lvl="1" algn="just"/>
            <a:r>
              <a:rPr lang="en-US" dirty="0"/>
              <a:t>Information is placed in this section is essential to the inner workings of the document and has nothing to do with the contents of the document. </a:t>
            </a:r>
          </a:p>
          <a:p>
            <a:pPr lvl="1" algn="just"/>
            <a:r>
              <a:rPr lang="en-US" dirty="0"/>
              <a:t>All information placed within the &lt;HEAD&gt; &lt;/HEAD&gt; tags is not displayed in the browser. </a:t>
            </a:r>
          </a:p>
          <a:p>
            <a:pPr lvl="1" algn="just"/>
            <a:r>
              <a:rPr lang="en-US" dirty="0"/>
              <a:t>With the exception of the information contained within the &lt;TITLE&gt; &lt;/TITLE&gt; tags</a:t>
            </a:r>
            <a:r>
              <a:rPr lang="en-US" dirty="0" smtClean="0"/>
              <a:t>.</a:t>
            </a:r>
          </a:p>
          <a:p>
            <a:pPr marL="365760" lvl="1" indent="0" algn="just">
              <a:buNone/>
            </a:pPr>
            <a:r>
              <a:rPr lang="en-US" dirty="0" smtClean="0"/>
              <a:t>	&lt;</a:t>
            </a:r>
            <a:r>
              <a:rPr lang="en-US" dirty="0"/>
              <a:t>HEAD&gt; </a:t>
            </a:r>
            <a:endParaRPr lang="en-US" dirty="0" smtClean="0"/>
          </a:p>
          <a:p>
            <a:pPr marL="365760" lvl="1" indent="0" algn="just">
              <a:buNone/>
            </a:pPr>
            <a:r>
              <a:rPr lang="en-US" dirty="0" smtClean="0"/>
              <a:t>	&lt;</a:t>
            </a:r>
            <a:r>
              <a:rPr lang="en-US" dirty="0"/>
              <a:t>TITLE&gt; …… &lt;/TITLE&gt; </a:t>
            </a:r>
          </a:p>
          <a:p>
            <a:pPr marL="365760" lvl="1" indent="0" algn="just">
              <a:buNone/>
            </a:pPr>
            <a:r>
              <a:rPr lang="en-US" dirty="0" smtClean="0"/>
              <a:t>	&lt;/</a:t>
            </a:r>
            <a:r>
              <a:rPr lang="en-US" dirty="0"/>
              <a:t>HEAD&gt; </a:t>
            </a:r>
          </a:p>
        </p:txBody>
      </p:sp>
    </p:spTree>
    <p:extLst>
      <p:ext uri="{BB962C8B-B14F-4D97-AF65-F5344CB8AC3E}">
        <p14:creationId xmlns:p14="http://schemas.microsoft.com/office/powerpoint/2010/main" val="37141455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sz="quarter" idx="1"/>
          </p:nvPr>
        </p:nvSpPr>
        <p:spPr/>
        <p:txBody>
          <a:bodyPr/>
          <a:lstStyle/>
          <a:p>
            <a:pPr algn="just"/>
            <a:r>
              <a:rPr lang="en-US" b="1" dirty="0" smtClean="0"/>
              <a:t>Body</a:t>
            </a:r>
            <a:r>
              <a:rPr lang="en-US" b="1" dirty="0"/>
              <a:t>: </a:t>
            </a:r>
            <a:endParaRPr lang="en-US" dirty="0"/>
          </a:p>
          <a:p>
            <a:pPr lvl="1" algn="just"/>
            <a:r>
              <a:rPr lang="en-US" dirty="0" smtClean="0"/>
              <a:t>The </a:t>
            </a:r>
            <a:r>
              <a:rPr lang="en-US" dirty="0"/>
              <a:t>tags used to indicate the start and end of the main body or textual information are</a:t>
            </a:r>
            <a:r>
              <a:rPr lang="en-US" dirty="0" smtClean="0"/>
              <a:t>:</a:t>
            </a:r>
            <a:endParaRPr lang="en-US" dirty="0"/>
          </a:p>
          <a:p>
            <a:pPr marL="365760" lvl="1" indent="0" algn="just">
              <a:buNone/>
            </a:pPr>
            <a:r>
              <a:rPr lang="en-US" dirty="0" smtClean="0"/>
              <a:t>	&lt;</a:t>
            </a:r>
            <a:r>
              <a:rPr lang="en-US" dirty="0"/>
              <a:t>BODY&gt; </a:t>
            </a:r>
          </a:p>
          <a:p>
            <a:pPr marL="365760" lvl="1" indent="0" algn="just">
              <a:buNone/>
            </a:pPr>
            <a:r>
              <a:rPr lang="en-US" dirty="0" smtClean="0"/>
              <a:t>	….. </a:t>
            </a:r>
            <a:endParaRPr lang="en-US" dirty="0"/>
          </a:p>
          <a:p>
            <a:pPr marL="365760" lvl="1" indent="0" algn="just">
              <a:buNone/>
            </a:pPr>
            <a:r>
              <a:rPr lang="en-US" dirty="0" smtClean="0"/>
              <a:t>	&lt;/</a:t>
            </a:r>
            <a:r>
              <a:rPr lang="en-US" dirty="0"/>
              <a:t>BODY&gt; </a:t>
            </a:r>
          </a:p>
          <a:p>
            <a:pPr lvl="1" algn="just"/>
            <a:r>
              <a:rPr lang="en-US" dirty="0"/>
              <a:t>Pages default like background color, text color, font size and so on can be specified as attributes of the &lt;BODY&gt; tag. </a:t>
            </a:r>
          </a:p>
          <a:p>
            <a:pPr algn="just"/>
            <a:endParaRPr lang="en-US" dirty="0"/>
          </a:p>
        </p:txBody>
      </p:sp>
    </p:spTree>
    <p:extLst>
      <p:ext uri="{BB962C8B-B14F-4D97-AF65-F5344CB8AC3E}">
        <p14:creationId xmlns:p14="http://schemas.microsoft.com/office/powerpoint/2010/main" val="808553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90800"/>
            <a:ext cx="719137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3547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
          </p:nvPr>
        </p:nvSpPr>
        <p:spPr/>
        <p:txBody>
          <a:bodyPr>
            <a:normAutofit/>
          </a:bodyPr>
          <a:lstStyle/>
          <a:p>
            <a:pPr algn="just"/>
            <a:r>
              <a:rPr lang="en-US" dirty="0" smtClean="0"/>
              <a:t>Web Development</a:t>
            </a:r>
          </a:p>
          <a:p>
            <a:pPr algn="just"/>
            <a:r>
              <a:rPr lang="en-US" dirty="0" smtClean="0"/>
              <a:t>Introduction </a:t>
            </a:r>
            <a:r>
              <a:rPr lang="en-US" dirty="0"/>
              <a:t>to HTML</a:t>
            </a:r>
          </a:p>
          <a:p>
            <a:pPr algn="just"/>
            <a:r>
              <a:rPr lang="en-US" dirty="0" smtClean="0"/>
              <a:t>Basic </a:t>
            </a:r>
            <a:r>
              <a:rPr lang="en-US" dirty="0"/>
              <a:t>Structure of a HTML </a:t>
            </a:r>
            <a:r>
              <a:rPr lang="en-US" dirty="0" smtClean="0"/>
              <a:t>page</a:t>
            </a:r>
          </a:p>
          <a:p>
            <a:pPr algn="just"/>
            <a:r>
              <a:rPr lang="en-US" dirty="0" smtClean="0"/>
              <a:t>Tags &amp; Attributes</a:t>
            </a:r>
          </a:p>
          <a:p>
            <a:pPr algn="just"/>
            <a:r>
              <a:rPr lang="en-US" dirty="0" smtClean="0"/>
              <a:t>Paragraphs </a:t>
            </a:r>
            <a:r>
              <a:rPr lang="en-US" smtClean="0"/>
              <a:t>in HTML</a:t>
            </a:r>
            <a:endParaRPr lang="en-US" dirty="0"/>
          </a:p>
          <a:p>
            <a:pPr algn="just"/>
            <a:r>
              <a:rPr lang="en-US" dirty="0" smtClean="0"/>
              <a:t>Text </a:t>
            </a:r>
            <a:r>
              <a:rPr lang="en-US" dirty="0"/>
              <a:t>formatting </a:t>
            </a:r>
            <a:r>
              <a:rPr lang="en-US" dirty="0" smtClean="0"/>
              <a:t>Tags </a:t>
            </a:r>
            <a:r>
              <a:rPr lang="en-US" dirty="0"/>
              <a:t>in </a:t>
            </a:r>
            <a:r>
              <a:rPr lang="en-US" dirty="0" smtClean="0"/>
              <a:t>HTML</a:t>
            </a:r>
          </a:p>
          <a:p>
            <a:pPr algn="just"/>
            <a:r>
              <a:rPr lang="en-US" dirty="0" smtClean="0"/>
              <a:t>Environment Setting</a:t>
            </a:r>
          </a:p>
        </p:txBody>
      </p:sp>
    </p:spTree>
    <p:extLst>
      <p:ext uri="{BB962C8B-B14F-4D97-AF65-F5344CB8AC3E}">
        <p14:creationId xmlns:p14="http://schemas.microsoft.com/office/powerpoint/2010/main" val="24801585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Body Tag</a:t>
            </a:r>
            <a:endParaRPr lang="en-US" dirty="0"/>
          </a:p>
        </p:txBody>
      </p:sp>
      <p:sp>
        <p:nvSpPr>
          <p:cNvPr id="3" name="Content Placeholder 2"/>
          <p:cNvSpPr>
            <a:spLocks noGrp="1"/>
          </p:cNvSpPr>
          <p:nvPr>
            <p:ph sz="quarter" idx="1"/>
          </p:nvPr>
        </p:nvSpPr>
        <p:spPr/>
        <p:txBody>
          <a:bodyPr>
            <a:normAutofit/>
          </a:bodyPr>
          <a:lstStyle/>
          <a:p>
            <a:r>
              <a:rPr lang="en-US" b="1" dirty="0" smtClean="0"/>
              <a:t>Attributes </a:t>
            </a:r>
            <a:endParaRPr lang="en-US" dirty="0"/>
          </a:p>
          <a:p>
            <a:pPr lvl="1"/>
            <a:r>
              <a:rPr lang="en-US" b="1" dirty="0" smtClean="0"/>
              <a:t>BGCOLOR</a:t>
            </a:r>
            <a:r>
              <a:rPr lang="en-US" b="1" dirty="0"/>
              <a:t>: </a:t>
            </a:r>
            <a:r>
              <a:rPr lang="en-US" dirty="0"/>
              <a:t>Change the background color </a:t>
            </a:r>
          </a:p>
          <a:p>
            <a:pPr lvl="1"/>
            <a:r>
              <a:rPr lang="en-US" b="1" dirty="0" smtClean="0"/>
              <a:t>BACKGROUND</a:t>
            </a:r>
            <a:r>
              <a:rPr lang="en-US" b="1" dirty="0"/>
              <a:t>: </a:t>
            </a:r>
            <a:r>
              <a:rPr lang="en-US" dirty="0"/>
              <a:t>Place an image at background </a:t>
            </a:r>
          </a:p>
          <a:p>
            <a:pPr lvl="1"/>
            <a:r>
              <a:rPr lang="en-US" b="1" dirty="0" smtClean="0"/>
              <a:t>TEXT: </a:t>
            </a:r>
            <a:r>
              <a:rPr lang="en-US" dirty="0"/>
              <a:t>Change the color of the body text </a:t>
            </a:r>
          </a:p>
          <a:p>
            <a:r>
              <a:rPr lang="en-US" b="1" dirty="0" smtClean="0"/>
              <a:t>Example </a:t>
            </a:r>
            <a:endParaRPr lang="en-US" dirty="0"/>
          </a:p>
          <a:p>
            <a:pPr lvl="1"/>
            <a:r>
              <a:rPr lang="en-US" dirty="0" smtClean="0"/>
              <a:t>&lt;</a:t>
            </a:r>
            <a:r>
              <a:rPr lang="en-US" dirty="0"/>
              <a:t>BODY </a:t>
            </a:r>
            <a:r>
              <a:rPr lang="en-US" dirty="0" smtClean="0"/>
              <a:t>BGCOLOR=123345 TEXT=Red&gt; </a:t>
            </a:r>
            <a:endParaRPr lang="en-US" dirty="0"/>
          </a:p>
          <a:p>
            <a:pPr lvl="1"/>
            <a:r>
              <a:rPr lang="en-US" dirty="0" smtClean="0"/>
              <a:t>&lt;</a:t>
            </a:r>
            <a:r>
              <a:rPr lang="en-US" dirty="0"/>
              <a:t>BODY BACKGROUND=“img.jpg” TEXT=Red&gt; </a:t>
            </a:r>
          </a:p>
          <a:p>
            <a:pPr lvl="1"/>
            <a:r>
              <a:rPr lang="en-US" dirty="0" smtClean="0"/>
              <a:t>&lt;</a:t>
            </a:r>
            <a:r>
              <a:rPr lang="en-US" dirty="0"/>
              <a:t>BODY BACKGROUND=“starfield.gif” TEXT=“red”&gt; </a:t>
            </a:r>
          </a:p>
        </p:txBody>
      </p:sp>
    </p:spTree>
    <p:extLst>
      <p:ext uri="{BB962C8B-B14F-4D97-AF65-F5344CB8AC3E}">
        <p14:creationId xmlns:p14="http://schemas.microsoft.com/office/powerpoint/2010/main" val="2427190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Color code</a:t>
            </a:r>
            <a:endParaRPr lang="en-US" dirty="0"/>
          </a:p>
        </p:txBody>
      </p:sp>
      <p:sp>
        <p:nvSpPr>
          <p:cNvPr id="3" name="Content Placeholder 2"/>
          <p:cNvSpPr>
            <a:spLocks noGrp="1"/>
          </p:cNvSpPr>
          <p:nvPr>
            <p:ph sz="quarter" idx="1"/>
          </p:nvPr>
        </p:nvSpPr>
        <p:spPr/>
        <p:txBody>
          <a:bodyPr/>
          <a:lstStyle/>
          <a:p>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1" y="1524000"/>
            <a:ext cx="7696198"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15336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21CB41-9DF5-4332-B45A-FB0912A5E4CE}"/>
              </a:ext>
            </a:extLst>
          </p:cNvPr>
          <p:cNvSpPr>
            <a:spLocks noGrp="1"/>
          </p:cNvSpPr>
          <p:nvPr>
            <p:ph type="title"/>
          </p:nvPr>
        </p:nvSpPr>
        <p:spPr/>
        <p:txBody>
          <a:bodyPr/>
          <a:lstStyle/>
          <a:p>
            <a:r>
              <a:rPr lang="en-US" dirty="0" smtClean="0"/>
              <a:t>Paragraphs in HTML</a:t>
            </a:r>
            <a:endParaRPr lang="en-US" dirty="0"/>
          </a:p>
        </p:txBody>
      </p:sp>
      <p:sp>
        <p:nvSpPr>
          <p:cNvPr id="3" name="Content Placeholder 2">
            <a:extLst>
              <a:ext uri="{FF2B5EF4-FFF2-40B4-BE49-F238E27FC236}">
                <a16:creationId xmlns="" xmlns:a16="http://schemas.microsoft.com/office/drawing/2014/main" id="{301B3BE2-C592-495B-82DA-5BE739CCB294}"/>
              </a:ext>
            </a:extLst>
          </p:cNvPr>
          <p:cNvSpPr>
            <a:spLocks noGrp="1"/>
          </p:cNvSpPr>
          <p:nvPr>
            <p:ph idx="1"/>
          </p:nvPr>
        </p:nvSpPr>
        <p:spPr/>
        <p:txBody>
          <a:bodyPr>
            <a:normAutofit/>
          </a:bodyPr>
          <a:lstStyle/>
          <a:p>
            <a:pPr algn="just"/>
            <a:r>
              <a:rPr lang="en-US" b="1" dirty="0" smtClean="0"/>
              <a:t>Paragraph Breaks:</a:t>
            </a:r>
            <a:endParaRPr lang="en-US" b="1" dirty="0"/>
          </a:p>
          <a:p>
            <a:pPr lvl="1" algn="just"/>
            <a:r>
              <a:rPr lang="en-US" dirty="0" smtClean="0"/>
              <a:t>A </a:t>
            </a:r>
            <a:r>
              <a:rPr lang="en-US" dirty="0"/>
              <a:t>blank line always separate paragraphs in textual material. </a:t>
            </a:r>
          </a:p>
          <a:p>
            <a:pPr lvl="1" algn="just"/>
            <a:r>
              <a:rPr lang="en-US" dirty="0" smtClean="0"/>
              <a:t>The </a:t>
            </a:r>
            <a:r>
              <a:rPr lang="en-US" dirty="0"/>
              <a:t>tag that provide this function is &lt;P&gt;…&lt;/P&gt; . </a:t>
            </a:r>
          </a:p>
          <a:p>
            <a:pPr lvl="1" algn="just"/>
            <a:r>
              <a:rPr lang="en-US" dirty="0" smtClean="0"/>
              <a:t>The </a:t>
            </a:r>
            <a:r>
              <a:rPr lang="en-US" dirty="0"/>
              <a:t>&lt;p&gt; tag defines a paragraph. Browsers automatically add a single blank line before and after each &lt;p&gt; element. </a:t>
            </a:r>
            <a:endParaRPr lang="en-US" dirty="0" smtClean="0"/>
          </a:p>
          <a:p>
            <a:pPr algn="just"/>
            <a:r>
              <a:rPr lang="en-US" dirty="0" smtClean="0"/>
              <a:t>Example</a:t>
            </a:r>
            <a:r>
              <a:rPr lang="en-US" dirty="0"/>
              <a:t>: </a:t>
            </a:r>
          </a:p>
          <a:p>
            <a:pPr lvl="1" algn="just"/>
            <a:r>
              <a:rPr lang="en-US" dirty="0"/>
              <a:t>&lt;P&gt; A channel is a dedicated path for data to flow along. It doesn’t bother too much about error correction on its own. &lt;/P&gt; &lt;P&gt; So a channel can be very </a:t>
            </a:r>
            <a:r>
              <a:rPr lang="en-US" dirty="0" smtClean="0"/>
              <a:t>fast.&lt;</a:t>
            </a:r>
            <a:r>
              <a:rPr lang="en-US" dirty="0"/>
              <a:t>P</a:t>
            </a:r>
            <a:r>
              <a:rPr lang="en-US" dirty="0" smtClean="0"/>
              <a:t>/&gt;</a:t>
            </a:r>
            <a:endParaRPr lang="en-US" dirty="0"/>
          </a:p>
        </p:txBody>
      </p:sp>
    </p:spTree>
    <p:extLst>
      <p:ext uri="{BB962C8B-B14F-4D97-AF65-F5344CB8AC3E}">
        <p14:creationId xmlns:p14="http://schemas.microsoft.com/office/powerpoint/2010/main" val="34419581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21CB41-9DF5-4332-B45A-FB0912A5E4CE}"/>
              </a:ext>
            </a:extLst>
          </p:cNvPr>
          <p:cNvSpPr>
            <a:spLocks noGrp="1"/>
          </p:cNvSpPr>
          <p:nvPr>
            <p:ph type="title"/>
          </p:nvPr>
        </p:nvSpPr>
        <p:spPr/>
        <p:txBody>
          <a:bodyPr/>
          <a:lstStyle/>
          <a:p>
            <a:r>
              <a:rPr lang="en-US" dirty="0" smtClean="0"/>
              <a:t>Paragraphs in HTML</a:t>
            </a:r>
            <a:endParaRPr lang="en-US" dirty="0"/>
          </a:p>
        </p:txBody>
      </p:sp>
      <p:sp>
        <p:nvSpPr>
          <p:cNvPr id="3" name="Content Placeholder 2">
            <a:extLst>
              <a:ext uri="{FF2B5EF4-FFF2-40B4-BE49-F238E27FC236}">
                <a16:creationId xmlns="" xmlns:a16="http://schemas.microsoft.com/office/drawing/2014/main" id="{301B3BE2-C592-495B-82DA-5BE739CCB294}"/>
              </a:ext>
            </a:extLst>
          </p:cNvPr>
          <p:cNvSpPr>
            <a:spLocks noGrp="1"/>
          </p:cNvSpPr>
          <p:nvPr>
            <p:ph idx="1"/>
          </p:nvPr>
        </p:nvSpPr>
        <p:spPr/>
        <p:txBody>
          <a:bodyPr>
            <a:normAutofit lnSpcReduction="10000"/>
          </a:bodyPr>
          <a:lstStyle/>
          <a:p>
            <a:pPr algn="just"/>
            <a:r>
              <a:rPr lang="en-US" dirty="0" smtClean="0"/>
              <a:t>Paragraph Breaks:</a:t>
            </a:r>
            <a:endParaRPr lang="en-US" dirty="0"/>
          </a:p>
          <a:p>
            <a:pPr lvl="1" algn="just"/>
            <a:r>
              <a:rPr lang="en-US" dirty="0"/>
              <a:t>The HTML &lt;pre&gt; element defines preformatted text.</a:t>
            </a:r>
          </a:p>
          <a:p>
            <a:pPr lvl="1" algn="just"/>
            <a:r>
              <a:rPr lang="en-US" dirty="0"/>
              <a:t>The text inside a &lt;pre&gt; element is displayed in a fixed-width font (usually Courier), and it preserves both spaces and line </a:t>
            </a:r>
            <a:r>
              <a:rPr lang="en-US" dirty="0" smtClean="0"/>
              <a:t>breaks.</a:t>
            </a:r>
            <a:r>
              <a:rPr lang="en-US" dirty="0"/>
              <a:t> </a:t>
            </a:r>
          </a:p>
          <a:p>
            <a:pPr algn="just"/>
            <a:r>
              <a:rPr lang="en-US" dirty="0" smtClean="0"/>
              <a:t>Example</a:t>
            </a:r>
            <a:r>
              <a:rPr lang="en-US" dirty="0"/>
              <a:t>: </a:t>
            </a:r>
          </a:p>
          <a:p>
            <a:pPr lvl="1"/>
            <a:r>
              <a:rPr lang="en-US" dirty="0"/>
              <a:t>&lt;pre&gt;</a:t>
            </a:r>
            <a:br>
              <a:rPr lang="en-US" dirty="0"/>
            </a:br>
            <a:r>
              <a:rPr lang="en-US" dirty="0"/>
              <a:t>  My Bonnie lies over the ocean.</a:t>
            </a:r>
            <a:br>
              <a:rPr lang="en-US" dirty="0"/>
            </a:br>
            <a:r>
              <a:rPr lang="en-US" dirty="0"/>
              <a:t/>
            </a:r>
            <a:br>
              <a:rPr lang="en-US" dirty="0"/>
            </a:br>
            <a:r>
              <a:rPr lang="en-US" dirty="0"/>
              <a:t>  My Bonnie lies over the sea.</a:t>
            </a:r>
            <a:br>
              <a:rPr lang="en-US" dirty="0"/>
            </a:br>
            <a:r>
              <a:rPr lang="en-US" dirty="0"/>
              <a:t/>
            </a:r>
            <a:br>
              <a:rPr lang="en-US" dirty="0"/>
            </a:br>
            <a:r>
              <a:rPr lang="en-US" dirty="0"/>
              <a:t>  My Bonnie lies over the ocean.</a:t>
            </a:r>
            <a:br>
              <a:rPr lang="en-US" dirty="0"/>
            </a:br>
            <a:r>
              <a:rPr lang="en-US" dirty="0"/>
              <a:t/>
            </a:r>
            <a:br>
              <a:rPr lang="en-US" dirty="0"/>
            </a:br>
            <a:r>
              <a:rPr lang="en-US" dirty="0"/>
              <a:t>  Oh, bring back my Bonnie to me.</a:t>
            </a:r>
            <a:br>
              <a:rPr lang="en-US" dirty="0"/>
            </a:br>
            <a:r>
              <a:rPr lang="en-US" dirty="0"/>
              <a:t>&lt;/pre&gt;</a:t>
            </a:r>
          </a:p>
        </p:txBody>
      </p:sp>
      <p:sp>
        <p:nvSpPr>
          <p:cNvPr id="4" name="Rectangle 1"/>
          <p:cNvSpPr>
            <a:spLocks noChangeArrowheads="1"/>
          </p:cNvSpPr>
          <p:nvPr/>
        </p:nvSpPr>
        <p:spPr bwMode="auto">
          <a:xfrm>
            <a:off x="0" y="97795"/>
            <a:ext cx="248786"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anose="020B0604030504040204" pitchFamily="34"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1545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7546C0-D529-470E-99B3-7A43C7E3373C}"/>
              </a:ext>
            </a:extLst>
          </p:cNvPr>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a:extLst>
              <a:ext uri="{FF2B5EF4-FFF2-40B4-BE49-F238E27FC236}">
                <a16:creationId xmlns="" xmlns:a16="http://schemas.microsoft.com/office/drawing/2014/main" id="{958F2F25-2CA5-4F9C-9011-40914167E80A}"/>
              </a:ext>
            </a:extLst>
          </p:cNvPr>
          <p:cNvSpPr>
            <a:spLocks noGrp="1"/>
          </p:cNvSpPr>
          <p:nvPr>
            <p:ph idx="1"/>
          </p:nvPr>
        </p:nvSpPr>
        <p:spPr/>
        <p:txBody>
          <a:bodyPr>
            <a:normAutofit/>
          </a:bodyPr>
          <a:lstStyle/>
          <a:p>
            <a:r>
              <a:rPr lang="en-US" b="1" dirty="0" smtClean="0"/>
              <a:t>Line </a:t>
            </a:r>
            <a:r>
              <a:rPr lang="en-US" b="1" dirty="0"/>
              <a:t>Breaks </a:t>
            </a:r>
            <a:endParaRPr lang="en-US" dirty="0"/>
          </a:p>
          <a:p>
            <a:pPr lvl="1"/>
            <a:r>
              <a:rPr lang="en-US" dirty="0" smtClean="0"/>
              <a:t>When </a:t>
            </a:r>
            <a:r>
              <a:rPr lang="en-US" dirty="0"/>
              <a:t>text needs to start from a new line, the &lt;BR&gt; tag should be used. </a:t>
            </a:r>
          </a:p>
          <a:p>
            <a:pPr lvl="1"/>
            <a:r>
              <a:rPr lang="en-US" dirty="0" smtClean="0"/>
              <a:t>This </a:t>
            </a:r>
            <a:r>
              <a:rPr lang="en-US" dirty="0"/>
              <a:t>tag simply jumps to the start of the next line. </a:t>
            </a:r>
          </a:p>
          <a:p>
            <a:r>
              <a:rPr lang="en-US" dirty="0"/>
              <a:t>Example: </a:t>
            </a:r>
          </a:p>
          <a:p>
            <a:pPr lvl="1"/>
            <a:r>
              <a:rPr lang="en-US" dirty="0"/>
              <a:t>Software Technology Park, &lt;BR&gt; Service Road, I-9/3 &lt;BR&gt; </a:t>
            </a:r>
            <a:r>
              <a:rPr lang="en-US" dirty="0" smtClean="0"/>
              <a:t>Islamabad. </a:t>
            </a:r>
            <a:endParaRPr lang="en-US" dirty="0"/>
          </a:p>
          <a:p>
            <a:r>
              <a:rPr lang="en-US" dirty="0"/>
              <a:t>Output: </a:t>
            </a:r>
          </a:p>
          <a:p>
            <a:pPr lvl="1"/>
            <a:r>
              <a:rPr lang="en-US" dirty="0"/>
              <a:t>Software Technology Park, </a:t>
            </a:r>
          </a:p>
          <a:p>
            <a:pPr lvl="1"/>
            <a:r>
              <a:rPr lang="en-US" dirty="0"/>
              <a:t>Service Road, I-9/3 </a:t>
            </a:r>
          </a:p>
          <a:p>
            <a:pPr lvl="1"/>
            <a:r>
              <a:rPr lang="en-US" dirty="0" smtClean="0"/>
              <a:t>Islamabad. </a:t>
            </a:r>
            <a:endParaRPr lang="en-US" spc="-20" dirty="0">
              <a:cs typeface="Calibri"/>
            </a:endParaRPr>
          </a:p>
        </p:txBody>
      </p:sp>
    </p:spTree>
    <p:extLst>
      <p:ext uri="{BB962C8B-B14F-4D97-AF65-F5344CB8AC3E}">
        <p14:creationId xmlns:p14="http://schemas.microsoft.com/office/powerpoint/2010/main" val="9843210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7546C0-D529-470E-99B3-7A43C7E3373C}"/>
              </a:ext>
            </a:extLst>
          </p:cNvPr>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a:extLst>
              <a:ext uri="{FF2B5EF4-FFF2-40B4-BE49-F238E27FC236}">
                <a16:creationId xmlns="" xmlns:a16="http://schemas.microsoft.com/office/drawing/2014/main" id="{958F2F25-2CA5-4F9C-9011-40914167E80A}"/>
              </a:ext>
            </a:extLst>
          </p:cNvPr>
          <p:cNvSpPr>
            <a:spLocks noGrp="1"/>
          </p:cNvSpPr>
          <p:nvPr>
            <p:ph idx="1"/>
          </p:nvPr>
        </p:nvSpPr>
        <p:spPr/>
        <p:txBody>
          <a:bodyPr>
            <a:normAutofit/>
          </a:bodyPr>
          <a:lstStyle/>
          <a:p>
            <a:r>
              <a:rPr lang="en-US" b="1" dirty="0" smtClean="0"/>
              <a:t>Horizontal Line</a:t>
            </a:r>
            <a:endParaRPr lang="en-US" dirty="0"/>
          </a:p>
          <a:p>
            <a:pPr lvl="1"/>
            <a:r>
              <a:rPr lang="en-US" dirty="0"/>
              <a:t>The &lt;</a:t>
            </a:r>
            <a:r>
              <a:rPr lang="en-US" dirty="0" err="1"/>
              <a:t>hr</a:t>
            </a:r>
            <a:r>
              <a:rPr lang="en-US" dirty="0"/>
              <a:t>&gt; tag defines a thematic break in an HTML page, and is most often displayed as a horizontal rule. </a:t>
            </a:r>
          </a:p>
          <a:p>
            <a:pPr lvl="1"/>
            <a:r>
              <a:rPr lang="en-US" sz="2400" dirty="0">
                <a:solidFill>
                  <a:srgbClr val="000000"/>
                </a:solidFill>
                <a:latin typeface="+mj-lt"/>
              </a:rPr>
              <a:t>The </a:t>
            </a:r>
            <a:r>
              <a:rPr lang="en-US" sz="2400" dirty="0">
                <a:latin typeface="+mj-lt"/>
              </a:rPr>
              <a:t>&lt;</a:t>
            </a:r>
            <a:r>
              <a:rPr lang="en-US" sz="2400" dirty="0" err="1">
                <a:latin typeface="+mj-lt"/>
              </a:rPr>
              <a:t>hr</a:t>
            </a:r>
            <a:r>
              <a:rPr lang="en-US" sz="2400" dirty="0">
                <a:latin typeface="+mj-lt"/>
              </a:rPr>
              <a:t>&gt;</a:t>
            </a:r>
            <a:r>
              <a:rPr lang="en-US" sz="2400" dirty="0">
                <a:solidFill>
                  <a:srgbClr val="000000"/>
                </a:solidFill>
                <a:latin typeface="+mj-lt"/>
              </a:rPr>
              <a:t> tag is an empty tag, </a:t>
            </a:r>
            <a:r>
              <a:rPr lang="en-US" sz="2400" dirty="0" smtClean="0">
                <a:solidFill>
                  <a:srgbClr val="000000"/>
                </a:solidFill>
                <a:latin typeface="+mj-lt"/>
              </a:rPr>
              <a:t>which means </a:t>
            </a:r>
            <a:r>
              <a:rPr lang="en-US" sz="2400" dirty="0">
                <a:solidFill>
                  <a:srgbClr val="000000"/>
                </a:solidFill>
                <a:latin typeface="+mj-lt"/>
              </a:rPr>
              <a:t>that it has no end tag</a:t>
            </a:r>
            <a:r>
              <a:rPr lang="en-US" sz="2400" dirty="0" smtClean="0">
                <a:solidFill>
                  <a:srgbClr val="000000"/>
                </a:solidFill>
                <a:latin typeface="+mj-lt"/>
              </a:rPr>
              <a:t>.</a:t>
            </a:r>
            <a:endParaRPr lang="en-US" dirty="0">
              <a:latin typeface="+mj-lt"/>
            </a:endParaRPr>
          </a:p>
          <a:p>
            <a:r>
              <a:rPr lang="en-US" dirty="0"/>
              <a:t>Example: </a:t>
            </a:r>
          </a:p>
          <a:p>
            <a:pPr lvl="1"/>
            <a:r>
              <a:rPr lang="en-US" dirty="0"/>
              <a:t>&lt;h1&gt;This is heading 1&lt;/h1&gt;</a:t>
            </a:r>
            <a:br>
              <a:rPr lang="en-US" dirty="0"/>
            </a:br>
            <a:r>
              <a:rPr lang="en-US" dirty="0"/>
              <a:t>&lt;p&gt;This is some text.&lt;/p&gt;</a:t>
            </a:r>
            <a:br>
              <a:rPr lang="en-US" dirty="0"/>
            </a:br>
            <a:r>
              <a:rPr lang="en-US" dirty="0"/>
              <a:t>&lt;</a:t>
            </a:r>
            <a:r>
              <a:rPr lang="en-US" dirty="0" err="1"/>
              <a:t>hr</a:t>
            </a:r>
            <a:r>
              <a:rPr lang="en-US" dirty="0"/>
              <a:t>&gt;</a:t>
            </a:r>
            <a:br>
              <a:rPr lang="en-US" dirty="0"/>
            </a:br>
            <a:r>
              <a:rPr lang="en-US" dirty="0"/>
              <a:t>&lt;h2&gt;This is heading 2&lt;/h2&gt;</a:t>
            </a:r>
            <a:br>
              <a:rPr lang="en-US" dirty="0"/>
            </a:br>
            <a:r>
              <a:rPr lang="en-US" dirty="0"/>
              <a:t>&lt;p&gt;This is some other text.&lt;/p&gt;</a:t>
            </a:r>
            <a:br>
              <a:rPr lang="en-US" dirty="0"/>
            </a:br>
            <a:r>
              <a:rPr lang="en-US" dirty="0"/>
              <a:t>&lt;</a:t>
            </a:r>
            <a:r>
              <a:rPr lang="en-US" dirty="0" err="1" smtClean="0"/>
              <a:t>hr</a:t>
            </a:r>
            <a:r>
              <a:rPr lang="en-US" dirty="0" smtClean="0"/>
              <a:t>&gt;</a:t>
            </a:r>
            <a:endParaRPr lang="en-US" dirty="0"/>
          </a:p>
        </p:txBody>
      </p:sp>
      <p:sp>
        <p:nvSpPr>
          <p:cNvPr id="4" name="Rectangle 1"/>
          <p:cNvSpPr>
            <a:spLocks noChangeArrowheads="1"/>
          </p:cNvSpPr>
          <p:nvPr/>
        </p:nvSpPr>
        <p:spPr bwMode="auto">
          <a:xfrm>
            <a:off x="0" y="-130805"/>
            <a:ext cx="26481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anose="020B0604030504040204" pitchFamily="34" charset="0"/>
              </a:rPr>
              <a:t>.</a:t>
            </a: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4565"/>
            <a:ext cx="184731"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43455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707"/>
            <a:ext cx="7467600" cy="1143000"/>
          </a:xfrm>
        </p:spPr>
        <p:txBody>
          <a:bodyPr/>
          <a:lstStyle/>
          <a:p>
            <a:r>
              <a:rPr lang="en-US" dirty="0" smtClean="0"/>
              <a:t>Style Attribute</a:t>
            </a:r>
            <a:endParaRPr lang="en-US" dirty="0"/>
          </a:p>
        </p:txBody>
      </p:sp>
      <p:sp>
        <p:nvSpPr>
          <p:cNvPr id="3" name="Content Placeholder 2"/>
          <p:cNvSpPr>
            <a:spLocks noGrp="1"/>
          </p:cNvSpPr>
          <p:nvPr>
            <p:ph sz="quarter" idx="1"/>
          </p:nvPr>
        </p:nvSpPr>
        <p:spPr>
          <a:xfrm>
            <a:off x="457200" y="1129352"/>
            <a:ext cx="7467600" cy="5423847"/>
          </a:xfrm>
        </p:spPr>
        <p:txBody>
          <a:bodyPr>
            <a:normAutofit fontScale="85000" lnSpcReduction="20000"/>
          </a:bodyPr>
          <a:lstStyle/>
          <a:p>
            <a:r>
              <a:rPr lang="en-US" dirty="0" smtClean="0"/>
              <a:t>Setting </a:t>
            </a:r>
            <a:r>
              <a:rPr lang="en-US" dirty="0"/>
              <a:t>the style of an HTML element, can be done with the style </a:t>
            </a:r>
            <a:r>
              <a:rPr lang="en-US" dirty="0" smtClean="0"/>
              <a:t>attribute.</a:t>
            </a:r>
          </a:p>
          <a:p>
            <a:r>
              <a:rPr lang="en-US" dirty="0" smtClean="0"/>
              <a:t>The </a:t>
            </a:r>
            <a:r>
              <a:rPr lang="en-US" dirty="0"/>
              <a:t>HTML style attribute has the following syntax</a:t>
            </a:r>
            <a:r>
              <a:rPr lang="en-US" dirty="0" smtClean="0"/>
              <a:t>:</a:t>
            </a:r>
          </a:p>
          <a:p>
            <a:pPr marL="365760" lvl="1" indent="0" algn="ctr">
              <a:buNone/>
            </a:pPr>
            <a:r>
              <a:rPr lang="en-US" dirty="0"/>
              <a:t>&lt;</a:t>
            </a:r>
            <a:r>
              <a:rPr lang="en-US" i="1" dirty="0" err="1"/>
              <a:t>tagname</a:t>
            </a:r>
            <a:r>
              <a:rPr lang="en-US" dirty="0"/>
              <a:t> style="</a:t>
            </a:r>
            <a:r>
              <a:rPr lang="en-US" i="1" dirty="0" err="1"/>
              <a:t>property</a:t>
            </a:r>
            <a:r>
              <a:rPr lang="en-US" dirty="0" err="1"/>
              <a:t>:</a:t>
            </a:r>
            <a:r>
              <a:rPr lang="en-US" i="1" dirty="0" err="1"/>
              <a:t>value</a:t>
            </a:r>
            <a:r>
              <a:rPr lang="en-US" i="1" dirty="0" smtClean="0"/>
              <a:t>;</a:t>
            </a:r>
            <a:r>
              <a:rPr lang="en-US" dirty="0" smtClean="0"/>
              <a:t>"&gt;</a:t>
            </a:r>
          </a:p>
          <a:p>
            <a:pPr marL="365760" lvl="1" indent="0" algn="ctr">
              <a:buNone/>
            </a:pPr>
            <a:r>
              <a:rPr lang="en-US" dirty="0"/>
              <a:t>The </a:t>
            </a:r>
            <a:r>
              <a:rPr lang="en-US" b="1" i="1" dirty="0"/>
              <a:t>property</a:t>
            </a:r>
            <a:r>
              <a:rPr lang="en-US" dirty="0"/>
              <a:t> is a CSS property. The </a:t>
            </a:r>
            <a:r>
              <a:rPr lang="en-US" b="1" i="1" dirty="0"/>
              <a:t>value</a:t>
            </a:r>
            <a:r>
              <a:rPr lang="en-US" dirty="0"/>
              <a:t> is a CSS value</a:t>
            </a:r>
            <a:r>
              <a:rPr lang="en-US" dirty="0" smtClean="0"/>
              <a:t>.</a:t>
            </a:r>
          </a:p>
          <a:p>
            <a:pPr marL="365760" lvl="1" indent="0" algn="ctr">
              <a:buNone/>
            </a:pPr>
            <a:endParaRPr lang="en-US" dirty="0" smtClean="0"/>
          </a:p>
          <a:p>
            <a:r>
              <a:rPr lang="en-US" b="1" dirty="0" smtClean="0"/>
              <a:t>Back-ground Color</a:t>
            </a:r>
          </a:p>
          <a:p>
            <a:pPr marL="0" indent="0">
              <a:buNone/>
            </a:pPr>
            <a:endParaRPr lang="en-US" b="1" dirty="0" smtClean="0"/>
          </a:p>
          <a:p>
            <a:pPr marL="0" indent="0">
              <a:buNone/>
            </a:pPr>
            <a:r>
              <a:rPr lang="en-US" dirty="0" smtClean="0"/>
              <a:t>&lt;</a:t>
            </a:r>
            <a:r>
              <a:rPr lang="en-US" dirty="0"/>
              <a:t>body style="</a:t>
            </a:r>
            <a:r>
              <a:rPr lang="en-US" dirty="0" err="1"/>
              <a:t>background-color:powderblue</a:t>
            </a:r>
            <a:r>
              <a:rPr lang="en-US" dirty="0" smtClean="0"/>
              <a:t>;"&gt;</a:t>
            </a:r>
            <a:r>
              <a:rPr lang="en-US" dirty="0"/>
              <a:t/>
            </a:r>
            <a:br>
              <a:rPr lang="en-US" dirty="0"/>
            </a:br>
            <a:r>
              <a:rPr lang="en-US" dirty="0"/>
              <a:t>&lt;h1&gt;This is a heading&lt;/h1&gt;</a:t>
            </a:r>
            <a:br>
              <a:rPr lang="en-US" dirty="0"/>
            </a:br>
            <a:r>
              <a:rPr lang="en-US" dirty="0"/>
              <a:t>&lt;p&gt;This is a paragraph.&lt;/p</a:t>
            </a:r>
            <a:r>
              <a:rPr lang="en-US" dirty="0" smtClean="0"/>
              <a:t>&gt;</a:t>
            </a:r>
            <a:r>
              <a:rPr lang="en-US" dirty="0"/>
              <a:t/>
            </a:r>
            <a:br>
              <a:rPr lang="en-US" dirty="0"/>
            </a:br>
            <a:r>
              <a:rPr lang="en-US" dirty="0"/>
              <a:t>&lt;/body</a:t>
            </a:r>
            <a:r>
              <a:rPr lang="en-US" dirty="0" smtClean="0"/>
              <a:t>&gt;</a:t>
            </a:r>
          </a:p>
          <a:p>
            <a:pPr marL="0" indent="0">
              <a:buNone/>
            </a:pPr>
            <a:endParaRPr lang="en-US" dirty="0" smtClean="0"/>
          </a:p>
          <a:p>
            <a:pPr marL="0" indent="0">
              <a:buNone/>
            </a:pPr>
            <a:r>
              <a:rPr lang="en-US" dirty="0"/>
              <a:t>&lt;body</a:t>
            </a:r>
            <a:r>
              <a:rPr lang="en-US" dirty="0" smtClean="0"/>
              <a:t>&gt;</a:t>
            </a:r>
            <a:r>
              <a:rPr lang="en-US" dirty="0"/>
              <a:t/>
            </a:r>
            <a:br>
              <a:rPr lang="en-US" dirty="0"/>
            </a:br>
            <a:r>
              <a:rPr lang="en-US" dirty="0"/>
              <a:t>&lt;h1 style="</a:t>
            </a:r>
            <a:r>
              <a:rPr lang="en-US" dirty="0" err="1"/>
              <a:t>background-color:powderblue</a:t>
            </a:r>
            <a:r>
              <a:rPr lang="en-US" dirty="0"/>
              <a:t>;"&gt;This is a heading&lt;/h1&gt;</a:t>
            </a:r>
            <a:br>
              <a:rPr lang="en-US" dirty="0"/>
            </a:br>
            <a:r>
              <a:rPr lang="en-US" dirty="0"/>
              <a:t>&lt;p style="</a:t>
            </a:r>
            <a:r>
              <a:rPr lang="en-US" dirty="0" err="1"/>
              <a:t>background-color:tomato</a:t>
            </a:r>
            <a:r>
              <a:rPr lang="en-US" dirty="0"/>
              <a:t>;"&gt;This is a paragraph.&lt;/p</a:t>
            </a:r>
            <a:r>
              <a:rPr lang="en-US" dirty="0" smtClean="0"/>
              <a:t>&gt;</a:t>
            </a:r>
            <a:r>
              <a:rPr lang="en-US" dirty="0"/>
              <a:t/>
            </a:r>
            <a:br>
              <a:rPr lang="en-US" dirty="0"/>
            </a:br>
            <a:r>
              <a:rPr lang="en-US" dirty="0"/>
              <a:t>&lt;/body&gt;</a:t>
            </a:r>
          </a:p>
          <a:p>
            <a:endParaRPr lang="en-US" dirty="0"/>
          </a:p>
        </p:txBody>
      </p:sp>
      <p:sp>
        <p:nvSpPr>
          <p:cNvPr id="5"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5611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sz="quarter" idx="1"/>
          </p:nvPr>
        </p:nvSpPr>
        <p:spPr>
          <a:xfrm>
            <a:off x="457200" y="1600200"/>
            <a:ext cx="7848600" cy="4873752"/>
          </a:xfrm>
        </p:spPr>
        <p:txBody>
          <a:bodyPr>
            <a:normAutofit fontScale="92500"/>
          </a:bodyPr>
          <a:lstStyle/>
          <a:p>
            <a:r>
              <a:rPr lang="en-US" b="1" dirty="0" smtClean="0"/>
              <a:t>Background Image:</a:t>
            </a:r>
          </a:p>
          <a:p>
            <a:pPr marL="0" indent="0">
              <a:buNone/>
            </a:pPr>
            <a:r>
              <a:rPr lang="en-US" dirty="0" smtClean="0"/>
              <a:t>&lt;body</a:t>
            </a:r>
            <a:r>
              <a:rPr lang="en-US" dirty="0"/>
              <a:t> style="background-image: </a:t>
            </a:r>
            <a:r>
              <a:rPr lang="en-US" dirty="0" err="1"/>
              <a:t>url</a:t>
            </a:r>
            <a:r>
              <a:rPr lang="en-US" dirty="0"/>
              <a:t>('img_girl.jpg');"&gt; </a:t>
            </a:r>
            <a:endParaRPr lang="en-US" dirty="0" smtClean="0"/>
          </a:p>
          <a:p>
            <a:pPr marL="0" indent="0">
              <a:buNone/>
            </a:pPr>
            <a:r>
              <a:rPr lang="en-US" dirty="0" smtClean="0"/>
              <a:t>&lt;p&gt; This is paragraph </a:t>
            </a:r>
            <a:r>
              <a:rPr lang="en-US" dirty="0"/>
              <a:t>&lt;/p&gt;</a:t>
            </a:r>
          </a:p>
          <a:p>
            <a:pPr marL="0" indent="0">
              <a:buNone/>
            </a:pPr>
            <a:r>
              <a:rPr lang="en-US" dirty="0" smtClean="0"/>
              <a:t>&lt;/body&gt;</a:t>
            </a:r>
          </a:p>
          <a:p>
            <a:pPr marL="0" indent="0">
              <a:buNone/>
            </a:pPr>
            <a:r>
              <a:rPr lang="en-US" dirty="0" smtClean="0"/>
              <a:t>&lt;</a:t>
            </a:r>
            <a:r>
              <a:rPr lang="en-US" dirty="0"/>
              <a:t>p style="background-image: </a:t>
            </a:r>
            <a:r>
              <a:rPr lang="en-US" dirty="0" err="1"/>
              <a:t>url</a:t>
            </a:r>
            <a:r>
              <a:rPr lang="en-US" dirty="0"/>
              <a:t>('img_girl.jpg');"&gt; </a:t>
            </a:r>
            <a:r>
              <a:rPr lang="en-US" dirty="0" smtClean="0"/>
              <a:t>Welcome &lt;/p&gt;</a:t>
            </a:r>
          </a:p>
          <a:p>
            <a:pPr marL="0" indent="0">
              <a:buNone/>
            </a:pPr>
            <a:r>
              <a:rPr lang="en-US" b="1" dirty="0" smtClean="0"/>
              <a:t>Text </a:t>
            </a:r>
            <a:r>
              <a:rPr lang="en-US" b="1" dirty="0" smtClean="0"/>
              <a:t>Color:</a:t>
            </a:r>
          </a:p>
          <a:p>
            <a:pPr marL="0" indent="0">
              <a:buNone/>
            </a:pPr>
            <a:r>
              <a:rPr lang="en-US" dirty="0"/>
              <a:t>&lt;h1 style="</a:t>
            </a:r>
            <a:r>
              <a:rPr lang="en-US" dirty="0" err="1"/>
              <a:t>color:blue</a:t>
            </a:r>
            <a:r>
              <a:rPr lang="en-US" dirty="0"/>
              <a:t>;"&gt;This is a heading&lt;/h1&gt;</a:t>
            </a:r>
            <a:br>
              <a:rPr lang="en-US" dirty="0"/>
            </a:br>
            <a:r>
              <a:rPr lang="en-US" dirty="0"/>
              <a:t>&lt;p style="</a:t>
            </a:r>
            <a:r>
              <a:rPr lang="en-US" dirty="0" err="1"/>
              <a:t>color:red</a:t>
            </a:r>
            <a:r>
              <a:rPr lang="en-US" dirty="0"/>
              <a:t>;"&gt;This is a paragraph.&lt;/p</a:t>
            </a:r>
            <a:r>
              <a:rPr lang="en-US" dirty="0" smtClean="0"/>
              <a:t>&gt;</a:t>
            </a:r>
          </a:p>
          <a:p>
            <a:r>
              <a:rPr lang="en-US" b="1" dirty="0" smtClean="0"/>
              <a:t>Font:</a:t>
            </a:r>
          </a:p>
          <a:p>
            <a:pPr marL="0" indent="0">
              <a:buNone/>
            </a:pPr>
            <a:r>
              <a:rPr lang="en-US" dirty="0"/>
              <a:t>&lt;h1 style="</a:t>
            </a:r>
            <a:r>
              <a:rPr lang="en-US" dirty="0" err="1"/>
              <a:t>font-family:verdana</a:t>
            </a:r>
            <a:r>
              <a:rPr lang="en-US" dirty="0"/>
              <a:t>;"&gt;This is a heading&lt;/h1&gt;</a:t>
            </a:r>
            <a:br>
              <a:rPr lang="en-US" dirty="0"/>
            </a:br>
            <a:r>
              <a:rPr lang="en-US" dirty="0"/>
              <a:t>&lt;p style="</a:t>
            </a:r>
            <a:r>
              <a:rPr lang="en-US" dirty="0" err="1"/>
              <a:t>font-family:courier</a:t>
            </a:r>
            <a:r>
              <a:rPr lang="en-US" dirty="0"/>
              <a:t>;"&gt;This is a paragraph.&lt;/p</a:t>
            </a:r>
            <a:r>
              <a:rPr lang="en-US" dirty="0" smtClean="0"/>
              <a:t>&gt;</a:t>
            </a:r>
          </a:p>
        </p:txBody>
      </p:sp>
    </p:spTree>
    <p:extLst>
      <p:ext uri="{BB962C8B-B14F-4D97-AF65-F5344CB8AC3E}">
        <p14:creationId xmlns:p14="http://schemas.microsoft.com/office/powerpoint/2010/main" val="4008379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sz="quarter" idx="1"/>
          </p:nvPr>
        </p:nvSpPr>
        <p:spPr/>
        <p:txBody>
          <a:bodyPr/>
          <a:lstStyle/>
          <a:p>
            <a:pPr marL="0" indent="0">
              <a:buNone/>
            </a:pPr>
            <a:r>
              <a:rPr lang="en-US" b="1" dirty="0"/>
              <a:t>Text Size:</a:t>
            </a:r>
          </a:p>
          <a:p>
            <a:pPr marL="0" indent="0">
              <a:buNone/>
            </a:pPr>
            <a:r>
              <a:rPr lang="en-US" dirty="0"/>
              <a:t>&lt;h1 style="font-size:300%;"&gt;This is a heading&lt;/h1&gt;</a:t>
            </a:r>
            <a:br>
              <a:rPr lang="en-US" dirty="0"/>
            </a:br>
            <a:r>
              <a:rPr lang="en-US" dirty="0"/>
              <a:t>&lt;p style="font-size:160%;"&gt;This is a paragraph.&lt;/p&gt;</a:t>
            </a:r>
          </a:p>
          <a:p>
            <a:pPr marL="0" indent="0">
              <a:buNone/>
            </a:pPr>
            <a:endParaRPr lang="en-US" b="1" dirty="0" smtClean="0"/>
          </a:p>
          <a:p>
            <a:r>
              <a:rPr lang="en-US" b="1" dirty="0" smtClean="0"/>
              <a:t>Text Alignment:</a:t>
            </a:r>
          </a:p>
          <a:p>
            <a:pPr marL="0" indent="0">
              <a:buNone/>
            </a:pPr>
            <a:r>
              <a:rPr lang="en-US" dirty="0"/>
              <a:t>&lt;h1 style="</a:t>
            </a:r>
            <a:r>
              <a:rPr lang="en-US" dirty="0" err="1"/>
              <a:t>text-align:center</a:t>
            </a:r>
            <a:r>
              <a:rPr lang="en-US" dirty="0"/>
              <a:t>;"&gt;Centered Heading&lt;/h1&gt;</a:t>
            </a:r>
            <a:br>
              <a:rPr lang="en-US" dirty="0"/>
            </a:br>
            <a:r>
              <a:rPr lang="en-US" dirty="0"/>
              <a:t>&lt;p style="</a:t>
            </a:r>
            <a:r>
              <a:rPr lang="en-US" dirty="0" err="1"/>
              <a:t>text-align:center</a:t>
            </a:r>
            <a:r>
              <a:rPr lang="en-US" dirty="0"/>
              <a:t>;"&gt;Centered paragraph.&lt;/p&gt;</a:t>
            </a:r>
          </a:p>
        </p:txBody>
      </p:sp>
    </p:spTree>
    <p:extLst>
      <p:ext uri="{BB962C8B-B14F-4D97-AF65-F5344CB8AC3E}">
        <p14:creationId xmlns:p14="http://schemas.microsoft.com/office/powerpoint/2010/main" val="2181895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sz="quarter" idx="1"/>
          </p:nvPr>
        </p:nvPicPr>
        <p:blipFill rotWithShape="1">
          <a:blip r:embed="rId2"/>
          <a:srcRect r="1020" b="10033"/>
          <a:stretch/>
        </p:blipFill>
        <p:spPr>
          <a:xfrm>
            <a:off x="457200" y="1937775"/>
            <a:ext cx="7391400" cy="3777225"/>
          </a:xfrm>
          <a:prstGeom prst="rect">
            <a:avLst/>
          </a:prstGeom>
        </p:spPr>
      </p:pic>
    </p:spTree>
    <p:extLst>
      <p:ext uri="{BB962C8B-B14F-4D97-AF65-F5344CB8AC3E}">
        <p14:creationId xmlns:p14="http://schemas.microsoft.com/office/powerpoint/2010/main" val="589133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Development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435361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Formatting tags in html</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&lt;b&gt; defines the bold text &lt;/b&gt;</a:t>
            </a:r>
          </a:p>
          <a:p>
            <a:r>
              <a:rPr lang="en-US" dirty="0" smtClean="0"/>
              <a:t>&lt;u&gt; underline the text &lt;/u&gt;</a:t>
            </a:r>
          </a:p>
          <a:p>
            <a:r>
              <a:rPr lang="en-US" dirty="0" smtClean="0"/>
              <a:t>&lt;</a:t>
            </a:r>
            <a:r>
              <a:rPr lang="en-US" dirty="0" err="1" smtClean="0"/>
              <a:t>i</a:t>
            </a:r>
            <a:r>
              <a:rPr lang="en-US" dirty="0" smtClean="0"/>
              <a:t>&gt; change font of text into italic &lt;/</a:t>
            </a:r>
            <a:r>
              <a:rPr lang="en-US" dirty="0" err="1" smtClean="0"/>
              <a:t>i</a:t>
            </a:r>
            <a:r>
              <a:rPr lang="en-US" dirty="0" smtClean="0"/>
              <a:t>&gt; or &lt;</a:t>
            </a:r>
            <a:r>
              <a:rPr lang="en-US" dirty="0" err="1" smtClean="0"/>
              <a:t>em</a:t>
            </a:r>
            <a:r>
              <a:rPr lang="en-US" dirty="0" smtClean="0"/>
              <a:t>&gt; &lt;/</a:t>
            </a:r>
            <a:r>
              <a:rPr lang="en-US" dirty="0" err="1" smtClean="0"/>
              <a:t>em</a:t>
            </a:r>
            <a:r>
              <a:rPr lang="en-US" dirty="0" smtClean="0"/>
              <a:t>&gt;</a:t>
            </a:r>
          </a:p>
          <a:p>
            <a:r>
              <a:rPr lang="en-US" dirty="0" smtClean="0"/>
              <a:t>&lt;h1&gt; defines the heading in body &lt;/h1&gt;</a:t>
            </a:r>
          </a:p>
          <a:p>
            <a:pPr marL="0" indent="0">
              <a:buNone/>
            </a:pPr>
            <a:r>
              <a:rPr lang="en-US" dirty="0"/>
              <a:t>	Heading Level: H1(Highest) to H6(Least</a:t>
            </a:r>
            <a:r>
              <a:rPr lang="en-US" dirty="0" smtClean="0"/>
              <a:t>)</a:t>
            </a:r>
          </a:p>
          <a:p>
            <a:r>
              <a:rPr lang="en-US" dirty="0" smtClean="0"/>
              <a:t>&lt;small&gt; defines the text in small &lt;/small&gt;</a:t>
            </a:r>
          </a:p>
          <a:p>
            <a:r>
              <a:rPr lang="en-US" dirty="0" smtClean="0"/>
              <a:t>&lt;strong&gt; defines the important text &lt;/strong&gt;</a:t>
            </a:r>
          </a:p>
          <a:p>
            <a:r>
              <a:rPr lang="en-US" dirty="0" smtClean="0"/>
              <a:t>&lt;sub&gt; defines the subscripted text &lt;/sub&gt;</a:t>
            </a:r>
          </a:p>
          <a:p>
            <a:r>
              <a:rPr lang="en-US" dirty="0" smtClean="0"/>
              <a:t>&lt;sup&gt; defines the superscripted text &lt;/sup&gt;</a:t>
            </a:r>
          </a:p>
          <a:p>
            <a:r>
              <a:rPr lang="en-US" dirty="0" smtClean="0"/>
              <a:t>&lt;del&gt; delete the text &lt;/del&gt;</a:t>
            </a:r>
          </a:p>
          <a:p>
            <a:r>
              <a:rPr lang="en-US" dirty="0" smtClean="0"/>
              <a:t>&lt;ins&gt; defines inserted text &lt;/ins&gt;</a:t>
            </a:r>
          </a:p>
          <a:p>
            <a:r>
              <a:rPr lang="en-US" dirty="0" smtClean="0"/>
              <a:t>&lt;</a:t>
            </a:r>
            <a:r>
              <a:rPr lang="en-US" dirty="0" smtClean="0"/>
              <a:t>marquee direction=“right or left”&gt; </a:t>
            </a:r>
            <a:r>
              <a:rPr lang="en-US" dirty="0" smtClean="0"/>
              <a:t>scrolling the text left-right &amp; right-left &lt;/marquee&gt;</a:t>
            </a:r>
          </a:p>
          <a:p>
            <a:pPr marL="0" indent="0">
              <a:buNone/>
            </a:pPr>
            <a:r>
              <a:rPr lang="en-US" dirty="0"/>
              <a:t>	</a:t>
            </a:r>
            <a:endParaRPr lang="en-US" dirty="0" smtClean="0"/>
          </a:p>
          <a:p>
            <a:pPr marL="0" indent="0">
              <a:buNone/>
            </a:pPr>
            <a:endParaRPr lang="en-US" dirty="0"/>
          </a:p>
        </p:txBody>
      </p:sp>
    </p:spTree>
    <p:extLst>
      <p:ext uri="{BB962C8B-B14F-4D97-AF65-F5344CB8AC3E}">
        <p14:creationId xmlns:p14="http://schemas.microsoft.com/office/powerpoint/2010/main" val="1366043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7546C0-D529-470E-99B3-7A43C7E3373C}"/>
              </a:ext>
            </a:extLst>
          </p:cNvPr>
          <p:cNvSpPr>
            <a:spLocks noGrp="1"/>
          </p:cNvSpPr>
          <p:nvPr>
            <p:ph type="title"/>
          </p:nvPr>
        </p:nvSpPr>
        <p:spPr/>
        <p:txBody>
          <a:bodyPr/>
          <a:lstStyle/>
          <a:p>
            <a:r>
              <a:rPr lang="en-US" dirty="0" smtClean="0"/>
              <a:t>Environment setting</a:t>
            </a:r>
            <a:endParaRPr lang="en-US" dirty="0"/>
          </a:p>
        </p:txBody>
      </p:sp>
      <p:sp>
        <p:nvSpPr>
          <p:cNvPr id="3" name="Content Placeholder 2">
            <a:extLst>
              <a:ext uri="{FF2B5EF4-FFF2-40B4-BE49-F238E27FC236}">
                <a16:creationId xmlns="" xmlns:a16="http://schemas.microsoft.com/office/drawing/2014/main" id="{958F2F25-2CA5-4F9C-9011-40914167E80A}"/>
              </a:ext>
            </a:extLst>
          </p:cNvPr>
          <p:cNvSpPr>
            <a:spLocks noGrp="1"/>
          </p:cNvSpPr>
          <p:nvPr>
            <p:ph idx="1"/>
          </p:nvPr>
        </p:nvSpPr>
        <p:spPr/>
        <p:txBody>
          <a:bodyPr>
            <a:normAutofit/>
          </a:bodyPr>
          <a:lstStyle/>
          <a:p>
            <a:r>
              <a:rPr lang="en-US" b="1" dirty="0" smtClean="0"/>
              <a:t>Editors</a:t>
            </a:r>
          </a:p>
          <a:p>
            <a:pPr lvl="1"/>
            <a:r>
              <a:rPr lang="en-US" dirty="0" smtClean="0"/>
              <a:t>Notepad</a:t>
            </a:r>
          </a:p>
          <a:p>
            <a:pPr lvl="1"/>
            <a:r>
              <a:rPr lang="en-US" dirty="0" smtClean="0"/>
              <a:t>Notepad++</a:t>
            </a:r>
          </a:p>
          <a:p>
            <a:pPr lvl="1"/>
            <a:r>
              <a:rPr lang="en-US" dirty="0" smtClean="0"/>
              <a:t>Sublime</a:t>
            </a:r>
          </a:p>
          <a:p>
            <a:r>
              <a:rPr lang="en-US" b="1" dirty="0" smtClean="0"/>
              <a:t>Browser</a:t>
            </a:r>
          </a:p>
          <a:p>
            <a:pPr lvl="1"/>
            <a:r>
              <a:rPr lang="en-US" dirty="0" smtClean="0"/>
              <a:t>Google Chrome</a:t>
            </a:r>
          </a:p>
          <a:p>
            <a:pPr lvl="1"/>
            <a:r>
              <a:rPr lang="en-US" dirty="0" smtClean="0"/>
              <a:t>Internet Explorer</a:t>
            </a:r>
          </a:p>
          <a:p>
            <a:pPr lvl="1"/>
            <a:r>
              <a:rPr lang="en-US" dirty="0" smtClean="0"/>
              <a:t>Mozilla</a:t>
            </a:r>
          </a:p>
          <a:p>
            <a:pPr lvl="1"/>
            <a:r>
              <a:rPr lang="en-US" dirty="0" smtClean="0"/>
              <a:t>Firefox </a:t>
            </a:r>
            <a:endParaRPr lang="en-US" spc="-20" dirty="0">
              <a:cs typeface="Calibri"/>
            </a:endParaRPr>
          </a:p>
        </p:txBody>
      </p:sp>
    </p:spTree>
    <p:extLst>
      <p:ext uri="{BB962C8B-B14F-4D97-AF65-F5344CB8AC3E}">
        <p14:creationId xmlns:p14="http://schemas.microsoft.com/office/powerpoint/2010/main" val="12529635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creating web page using html </a:t>
            </a:r>
            <a:endParaRPr lang="en-US" dirty="0"/>
          </a:p>
        </p:txBody>
      </p:sp>
      <p:pic>
        <p:nvPicPr>
          <p:cNvPr id="4" name="Content Placeholder 3"/>
          <p:cNvPicPr>
            <a:picLocks noGrp="1" noChangeAspect="1"/>
          </p:cNvPicPr>
          <p:nvPr>
            <p:ph sz="quarter" idx="1"/>
          </p:nvPr>
        </p:nvPicPr>
        <p:blipFill>
          <a:blip r:embed="rId2"/>
          <a:stretch>
            <a:fillRect/>
          </a:stretch>
        </p:blipFill>
        <p:spPr>
          <a:xfrm>
            <a:off x="457200" y="1937775"/>
            <a:ext cx="7467600" cy="4198474"/>
          </a:xfrm>
          <a:prstGeom prst="rect">
            <a:avLst/>
          </a:prstGeom>
        </p:spPr>
      </p:pic>
    </p:spTree>
    <p:extLst>
      <p:ext uri="{BB962C8B-B14F-4D97-AF65-F5344CB8AC3E}">
        <p14:creationId xmlns:p14="http://schemas.microsoft.com/office/powerpoint/2010/main" val="26343198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pic>
        <p:nvPicPr>
          <p:cNvPr id="4" name="Content Placeholder 3"/>
          <p:cNvPicPr>
            <a:picLocks noGrp="1" noChangeAspect="1"/>
          </p:cNvPicPr>
          <p:nvPr>
            <p:ph sz="quarter" idx="1"/>
          </p:nvPr>
        </p:nvPicPr>
        <p:blipFill>
          <a:blip r:embed="rId2"/>
          <a:stretch>
            <a:fillRect/>
          </a:stretch>
        </p:blipFill>
        <p:spPr>
          <a:xfrm>
            <a:off x="457200" y="1937775"/>
            <a:ext cx="7467600" cy="4198474"/>
          </a:xfrm>
          <a:prstGeom prst="rect">
            <a:avLst/>
          </a:prstGeom>
        </p:spPr>
      </p:pic>
    </p:spTree>
    <p:extLst>
      <p:ext uri="{BB962C8B-B14F-4D97-AF65-F5344CB8AC3E}">
        <p14:creationId xmlns:p14="http://schemas.microsoft.com/office/powerpoint/2010/main" val="4029679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pic>
        <p:nvPicPr>
          <p:cNvPr id="4" name="Content Placeholder 3"/>
          <p:cNvPicPr>
            <a:picLocks noGrp="1" noChangeAspect="1"/>
          </p:cNvPicPr>
          <p:nvPr>
            <p:ph sz="quarter" idx="1"/>
          </p:nvPr>
        </p:nvPicPr>
        <p:blipFill>
          <a:blip r:embed="rId2"/>
          <a:stretch>
            <a:fillRect/>
          </a:stretch>
        </p:blipFill>
        <p:spPr>
          <a:xfrm>
            <a:off x="457200" y="1937775"/>
            <a:ext cx="7467600" cy="4198474"/>
          </a:xfrm>
          <a:prstGeom prst="rect">
            <a:avLst/>
          </a:prstGeom>
        </p:spPr>
      </p:pic>
    </p:spTree>
    <p:extLst>
      <p:ext uri="{BB962C8B-B14F-4D97-AF65-F5344CB8AC3E}">
        <p14:creationId xmlns:p14="http://schemas.microsoft.com/office/powerpoint/2010/main" val="33185091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pic>
        <p:nvPicPr>
          <p:cNvPr id="4" name="Content Placeholder 3"/>
          <p:cNvPicPr>
            <a:picLocks noGrp="1" noChangeAspect="1"/>
          </p:cNvPicPr>
          <p:nvPr>
            <p:ph sz="quarter" idx="1"/>
          </p:nvPr>
        </p:nvPicPr>
        <p:blipFill>
          <a:blip r:embed="rId2"/>
          <a:stretch>
            <a:fillRect/>
          </a:stretch>
        </p:blipFill>
        <p:spPr>
          <a:xfrm>
            <a:off x="457200" y="1937775"/>
            <a:ext cx="7467600" cy="4198474"/>
          </a:xfrm>
          <a:prstGeom prst="rect">
            <a:avLst/>
          </a:prstGeom>
        </p:spPr>
      </p:pic>
    </p:spTree>
    <p:extLst>
      <p:ext uri="{BB962C8B-B14F-4D97-AF65-F5344CB8AC3E}">
        <p14:creationId xmlns:p14="http://schemas.microsoft.com/office/powerpoint/2010/main" val="9195295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Exercise Questions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50787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B431B9-C6FC-46C3-937E-7C6E1B8AC574}"/>
              </a:ext>
            </a:extLst>
          </p:cNvPr>
          <p:cNvSpPr>
            <a:spLocks noGrp="1"/>
          </p:cNvSpPr>
          <p:nvPr>
            <p:ph type="title"/>
          </p:nvPr>
        </p:nvSpPr>
        <p:spPr/>
        <p:txBody>
          <a:bodyPr/>
          <a:lstStyle/>
          <a:p>
            <a:r>
              <a:rPr lang="en-US" dirty="0"/>
              <a:t>Exercise Questions </a:t>
            </a:r>
          </a:p>
        </p:txBody>
      </p:sp>
      <p:sp>
        <p:nvSpPr>
          <p:cNvPr id="3" name="Content Placeholder 2">
            <a:extLst>
              <a:ext uri="{FF2B5EF4-FFF2-40B4-BE49-F238E27FC236}">
                <a16:creationId xmlns="" xmlns:a16="http://schemas.microsoft.com/office/drawing/2014/main" id="{9FF74452-2E34-4635-9233-FE1BA9BBC5D8}"/>
              </a:ext>
            </a:extLst>
          </p:cNvPr>
          <p:cNvSpPr>
            <a:spLocks noGrp="1"/>
          </p:cNvSpPr>
          <p:nvPr>
            <p:ph idx="1"/>
          </p:nvPr>
        </p:nvSpPr>
        <p:spPr/>
        <p:txBody>
          <a:bodyPr>
            <a:normAutofit/>
          </a:bodyPr>
          <a:lstStyle/>
          <a:p>
            <a:pPr algn="just"/>
            <a:r>
              <a:rPr lang="en-US" dirty="0"/>
              <a:t>How to add underline by using Text Styles.</a:t>
            </a:r>
          </a:p>
          <a:p>
            <a:pPr algn="just"/>
            <a:r>
              <a:rPr lang="en-US"/>
              <a:t>How to display text in BOLD style.</a:t>
            </a:r>
          </a:p>
          <a:p>
            <a:pPr marL="0" indent="0" algn="just">
              <a:buNone/>
            </a:pPr>
            <a:endParaRPr lang="en-US" dirty="0"/>
          </a:p>
        </p:txBody>
      </p:sp>
    </p:spTree>
    <p:extLst>
      <p:ext uri="{BB962C8B-B14F-4D97-AF65-F5344CB8AC3E}">
        <p14:creationId xmlns:p14="http://schemas.microsoft.com/office/powerpoint/2010/main" val="1098908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Development</a:t>
            </a:r>
            <a:endParaRPr lang="en-US" dirty="0"/>
          </a:p>
        </p:txBody>
      </p:sp>
      <p:sp>
        <p:nvSpPr>
          <p:cNvPr id="3" name="Content Placeholder 2"/>
          <p:cNvSpPr>
            <a:spLocks noGrp="1"/>
          </p:cNvSpPr>
          <p:nvPr>
            <p:ph sz="quarter" idx="1"/>
          </p:nvPr>
        </p:nvSpPr>
        <p:spPr/>
        <p:txBody>
          <a:bodyPr>
            <a:normAutofit/>
          </a:bodyPr>
          <a:lstStyle/>
          <a:p>
            <a:pPr algn="just"/>
            <a:r>
              <a:rPr lang="en-US" dirty="0"/>
              <a:t>Web development refers to the building, creating, and maintaining of websites. It is the creation of an application that works over the internet i.e. </a:t>
            </a:r>
            <a:r>
              <a:rPr lang="en-US" dirty="0" smtClean="0"/>
              <a:t>websites.</a:t>
            </a:r>
          </a:p>
          <a:p>
            <a:pPr marL="0" indent="0" algn="just">
              <a:buNone/>
            </a:pPr>
            <a:r>
              <a:rPr lang="en-US" dirty="0" smtClean="0"/>
              <a:t>It </a:t>
            </a:r>
            <a:r>
              <a:rPr lang="en-US" dirty="0"/>
              <a:t>includes aspects such as </a:t>
            </a:r>
            <a:endParaRPr lang="en-US" dirty="0" smtClean="0"/>
          </a:p>
          <a:p>
            <a:pPr algn="just"/>
            <a:r>
              <a:rPr lang="en-US" dirty="0"/>
              <a:t>W</a:t>
            </a:r>
            <a:r>
              <a:rPr lang="en-US" dirty="0" smtClean="0"/>
              <a:t>eb Design</a:t>
            </a:r>
          </a:p>
          <a:p>
            <a:pPr algn="just"/>
            <a:r>
              <a:rPr lang="en-US" dirty="0"/>
              <a:t>W</a:t>
            </a:r>
            <a:r>
              <a:rPr lang="en-US" dirty="0" smtClean="0"/>
              <a:t>eb Publishing </a:t>
            </a:r>
          </a:p>
          <a:p>
            <a:pPr algn="just"/>
            <a:r>
              <a:rPr lang="en-US" dirty="0"/>
              <a:t>W</a:t>
            </a:r>
            <a:r>
              <a:rPr lang="en-US" dirty="0" smtClean="0"/>
              <a:t>eb </a:t>
            </a:r>
            <a:r>
              <a:rPr lang="en-US" dirty="0"/>
              <a:t>P</a:t>
            </a:r>
            <a:r>
              <a:rPr lang="en-US" dirty="0" smtClean="0"/>
              <a:t>rogramming </a:t>
            </a:r>
          </a:p>
          <a:p>
            <a:pPr algn="just"/>
            <a:r>
              <a:rPr lang="en-US" dirty="0"/>
              <a:t>D</a:t>
            </a:r>
            <a:r>
              <a:rPr lang="en-US" dirty="0" smtClean="0"/>
              <a:t>atabase </a:t>
            </a:r>
            <a:r>
              <a:rPr lang="en-US" dirty="0"/>
              <a:t>M</a:t>
            </a:r>
            <a:r>
              <a:rPr lang="en-US" dirty="0" smtClean="0"/>
              <a:t>anagement</a:t>
            </a:r>
            <a:endParaRPr lang="en-US" dirty="0"/>
          </a:p>
        </p:txBody>
      </p:sp>
    </p:spTree>
    <p:extLst>
      <p:ext uri="{BB962C8B-B14F-4D97-AF65-F5344CB8AC3E}">
        <p14:creationId xmlns:p14="http://schemas.microsoft.com/office/powerpoint/2010/main" val="2305139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of Web Development</a:t>
            </a:r>
            <a:endParaRPr lang="en-US" dirty="0"/>
          </a:p>
        </p:txBody>
      </p:sp>
      <p:sp>
        <p:nvSpPr>
          <p:cNvPr id="3" name="Content Placeholder 2"/>
          <p:cNvSpPr>
            <a:spLocks noGrp="1"/>
          </p:cNvSpPr>
          <p:nvPr>
            <p:ph sz="quarter" idx="1"/>
          </p:nvPr>
        </p:nvSpPr>
        <p:spPr/>
        <p:txBody>
          <a:bodyPr>
            <a:normAutofit/>
          </a:bodyPr>
          <a:lstStyle/>
          <a:p>
            <a:pPr algn="just"/>
            <a:r>
              <a:rPr lang="en-US" dirty="0" smtClean="0"/>
              <a:t>Frontend Development</a:t>
            </a:r>
          </a:p>
          <a:p>
            <a:pPr marL="0" indent="0" algn="just">
              <a:buNone/>
            </a:pPr>
            <a:r>
              <a:rPr lang="en-US" dirty="0"/>
              <a:t>The part of a website that the user interacts directly is termed as front end. It is also referred to as the ‘client side’ of the application.</a:t>
            </a:r>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767" y="3336036"/>
            <a:ext cx="6705600" cy="3320478"/>
          </a:xfrm>
          <a:prstGeom prst="rect">
            <a:avLst/>
          </a:prstGeom>
        </p:spPr>
      </p:pic>
    </p:spTree>
    <p:extLst>
      <p:ext uri="{BB962C8B-B14F-4D97-AF65-F5344CB8AC3E}">
        <p14:creationId xmlns:p14="http://schemas.microsoft.com/office/powerpoint/2010/main" val="3395397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of Web Development</a:t>
            </a:r>
            <a:endParaRPr lang="en-US" dirty="0"/>
          </a:p>
        </p:txBody>
      </p:sp>
      <p:sp>
        <p:nvSpPr>
          <p:cNvPr id="3" name="Content Placeholder 2"/>
          <p:cNvSpPr>
            <a:spLocks noGrp="1"/>
          </p:cNvSpPr>
          <p:nvPr>
            <p:ph sz="quarter" idx="1"/>
          </p:nvPr>
        </p:nvSpPr>
        <p:spPr/>
        <p:txBody>
          <a:bodyPr>
            <a:normAutofit/>
          </a:bodyPr>
          <a:lstStyle/>
          <a:p>
            <a:pPr algn="just"/>
            <a:r>
              <a:rPr lang="en-US" dirty="0" smtClean="0"/>
              <a:t>Backend Development</a:t>
            </a:r>
          </a:p>
          <a:p>
            <a:pPr marL="0" indent="0" algn="just">
              <a:buNone/>
            </a:pPr>
            <a:r>
              <a:rPr lang="en-US" dirty="0"/>
              <a:t>Backend is the server side of a website. It is the part of the website that users cannot see and interact. It is the portion of software that does not come in direct contact with the users. It is used to store and arrange data</a:t>
            </a:r>
            <a:r>
              <a:rPr lang="en-US" dirty="0" smtClean="0"/>
              <a:t>.</a:t>
            </a:r>
          </a:p>
          <a:p>
            <a:pPr marL="0" indent="0" algn="just">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962400"/>
            <a:ext cx="7162800" cy="2694114"/>
          </a:xfrm>
          <a:prstGeom prst="rect">
            <a:avLst/>
          </a:prstGeom>
        </p:spPr>
      </p:pic>
    </p:spTree>
    <p:extLst>
      <p:ext uri="{BB962C8B-B14F-4D97-AF65-F5344CB8AC3E}">
        <p14:creationId xmlns:p14="http://schemas.microsoft.com/office/powerpoint/2010/main" val="3893352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a:t>
            </a:r>
            <a:r>
              <a:rPr lang="en-US" dirty="0"/>
              <a:t>to </a:t>
            </a:r>
            <a:r>
              <a:rPr lang="en-US" dirty="0" smtClean="0"/>
              <a:t>HTML</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064918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HTML: </a:t>
            </a:r>
            <a:r>
              <a:rPr lang="en-US" b="1" dirty="0" smtClean="0"/>
              <a:t>Hyper-Text </a:t>
            </a:r>
            <a:r>
              <a:rPr lang="en-US" b="1" dirty="0"/>
              <a:t>Markup </a:t>
            </a:r>
            <a:r>
              <a:rPr lang="en-US" b="1" dirty="0" smtClean="0"/>
              <a:t>Language</a:t>
            </a:r>
          </a:p>
          <a:p>
            <a:pPr lvl="1" algn="just"/>
            <a:r>
              <a:rPr lang="en-US" dirty="0" smtClean="0"/>
              <a:t>The </a:t>
            </a:r>
            <a:r>
              <a:rPr lang="en-US" dirty="0"/>
              <a:t>Language of Web Pages on the World Wide </a:t>
            </a:r>
            <a:r>
              <a:rPr lang="en-US" dirty="0" smtClean="0"/>
              <a:t>Web </a:t>
            </a:r>
          </a:p>
          <a:p>
            <a:pPr lvl="1" algn="just"/>
            <a:r>
              <a:rPr lang="en-US" dirty="0" smtClean="0"/>
              <a:t>Web pages are also called HTML Documents. </a:t>
            </a:r>
          </a:p>
          <a:p>
            <a:pPr algn="just"/>
            <a:r>
              <a:rPr lang="en-US" dirty="0" smtClean="0"/>
              <a:t>It </a:t>
            </a:r>
            <a:r>
              <a:rPr lang="en-US" dirty="0"/>
              <a:t>defines the structure of webpages and determines how data is displayed </a:t>
            </a:r>
            <a:r>
              <a:rPr lang="en-US" dirty="0" smtClean="0"/>
              <a:t>online.</a:t>
            </a:r>
            <a:endParaRPr lang="en-US" dirty="0"/>
          </a:p>
          <a:p>
            <a:pPr algn="just"/>
            <a:r>
              <a:rPr lang="en-US" dirty="0" smtClean="0"/>
              <a:t>HTML </a:t>
            </a:r>
            <a:r>
              <a:rPr lang="en-US" dirty="0"/>
              <a:t>is a text formatting </a:t>
            </a:r>
            <a:r>
              <a:rPr lang="en-US" dirty="0" smtClean="0"/>
              <a:t>language.</a:t>
            </a:r>
            <a:endParaRPr lang="en-US" dirty="0"/>
          </a:p>
          <a:p>
            <a:pPr algn="just"/>
            <a:r>
              <a:rPr lang="en-US" dirty="0" smtClean="0"/>
              <a:t>A </a:t>
            </a:r>
            <a:r>
              <a:rPr lang="en-US" dirty="0"/>
              <a:t>set of special instructions that can be added in the text to add formatting and linking </a:t>
            </a:r>
            <a:r>
              <a:rPr lang="en-US" dirty="0" smtClean="0"/>
              <a:t>information.</a:t>
            </a:r>
            <a:endParaRPr lang="en-US" dirty="0"/>
          </a:p>
          <a:p>
            <a:pPr algn="just"/>
            <a:r>
              <a:rPr lang="en-US" dirty="0"/>
              <a:t>D</a:t>
            </a:r>
            <a:r>
              <a:rPr lang="en-US" dirty="0" smtClean="0"/>
              <a:t>irectly interpreted(understand) </a:t>
            </a:r>
            <a:r>
              <a:rPr lang="en-US" dirty="0"/>
              <a:t>by the </a:t>
            </a:r>
            <a:r>
              <a:rPr lang="en-US" dirty="0" smtClean="0"/>
              <a:t>browser.</a:t>
            </a:r>
          </a:p>
          <a:p>
            <a:pPr algn="just"/>
            <a:r>
              <a:rPr lang="en-US" dirty="0"/>
              <a:t>HTML is specified as TAGS in an HTML document. </a:t>
            </a:r>
          </a:p>
          <a:p>
            <a:pPr algn="just"/>
            <a:endParaRPr lang="en-US" dirty="0"/>
          </a:p>
        </p:txBody>
      </p:sp>
    </p:spTree>
    <p:extLst>
      <p:ext uri="{BB962C8B-B14F-4D97-AF65-F5344CB8AC3E}">
        <p14:creationId xmlns:p14="http://schemas.microsoft.com/office/powerpoint/2010/main" val="2548764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25B8DD-8067-4BA0-AC7B-4DE2337D6BC2}"/>
              </a:ext>
            </a:extLst>
          </p:cNvPr>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a:extLst>
              <a:ext uri="{FF2B5EF4-FFF2-40B4-BE49-F238E27FC236}">
                <a16:creationId xmlns="" xmlns:a16="http://schemas.microsoft.com/office/drawing/2014/main" id="{553925EA-1630-4ABE-8F76-70C856B0C2A3}"/>
              </a:ext>
            </a:extLst>
          </p:cNvPr>
          <p:cNvSpPr>
            <a:spLocks noGrp="1"/>
          </p:cNvSpPr>
          <p:nvPr>
            <p:ph idx="1"/>
          </p:nvPr>
        </p:nvSpPr>
        <p:spPr/>
        <p:txBody>
          <a:bodyPr>
            <a:normAutofit/>
          </a:bodyPr>
          <a:lstStyle/>
          <a:p>
            <a:pPr algn="just"/>
            <a:r>
              <a:rPr lang="en-US" b="1" dirty="0" smtClean="0"/>
              <a:t>Hypertext</a:t>
            </a:r>
            <a:r>
              <a:rPr lang="en-US" b="1" dirty="0"/>
              <a:t>: </a:t>
            </a:r>
            <a:endParaRPr lang="en-US" dirty="0"/>
          </a:p>
          <a:p>
            <a:pPr lvl="1" algn="just"/>
            <a:r>
              <a:rPr lang="en-US" dirty="0" smtClean="0"/>
              <a:t>Allows </a:t>
            </a:r>
            <a:r>
              <a:rPr lang="en-US" dirty="0"/>
              <a:t>linking of page to other </a:t>
            </a:r>
            <a:r>
              <a:rPr lang="en-US" dirty="0" smtClean="0"/>
              <a:t>documents/pages.</a:t>
            </a:r>
            <a:endParaRPr lang="en-US" dirty="0"/>
          </a:p>
          <a:p>
            <a:pPr algn="just"/>
            <a:r>
              <a:rPr lang="en-US" b="1" dirty="0" smtClean="0"/>
              <a:t>Markup </a:t>
            </a:r>
            <a:r>
              <a:rPr lang="en-US" b="1" dirty="0"/>
              <a:t>Language: </a:t>
            </a:r>
            <a:endParaRPr lang="en-US" dirty="0"/>
          </a:p>
          <a:p>
            <a:pPr lvl="1" algn="just"/>
            <a:r>
              <a:rPr lang="en-US" dirty="0" smtClean="0"/>
              <a:t>Content </a:t>
            </a:r>
            <a:r>
              <a:rPr lang="en-US" dirty="0"/>
              <a:t>is “marked up” or tagged to tell the browser how to display </a:t>
            </a:r>
            <a:r>
              <a:rPr lang="en-US" dirty="0" smtClean="0"/>
              <a:t>it.</a:t>
            </a:r>
            <a:endParaRPr lang="en-US" dirty="0"/>
          </a:p>
        </p:txBody>
      </p:sp>
    </p:spTree>
    <p:extLst>
      <p:ext uri="{BB962C8B-B14F-4D97-AF65-F5344CB8AC3E}">
        <p14:creationId xmlns:p14="http://schemas.microsoft.com/office/powerpoint/2010/main" val="9248622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736</TotalTime>
  <Words>1087</Words>
  <Application>Microsoft Office PowerPoint</Application>
  <PresentationFormat>On-screen Show (4:3)</PresentationFormat>
  <Paragraphs>202</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Century Schoolbook</vt:lpstr>
      <vt:lpstr>Verdana</vt:lpstr>
      <vt:lpstr>Wingdings</vt:lpstr>
      <vt:lpstr>Wingdings 2</vt:lpstr>
      <vt:lpstr>Oriel</vt:lpstr>
      <vt:lpstr>WEB Technologies (CS-566)</vt:lpstr>
      <vt:lpstr>Outline</vt:lpstr>
      <vt:lpstr>Web Development</vt:lpstr>
      <vt:lpstr>Web Development</vt:lpstr>
      <vt:lpstr>Ways of Web Development</vt:lpstr>
      <vt:lpstr>Ways of Web Development</vt:lpstr>
      <vt:lpstr>Introduction to HTML</vt:lpstr>
      <vt:lpstr>Introduction</vt:lpstr>
      <vt:lpstr>Cont…</vt:lpstr>
      <vt:lpstr>History of HTML </vt:lpstr>
      <vt:lpstr>Cont…</vt:lpstr>
      <vt:lpstr>Cont…</vt:lpstr>
      <vt:lpstr>HTML Tags</vt:lpstr>
      <vt:lpstr>Cont…</vt:lpstr>
      <vt:lpstr>Cont…</vt:lpstr>
      <vt:lpstr> Structure of HTML Page</vt:lpstr>
      <vt:lpstr>Cont…</vt:lpstr>
      <vt:lpstr>Cont…</vt:lpstr>
      <vt:lpstr>Example</vt:lpstr>
      <vt:lpstr>The Body Tag</vt:lpstr>
      <vt:lpstr>HTML Color code</vt:lpstr>
      <vt:lpstr>Paragraphs in HTML</vt:lpstr>
      <vt:lpstr>Paragraphs in HTML</vt:lpstr>
      <vt:lpstr>Cont…</vt:lpstr>
      <vt:lpstr>Cont…</vt:lpstr>
      <vt:lpstr>Style Attribute</vt:lpstr>
      <vt:lpstr>Cont…</vt:lpstr>
      <vt:lpstr>Cont…</vt:lpstr>
      <vt:lpstr>Example</vt:lpstr>
      <vt:lpstr>Text Formatting tags in html</vt:lpstr>
      <vt:lpstr>Environment setting</vt:lpstr>
      <vt:lpstr>Steps for creating web page using html </vt:lpstr>
      <vt:lpstr>Cont…</vt:lpstr>
      <vt:lpstr>Cont…</vt:lpstr>
      <vt:lpstr>Cont…</vt:lpstr>
      <vt:lpstr>Exercise Questions</vt:lpstr>
      <vt:lpstr>Exercise 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ENGINEERING (CS-666)</dc:title>
  <dc:creator>Asia Shahab</dc:creator>
  <cp:lastModifiedBy>Microsoft account</cp:lastModifiedBy>
  <cp:revision>533</cp:revision>
  <dcterms:created xsi:type="dcterms:W3CDTF">2006-08-16T00:00:00Z</dcterms:created>
  <dcterms:modified xsi:type="dcterms:W3CDTF">2022-10-31T07:56:39Z</dcterms:modified>
</cp:coreProperties>
</file>