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15" r:id="rId3"/>
    <p:sldId id="290" r:id="rId4"/>
    <p:sldId id="284" r:id="rId5"/>
    <p:sldId id="308" r:id="rId6"/>
    <p:sldId id="339" r:id="rId7"/>
    <p:sldId id="309" r:id="rId8"/>
    <p:sldId id="331" r:id="rId9"/>
    <p:sldId id="340" r:id="rId10"/>
    <p:sldId id="341" r:id="rId11"/>
    <p:sldId id="342" r:id="rId12"/>
    <p:sldId id="343" r:id="rId13"/>
    <p:sldId id="344" r:id="rId14"/>
    <p:sldId id="330" r:id="rId15"/>
    <p:sldId id="345" r:id="rId16"/>
    <p:sldId id="346" r:id="rId17"/>
    <p:sldId id="347" r:id="rId18"/>
    <p:sldId id="260" r:id="rId19"/>
    <p:sldId id="316" r:id="rId20"/>
    <p:sldId id="317" r:id="rId21"/>
    <p:sldId id="321" r:id="rId22"/>
    <p:sldId id="318" r:id="rId23"/>
    <p:sldId id="320" r:id="rId24"/>
    <p:sldId id="313" r:id="rId25"/>
    <p:sldId id="297"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p:scale>
          <a:sx n="65" d="100"/>
          <a:sy n="65" d="100"/>
        </p:scale>
        <p:origin x="1536"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876A0B-52A9-4DDF-A057-C35C94A93702}" type="datetimeFigureOut">
              <a:rPr lang="en-US" smtClean="0"/>
              <a:t>10/31/2022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76FC16-B6DB-40E6-859F-42586C4DC16C}" type="slidenum">
              <a:rPr lang="en-US" smtClean="0"/>
              <a:t>‹#›</a:t>
            </a:fld>
            <a:endParaRPr lang="en-US"/>
          </a:p>
        </p:txBody>
      </p:sp>
    </p:spTree>
    <p:extLst>
      <p:ext uri="{BB962C8B-B14F-4D97-AF65-F5344CB8AC3E}">
        <p14:creationId xmlns:p14="http://schemas.microsoft.com/office/powerpoint/2010/main" val="84337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76FC16-B6DB-40E6-859F-42586C4DC16C}" type="slidenum">
              <a:rPr lang="en-US" smtClean="0"/>
              <a:t>8</a:t>
            </a:fld>
            <a:endParaRPr lang="en-US"/>
          </a:p>
        </p:txBody>
      </p:sp>
    </p:spTree>
    <p:extLst>
      <p:ext uri="{BB962C8B-B14F-4D97-AF65-F5344CB8AC3E}">
        <p14:creationId xmlns:p14="http://schemas.microsoft.com/office/powerpoint/2010/main" val="67657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10/31/2022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10/31/2022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10/31/2022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10/31/2022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10/31/2022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10/31/2022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10/31/2022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WEB Technologies</a:t>
            </a:r>
            <a:br>
              <a:rPr lang="en-US"/>
            </a:br>
            <a:r>
              <a:rPr lang="en-US" sz="3200"/>
              <a:t>(CS-566)</a:t>
            </a:r>
            <a:endParaRPr lang="en-US" dirty="0"/>
          </a:p>
        </p:txBody>
      </p:sp>
      <p:sp>
        <p:nvSpPr>
          <p:cNvPr id="3" name="Subtitle 2"/>
          <p:cNvSpPr>
            <a:spLocks noGrp="1"/>
          </p:cNvSpPr>
          <p:nvPr>
            <p:ph type="subTitle" idx="1"/>
          </p:nvPr>
        </p:nvSpPr>
        <p:spPr/>
        <p:txBody>
          <a:bodyPr/>
          <a:lstStyle/>
          <a:p>
            <a:endParaRPr lang="en-US" dirty="0"/>
          </a:p>
          <a:p>
            <a:r>
              <a:rPr lang="en-US" dirty="0"/>
              <a:t>LECTURE # </a:t>
            </a:r>
            <a:r>
              <a:rPr lang="en-US" dirty="0" smtClean="0"/>
              <a:t>7–  Lists in HTML</a:t>
            </a:r>
            <a:endParaRPr lang="en-US" dirty="0"/>
          </a:p>
        </p:txBody>
      </p:sp>
    </p:spTree>
    <p:extLst>
      <p:ext uri="{BB962C8B-B14F-4D97-AF65-F5344CB8AC3E}">
        <p14:creationId xmlns:p14="http://schemas.microsoft.com/office/powerpoint/2010/main" val="2153068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OL</a:t>
            </a:r>
            <a:endParaRPr lang="en-US" dirty="0"/>
          </a:p>
        </p:txBody>
      </p:sp>
      <p:sp>
        <p:nvSpPr>
          <p:cNvPr id="3" name="Content Placeholder 2"/>
          <p:cNvSpPr>
            <a:spLocks noGrp="1"/>
          </p:cNvSpPr>
          <p:nvPr>
            <p:ph sz="quarter" idx="1"/>
          </p:nvPr>
        </p:nvSpPr>
        <p:spPr/>
        <p:txBody>
          <a:bodyPr/>
          <a:lstStyle/>
          <a:p>
            <a:r>
              <a:rPr lang="en-US" dirty="0" smtClean="0"/>
              <a:t>Type:</a:t>
            </a:r>
          </a:p>
          <a:p>
            <a:r>
              <a:rPr lang="en-US" dirty="0"/>
              <a:t>The type attribute of the &lt;</a:t>
            </a:r>
            <a:r>
              <a:rPr lang="en-US" dirty="0" err="1"/>
              <a:t>ol</a:t>
            </a:r>
            <a:r>
              <a:rPr lang="en-US" dirty="0"/>
              <a:t>&gt; tag, defines the type of the list item </a:t>
            </a:r>
            <a:r>
              <a:rPr lang="en-US" dirty="0" smtClean="0"/>
              <a:t>marker.</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124200"/>
            <a:ext cx="7696200" cy="2429214"/>
          </a:xfrm>
          <a:prstGeom prst="rect">
            <a:avLst/>
          </a:prstGeom>
        </p:spPr>
      </p:pic>
    </p:spTree>
    <p:extLst>
      <p:ext uri="{BB962C8B-B14F-4D97-AF65-F5344CB8AC3E}">
        <p14:creationId xmlns:p14="http://schemas.microsoft.com/office/powerpoint/2010/main" val="400726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92500" lnSpcReduction="20000"/>
          </a:bodyPr>
          <a:lstStyle/>
          <a:p>
            <a:r>
              <a:rPr lang="it-IT" b="1" dirty="0"/>
              <a:t>&lt;ol</a:t>
            </a:r>
            <a:r>
              <a:rPr lang="it-IT" dirty="0"/>
              <a:t> type="I"</a:t>
            </a:r>
            <a:r>
              <a:rPr lang="it-IT" b="1" dirty="0"/>
              <a:t>&gt;</a:t>
            </a:r>
            <a:r>
              <a:rPr lang="it-IT" dirty="0"/>
              <a:t>  </a:t>
            </a:r>
          </a:p>
          <a:p>
            <a:r>
              <a:rPr lang="it-IT" dirty="0"/>
              <a:t> </a:t>
            </a:r>
            <a:r>
              <a:rPr lang="it-IT" b="1" dirty="0"/>
              <a:t>&lt;li&gt;</a:t>
            </a:r>
            <a:r>
              <a:rPr lang="it-IT" dirty="0"/>
              <a:t>HTML</a:t>
            </a:r>
            <a:r>
              <a:rPr lang="it-IT" b="1" dirty="0"/>
              <a:t>&lt;/li&gt;</a:t>
            </a:r>
            <a:r>
              <a:rPr lang="it-IT" dirty="0"/>
              <a:t>  </a:t>
            </a:r>
          </a:p>
          <a:p>
            <a:r>
              <a:rPr lang="it-IT" dirty="0"/>
              <a:t> </a:t>
            </a:r>
            <a:r>
              <a:rPr lang="it-IT" b="1" dirty="0"/>
              <a:t>&lt;li&gt;</a:t>
            </a:r>
            <a:r>
              <a:rPr lang="it-IT" dirty="0"/>
              <a:t>Java</a:t>
            </a:r>
            <a:r>
              <a:rPr lang="it-IT" b="1" dirty="0"/>
              <a:t>&lt;/li&gt;</a:t>
            </a:r>
            <a:r>
              <a:rPr lang="it-IT" dirty="0"/>
              <a:t>  </a:t>
            </a:r>
          </a:p>
          <a:p>
            <a:r>
              <a:rPr lang="it-IT" dirty="0"/>
              <a:t> </a:t>
            </a:r>
            <a:r>
              <a:rPr lang="it-IT" b="1" dirty="0"/>
              <a:t>&lt;li&gt;</a:t>
            </a:r>
            <a:r>
              <a:rPr lang="it-IT" dirty="0"/>
              <a:t>JavaScript</a:t>
            </a:r>
            <a:r>
              <a:rPr lang="it-IT" b="1" dirty="0"/>
              <a:t>&lt;/li&gt;</a:t>
            </a:r>
            <a:r>
              <a:rPr lang="it-IT" dirty="0"/>
              <a:t>  </a:t>
            </a:r>
          </a:p>
          <a:p>
            <a:r>
              <a:rPr lang="it-IT" dirty="0"/>
              <a:t> </a:t>
            </a:r>
            <a:r>
              <a:rPr lang="it-IT" b="1" dirty="0"/>
              <a:t>&lt;li&gt;</a:t>
            </a:r>
            <a:r>
              <a:rPr lang="it-IT" dirty="0"/>
              <a:t>SQL</a:t>
            </a:r>
            <a:r>
              <a:rPr lang="it-IT" b="1" dirty="0"/>
              <a:t>&lt;/li&gt;</a:t>
            </a:r>
            <a:r>
              <a:rPr lang="it-IT" dirty="0"/>
              <a:t>  </a:t>
            </a:r>
          </a:p>
          <a:p>
            <a:r>
              <a:rPr lang="it-IT" b="1" dirty="0"/>
              <a:t>&lt;/ol</a:t>
            </a:r>
            <a:r>
              <a:rPr lang="it-IT" b="1" dirty="0" smtClean="0"/>
              <a:t>&gt;</a:t>
            </a:r>
          </a:p>
          <a:p>
            <a:pPr marL="0" indent="0">
              <a:buNone/>
            </a:pPr>
            <a:endParaRPr lang="it-IT" b="1" dirty="0" smtClean="0"/>
          </a:p>
          <a:p>
            <a:r>
              <a:rPr lang="it-IT" b="1" dirty="0"/>
              <a:t>&lt;ol</a:t>
            </a:r>
            <a:r>
              <a:rPr lang="it-IT" dirty="0"/>
              <a:t> type="A"</a:t>
            </a:r>
            <a:r>
              <a:rPr lang="it-IT" b="1" dirty="0"/>
              <a:t>&gt;</a:t>
            </a:r>
            <a:r>
              <a:rPr lang="it-IT" dirty="0"/>
              <a:t>  </a:t>
            </a:r>
          </a:p>
          <a:p>
            <a:r>
              <a:rPr lang="it-IT" dirty="0"/>
              <a:t> </a:t>
            </a:r>
            <a:r>
              <a:rPr lang="it-IT" b="1" dirty="0"/>
              <a:t>&lt;li&gt;</a:t>
            </a:r>
            <a:r>
              <a:rPr lang="it-IT" dirty="0"/>
              <a:t>HTML</a:t>
            </a:r>
            <a:r>
              <a:rPr lang="it-IT" b="1" dirty="0"/>
              <a:t>&lt;/li&gt;</a:t>
            </a:r>
            <a:r>
              <a:rPr lang="it-IT" dirty="0"/>
              <a:t>  </a:t>
            </a:r>
          </a:p>
          <a:p>
            <a:r>
              <a:rPr lang="it-IT" dirty="0"/>
              <a:t> </a:t>
            </a:r>
            <a:r>
              <a:rPr lang="it-IT" b="1" dirty="0"/>
              <a:t>&lt;li&gt;</a:t>
            </a:r>
            <a:r>
              <a:rPr lang="it-IT" dirty="0"/>
              <a:t>Java</a:t>
            </a:r>
            <a:r>
              <a:rPr lang="it-IT" b="1" dirty="0"/>
              <a:t>&lt;/li&gt;</a:t>
            </a:r>
            <a:r>
              <a:rPr lang="it-IT" dirty="0"/>
              <a:t>  </a:t>
            </a:r>
          </a:p>
          <a:p>
            <a:r>
              <a:rPr lang="it-IT" dirty="0"/>
              <a:t> </a:t>
            </a:r>
            <a:r>
              <a:rPr lang="it-IT" b="1" dirty="0"/>
              <a:t>&lt;li&gt;</a:t>
            </a:r>
            <a:r>
              <a:rPr lang="it-IT" dirty="0"/>
              <a:t>JavaScript</a:t>
            </a:r>
            <a:r>
              <a:rPr lang="it-IT" b="1" dirty="0"/>
              <a:t>&lt;/li&gt;</a:t>
            </a:r>
            <a:r>
              <a:rPr lang="it-IT" dirty="0"/>
              <a:t>  </a:t>
            </a:r>
          </a:p>
          <a:p>
            <a:r>
              <a:rPr lang="it-IT" dirty="0"/>
              <a:t> </a:t>
            </a:r>
            <a:r>
              <a:rPr lang="it-IT" b="1" dirty="0"/>
              <a:t>&lt;li&gt;</a:t>
            </a:r>
            <a:r>
              <a:rPr lang="it-IT" dirty="0"/>
              <a:t>SQL</a:t>
            </a:r>
            <a:r>
              <a:rPr lang="it-IT" b="1" dirty="0"/>
              <a:t>&lt;/li&gt;</a:t>
            </a:r>
            <a:r>
              <a:rPr lang="it-IT" dirty="0"/>
              <a:t>  </a:t>
            </a:r>
          </a:p>
          <a:p>
            <a:r>
              <a:rPr lang="it-IT" b="1" dirty="0"/>
              <a:t>&lt;/ol&gt;</a:t>
            </a:r>
            <a:r>
              <a:rPr lang="it-IT" dirty="0"/>
              <a:t>  </a:t>
            </a:r>
          </a:p>
        </p:txBody>
      </p:sp>
      <p:sp>
        <p:nvSpPr>
          <p:cNvPr id="4" name="Rectangle 3"/>
          <p:cNvSpPr/>
          <p:nvPr/>
        </p:nvSpPr>
        <p:spPr>
          <a:xfrm>
            <a:off x="4419600" y="1752600"/>
            <a:ext cx="3124200" cy="205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Output:</a:t>
            </a:r>
          </a:p>
          <a:p>
            <a:pPr marL="400050" indent="-400050">
              <a:buFont typeface="+mj-lt"/>
              <a:buAutoNum type="romanUcPeriod"/>
            </a:pPr>
            <a:r>
              <a:rPr lang="en-US" dirty="0"/>
              <a:t>HTML</a:t>
            </a:r>
          </a:p>
          <a:p>
            <a:pPr marL="400050" indent="-400050">
              <a:buFont typeface="+mj-lt"/>
              <a:buAutoNum type="romanUcPeriod"/>
            </a:pPr>
            <a:r>
              <a:rPr lang="en-US" dirty="0"/>
              <a:t>Java</a:t>
            </a:r>
          </a:p>
          <a:p>
            <a:pPr marL="400050" indent="-400050">
              <a:buFont typeface="+mj-lt"/>
              <a:buAutoNum type="romanUcPeriod"/>
            </a:pPr>
            <a:r>
              <a:rPr lang="en-US" dirty="0"/>
              <a:t>JavaScript</a:t>
            </a:r>
          </a:p>
          <a:p>
            <a:pPr marL="400050" indent="-400050">
              <a:buFont typeface="+mj-lt"/>
              <a:buAutoNum type="romanUcPeriod"/>
            </a:pPr>
            <a:r>
              <a:rPr lang="en-US" dirty="0"/>
              <a:t>SQL</a:t>
            </a:r>
          </a:p>
          <a:p>
            <a:pPr algn="ctr"/>
            <a:endParaRPr lang="en-US" dirty="0"/>
          </a:p>
        </p:txBody>
      </p:sp>
      <p:sp>
        <p:nvSpPr>
          <p:cNvPr id="5" name="Rectangle 4"/>
          <p:cNvSpPr/>
          <p:nvPr/>
        </p:nvSpPr>
        <p:spPr>
          <a:xfrm>
            <a:off x="4419600" y="4037076"/>
            <a:ext cx="3124200" cy="205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Output:</a:t>
            </a:r>
          </a:p>
          <a:p>
            <a:pPr marL="400050" indent="-400050">
              <a:buFont typeface="+mj-lt"/>
              <a:buAutoNum type="alphaUcPeriod"/>
            </a:pPr>
            <a:r>
              <a:rPr lang="en-US" dirty="0"/>
              <a:t>HTML</a:t>
            </a:r>
          </a:p>
          <a:p>
            <a:pPr marL="400050" indent="-400050">
              <a:buFont typeface="+mj-lt"/>
              <a:buAutoNum type="alphaUcPeriod"/>
            </a:pPr>
            <a:r>
              <a:rPr lang="en-US" dirty="0"/>
              <a:t>Java</a:t>
            </a:r>
          </a:p>
          <a:p>
            <a:pPr marL="400050" indent="-400050">
              <a:buFont typeface="+mj-lt"/>
              <a:buAutoNum type="alphaUcPeriod"/>
            </a:pPr>
            <a:r>
              <a:rPr lang="en-US" dirty="0"/>
              <a:t>JavaScript</a:t>
            </a:r>
          </a:p>
          <a:p>
            <a:pPr marL="400050" indent="-400050">
              <a:buFont typeface="+mj-lt"/>
              <a:buAutoNum type="alphaUcPeriod"/>
            </a:pPr>
            <a:r>
              <a:rPr lang="en-US" dirty="0"/>
              <a:t>SQL</a:t>
            </a:r>
          </a:p>
          <a:p>
            <a:pPr algn="ctr"/>
            <a:endParaRPr lang="en-US" dirty="0"/>
          </a:p>
        </p:txBody>
      </p:sp>
    </p:spTree>
    <p:extLst>
      <p:ext uri="{BB962C8B-B14F-4D97-AF65-F5344CB8AC3E}">
        <p14:creationId xmlns:p14="http://schemas.microsoft.com/office/powerpoint/2010/main" val="64832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Control List Counting</a:t>
            </a:r>
          </a:p>
          <a:p>
            <a:pPr marL="0" indent="0">
              <a:buNone/>
            </a:pPr>
            <a:r>
              <a:rPr lang="en-US" dirty="0"/>
              <a:t>By default, an ordered list will start counting from 1. If you want to start counting from a specified number, you can use the start </a:t>
            </a:r>
            <a:r>
              <a:rPr lang="en-US" dirty="0" smtClean="0"/>
              <a:t>attribute.</a:t>
            </a:r>
          </a:p>
          <a:p>
            <a:r>
              <a:rPr lang="it-IT" b="1" dirty="0"/>
              <a:t>&lt;ol</a:t>
            </a:r>
            <a:r>
              <a:rPr lang="it-IT" dirty="0"/>
              <a:t> </a:t>
            </a:r>
            <a:r>
              <a:rPr lang="it-IT" dirty="0"/>
              <a:t>type</a:t>
            </a:r>
            <a:r>
              <a:rPr lang="it-IT" dirty="0" smtClean="0"/>
              <a:t>="I</a:t>
            </a:r>
            <a:r>
              <a:rPr lang="it-IT" dirty="0" smtClean="0"/>
              <a:t>"</a:t>
            </a:r>
            <a:r>
              <a:rPr lang="it-IT" dirty="0"/>
              <a:t> start="5"</a:t>
            </a:r>
            <a:r>
              <a:rPr lang="it-IT" b="1" dirty="0"/>
              <a:t>&gt;</a:t>
            </a:r>
            <a:r>
              <a:rPr lang="it-IT" dirty="0"/>
              <a:t>  </a:t>
            </a:r>
          </a:p>
          <a:p>
            <a:r>
              <a:rPr lang="it-IT" dirty="0"/>
              <a:t> </a:t>
            </a:r>
            <a:r>
              <a:rPr lang="it-IT" b="1" dirty="0"/>
              <a:t>&lt;li&gt;</a:t>
            </a:r>
            <a:r>
              <a:rPr lang="it-IT" dirty="0"/>
              <a:t>HTML</a:t>
            </a:r>
            <a:r>
              <a:rPr lang="it-IT" b="1" dirty="0"/>
              <a:t>&lt;/li&gt;</a:t>
            </a:r>
            <a:r>
              <a:rPr lang="it-IT" dirty="0"/>
              <a:t>  </a:t>
            </a:r>
          </a:p>
          <a:p>
            <a:r>
              <a:rPr lang="it-IT" dirty="0"/>
              <a:t> </a:t>
            </a:r>
            <a:r>
              <a:rPr lang="it-IT" b="1" dirty="0"/>
              <a:t>&lt;li&gt;</a:t>
            </a:r>
            <a:r>
              <a:rPr lang="it-IT" dirty="0"/>
              <a:t>Java</a:t>
            </a:r>
            <a:r>
              <a:rPr lang="it-IT" b="1" dirty="0"/>
              <a:t>&lt;/li&gt;</a:t>
            </a:r>
            <a:r>
              <a:rPr lang="it-IT" dirty="0"/>
              <a:t>  </a:t>
            </a:r>
          </a:p>
          <a:p>
            <a:r>
              <a:rPr lang="it-IT" dirty="0"/>
              <a:t> </a:t>
            </a:r>
            <a:r>
              <a:rPr lang="it-IT" b="1" dirty="0"/>
              <a:t>&lt;li&gt;</a:t>
            </a:r>
            <a:r>
              <a:rPr lang="it-IT" dirty="0"/>
              <a:t>JavaScript</a:t>
            </a:r>
            <a:r>
              <a:rPr lang="it-IT" b="1" dirty="0"/>
              <a:t>&lt;/li&gt;</a:t>
            </a:r>
            <a:r>
              <a:rPr lang="it-IT" dirty="0"/>
              <a:t>  </a:t>
            </a:r>
          </a:p>
          <a:p>
            <a:r>
              <a:rPr lang="it-IT" dirty="0"/>
              <a:t> </a:t>
            </a:r>
            <a:r>
              <a:rPr lang="it-IT" b="1" dirty="0"/>
              <a:t>&lt;li&gt;</a:t>
            </a:r>
            <a:r>
              <a:rPr lang="it-IT" dirty="0"/>
              <a:t>SQL</a:t>
            </a:r>
            <a:r>
              <a:rPr lang="it-IT" b="1" dirty="0"/>
              <a:t>&lt;/li&gt;</a:t>
            </a:r>
            <a:r>
              <a:rPr lang="it-IT" dirty="0"/>
              <a:t>  </a:t>
            </a:r>
          </a:p>
          <a:p>
            <a:r>
              <a:rPr lang="it-IT" b="1" dirty="0"/>
              <a:t>&lt;/ol&gt;</a:t>
            </a:r>
            <a:r>
              <a:rPr lang="it-IT" dirty="0"/>
              <a:t> </a:t>
            </a:r>
          </a:p>
        </p:txBody>
      </p:sp>
      <p:sp>
        <p:nvSpPr>
          <p:cNvPr id="4" name="Rectangle 3"/>
          <p:cNvSpPr/>
          <p:nvPr/>
        </p:nvSpPr>
        <p:spPr>
          <a:xfrm>
            <a:off x="4495800" y="3733800"/>
            <a:ext cx="3124200" cy="205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Output:</a:t>
            </a:r>
          </a:p>
          <a:p>
            <a:pPr marL="400050" indent="-400050">
              <a:buFont typeface="+mj-lt"/>
              <a:buAutoNum type="romanUcPeriod" startAt="5"/>
            </a:pPr>
            <a:r>
              <a:rPr lang="en-US" dirty="0"/>
              <a:t>HTML</a:t>
            </a:r>
          </a:p>
          <a:p>
            <a:pPr marL="400050" indent="-400050">
              <a:buFont typeface="+mj-lt"/>
              <a:buAutoNum type="romanUcPeriod" startAt="5"/>
            </a:pPr>
            <a:r>
              <a:rPr lang="en-US" dirty="0"/>
              <a:t>Java</a:t>
            </a:r>
          </a:p>
          <a:p>
            <a:pPr marL="400050" indent="-400050">
              <a:buFont typeface="+mj-lt"/>
              <a:buAutoNum type="romanUcPeriod" startAt="5"/>
            </a:pPr>
            <a:r>
              <a:rPr lang="en-US" dirty="0"/>
              <a:t>JavaScript</a:t>
            </a:r>
          </a:p>
          <a:p>
            <a:pPr marL="400050" indent="-400050">
              <a:buFont typeface="+mj-lt"/>
              <a:buAutoNum type="romanUcPeriod" startAt="5"/>
            </a:pPr>
            <a:r>
              <a:rPr lang="en-US" dirty="0"/>
              <a:t>SQL</a:t>
            </a:r>
          </a:p>
          <a:p>
            <a:pPr algn="ctr"/>
            <a:endParaRPr lang="en-US" dirty="0"/>
          </a:p>
        </p:txBody>
      </p:sp>
    </p:spTree>
    <p:extLst>
      <p:ext uri="{BB962C8B-B14F-4D97-AF65-F5344CB8AC3E}">
        <p14:creationId xmlns:p14="http://schemas.microsoft.com/office/powerpoint/2010/main" val="4245834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Reversed</a:t>
            </a:r>
          </a:p>
          <a:p>
            <a:pPr marL="0" indent="0">
              <a:buNone/>
            </a:pPr>
            <a:r>
              <a:rPr lang="en-US" dirty="0" smtClean="0"/>
              <a:t>It will show the order of list in descending order.</a:t>
            </a:r>
          </a:p>
          <a:p>
            <a:r>
              <a:rPr lang="it-IT" b="1" dirty="0"/>
              <a:t>&lt;ol</a:t>
            </a:r>
            <a:r>
              <a:rPr lang="it-IT" dirty="0"/>
              <a:t> reversed</a:t>
            </a:r>
            <a:r>
              <a:rPr lang="it-IT" b="1" dirty="0"/>
              <a:t>&gt;</a:t>
            </a:r>
            <a:r>
              <a:rPr lang="it-IT" dirty="0"/>
              <a:t>  </a:t>
            </a:r>
          </a:p>
          <a:p>
            <a:r>
              <a:rPr lang="it-IT" b="1" dirty="0"/>
              <a:t>&lt;li&gt;</a:t>
            </a:r>
            <a:r>
              <a:rPr lang="it-IT" dirty="0"/>
              <a:t>HTML</a:t>
            </a:r>
            <a:r>
              <a:rPr lang="it-IT" b="1" dirty="0"/>
              <a:t>&lt;/li&gt;</a:t>
            </a:r>
            <a:r>
              <a:rPr lang="it-IT" dirty="0"/>
              <a:t>  </a:t>
            </a:r>
          </a:p>
          <a:p>
            <a:r>
              <a:rPr lang="it-IT" b="1" dirty="0"/>
              <a:t>&lt;li&gt;</a:t>
            </a:r>
            <a:r>
              <a:rPr lang="it-IT" dirty="0"/>
              <a:t>Java</a:t>
            </a:r>
            <a:r>
              <a:rPr lang="it-IT" b="1" dirty="0"/>
              <a:t>&lt;/li&gt;</a:t>
            </a:r>
            <a:r>
              <a:rPr lang="it-IT" dirty="0"/>
              <a:t>  </a:t>
            </a:r>
          </a:p>
          <a:p>
            <a:r>
              <a:rPr lang="it-IT" b="1" dirty="0"/>
              <a:t>&lt;li&gt;</a:t>
            </a:r>
            <a:r>
              <a:rPr lang="it-IT" dirty="0"/>
              <a:t>JavaScript</a:t>
            </a:r>
            <a:r>
              <a:rPr lang="it-IT" b="1" dirty="0"/>
              <a:t>&lt;/li&gt;</a:t>
            </a:r>
            <a:r>
              <a:rPr lang="it-IT" dirty="0"/>
              <a:t>  </a:t>
            </a:r>
          </a:p>
          <a:p>
            <a:r>
              <a:rPr lang="it-IT" b="1" dirty="0"/>
              <a:t>&lt;li&gt;</a:t>
            </a:r>
            <a:r>
              <a:rPr lang="it-IT" dirty="0"/>
              <a:t>SQL</a:t>
            </a:r>
            <a:r>
              <a:rPr lang="it-IT" b="1" dirty="0"/>
              <a:t>&lt;/li&gt;</a:t>
            </a:r>
            <a:r>
              <a:rPr lang="it-IT" dirty="0"/>
              <a:t>  </a:t>
            </a:r>
          </a:p>
          <a:p>
            <a:r>
              <a:rPr lang="it-IT" dirty="0"/>
              <a:t> </a:t>
            </a:r>
            <a:r>
              <a:rPr lang="it-IT" b="1" dirty="0"/>
              <a:t>&lt;/ol&gt;</a:t>
            </a:r>
            <a:r>
              <a:rPr lang="it-IT" dirty="0"/>
              <a:t> </a:t>
            </a:r>
          </a:p>
        </p:txBody>
      </p:sp>
      <p:sp>
        <p:nvSpPr>
          <p:cNvPr id="4" name="Rectangle 3"/>
          <p:cNvSpPr/>
          <p:nvPr/>
        </p:nvSpPr>
        <p:spPr>
          <a:xfrm>
            <a:off x="4419600" y="2819400"/>
            <a:ext cx="3124200" cy="205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Output:</a:t>
            </a:r>
          </a:p>
          <a:p>
            <a:r>
              <a:rPr lang="en-US" dirty="0" smtClean="0"/>
              <a:t>4. HTML</a:t>
            </a:r>
            <a:endParaRPr lang="en-US" dirty="0"/>
          </a:p>
          <a:p>
            <a:r>
              <a:rPr lang="en-US" dirty="0" smtClean="0"/>
              <a:t>3. Java</a:t>
            </a:r>
            <a:endParaRPr lang="en-US" dirty="0"/>
          </a:p>
          <a:p>
            <a:r>
              <a:rPr lang="en-US" dirty="0" smtClean="0"/>
              <a:t>2. JavaScript</a:t>
            </a:r>
            <a:endParaRPr lang="en-US" dirty="0"/>
          </a:p>
          <a:p>
            <a:r>
              <a:rPr lang="en-US" dirty="0" smtClean="0"/>
              <a:t>1. SQL</a:t>
            </a:r>
            <a:endParaRPr lang="en-US" dirty="0"/>
          </a:p>
          <a:p>
            <a:pPr algn="ctr"/>
            <a:endParaRPr lang="en-US" dirty="0"/>
          </a:p>
        </p:txBody>
      </p:sp>
    </p:spTree>
    <p:extLst>
      <p:ext uri="{BB962C8B-B14F-4D97-AF65-F5344CB8AC3E}">
        <p14:creationId xmlns:p14="http://schemas.microsoft.com/office/powerpoint/2010/main" val="1324076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Unordered list</a:t>
            </a:r>
            <a:endParaRPr lang="en-US" dirty="0"/>
          </a:p>
        </p:txBody>
      </p:sp>
      <p:sp>
        <p:nvSpPr>
          <p:cNvPr id="3" name="Content Placeholder 2"/>
          <p:cNvSpPr>
            <a:spLocks noGrp="1"/>
          </p:cNvSpPr>
          <p:nvPr>
            <p:ph sz="quarter" idx="1"/>
          </p:nvPr>
        </p:nvSpPr>
        <p:spPr/>
        <p:txBody>
          <a:bodyPr/>
          <a:lstStyle/>
          <a:p>
            <a:r>
              <a:rPr lang="en-US" dirty="0"/>
              <a:t>In HTML Unordered list, all the list items are marked with bullets. It is also known as bulleted list also. The Unordered list starts with &lt;</a:t>
            </a:r>
            <a:r>
              <a:rPr lang="en-US" dirty="0" err="1"/>
              <a:t>ul</a:t>
            </a:r>
            <a:r>
              <a:rPr lang="en-US" dirty="0"/>
              <a:t>&gt; tag and list items start with the &lt;li&gt; tag</a:t>
            </a:r>
            <a:r>
              <a:rPr lang="en-US" dirty="0" smtClean="0"/>
              <a:t>.</a:t>
            </a:r>
          </a:p>
          <a:p>
            <a:r>
              <a:rPr lang="en-US" dirty="0"/>
              <a:t>Example:</a:t>
            </a:r>
          </a:p>
          <a:p>
            <a:r>
              <a:rPr lang="it-IT" b="1" dirty="0" smtClean="0"/>
              <a:t>&lt;ul</a:t>
            </a:r>
            <a:r>
              <a:rPr lang="it-IT" b="1" dirty="0"/>
              <a:t>&gt;</a:t>
            </a:r>
            <a:r>
              <a:rPr lang="it-IT" dirty="0"/>
              <a:t>  </a:t>
            </a:r>
          </a:p>
          <a:p>
            <a:r>
              <a:rPr lang="it-IT" dirty="0"/>
              <a:t> </a:t>
            </a:r>
            <a:r>
              <a:rPr lang="it-IT" b="1" dirty="0"/>
              <a:t>&lt;li&gt;</a:t>
            </a:r>
            <a:r>
              <a:rPr lang="it-IT" dirty="0"/>
              <a:t>Aries</a:t>
            </a:r>
            <a:r>
              <a:rPr lang="it-IT" b="1" dirty="0"/>
              <a:t>&lt;/li&gt;</a:t>
            </a:r>
            <a:r>
              <a:rPr lang="it-IT" dirty="0"/>
              <a:t>  </a:t>
            </a:r>
          </a:p>
          <a:p>
            <a:r>
              <a:rPr lang="it-IT" dirty="0"/>
              <a:t> </a:t>
            </a:r>
            <a:r>
              <a:rPr lang="it-IT" b="1" dirty="0"/>
              <a:t>&lt;li&gt;</a:t>
            </a:r>
            <a:r>
              <a:rPr lang="it-IT" dirty="0"/>
              <a:t>Bingo</a:t>
            </a:r>
            <a:r>
              <a:rPr lang="it-IT" b="1" dirty="0"/>
              <a:t>&lt;/li&gt;</a:t>
            </a:r>
            <a:r>
              <a:rPr lang="it-IT" dirty="0"/>
              <a:t>  </a:t>
            </a:r>
          </a:p>
          <a:p>
            <a:r>
              <a:rPr lang="it-IT" dirty="0"/>
              <a:t> </a:t>
            </a:r>
            <a:r>
              <a:rPr lang="it-IT" b="1" dirty="0"/>
              <a:t>&lt;li&gt;</a:t>
            </a:r>
            <a:r>
              <a:rPr lang="it-IT" dirty="0"/>
              <a:t>Leo</a:t>
            </a:r>
            <a:r>
              <a:rPr lang="it-IT" b="1" dirty="0"/>
              <a:t>&lt;/li&gt;</a:t>
            </a:r>
            <a:r>
              <a:rPr lang="it-IT" dirty="0"/>
              <a:t>  </a:t>
            </a:r>
          </a:p>
          <a:p>
            <a:r>
              <a:rPr lang="it-IT" dirty="0"/>
              <a:t> </a:t>
            </a:r>
            <a:r>
              <a:rPr lang="it-IT" b="1" dirty="0"/>
              <a:t>&lt;li&gt;</a:t>
            </a:r>
            <a:r>
              <a:rPr lang="it-IT" dirty="0"/>
              <a:t>Oracle</a:t>
            </a:r>
            <a:r>
              <a:rPr lang="it-IT" b="1" dirty="0"/>
              <a:t>&lt;/li&gt;</a:t>
            </a:r>
            <a:r>
              <a:rPr lang="it-IT" dirty="0"/>
              <a:t>  </a:t>
            </a:r>
          </a:p>
          <a:p>
            <a:r>
              <a:rPr lang="it-IT" b="1" dirty="0" smtClean="0"/>
              <a:t>&lt;/ul</a:t>
            </a:r>
            <a:r>
              <a:rPr lang="it-IT" b="1" dirty="0"/>
              <a:t>&gt;</a:t>
            </a:r>
            <a:r>
              <a:rPr lang="it-IT" dirty="0"/>
              <a:t> </a:t>
            </a:r>
          </a:p>
        </p:txBody>
      </p:sp>
      <p:sp>
        <p:nvSpPr>
          <p:cNvPr id="5" name="Rectangle 4"/>
          <p:cNvSpPr/>
          <p:nvPr/>
        </p:nvSpPr>
        <p:spPr>
          <a:xfrm>
            <a:off x="5029200" y="4037076"/>
            <a:ext cx="1905000"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Output:</a:t>
            </a:r>
          </a:p>
          <a:p>
            <a:pPr marL="285750" indent="-285750">
              <a:buFont typeface="Courier New" panose="02070309020205020404" pitchFamily="49" charset="0"/>
              <a:buChar char="o"/>
            </a:pPr>
            <a:r>
              <a:rPr lang="en-US" dirty="0" smtClean="0"/>
              <a:t>Aries</a:t>
            </a:r>
            <a:endParaRPr lang="en-US" dirty="0"/>
          </a:p>
          <a:p>
            <a:pPr marL="285750" indent="-285750">
              <a:buFont typeface="Courier New" panose="02070309020205020404" pitchFamily="49" charset="0"/>
              <a:buChar char="o"/>
            </a:pPr>
            <a:r>
              <a:rPr lang="en-US" dirty="0"/>
              <a:t> </a:t>
            </a:r>
            <a:r>
              <a:rPr lang="en-US" dirty="0" smtClean="0"/>
              <a:t>Bingo</a:t>
            </a:r>
            <a:endParaRPr lang="en-US" dirty="0"/>
          </a:p>
          <a:p>
            <a:pPr marL="285750" indent="-285750">
              <a:buFont typeface="Courier New" panose="02070309020205020404" pitchFamily="49" charset="0"/>
              <a:buChar char="o"/>
            </a:pPr>
            <a:r>
              <a:rPr lang="en-US" dirty="0" smtClean="0"/>
              <a:t> Leo</a:t>
            </a:r>
            <a:endParaRPr lang="en-US" dirty="0"/>
          </a:p>
          <a:p>
            <a:pPr marL="285750" indent="-285750">
              <a:buFont typeface="Courier New" panose="02070309020205020404" pitchFamily="49" charset="0"/>
              <a:buChar char="o"/>
            </a:pPr>
            <a:r>
              <a:rPr lang="en-US" dirty="0" smtClean="0"/>
              <a:t> Oracle</a:t>
            </a:r>
            <a:endParaRPr lang="en-US" dirty="0"/>
          </a:p>
          <a:p>
            <a:pPr algn="ctr"/>
            <a:endParaRPr lang="en-US" dirty="0"/>
          </a:p>
        </p:txBody>
      </p:sp>
    </p:spTree>
    <p:extLst>
      <p:ext uri="{BB962C8B-B14F-4D97-AF65-F5344CB8AC3E}">
        <p14:creationId xmlns:p14="http://schemas.microsoft.com/office/powerpoint/2010/main" val="1778172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UL</a:t>
            </a:r>
            <a:endParaRPr lang="en-US" dirty="0"/>
          </a:p>
        </p:txBody>
      </p:sp>
      <p:sp>
        <p:nvSpPr>
          <p:cNvPr id="3" name="Content Placeholder 2"/>
          <p:cNvSpPr>
            <a:spLocks noGrp="1"/>
          </p:cNvSpPr>
          <p:nvPr>
            <p:ph sz="quarter" idx="1"/>
          </p:nvPr>
        </p:nvSpPr>
        <p:spPr/>
        <p:txBody>
          <a:bodyPr/>
          <a:lstStyle/>
          <a:p>
            <a:r>
              <a:rPr lang="en-US" dirty="0"/>
              <a:t>We can use unordered list where we do not need to display items in any particular order. The HTML </a:t>
            </a:r>
            <a:r>
              <a:rPr lang="en-US" dirty="0" smtClean="0"/>
              <a:t>&lt;</a:t>
            </a:r>
            <a:r>
              <a:rPr lang="en-US" dirty="0" err="1" smtClean="0"/>
              <a:t>ul</a:t>
            </a:r>
            <a:r>
              <a:rPr lang="en-US" dirty="0" smtClean="0"/>
              <a:t>&gt; </a:t>
            </a:r>
            <a:r>
              <a:rPr lang="en-US" dirty="0"/>
              <a:t>tag is used for the unordered list. There can be 4 types of bulleted list:</a:t>
            </a:r>
          </a:p>
          <a:p>
            <a:r>
              <a:rPr lang="en-US" dirty="0" smtClean="0"/>
              <a:t>Disc (Default)</a:t>
            </a:r>
            <a:endParaRPr lang="en-US" dirty="0"/>
          </a:p>
          <a:p>
            <a:r>
              <a:rPr lang="en-US" dirty="0"/>
              <a:t>C</a:t>
            </a:r>
            <a:r>
              <a:rPr lang="en-US" dirty="0" smtClean="0"/>
              <a:t>ircle</a:t>
            </a:r>
            <a:endParaRPr lang="en-US" dirty="0"/>
          </a:p>
          <a:p>
            <a:r>
              <a:rPr lang="en-US" dirty="0"/>
              <a:t>S</a:t>
            </a:r>
            <a:r>
              <a:rPr lang="en-US" dirty="0" smtClean="0"/>
              <a:t>quare</a:t>
            </a:r>
            <a:endParaRPr lang="en-US" dirty="0"/>
          </a:p>
          <a:p>
            <a:r>
              <a:rPr lang="en-US" dirty="0"/>
              <a:t>N</a:t>
            </a:r>
            <a:r>
              <a:rPr lang="en-US" dirty="0" smtClean="0"/>
              <a:t>one</a:t>
            </a:r>
            <a:endParaRPr lang="en-US" dirty="0"/>
          </a:p>
        </p:txBody>
      </p:sp>
    </p:spTree>
    <p:extLst>
      <p:ext uri="{BB962C8B-B14F-4D97-AF65-F5344CB8AC3E}">
        <p14:creationId xmlns:p14="http://schemas.microsoft.com/office/powerpoint/2010/main" val="1893020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UL</a:t>
            </a:r>
            <a:endParaRPr lang="en-US" dirty="0"/>
          </a:p>
        </p:txBody>
      </p:sp>
      <p:sp>
        <p:nvSpPr>
          <p:cNvPr id="3" name="Content Placeholder 2"/>
          <p:cNvSpPr>
            <a:spLocks noGrp="1"/>
          </p:cNvSpPr>
          <p:nvPr>
            <p:ph sz="quarter" idx="1"/>
          </p:nvPr>
        </p:nvSpPr>
        <p:spPr/>
        <p:txBody>
          <a:bodyPr/>
          <a:lstStyle/>
          <a:p>
            <a:r>
              <a:rPr lang="en-US" dirty="0" smtClean="0"/>
              <a:t>Style</a:t>
            </a:r>
            <a:r>
              <a:rPr lang="en-US" dirty="0" smtClean="0"/>
              <a:t>:</a:t>
            </a:r>
            <a:endParaRPr lang="en-US" dirty="0"/>
          </a:p>
          <a:p>
            <a:r>
              <a:rPr lang="en-US" dirty="0"/>
              <a:t>The </a:t>
            </a:r>
            <a:r>
              <a:rPr lang="en-US" dirty="0" smtClean="0"/>
              <a:t>style</a:t>
            </a:r>
            <a:r>
              <a:rPr lang="en-US" dirty="0" smtClean="0"/>
              <a:t> </a:t>
            </a:r>
            <a:r>
              <a:rPr lang="en-US" dirty="0"/>
              <a:t>attribute of the &lt;</a:t>
            </a:r>
            <a:r>
              <a:rPr lang="en-US" dirty="0" err="1"/>
              <a:t>ol</a:t>
            </a:r>
            <a:r>
              <a:rPr lang="en-US" dirty="0"/>
              <a:t>&gt; tag, defines the type of the list item marker.</a:t>
            </a:r>
          </a:p>
          <a:p>
            <a:pPr marL="0" indent="0">
              <a:buNone/>
            </a:pPr>
            <a:endParaRPr lang="en-US" dirty="0"/>
          </a:p>
        </p:txBody>
      </p:sp>
      <p:pic>
        <p:nvPicPr>
          <p:cNvPr id="6" name="Picture 5"/>
          <p:cNvPicPr>
            <a:picLocks noChangeAspect="1"/>
          </p:cNvPicPr>
          <p:nvPr/>
        </p:nvPicPr>
        <p:blipFill>
          <a:blip r:embed="rId2"/>
          <a:stretch>
            <a:fillRect/>
          </a:stretch>
        </p:blipFill>
        <p:spPr>
          <a:xfrm>
            <a:off x="381001" y="3429000"/>
            <a:ext cx="8000999" cy="2000529"/>
          </a:xfrm>
          <a:prstGeom prst="rect">
            <a:avLst/>
          </a:prstGeom>
        </p:spPr>
      </p:pic>
    </p:spTree>
    <p:extLst>
      <p:ext uri="{BB962C8B-B14F-4D97-AF65-F5344CB8AC3E}">
        <p14:creationId xmlns:p14="http://schemas.microsoft.com/office/powerpoint/2010/main" val="149466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92500" lnSpcReduction="20000"/>
          </a:bodyPr>
          <a:lstStyle/>
          <a:p>
            <a:r>
              <a:rPr lang="it-IT" b="1" dirty="0"/>
              <a:t>&lt;ul</a:t>
            </a:r>
            <a:r>
              <a:rPr lang="it-IT" dirty="0"/>
              <a:t> </a:t>
            </a:r>
            <a:r>
              <a:rPr lang="en-US" dirty="0"/>
              <a:t>style="</a:t>
            </a:r>
            <a:r>
              <a:rPr lang="en-US" dirty="0" err="1"/>
              <a:t>list-style-type:circle</a:t>
            </a:r>
            <a:r>
              <a:rPr lang="en-US" dirty="0" smtClean="0"/>
              <a:t>;“&gt;</a:t>
            </a:r>
            <a:r>
              <a:rPr lang="it-IT" dirty="0"/>
              <a:t>  </a:t>
            </a:r>
          </a:p>
          <a:p>
            <a:r>
              <a:rPr lang="it-IT" dirty="0"/>
              <a:t> </a:t>
            </a:r>
            <a:r>
              <a:rPr lang="it-IT" b="1" dirty="0"/>
              <a:t>&lt;li&gt;</a:t>
            </a:r>
            <a:r>
              <a:rPr lang="it-IT" dirty="0"/>
              <a:t>HTML</a:t>
            </a:r>
            <a:r>
              <a:rPr lang="it-IT" b="1" dirty="0"/>
              <a:t>&lt;/li&gt;</a:t>
            </a:r>
            <a:r>
              <a:rPr lang="it-IT" dirty="0"/>
              <a:t>  </a:t>
            </a:r>
          </a:p>
          <a:p>
            <a:r>
              <a:rPr lang="it-IT" dirty="0"/>
              <a:t> </a:t>
            </a:r>
            <a:r>
              <a:rPr lang="it-IT" b="1" dirty="0"/>
              <a:t>&lt;li&gt;</a:t>
            </a:r>
            <a:r>
              <a:rPr lang="it-IT" dirty="0"/>
              <a:t>Java</a:t>
            </a:r>
            <a:r>
              <a:rPr lang="it-IT" b="1" dirty="0"/>
              <a:t>&lt;/li&gt;</a:t>
            </a:r>
            <a:r>
              <a:rPr lang="it-IT" dirty="0"/>
              <a:t>  </a:t>
            </a:r>
          </a:p>
          <a:p>
            <a:r>
              <a:rPr lang="it-IT" dirty="0"/>
              <a:t> </a:t>
            </a:r>
            <a:r>
              <a:rPr lang="it-IT" b="1" dirty="0"/>
              <a:t>&lt;li&gt;</a:t>
            </a:r>
            <a:r>
              <a:rPr lang="it-IT" dirty="0"/>
              <a:t>JavaScript</a:t>
            </a:r>
            <a:r>
              <a:rPr lang="it-IT" b="1" dirty="0"/>
              <a:t>&lt;/li&gt;</a:t>
            </a:r>
            <a:r>
              <a:rPr lang="it-IT" dirty="0"/>
              <a:t>  </a:t>
            </a:r>
          </a:p>
          <a:p>
            <a:r>
              <a:rPr lang="it-IT" dirty="0"/>
              <a:t> </a:t>
            </a:r>
            <a:r>
              <a:rPr lang="it-IT" b="1" dirty="0"/>
              <a:t>&lt;li&gt;</a:t>
            </a:r>
            <a:r>
              <a:rPr lang="it-IT" dirty="0"/>
              <a:t>SQL</a:t>
            </a:r>
            <a:r>
              <a:rPr lang="it-IT" b="1" dirty="0"/>
              <a:t>&lt;/li&gt;</a:t>
            </a:r>
            <a:r>
              <a:rPr lang="it-IT" dirty="0"/>
              <a:t>  </a:t>
            </a:r>
          </a:p>
          <a:p>
            <a:r>
              <a:rPr lang="it-IT" b="1" dirty="0"/>
              <a:t>&lt;/ul&gt;</a:t>
            </a:r>
            <a:r>
              <a:rPr lang="it-IT" dirty="0"/>
              <a:t> </a:t>
            </a:r>
            <a:endParaRPr lang="it-IT" dirty="0" smtClean="0"/>
          </a:p>
          <a:p>
            <a:endParaRPr lang="it-IT" dirty="0"/>
          </a:p>
          <a:p>
            <a:r>
              <a:rPr lang="it-IT" b="1" dirty="0"/>
              <a:t>&lt;ul</a:t>
            </a:r>
            <a:r>
              <a:rPr lang="it-IT" dirty="0"/>
              <a:t> style="list-style-type: square;"</a:t>
            </a:r>
            <a:r>
              <a:rPr lang="it-IT" b="1" dirty="0"/>
              <a:t>&gt;</a:t>
            </a:r>
            <a:r>
              <a:rPr lang="it-IT" dirty="0"/>
              <a:t>  </a:t>
            </a:r>
          </a:p>
          <a:p>
            <a:r>
              <a:rPr lang="it-IT" dirty="0"/>
              <a:t>    </a:t>
            </a:r>
            <a:r>
              <a:rPr lang="it-IT" b="1" dirty="0"/>
              <a:t>&lt;li&gt;</a:t>
            </a:r>
            <a:r>
              <a:rPr lang="it-IT" dirty="0"/>
              <a:t>HTML</a:t>
            </a:r>
            <a:r>
              <a:rPr lang="it-IT" b="1" dirty="0"/>
              <a:t>&lt;/li&gt;</a:t>
            </a:r>
            <a:r>
              <a:rPr lang="it-IT" dirty="0"/>
              <a:t>  </a:t>
            </a:r>
          </a:p>
          <a:p>
            <a:r>
              <a:rPr lang="it-IT" dirty="0"/>
              <a:t>    </a:t>
            </a:r>
            <a:r>
              <a:rPr lang="it-IT" b="1" dirty="0"/>
              <a:t>&lt;li&gt;</a:t>
            </a:r>
            <a:r>
              <a:rPr lang="it-IT" dirty="0"/>
              <a:t>Java</a:t>
            </a:r>
            <a:r>
              <a:rPr lang="it-IT" b="1" dirty="0"/>
              <a:t>&lt;/li&gt;</a:t>
            </a:r>
            <a:r>
              <a:rPr lang="it-IT" dirty="0"/>
              <a:t>  </a:t>
            </a:r>
          </a:p>
          <a:p>
            <a:r>
              <a:rPr lang="it-IT" dirty="0"/>
              <a:t>    </a:t>
            </a:r>
            <a:r>
              <a:rPr lang="it-IT" b="1" dirty="0"/>
              <a:t>&lt;li&gt;</a:t>
            </a:r>
            <a:r>
              <a:rPr lang="it-IT" dirty="0"/>
              <a:t>JavaScript</a:t>
            </a:r>
            <a:r>
              <a:rPr lang="it-IT" b="1" dirty="0"/>
              <a:t>&lt;/li&gt;</a:t>
            </a:r>
            <a:r>
              <a:rPr lang="it-IT" dirty="0"/>
              <a:t>  </a:t>
            </a:r>
          </a:p>
          <a:p>
            <a:r>
              <a:rPr lang="it-IT" dirty="0"/>
              <a:t>    </a:t>
            </a:r>
            <a:r>
              <a:rPr lang="it-IT" b="1" dirty="0"/>
              <a:t>&lt;li&gt;</a:t>
            </a:r>
            <a:r>
              <a:rPr lang="it-IT" dirty="0"/>
              <a:t>SQL</a:t>
            </a:r>
            <a:r>
              <a:rPr lang="it-IT" b="1" dirty="0"/>
              <a:t>&lt;/li&gt;</a:t>
            </a:r>
            <a:r>
              <a:rPr lang="it-IT" dirty="0"/>
              <a:t>  </a:t>
            </a:r>
          </a:p>
          <a:p>
            <a:r>
              <a:rPr lang="it-IT" dirty="0"/>
              <a:t>  </a:t>
            </a:r>
            <a:r>
              <a:rPr lang="it-IT" b="1" dirty="0"/>
              <a:t>&lt;/ul&gt;</a:t>
            </a:r>
            <a:r>
              <a:rPr lang="it-IT" dirty="0"/>
              <a:t>  </a:t>
            </a:r>
          </a:p>
        </p:txBody>
      </p:sp>
      <p:sp>
        <p:nvSpPr>
          <p:cNvPr id="4" name="Rectangle 3"/>
          <p:cNvSpPr/>
          <p:nvPr/>
        </p:nvSpPr>
        <p:spPr>
          <a:xfrm>
            <a:off x="4794161" y="1959284"/>
            <a:ext cx="3124200" cy="1926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Output:</a:t>
            </a:r>
          </a:p>
          <a:p>
            <a:pPr marL="400050" indent="-400050">
              <a:buFont typeface="Arial" panose="020B0604020202020204" pitchFamily="34" charset="0"/>
              <a:buChar char="•"/>
            </a:pPr>
            <a:r>
              <a:rPr lang="en-US" dirty="0"/>
              <a:t>HTML</a:t>
            </a:r>
          </a:p>
          <a:p>
            <a:pPr marL="400050" indent="-400050">
              <a:buFont typeface="Arial" panose="020B0604020202020204" pitchFamily="34" charset="0"/>
              <a:buChar char="•"/>
            </a:pPr>
            <a:r>
              <a:rPr lang="en-US" dirty="0"/>
              <a:t>Java</a:t>
            </a:r>
          </a:p>
          <a:p>
            <a:pPr marL="400050" indent="-400050">
              <a:buFont typeface="Arial" panose="020B0604020202020204" pitchFamily="34" charset="0"/>
              <a:buChar char="•"/>
            </a:pPr>
            <a:r>
              <a:rPr lang="en-US" dirty="0"/>
              <a:t>JavaScript</a:t>
            </a:r>
          </a:p>
          <a:p>
            <a:pPr marL="400050" indent="-400050">
              <a:buFont typeface="Arial" panose="020B0604020202020204" pitchFamily="34" charset="0"/>
              <a:buChar char="•"/>
            </a:pPr>
            <a:r>
              <a:rPr lang="en-US" dirty="0"/>
              <a:t>SQL</a:t>
            </a:r>
          </a:p>
          <a:p>
            <a:pPr algn="ctr"/>
            <a:endParaRPr lang="en-US" dirty="0"/>
          </a:p>
        </p:txBody>
      </p:sp>
      <p:sp>
        <p:nvSpPr>
          <p:cNvPr id="5" name="Rectangle 4"/>
          <p:cNvSpPr/>
          <p:nvPr/>
        </p:nvSpPr>
        <p:spPr>
          <a:xfrm>
            <a:off x="4773769" y="4419600"/>
            <a:ext cx="3124200" cy="1926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Output:</a:t>
            </a:r>
          </a:p>
          <a:p>
            <a:pPr marL="400050" indent="-400050">
              <a:buFont typeface="Wingdings" panose="05000000000000000000" pitchFamily="2" charset="2"/>
              <a:buChar char="§"/>
            </a:pPr>
            <a:r>
              <a:rPr lang="en-US" dirty="0"/>
              <a:t>HTML</a:t>
            </a:r>
          </a:p>
          <a:p>
            <a:pPr marL="400050" indent="-400050">
              <a:buFont typeface="Wingdings" panose="05000000000000000000" pitchFamily="2" charset="2"/>
              <a:buChar char="§"/>
            </a:pPr>
            <a:r>
              <a:rPr lang="en-US" dirty="0"/>
              <a:t>Java</a:t>
            </a:r>
          </a:p>
          <a:p>
            <a:pPr marL="400050" indent="-400050">
              <a:buFont typeface="Wingdings" panose="05000000000000000000" pitchFamily="2" charset="2"/>
              <a:buChar char="§"/>
            </a:pPr>
            <a:r>
              <a:rPr lang="en-US" dirty="0"/>
              <a:t>JavaScript</a:t>
            </a:r>
          </a:p>
          <a:p>
            <a:pPr marL="400050" indent="-400050">
              <a:buFont typeface="Wingdings" panose="05000000000000000000" pitchFamily="2" charset="2"/>
              <a:buChar char="§"/>
            </a:pPr>
            <a:r>
              <a:rPr lang="en-US" dirty="0"/>
              <a:t>SQL</a:t>
            </a:r>
          </a:p>
          <a:p>
            <a:pPr algn="ctr"/>
            <a:endParaRPr lang="en-US" dirty="0"/>
          </a:p>
        </p:txBody>
      </p:sp>
    </p:spTree>
    <p:extLst>
      <p:ext uri="{BB962C8B-B14F-4D97-AF65-F5344CB8AC3E}">
        <p14:creationId xmlns:p14="http://schemas.microsoft.com/office/powerpoint/2010/main" val="313506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91B080-FFC7-4427-B1C4-4DF68DA5195F}"/>
              </a:ext>
            </a:extLst>
          </p:cNvPr>
          <p:cNvSpPr>
            <a:spLocks noGrp="1"/>
          </p:cNvSpPr>
          <p:nvPr>
            <p:ph type="title"/>
          </p:nvPr>
        </p:nvSpPr>
        <p:spPr/>
        <p:txBody>
          <a:bodyPr/>
          <a:lstStyle/>
          <a:p>
            <a:r>
              <a:rPr lang="en-US" dirty="0" smtClean="0"/>
              <a:t>Description List or definition list</a:t>
            </a:r>
            <a:endParaRPr lang="en-US" dirty="0"/>
          </a:p>
        </p:txBody>
      </p:sp>
      <p:sp>
        <p:nvSpPr>
          <p:cNvPr id="3" name="Content Placeholder 2">
            <a:extLst>
              <a:ext uri="{FF2B5EF4-FFF2-40B4-BE49-F238E27FC236}">
                <a16:creationId xmlns="" xmlns:a16="http://schemas.microsoft.com/office/drawing/2014/main" id="{F2C74A9F-88C9-4553-AAC7-D9DEB29C4BC4}"/>
              </a:ext>
            </a:extLst>
          </p:cNvPr>
          <p:cNvSpPr>
            <a:spLocks noGrp="1"/>
          </p:cNvSpPr>
          <p:nvPr>
            <p:ph idx="1"/>
          </p:nvPr>
        </p:nvSpPr>
        <p:spPr/>
        <p:txBody>
          <a:bodyPr>
            <a:normAutofit/>
          </a:bodyPr>
          <a:lstStyle/>
          <a:p>
            <a:pPr algn="just"/>
            <a:r>
              <a:rPr lang="en-US" dirty="0"/>
              <a:t>A description list is a list of terms, with a description of each term</a:t>
            </a:r>
            <a:r>
              <a:rPr lang="en-US" dirty="0" smtClean="0"/>
              <a:t>.</a:t>
            </a:r>
          </a:p>
          <a:p>
            <a:pPr algn="just"/>
            <a:r>
              <a:rPr lang="en-US" dirty="0" smtClean="0"/>
              <a:t>The description </a:t>
            </a:r>
            <a:r>
              <a:rPr lang="en-US" dirty="0"/>
              <a:t>list is very appropriate when you want to present glossary, list of terms or other name-value list.</a:t>
            </a:r>
          </a:p>
          <a:p>
            <a:pPr algn="just"/>
            <a:r>
              <a:rPr lang="en-US" dirty="0"/>
              <a:t>The HTML definition list contains following three tags:</a:t>
            </a:r>
          </a:p>
          <a:p>
            <a:pPr algn="just"/>
            <a:r>
              <a:rPr lang="en-US" b="1" dirty="0"/>
              <a:t>&lt;dl&gt; tag</a:t>
            </a:r>
            <a:r>
              <a:rPr lang="en-US" dirty="0"/>
              <a:t> defines the start of the list.</a:t>
            </a:r>
          </a:p>
          <a:p>
            <a:pPr algn="just"/>
            <a:r>
              <a:rPr lang="en-US" b="1" dirty="0"/>
              <a:t>&lt;</a:t>
            </a:r>
            <a:r>
              <a:rPr lang="en-US" b="1" dirty="0" err="1"/>
              <a:t>dt</a:t>
            </a:r>
            <a:r>
              <a:rPr lang="en-US" b="1" dirty="0"/>
              <a:t>&gt; tag</a:t>
            </a:r>
            <a:r>
              <a:rPr lang="en-US" dirty="0"/>
              <a:t> defines a term.</a:t>
            </a:r>
          </a:p>
          <a:p>
            <a:pPr algn="just"/>
            <a:r>
              <a:rPr lang="en-US" b="1" dirty="0"/>
              <a:t>&lt;</a:t>
            </a:r>
            <a:r>
              <a:rPr lang="en-US" b="1" dirty="0" err="1"/>
              <a:t>dd</a:t>
            </a:r>
            <a:r>
              <a:rPr lang="en-US" b="1" dirty="0"/>
              <a:t>&gt; tag</a:t>
            </a:r>
            <a:r>
              <a:rPr lang="en-US" dirty="0"/>
              <a:t> defines the term definition (description</a:t>
            </a:r>
            <a:r>
              <a:rPr lang="en-US" dirty="0" smtClean="0"/>
              <a:t>).</a:t>
            </a:r>
            <a:endParaRPr lang="en-US" dirty="0"/>
          </a:p>
        </p:txBody>
      </p:sp>
    </p:spTree>
    <p:extLst>
      <p:ext uri="{BB962C8B-B14F-4D97-AF65-F5344CB8AC3E}">
        <p14:creationId xmlns:p14="http://schemas.microsoft.com/office/powerpoint/2010/main" val="2969372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sz="quarter" idx="1"/>
          </p:nvPr>
        </p:nvPicPr>
        <p:blipFill rotWithShape="1">
          <a:blip r:embed="rId2"/>
          <a:srcRect b="6404"/>
          <a:stretch/>
        </p:blipFill>
        <p:spPr>
          <a:xfrm>
            <a:off x="457200" y="1937775"/>
            <a:ext cx="7467600" cy="3929625"/>
          </a:xfrm>
          <a:prstGeom prst="rect">
            <a:avLst/>
          </a:prstGeom>
        </p:spPr>
      </p:pic>
    </p:spTree>
    <p:extLst>
      <p:ext uri="{BB962C8B-B14F-4D97-AF65-F5344CB8AC3E}">
        <p14:creationId xmlns:p14="http://schemas.microsoft.com/office/powerpoint/2010/main" val="1537839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quarter" idx="1"/>
          </p:nvPr>
        </p:nvSpPr>
        <p:spPr/>
        <p:txBody>
          <a:bodyPr>
            <a:normAutofit/>
          </a:bodyPr>
          <a:lstStyle/>
          <a:p>
            <a:r>
              <a:rPr lang="en-US" dirty="0" smtClean="0"/>
              <a:t>List</a:t>
            </a:r>
            <a:endParaRPr lang="en-US" dirty="0"/>
          </a:p>
          <a:p>
            <a:r>
              <a:rPr lang="en-US" dirty="0" smtClean="0"/>
              <a:t>Lists in HTML</a:t>
            </a:r>
          </a:p>
          <a:p>
            <a:r>
              <a:rPr lang="en-US" dirty="0" smtClean="0"/>
              <a:t>Types of Lists with their attributes</a:t>
            </a:r>
          </a:p>
          <a:p>
            <a:r>
              <a:rPr lang="en-US" dirty="0" smtClean="0"/>
              <a:t>Nested list is HTML</a:t>
            </a:r>
          </a:p>
        </p:txBody>
      </p:sp>
    </p:spTree>
    <p:extLst>
      <p:ext uri="{BB962C8B-B14F-4D97-AF65-F5344CB8AC3E}">
        <p14:creationId xmlns:p14="http://schemas.microsoft.com/office/powerpoint/2010/main" val="1737877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6" name="Content Placeholder 5"/>
          <p:cNvPicPr>
            <a:picLocks noGrp="1" noChangeAspect="1"/>
          </p:cNvPicPr>
          <p:nvPr>
            <p:ph sz="quarter" idx="1"/>
          </p:nvPr>
        </p:nvPicPr>
        <p:blipFill rotWithShape="1">
          <a:blip r:embed="rId2"/>
          <a:srcRect b="6404"/>
          <a:stretch/>
        </p:blipFill>
        <p:spPr>
          <a:xfrm>
            <a:off x="457200" y="1937775"/>
            <a:ext cx="7467600" cy="3929625"/>
          </a:xfrm>
          <a:prstGeom prst="rect">
            <a:avLst/>
          </a:prstGeom>
        </p:spPr>
      </p:pic>
      <p:sp>
        <p:nvSpPr>
          <p:cNvPr id="5"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1753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Nested List in HTML</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76724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list</a:t>
            </a:r>
            <a:endParaRPr lang="en-US" dirty="0"/>
          </a:p>
        </p:txBody>
      </p:sp>
      <p:sp>
        <p:nvSpPr>
          <p:cNvPr id="3" name="Content Placeholder 2"/>
          <p:cNvSpPr>
            <a:spLocks noGrp="1"/>
          </p:cNvSpPr>
          <p:nvPr>
            <p:ph sz="quarter" idx="1"/>
          </p:nvPr>
        </p:nvSpPr>
        <p:spPr/>
        <p:txBody>
          <a:bodyPr/>
          <a:lstStyle/>
          <a:p>
            <a:r>
              <a:rPr lang="en-US" dirty="0"/>
              <a:t>A list within another list is termed as nested list. If you want a bullet list inside a numbered list then such type of list will called as nested list.</a:t>
            </a:r>
          </a:p>
        </p:txBody>
      </p:sp>
    </p:spTree>
    <p:extLst>
      <p:ext uri="{BB962C8B-B14F-4D97-AF65-F5344CB8AC3E}">
        <p14:creationId xmlns:p14="http://schemas.microsoft.com/office/powerpoint/2010/main" val="1995706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sz="quarter" idx="1"/>
          </p:nvPr>
        </p:nvPicPr>
        <p:blipFill rotWithShape="1">
          <a:blip r:embed="rId2"/>
          <a:srcRect b="11848"/>
          <a:stretch/>
        </p:blipFill>
        <p:spPr>
          <a:xfrm>
            <a:off x="457200" y="1937775"/>
            <a:ext cx="7467600" cy="3701025"/>
          </a:xfrm>
          <a:prstGeom prst="rect">
            <a:avLst/>
          </a:prstGeom>
        </p:spPr>
      </p:pic>
    </p:spTree>
    <p:extLst>
      <p:ext uri="{BB962C8B-B14F-4D97-AF65-F5344CB8AC3E}">
        <p14:creationId xmlns:p14="http://schemas.microsoft.com/office/powerpoint/2010/main" val="3925802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5" name="Content Placeholder 4"/>
          <p:cNvPicPr>
            <a:picLocks noGrp="1" noChangeAspect="1"/>
          </p:cNvPicPr>
          <p:nvPr>
            <p:ph sz="quarter" idx="1"/>
          </p:nvPr>
        </p:nvPicPr>
        <p:blipFill rotWithShape="1">
          <a:blip r:embed="rId2"/>
          <a:srcRect t="4664" b="8218"/>
          <a:stretch/>
        </p:blipFill>
        <p:spPr>
          <a:xfrm>
            <a:off x="457200" y="1752600"/>
            <a:ext cx="7467600" cy="3657600"/>
          </a:xfrm>
          <a:prstGeom prst="rect">
            <a:avLst/>
          </a:prstGeom>
        </p:spPr>
      </p:pic>
    </p:spTree>
    <p:extLst>
      <p:ext uri="{BB962C8B-B14F-4D97-AF65-F5344CB8AC3E}">
        <p14:creationId xmlns:p14="http://schemas.microsoft.com/office/powerpoint/2010/main" val="789198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Exercise Questions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5078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B431B9-C6FC-46C3-937E-7C6E1B8AC574}"/>
              </a:ext>
            </a:extLst>
          </p:cNvPr>
          <p:cNvSpPr>
            <a:spLocks noGrp="1"/>
          </p:cNvSpPr>
          <p:nvPr>
            <p:ph type="title"/>
          </p:nvPr>
        </p:nvSpPr>
        <p:spPr/>
        <p:txBody>
          <a:bodyPr/>
          <a:lstStyle/>
          <a:p>
            <a:r>
              <a:rPr lang="en-US" dirty="0"/>
              <a:t>Exercise Questions </a:t>
            </a:r>
          </a:p>
        </p:txBody>
      </p:sp>
      <p:sp>
        <p:nvSpPr>
          <p:cNvPr id="3" name="Content Placeholder 2">
            <a:extLst>
              <a:ext uri="{FF2B5EF4-FFF2-40B4-BE49-F238E27FC236}">
                <a16:creationId xmlns="" xmlns:a16="http://schemas.microsoft.com/office/drawing/2014/main" id="{9FF74452-2E34-4635-9233-FE1BA9BBC5D8}"/>
              </a:ext>
            </a:extLst>
          </p:cNvPr>
          <p:cNvSpPr>
            <a:spLocks noGrp="1"/>
          </p:cNvSpPr>
          <p:nvPr>
            <p:ph idx="1"/>
          </p:nvPr>
        </p:nvSpPr>
        <p:spPr/>
        <p:txBody>
          <a:bodyPr>
            <a:normAutofit/>
          </a:bodyPr>
          <a:lstStyle/>
          <a:p>
            <a:pPr algn="just"/>
            <a:r>
              <a:rPr lang="en-US" dirty="0" smtClean="0"/>
              <a:t>Practice adding ordered and unordered lists in your web page.</a:t>
            </a:r>
          </a:p>
          <a:p>
            <a:pPr algn="just"/>
            <a:r>
              <a:rPr lang="en-US" dirty="0" smtClean="0"/>
              <a:t>Practice adding nested lists in your web page.</a:t>
            </a:r>
            <a:endParaRPr lang="en-US" dirty="0"/>
          </a:p>
          <a:p>
            <a:pPr algn="just"/>
            <a:endParaRPr lang="en-US" dirty="0"/>
          </a:p>
        </p:txBody>
      </p:sp>
    </p:spTree>
    <p:extLst>
      <p:ext uri="{BB962C8B-B14F-4D97-AF65-F5344CB8AC3E}">
        <p14:creationId xmlns:p14="http://schemas.microsoft.com/office/powerpoint/2010/main" val="1098908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t/>
            </a:r>
            <a:br>
              <a:rPr lang="en-US" b="0" dirty="0"/>
            </a:br>
            <a:r>
              <a:rPr lang="en-US" dirty="0" smtClean="0"/>
              <a:t>What is list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43536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List</a:t>
            </a:r>
            <a:endParaRPr lang="en-US" dirty="0"/>
          </a:p>
        </p:txBody>
      </p:sp>
      <p:sp>
        <p:nvSpPr>
          <p:cNvPr id="3" name="Content Placeholder 2"/>
          <p:cNvSpPr>
            <a:spLocks noGrp="1"/>
          </p:cNvSpPr>
          <p:nvPr>
            <p:ph sz="quarter" idx="1"/>
          </p:nvPr>
        </p:nvSpPr>
        <p:spPr/>
        <p:txBody>
          <a:bodyPr>
            <a:normAutofit/>
          </a:bodyPr>
          <a:lstStyle/>
          <a:p>
            <a:pPr algn="just"/>
            <a:r>
              <a:rPr lang="en-US" dirty="0" smtClean="0"/>
              <a:t>In Your Life…</a:t>
            </a:r>
          </a:p>
          <a:p>
            <a:pPr algn="just"/>
            <a:r>
              <a:rPr lang="en-US" dirty="0" smtClean="0"/>
              <a:t>You have a list of your friends, telephone list, block list(people you dislike)</a:t>
            </a:r>
          </a:p>
          <a:p>
            <a:pPr algn="just"/>
            <a:r>
              <a:rPr lang="en-US" dirty="0" smtClean="0"/>
              <a:t>Everyday you have a lot of something to do. So you must have a list for this to be in order.</a:t>
            </a:r>
          </a:p>
          <a:p>
            <a:pPr marL="0" indent="0" algn="just">
              <a:buNone/>
            </a:pPr>
            <a:endParaRPr lang="en-US" dirty="0"/>
          </a:p>
        </p:txBody>
      </p:sp>
      <p:pic>
        <p:nvPicPr>
          <p:cNvPr id="5" name="Picture 4"/>
          <p:cNvPicPr>
            <a:picLocks noChangeAspect="1"/>
          </p:cNvPicPr>
          <p:nvPr/>
        </p:nvPicPr>
        <p:blipFill rotWithShape="1">
          <a:blip r:embed="rId2"/>
          <a:srcRect l="30454" t="36149" r="29722" b="7275"/>
          <a:stretch/>
        </p:blipFill>
        <p:spPr>
          <a:xfrm>
            <a:off x="1981200" y="3733800"/>
            <a:ext cx="5181600" cy="2922714"/>
          </a:xfrm>
          <a:prstGeom prst="rect">
            <a:avLst/>
          </a:prstGeom>
        </p:spPr>
      </p:pic>
    </p:spTree>
    <p:extLst>
      <p:ext uri="{BB962C8B-B14F-4D97-AF65-F5344CB8AC3E}">
        <p14:creationId xmlns:p14="http://schemas.microsoft.com/office/powerpoint/2010/main" val="2305139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list</a:t>
            </a:r>
            <a:endParaRPr lang="en-US" dirty="0"/>
          </a:p>
        </p:txBody>
      </p:sp>
      <p:sp>
        <p:nvSpPr>
          <p:cNvPr id="3" name="Content Placeholder 2"/>
          <p:cNvSpPr>
            <a:spLocks noGrp="1"/>
          </p:cNvSpPr>
          <p:nvPr>
            <p:ph sz="quarter" idx="1"/>
          </p:nvPr>
        </p:nvSpPr>
        <p:spPr/>
        <p:txBody>
          <a:bodyPr/>
          <a:lstStyle/>
          <a:p>
            <a:pPr algn="just"/>
            <a:r>
              <a:rPr lang="en-US" dirty="0" smtClean="0"/>
              <a:t>In HTML…</a:t>
            </a:r>
          </a:p>
          <a:p>
            <a:pPr algn="just"/>
            <a:r>
              <a:rPr lang="en-US" dirty="0"/>
              <a:t>HTML Lists are used to specify lists of information. All lists may contain one or more list elements</a:t>
            </a:r>
            <a:r>
              <a:rPr lang="en-US" dirty="0" smtClean="0"/>
              <a:t>.</a:t>
            </a:r>
          </a:p>
          <a:p>
            <a:pPr algn="just"/>
            <a:r>
              <a:rPr lang="en-US" dirty="0" smtClean="0"/>
              <a:t>List will be appear as vertical or horizontal.</a:t>
            </a:r>
          </a:p>
        </p:txBody>
      </p:sp>
      <p:pic>
        <p:nvPicPr>
          <p:cNvPr id="5" name="Picture 4"/>
          <p:cNvPicPr>
            <a:picLocks noChangeAspect="1"/>
          </p:cNvPicPr>
          <p:nvPr/>
        </p:nvPicPr>
        <p:blipFill>
          <a:blip r:embed="rId2"/>
          <a:stretch>
            <a:fillRect/>
          </a:stretch>
        </p:blipFill>
        <p:spPr>
          <a:xfrm>
            <a:off x="1219200" y="4037076"/>
            <a:ext cx="5943600" cy="1855914"/>
          </a:xfrm>
          <a:prstGeom prst="rect">
            <a:avLst/>
          </a:prstGeom>
        </p:spPr>
      </p:pic>
    </p:spTree>
    <p:extLst>
      <p:ext uri="{BB962C8B-B14F-4D97-AF65-F5344CB8AC3E}">
        <p14:creationId xmlns:p14="http://schemas.microsoft.com/office/powerpoint/2010/main" val="4204676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Types of in HTML</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8368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lists</a:t>
            </a:r>
            <a:endParaRPr lang="en-US" dirty="0"/>
          </a:p>
        </p:txBody>
      </p:sp>
      <p:sp>
        <p:nvSpPr>
          <p:cNvPr id="3" name="Content Placeholder 2"/>
          <p:cNvSpPr>
            <a:spLocks noGrp="1"/>
          </p:cNvSpPr>
          <p:nvPr>
            <p:ph sz="quarter" idx="1"/>
          </p:nvPr>
        </p:nvSpPr>
        <p:spPr/>
        <p:txBody>
          <a:bodyPr>
            <a:normAutofit/>
          </a:bodyPr>
          <a:lstStyle/>
          <a:p>
            <a:r>
              <a:rPr lang="en-US" dirty="0"/>
              <a:t>Ordered List or Numbered List (</a:t>
            </a:r>
            <a:r>
              <a:rPr lang="en-US" dirty="0" err="1"/>
              <a:t>ol</a:t>
            </a:r>
            <a:r>
              <a:rPr lang="en-US" dirty="0"/>
              <a:t>)</a:t>
            </a:r>
          </a:p>
          <a:p>
            <a:r>
              <a:rPr lang="en-US" dirty="0"/>
              <a:t>Unordered List or Bulleted List (</a:t>
            </a:r>
            <a:r>
              <a:rPr lang="en-US" dirty="0" err="1"/>
              <a:t>ul</a:t>
            </a:r>
            <a:r>
              <a:rPr lang="en-US" dirty="0"/>
              <a:t>)</a:t>
            </a:r>
          </a:p>
          <a:p>
            <a:r>
              <a:rPr lang="en-US" dirty="0"/>
              <a:t>Description List or Definition List (dl)</a:t>
            </a:r>
          </a:p>
        </p:txBody>
      </p:sp>
    </p:spTree>
    <p:extLst>
      <p:ext uri="{BB962C8B-B14F-4D97-AF65-F5344CB8AC3E}">
        <p14:creationId xmlns:p14="http://schemas.microsoft.com/office/powerpoint/2010/main" val="2612769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list</a:t>
            </a:r>
            <a:endParaRPr lang="en-US" dirty="0"/>
          </a:p>
        </p:txBody>
      </p:sp>
      <p:sp>
        <p:nvSpPr>
          <p:cNvPr id="3" name="Content Placeholder 2"/>
          <p:cNvSpPr>
            <a:spLocks noGrp="1"/>
          </p:cNvSpPr>
          <p:nvPr>
            <p:ph sz="quarter" idx="1"/>
          </p:nvPr>
        </p:nvSpPr>
        <p:spPr/>
        <p:txBody>
          <a:bodyPr/>
          <a:lstStyle/>
          <a:p>
            <a:r>
              <a:rPr lang="en-US" dirty="0"/>
              <a:t>In the ordered HTML lists, all the list items are marked with numbers by default. It is known as numbered list also. The ordered list starts with &lt;</a:t>
            </a:r>
            <a:r>
              <a:rPr lang="en-US" dirty="0" err="1"/>
              <a:t>ol</a:t>
            </a:r>
            <a:r>
              <a:rPr lang="en-US" dirty="0"/>
              <a:t>&gt; tag and the list items start with &lt;li&gt; tag</a:t>
            </a:r>
            <a:r>
              <a:rPr lang="en-US" dirty="0" smtClean="0"/>
              <a:t>.</a:t>
            </a:r>
          </a:p>
          <a:p>
            <a:r>
              <a:rPr lang="en-US" dirty="0" smtClean="0"/>
              <a:t>Example:</a:t>
            </a:r>
          </a:p>
          <a:p>
            <a:pPr marL="0" indent="0">
              <a:buNone/>
            </a:pPr>
            <a:r>
              <a:rPr lang="it-IT" b="1" dirty="0"/>
              <a:t>&lt;ol&gt;</a:t>
            </a:r>
            <a:r>
              <a:rPr lang="it-IT" dirty="0"/>
              <a:t>  </a:t>
            </a:r>
          </a:p>
          <a:p>
            <a:pPr marL="0" indent="0">
              <a:buNone/>
            </a:pPr>
            <a:r>
              <a:rPr lang="it-IT" b="1" dirty="0" smtClean="0"/>
              <a:t>&lt;</a:t>
            </a:r>
            <a:r>
              <a:rPr lang="it-IT" b="1" dirty="0"/>
              <a:t>li&gt;</a:t>
            </a:r>
            <a:r>
              <a:rPr lang="it-IT" dirty="0"/>
              <a:t>Aries</a:t>
            </a:r>
            <a:r>
              <a:rPr lang="it-IT" b="1" dirty="0"/>
              <a:t>&lt;/li&gt;</a:t>
            </a:r>
            <a:r>
              <a:rPr lang="it-IT" dirty="0"/>
              <a:t>  </a:t>
            </a:r>
          </a:p>
          <a:p>
            <a:pPr marL="0" indent="0">
              <a:buNone/>
            </a:pPr>
            <a:r>
              <a:rPr lang="it-IT" b="1" dirty="0" smtClean="0"/>
              <a:t>&lt;</a:t>
            </a:r>
            <a:r>
              <a:rPr lang="it-IT" b="1" dirty="0"/>
              <a:t>li&gt;</a:t>
            </a:r>
            <a:r>
              <a:rPr lang="it-IT" dirty="0"/>
              <a:t>Bingo</a:t>
            </a:r>
            <a:r>
              <a:rPr lang="it-IT" b="1" dirty="0"/>
              <a:t>&lt;/li&gt;</a:t>
            </a:r>
            <a:r>
              <a:rPr lang="it-IT" dirty="0"/>
              <a:t>  </a:t>
            </a:r>
          </a:p>
          <a:p>
            <a:pPr marL="0" indent="0">
              <a:buNone/>
            </a:pPr>
            <a:r>
              <a:rPr lang="it-IT" b="1" dirty="0" smtClean="0"/>
              <a:t>&lt;</a:t>
            </a:r>
            <a:r>
              <a:rPr lang="it-IT" b="1" dirty="0"/>
              <a:t>li&gt;</a:t>
            </a:r>
            <a:r>
              <a:rPr lang="it-IT" dirty="0"/>
              <a:t>Leo</a:t>
            </a:r>
            <a:r>
              <a:rPr lang="it-IT" b="1" dirty="0"/>
              <a:t>&lt;/li&gt;</a:t>
            </a:r>
            <a:r>
              <a:rPr lang="it-IT" dirty="0"/>
              <a:t>  </a:t>
            </a:r>
          </a:p>
          <a:p>
            <a:pPr marL="0" indent="0">
              <a:buNone/>
            </a:pPr>
            <a:r>
              <a:rPr lang="it-IT" b="1" dirty="0" smtClean="0"/>
              <a:t>&lt;</a:t>
            </a:r>
            <a:r>
              <a:rPr lang="it-IT" b="1" dirty="0"/>
              <a:t>li&gt;</a:t>
            </a:r>
            <a:r>
              <a:rPr lang="it-IT" dirty="0"/>
              <a:t>Oracle</a:t>
            </a:r>
            <a:r>
              <a:rPr lang="it-IT" b="1" dirty="0"/>
              <a:t>&lt;/li&gt;</a:t>
            </a:r>
            <a:r>
              <a:rPr lang="it-IT" dirty="0"/>
              <a:t>  </a:t>
            </a:r>
          </a:p>
          <a:p>
            <a:pPr marL="0" indent="0">
              <a:buNone/>
            </a:pPr>
            <a:r>
              <a:rPr lang="it-IT" b="1" dirty="0"/>
              <a:t>&lt;/ol&gt;</a:t>
            </a:r>
            <a:r>
              <a:rPr lang="it-IT" dirty="0"/>
              <a:t> </a:t>
            </a:r>
          </a:p>
        </p:txBody>
      </p:sp>
      <p:sp>
        <p:nvSpPr>
          <p:cNvPr id="4" name="Rectangle 3"/>
          <p:cNvSpPr/>
          <p:nvPr/>
        </p:nvSpPr>
        <p:spPr>
          <a:xfrm>
            <a:off x="5029200" y="4037076"/>
            <a:ext cx="1905000"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Output:</a:t>
            </a:r>
          </a:p>
          <a:p>
            <a:r>
              <a:rPr lang="en-US" dirty="0" smtClean="0"/>
              <a:t>1. Aries</a:t>
            </a:r>
            <a:endParaRPr lang="en-US" dirty="0"/>
          </a:p>
          <a:p>
            <a:r>
              <a:rPr lang="en-US" dirty="0" smtClean="0"/>
              <a:t>2. Bingo</a:t>
            </a:r>
            <a:endParaRPr lang="en-US" dirty="0"/>
          </a:p>
          <a:p>
            <a:r>
              <a:rPr lang="en-US" dirty="0" smtClean="0"/>
              <a:t>3. Leo</a:t>
            </a:r>
            <a:endParaRPr lang="en-US" dirty="0"/>
          </a:p>
          <a:p>
            <a:r>
              <a:rPr lang="en-US" dirty="0" smtClean="0"/>
              <a:t>4. Oracle</a:t>
            </a:r>
            <a:endParaRPr lang="en-US" dirty="0"/>
          </a:p>
          <a:p>
            <a:pPr algn="ctr"/>
            <a:endParaRPr lang="en-US" dirty="0"/>
          </a:p>
        </p:txBody>
      </p:sp>
    </p:spTree>
    <p:extLst>
      <p:ext uri="{BB962C8B-B14F-4D97-AF65-F5344CB8AC3E}">
        <p14:creationId xmlns:p14="http://schemas.microsoft.com/office/powerpoint/2010/main" val="1866644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of OL</a:t>
            </a:r>
            <a:endParaRPr lang="en-US" dirty="0"/>
          </a:p>
        </p:txBody>
      </p:sp>
      <p:sp>
        <p:nvSpPr>
          <p:cNvPr id="3" name="Content Placeholder 2"/>
          <p:cNvSpPr>
            <a:spLocks noGrp="1"/>
          </p:cNvSpPr>
          <p:nvPr>
            <p:ph sz="quarter" idx="1"/>
          </p:nvPr>
        </p:nvSpPr>
        <p:spPr/>
        <p:txBody>
          <a:bodyPr/>
          <a:lstStyle/>
          <a:p>
            <a:pPr algn="just"/>
            <a:r>
              <a:rPr lang="en-US" dirty="0"/>
              <a:t>We can use ordered list to represent items either in numerical order format or alphabetical order format, or any format where an order is emphasized. There can be different types of numbered list:</a:t>
            </a:r>
          </a:p>
          <a:p>
            <a:pPr algn="just"/>
            <a:r>
              <a:rPr lang="en-US" dirty="0"/>
              <a:t>Numeric Number (1, 2, 3</a:t>
            </a:r>
            <a:r>
              <a:rPr lang="en-US" dirty="0" smtClean="0"/>
              <a:t>) By Default, Ascending Order</a:t>
            </a:r>
            <a:endParaRPr lang="en-US" dirty="0"/>
          </a:p>
          <a:p>
            <a:pPr algn="just"/>
            <a:r>
              <a:rPr lang="en-US" dirty="0"/>
              <a:t>Capital Roman Number (I II III)</a:t>
            </a:r>
          </a:p>
          <a:p>
            <a:pPr algn="just"/>
            <a:r>
              <a:rPr lang="en-US" dirty="0"/>
              <a:t>Small </a:t>
            </a:r>
            <a:r>
              <a:rPr lang="en-US" dirty="0" smtClean="0"/>
              <a:t>Roman </a:t>
            </a:r>
            <a:r>
              <a:rPr lang="en-US" dirty="0"/>
              <a:t>Number (</a:t>
            </a:r>
            <a:r>
              <a:rPr lang="en-US" dirty="0" err="1"/>
              <a:t>i</a:t>
            </a:r>
            <a:r>
              <a:rPr lang="en-US" dirty="0"/>
              <a:t> ii iii)</a:t>
            </a:r>
          </a:p>
          <a:p>
            <a:pPr algn="just"/>
            <a:r>
              <a:rPr lang="en-US" dirty="0"/>
              <a:t>Capital Alphabet (A B C)</a:t>
            </a:r>
          </a:p>
          <a:p>
            <a:pPr algn="just"/>
            <a:r>
              <a:rPr lang="en-US" dirty="0"/>
              <a:t>Small Alphabet (a b c</a:t>
            </a:r>
            <a:r>
              <a:rPr lang="en-US" dirty="0" smtClean="0"/>
              <a:t>)</a:t>
            </a:r>
            <a:endParaRPr lang="en-US" dirty="0"/>
          </a:p>
        </p:txBody>
      </p:sp>
    </p:spTree>
    <p:extLst>
      <p:ext uri="{BB962C8B-B14F-4D97-AF65-F5344CB8AC3E}">
        <p14:creationId xmlns:p14="http://schemas.microsoft.com/office/powerpoint/2010/main" val="940989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1174</TotalTime>
  <Words>669</Words>
  <Application>Microsoft Office PowerPoint</Application>
  <PresentationFormat>On-screen Show (4:3)</PresentationFormat>
  <Paragraphs>164</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Schoolbook</vt:lpstr>
      <vt:lpstr>Courier New</vt:lpstr>
      <vt:lpstr>Wingdings</vt:lpstr>
      <vt:lpstr>Wingdings 2</vt:lpstr>
      <vt:lpstr>Oriel</vt:lpstr>
      <vt:lpstr>WEB Technologies (CS-566)</vt:lpstr>
      <vt:lpstr>Outline</vt:lpstr>
      <vt:lpstr> What is list</vt:lpstr>
      <vt:lpstr>What is List</vt:lpstr>
      <vt:lpstr>What is list</vt:lpstr>
      <vt:lpstr>Types of in HTML</vt:lpstr>
      <vt:lpstr>Types of lists</vt:lpstr>
      <vt:lpstr>ordered list</vt:lpstr>
      <vt:lpstr>Format of OL</vt:lpstr>
      <vt:lpstr>Attributes of OL</vt:lpstr>
      <vt:lpstr>Example</vt:lpstr>
      <vt:lpstr>Cont…</vt:lpstr>
      <vt:lpstr>Cont…</vt:lpstr>
      <vt:lpstr>Unordered list</vt:lpstr>
      <vt:lpstr>Format of UL</vt:lpstr>
      <vt:lpstr>Attributes of UL</vt:lpstr>
      <vt:lpstr>Example</vt:lpstr>
      <vt:lpstr>Description List or definition list</vt:lpstr>
      <vt:lpstr>Example</vt:lpstr>
      <vt:lpstr>Cont…</vt:lpstr>
      <vt:lpstr>Nested List in HTML</vt:lpstr>
      <vt:lpstr>Nested list</vt:lpstr>
      <vt:lpstr>Example</vt:lpstr>
      <vt:lpstr>Cont…</vt:lpstr>
      <vt:lpstr>Exercise Questions</vt:lpstr>
      <vt:lpstr>Exercise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 (CS-666)</dc:title>
  <dc:creator>Asia Shahab</dc:creator>
  <cp:lastModifiedBy>Microsoft account</cp:lastModifiedBy>
  <cp:revision>625</cp:revision>
  <dcterms:created xsi:type="dcterms:W3CDTF">2006-08-16T00:00:00Z</dcterms:created>
  <dcterms:modified xsi:type="dcterms:W3CDTF">2022-10-31T09:04:08Z</dcterms:modified>
</cp:coreProperties>
</file>