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06" r:id="rId3"/>
    <p:sldId id="290" r:id="rId4"/>
    <p:sldId id="284" r:id="rId5"/>
    <p:sldId id="315" r:id="rId6"/>
    <p:sldId id="309" r:id="rId7"/>
    <p:sldId id="260" r:id="rId8"/>
    <p:sldId id="316" r:id="rId9"/>
    <p:sldId id="311" r:id="rId10"/>
    <p:sldId id="329" r:id="rId11"/>
    <p:sldId id="312" r:id="rId12"/>
    <p:sldId id="318" r:id="rId13"/>
    <p:sldId id="313" r:id="rId14"/>
    <p:sldId id="317" r:id="rId15"/>
    <p:sldId id="332" r:id="rId16"/>
    <p:sldId id="333" r:id="rId17"/>
    <p:sldId id="319" r:id="rId18"/>
    <p:sldId id="320" r:id="rId19"/>
    <p:sldId id="321" r:id="rId20"/>
    <p:sldId id="322" r:id="rId21"/>
    <p:sldId id="324" r:id="rId22"/>
    <p:sldId id="323" r:id="rId23"/>
    <p:sldId id="325" r:id="rId24"/>
    <p:sldId id="331" r:id="rId25"/>
    <p:sldId id="327" r:id="rId26"/>
    <p:sldId id="326" r:id="rId27"/>
    <p:sldId id="343" r:id="rId28"/>
    <p:sldId id="344" r:id="rId29"/>
    <p:sldId id="345" r:id="rId30"/>
    <p:sldId id="346" r:id="rId31"/>
    <p:sldId id="347" r:id="rId32"/>
    <p:sldId id="348" r:id="rId33"/>
    <p:sldId id="341" r:id="rId34"/>
    <p:sldId id="342" r:id="rId35"/>
    <p:sldId id="328" r:id="rId36"/>
    <p:sldId id="330" r:id="rId37"/>
    <p:sldId id="297" r:id="rId38"/>
    <p:sldId id="335" r:id="rId39"/>
    <p:sldId id="336" r:id="rId40"/>
    <p:sldId id="334" r:id="rId41"/>
    <p:sldId id="337" r:id="rId42"/>
    <p:sldId id="338" r:id="rId43"/>
    <p:sldId id="339" r:id="rId44"/>
    <p:sldId id="340" r:id="rId45"/>
    <p:sldId id="28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76A0B-52A9-4DDF-A057-C35C94A9370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FC16-B6DB-40E6-859F-42586C4D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Technologies</a:t>
            </a:r>
            <a:br>
              <a:rPr lang="en-US"/>
            </a:br>
            <a:r>
              <a:rPr lang="en-US" sz="3200"/>
              <a:t>(CS-566)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# 8</a:t>
            </a:r>
            <a:r>
              <a:rPr lang="en-US" dirty="0" smtClean="0"/>
              <a:t>– Tables </a:t>
            </a:r>
            <a:r>
              <a:rPr lang="en-US" dirty="0"/>
              <a:t>in HTML</a:t>
            </a:r>
          </a:p>
        </p:txBody>
      </p:sp>
    </p:spTree>
    <p:extLst>
      <p:ext uri="{BB962C8B-B14F-4D97-AF65-F5344CB8AC3E}">
        <p14:creationId xmlns:p14="http://schemas.microsoft.com/office/powerpoint/2010/main" val="21530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level attributes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Table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12460"/>
            <a:ext cx="7863656" cy="48737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border </a:t>
            </a:r>
            <a:r>
              <a:rPr lang="en-US" dirty="0"/>
              <a:t>Attribute: Indicates </a:t>
            </a:r>
            <a:r>
              <a:rPr lang="en-US" dirty="0" smtClean="0"/>
              <a:t>presence </a:t>
            </a:r>
            <a:r>
              <a:rPr lang="en-US" dirty="0"/>
              <a:t>of the border around the table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table border=“1”&gt;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</a:t>
            </a:r>
            <a:r>
              <a:rPr lang="en-US" dirty="0" smtClean="0"/>
              <a:t>lign </a:t>
            </a:r>
            <a:r>
              <a:rPr lang="en-US" dirty="0"/>
              <a:t>Attribute: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table align= “center, right or left”&gt;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bgcolor Attribute: sets the background color of the table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table </a:t>
            </a:r>
            <a:r>
              <a:rPr lang="en-US" dirty="0" err="1" smtClean="0"/>
              <a:t>bgcolor</a:t>
            </a:r>
            <a:r>
              <a:rPr lang="en-US" dirty="0" smtClean="0"/>
              <a:t>=“pink”&gt;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bordercolor</a:t>
            </a:r>
            <a:r>
              <a:rPr lang="en-US" dirty="0" smtClean="0"/>
              <a:t> Attribute: sets the color of borders table.</a:t>
            </a:r>
          </a:p>
          <a:p>
            <a:pPr lvl="2" algn="just"/>
            <a:r>
              <a:rPr lang="en-US" dirty="0" smtClean="0"/>
              <a:t>&lt;table </a:t>
            </a:r>
            <a:r>
              <a:rPr lang="en-US" dirty="0" err="1" smtClean="0"/>
              <a:t>bordercolor</a:t>
            </a:r>
            <a:r>
              <a:rPr lang="en-US" dirty="0" smtClean="0"/>
              <a:t>=“green”&gt;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background Attribute: sets the specified image at the background of the table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table background=“image-title”&gt;</a:t>
            </a:r>
          </a:p>
        </p:txBody>
      </p:sp>
    </p:spTree>
    <p:extLst>
      <p:ext uri="{BB962C8B-B14F-4D97-AF65-F5344CB8AC3E}">
        <p14:creationId xmlns:p14="http://schemas.microsoft.com/office/powerpoint/2010/main" val="133466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height and width Attributes: To set the width of a table, add the style attribute to the &lt;table&gt; </a:t>
            </a:r>
            <a:r>
              <a:rPr lang="en-US" dirty="0" smtClean="0"/>
              <a:t>element.</a:t>
            </a:r>
          </a:p>
          <a:p>
            <a:pPr lvl="1" algn="just"/>
            <a:r>
              <a:rPr lang="en-US" dirty="0"/>
              <a:t>&lt;table </a:t>
            </a:r>
            <a:r>
              <a:rPr lang="en-US" dirty="0" smtClean="0"/>
              <a:t>width=“100%” height=“100%”&gt;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cellpadding</a:t>
            </a:r>
            <a:r>
              <a:rPr lang="en-US" dirty="0"/>
              <a:t> Attribute: The cell padding attribute is used to create a gap between the edges of a cell and its </a:t>
            </a:r>
            <a:r>
              <a:rPr lang="en-US" dirty="0" smtClean="0"/>
              <a:t>contents.</a:t>
            </a:r>
            <a:endParaRPr lang="en-US" dirty="0"/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table </a:t>
            </a:r>
            <a:r>
              <a:rPr lang="en-US" dirty="0" err="1"/>
              <a:t>cellpadding</a:t>
            </a:r>
            <a:r>
              <a:rPr lang="en-US" dirty="0"/>
              <a:t>=“50”&gt;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cellspacing</a:t>
            </a:r>
            <a:r>
              <a:rPr lang="en-US" dirty="0"/>
              <a:t> Attribute: The </a:t>
            </a:r>
            <a:r>
              <a:rPr lang="en-US" dirty="0" err="1"/>
              <a:t>cellspacing</a:t>
            </a:r>
            <a:r>
              <a:rPr lang="en-US" dirty="0"/>
              <a:t> attribute is used to create a space between the borders of each </a:t>
            </a:r>
            <a:r>
              <a:rPr lang="en-US" dirty="0" smtClean="0"/>
              <a:t>cell.</a:t>
            </a:r>
          </a:p>
          <a:p>
            <a:pPr lvl="1" algn="just"/>
            <a:r>
              <a:rPr lang="en-US" dirty="0" smtClean="0"/>
              <a:t>&lt;table </a:t>
            </a:r>
            <a:r>
              <a:rPr lang="en-US" dirty="0" err="1" smtClean="0"/>
              <a:t>cellspacing</a:t>
            </a:r>
            <a:r>
              <a:rPr lang="en-US" dirty="0" smtClean="0"/>
              <a:t>=“10”&gt;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8218"/>
          <a:stretch/>
        </p:blipFill>
        <p:spPr>
          <a:xfrm>
            <a:off x="457200" y="1937775"/>
            <a:ext cx="7467600" cy="38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9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8218"/>
          <a:stretch/>
        </p:blipFill>
        <p:spPr>
          <a:xfrm>
            <a:off x="457200" y="1937775"/>
            <a:ext cx="7467600" cy="38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r="1020" b="8218"/>
          <a:stretch/>
        </p:blipFill>
        <p:spPr>
          <a:xfrm>
            <a:off x="457200" y="1937775"/>
            <a:ext cx="7391400" cy="38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8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034" b="6403"/>
          <a:stretch/>
        </p:blipFill>
        <p:spPr>
          <a:xfrm>
            <a:off x="457200" y="1981199"/>
            <a:ext cx="7467600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Row </a:t>
            </a:r>
            <a:r>
              <a:rPr lang="en-US" dirty="0"/>
              <a:t>level attributes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</a:t>
            </a:r>
            <a:r>
              <a:rPr lang="en-US" dirty="0"/>
              <a:t>level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align Attribute: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align=“center, right or left”&gt;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bgcolor Attribute: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bgcolor=“gray”&gt;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background Attribute: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background=“image-name”&gt;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height and width Attributes: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height=“20” width=“20”&gt;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valign</a:t>
            </a:r>
            <a:r>
              <a:rPr lang="en-US" dirty="0"/>
              <a:t> Attributes</a:t>
            </a:r>
            <a:r>
              <a:rPr lang="en-US" dirty="0" smtClean="0"/>
              <a:t>: vertical align</a:t>
            </a:r>
            <a:endParaRPr lang="en-US" dirty="0"/>
          </a:p>
          <a:p>
            <a:pPr lvl="1" algn="just"/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valign</a:t>
            </a:r>
            <a:r>
              <a:rPr lang="en-US" dirty="0"/>
              <a:t>=“top, middle or bottom”&gt;</a:t>
            </a:r>
          </a:p>
        </p:txBody>
      </p:sp>
    </p:spTree>
    <p:extLst>
      <p:ext uri="{BB962C8B-B14F-4D97-AF65-F5344CB8AC3E}">
        <p14:creationId xmlns:p14="http://schemas.microsoft.com/office/powerpoint/2010/main" val="366408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0" y="1600200"/>
            <a:ext cx="7620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8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create </a:t>
            </a:r>
            <a:r>
              <a:rPr lang="en-US" dirty="0" smtClean="0"/>
              <a:t>tables in HTML</a:t>
            </a:r>
            <a:endParaRPr lang="en-US" dirty="0"/>
          </a:p>
          <a:p>
            <a:r>
              <a:rPr lang="en-US" dirty="0"/>
              <a:t>Table </a:t>
            </a:r>
            <a:r>
              <a:rPr lang="en-US" dirty="0" smtClean="0"/>
              <a:t>Attributes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496175" cy="496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533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Cell level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8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level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align Attribute: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td align=“center, right or left”&gt;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bgcolor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 algn="just"/>
            <a:r>
              <a:rPr lang="en-US" dirty="0"/>
              <a:t>&lt;</a:t>
            </a:r>
            <a:r>
              <a:rPr lang="en-US" dirty="0" smtClean="0"/>
              <a:t>td </a:t>
            </a:r>
            <a:r>
              <a:rPr lang="en-US" dirty="0" err="1"/>
              <a:t>bgcolor</a:t>
            </a:r>
            <a:r>
              <a:rPr lang="en-US" dirty="0"/>
              <a:t>=“gray</a:t>
            </a:r>
            <a:r>
              <a:rPr lang="en-US" dirty="0" smtClean="0"/>
              <a:t>”&gt;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valign</a:t>
            </a:r>
            <a:r>
              <a:rPr lang="en-US" dirty="0"/>
              <a:t> </a:t>
            </a:r>
            <a:r>
              <a:rPr lang="en-US" dirty="0" smtClean="0"/>
              <a:t>Attributes: vertical align</a:t>
            </a:r>
          </a:p>
          <a:p>
            <a:pPr lvl="1" algn="just"/>
            <a:r>
              <a:rPr lang="en-US" dirty="0" smtClean="0"/>
              <a:t>&lt;td </a:t>
            </a:r>
            <a:r>
              <a:rPr lang="en-US" dirty="0" err="1" smtClean="0"/>
              <a:t>valign</a:t>
            </a:r>
            <a:r>
              <a:rPr lang="en-US" dirty="0" smtClean="0"/>
              <a:t>=“top, bottom, middle”&gt;</a:t>
            </a:r>
          </a:p>
          <a:p>
            <a:pPr algn="just"/>
            <a:r>
              <a:rPr lang="en-US" dirty="0" smtClean="0"/>
              <a:t>The background Attribute</a:t>
            </a:r>
          </a:p>
          <a:p>
            <a:pPr lvl="1" algn="just"/>
            <a:r>
              <a:rPr lang="en-US" dirty="0"/>
              <a:t>&lt;</a:t>
            </a:r>
            <a:r>
              <a:rPr lang="en-US" dirty="0" smtClean="0"/>
              <a:t>td </a:t>
            </a:r>
            <a:r>
              <a:rPr lang="en-US" dirty="0"/>
              <a:t>background=“image-name</a:t>
            </a:r>
            <a:r>
              <a:rPr lang="en-US" dirty="0" smtClean="0"/>
              <a:t>”&gt;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rowspan</a:t>
            </a:r>
            <a:r>
              <a:rPr lang="en-US" dirty="0"/>
              <a:t> Attributes: used when a cell should </a:t>
            </a:r>
            <a:r>
              <a:rPr lang="en-US" dirty="0" smtClean="0"/>
              <a:t>span </a:t>
            </a:r>
            <a:r>
              <a:rPr lang="en-US" dirty="0"/>
              <a:t>across more than one </a:t>
            </a:r>
            <a:r>
              <a:rPr lang="en-US" dirty="0" smtClean="0"/>
              <a:t>rows.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colspan</a:t>
            </a:r>
            <a:r>
              <a:rPr lang="en-US" dirty="0"/>
              <a:t> Attribute: used when a cell should span across more than one </a:t>
            </a:r>
            <a:r>
              <a:rPr lang="en-US" dirty="0" smtClean="0"/>
              <a:t>column.</a:t>
            </a:r>
          </a:p>
        </p:txBody>
      </p:sp>
    </p:spTree>
    <p:extLst>
      <p:ext uri="{BB962C8B-B14F-4D97-AF65-F5344CB8AC3E}">
        <p14:creationId xmlns:p14="http://schemas.microsoft.com/office/powerpoint/2010/main" val="282515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&lt;table border="1"&gt;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&lt;td&gt;Jill&lt;/td&gt;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rowspan</a:t>
            </a:r>
            <a:r>
              <a:rPr lang="en-US" dirty="0"/>
              <a:t>="2"&gt;Phone&lt;/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&lt;td&gt;555-1234&lt;/td&gt;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&lt;td&gt;555-8745&lt;/td&gt;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971800"/>
            <a:ext cx="3657600" cy="23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3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&lt;table border="1"&gt;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="2"&gt;Name&lt;/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&lt;td&gt;Jill&lt;/td&gt;</a:t>
            </a:r>
          </a:p>
          <a:p>
            <a:r>
              <a:rPr lang="en-US" dirty="0"/>
              <a:t>    &lt;td&gt;Smith&lt;/td&gt;</a:t>
            </a:r>
          </a:p>
          <a:p>
            <a:r>
              <a:rPr lang="en-US" dirty="0"/>
              <a:t>    &lt;td&gt;43&lt;/td&gt;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&lt;td&gt;Eve&lt;/td&gt;</a:t>
            </a:r>
          </a:p>
          <a:p>
            <a:r>
              <a:rPr lang="en-US" dirty="0"/>
              <a:t>    &lt;td&gt;Jackson&lt;/td&gt;</a:t>
            </a:r>
          </a:p>
          <a:p>
            <a:r>
              <a:rPr lang="en-US" dirty="0"/>
              <a:t>    &lt;td&gt;57&lt;/td&gt;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36976"/>
            <a:ext cx="2971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80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Styling specific columns of </a:t>
            </a:r>
            <a:r>
              <a:rPr lang="en-US" dirty="0"/>
              <a:t>the table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3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specific columns of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&lt;</a:t>
            </a:r>
            <a:r>
              <a:rPr lang="en-US" dirty="0" err="1" smtClean="0"/>
              <a:t>colgroup</a:t>
            </a:r>
            <a:r>
              <a:rPr lang="en-US" dirty="0" smtClean="0"/>
              <a:t>&gt; tag is </a:t>
            </a:r>
            <a:r>
              <a:rPr lang="en-US" dirty="0"/>
              <a:t>used to style specific columns of a table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Each group is specified with a &lt;col&gt; </a:t>
            </a:r>
            <a:r>
              <a:rPr lang="en-US" dirty="0" smtClean="0"/>
              <a:t>tag. </a:t>
            </a:r>
          </a:p>
          <a:p>
            <a:pPr algn="just"/>
            <a:r>
              <a:rPr lang="en-US" dirty="0" smtClean="0"/>
              <a:t>Attributes:</a:t>
            </a:r>
          </a:p>
          <a:p>
            <a:pPr lvl="1" algn="just"/>
            <a:r>
              <a:rPr lang="en-US" dirty="0" smtClean="0"/>
              <a:t>Span: </a:t>
            </a:r>
            <a:r>
              <a:rPr lang="en-US" dirty="0"/>
              <a:t>S</a:t>
            </a:r>
            <a:r>
              <a:rPr lang="en-US" dirty="0" smtClean="0"/>
              <a:t>pecifies </a:t>
            </a:r>
            <a:r>
              <a:rPr lang="en-US" dirty="0"/>
              <a:t>how many columns that get the style.</a:t>
            </a:r>
            <a:endParaRPr lang="en-US" dirty="0" smtClean="0"/>
          </a:p>
          <a:p>
            <a:pPr lvl="1" algn="just"/>
            <a:r>
              <a:rPr lang="en-US" dirty="0" smtClean="0"/>
              <a:t>Style: </a:t>
            </a:r>
            <a:r>
              <a:rPr lang="en-US" dirty="0"/>
              <a:t>S</a:t>
            </a:r>
            <a:r>
              <a:rPr lang="en-US" dirty="0" smtClean="0"/>
              <a:t>pecifies </a:t>
            </a:r>
            <a:r>
              <a:rPr lang="en-US" dirty="0"/>
              <a:t>the style to give the columns.</a:t>
            </a:r>
            <a:endParaRPr lang="en-US" dirty="0" smtClean="0"/>
          </a:p>
          <a:p>
            <a:pPr algn="just"/>
            <a:r>
              <a:rPr lang="en-US" dirty="0"/>
              <a:t>The &lt;</a:t>
            </a:r>
            <a:r>
              <a:rPr lang="en-US" dirty="0" err="1"/>
              <a:t>colgroup</a:t>
            </a:r>
            <a:r>
              <a:rPr lang="en-US" dirty="0"/>
              <a:t>&gt; tag must be a child of a &lt;table&gt; element and should be placed before any other table elements, like &lt;</a:t>
            </a:r>
            <a:r>
              <a:rPr lang="en-US" dirty="0" err="1"/>
              <a:t>thead</a:t>
            </a:r>
            <a:r>
              <a:rPr lang="en-US" dirty="0"/>
              <a:t>&gt;, &lt;</a:t>
            </a:r>
            <a:r>
              <a:rPr lang="en-US" dirty="0" err="1"/>
              <a:t>tr</a:t>
            </a:r>
            <a:r>
              <a:rPr lang="en-US" dirty="0"/>
              <a:t>&gt;, &lt;td&gt; etc., but after the &lt;caption&gt; element, if present.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5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10033"/>
          <a:stretch/>
        </p:blipFill>
        <p:spPr>
          <a:xfrm>
            <a:off x="457200" y="1937775"/>
            <a:ext cx="7467600" cy="37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6404"/>
          <a:stretch/>
        </p:blipFill>
        <p:spPr>
          <a:xfrm>
            <a:off x="457200" y="1937775"/>
            <a:ext cx="7467600" cy="39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8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10033"/>
          <a:stretch/>
        </p:blipFill>
        <p:spPr>
          <a:xfrm>
            <a:off x="457200" y="1937775"/>
            <a:ext cx="7467600" cy="37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6404"/>
          <a:stretch/>
        </p:blipFill>
        <p:spPr>
          <a:xfrm>
            <a:off x="457200" y="1937775"/>
            <a:ext cx="7467600" cy="39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96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r="1020" b="8218"/>
          <a:stretch/>
        </p:blipFill>
        <p:spPr>
          <a:xfrm>
            <a:off x="457200" y="1937775"/>
            <a:ext cx="7391400" cy="38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8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6404"/>
          <a:stretch/>
        </p:blipFill>
        <p:spPr>
          <a:xfrm>
            <a:off x="457200" y="1937775"/>
            <a:ext cx="7467600" cy="39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0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caption to the table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73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caption to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caption&gt; tag is used to add a caption of the table</a:t>
            </a:r>
          </a:p>
          <a:p>
            <a:r>
              <a:rPr lang="en-US" dirty="0" smtClean="0"/>
              <a:t>We </a:t>
            </a:r>
            <a:r>
              <a:rPr lang="en-US" dirty="0"/>
              <a:t>usually add caption before the first row of the table</a:t>
            </a:r>
          </a:p>
        </p:txBody>
      </p:sp>
    </p:spTree>
    <p:extLst>
      <p:ext uri="{BB962C8B-B14F-4D97-AF65-F5344CB8AC3E}">
        <p14:creationId xmlns:p14="http://schemas.microsoft.com/office/powerpoint/2010/main" val="1784029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10033"/>
          <a:stretch/>
        </p:blipFill>
        <p:spPr>
          <a:xfrm>
            <a:off x="457200" y="1937775"/>
            <a:ext cx="7467600" cy="37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43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6404"/>
          <a:stretch/>
        </p:blipFill>
        <p:spPr>
          <a:xfrm>
            <a:off x="457200" y="1937775"/>
            <a:ext cx="7467600" cy="39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51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table in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10033"/>
          <a:stretch/>
        </p:blipFill>
        <p:spPr>
          <a:xfrm>
            <a:off x="152400" y="1066800"/>
            <a:ext cx="7467600" cy="37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7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6404"/>
          <a:stretch/>
        </p:blipFill>
        <p:spPr>
          <a:xfrm>
            <a:off x="457200" y="1937775"/>
            <a:ext cx="7467600" cy="39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191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table in HTML consists of table cells inside rows and columns</a:t>
            </a:r>
            <a:r>
              <a:rPr lang="en-US" dirty="0" smtClean="0"/>
              <a:t>. </a:t>
            </a:r>
            <a:r>
              <a:rPr lang="en-US" dirty="0"/>
              <a:t>There can be many columns in a </a:t>
            </a:r>
            <a:r>
              <a:rPr lang="en-US" dirty="0" smtClean="0"/>
              <a:t>row and many rows in a table.</a:t>
            </a:r>
          </a:p>
          <a:p>
            <a:pPr algn="just"/>
            <a:r>
              <a:rPr lang="en-US" dirty="0"/>
              <a:t>We can create a table to display data in tabular form, using &lt;table&gt; element, with the help of &lt;</a:t>
            </a:r>
            <a:r>
              <a:rPr lang="en-US" dirty="0" err="1"/>
              <a:t>tr</a:t>
            </a:r>
            <a:r>
              <a:rPr lang="en-US" dirty="0" smtClean="0"/>
              <a:t>&gt; table row </a:t>
            </a:r>
            <a:r>
              <a:rPr lang="en-US" dirty="0"/>
              <a:t>, &lt;td</a:t>
            </a:r>
            <a:r>
              <a:rPr lang="en-US" dirty="0" smtClean="0"/>
              <a:t>&gt; table data, </a:t>
            </a:r>
            <a:r>
              <a:rPr lang="en-US" dirty="0"/>
              <a:t>and &lt;</a:t>
            </a:r>
            <a:r>
              <a:rPr lang="en-US" dirty="0" err="1"/>
              <a:t>th</a:t>
            </a:r>
            <a:r>
              <a:rPr lang="en-US" dirty="0"/>
              <a:t>&gt; </a:t>
            </a:r>
            <a:r>
              <a:rPr lang="en-US" dirty="0" smtClean="0"/>
              <a:t>table head elements.</a:t>
            </a:r>
          </a:p>
          <a:p>
            <a:pPr algn="just"/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  <a:r>
              <a:rPr lang="en-US" dirty="0" smtClean="0"/>
              <a:t>tag is used to defined the rows of table.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contents of the cell are written between &lt;td&gt; and &lt;/td&gt; </a:t>
            </a:r>
            <a:r>
              <a:rPr lang="en-US" dirty="0" smtClean="0"/>
              <a:t>tags. </a:t>
            </a:r>
            <a:r>
              <a:rPr lang="en-US" dirty="0"/>
              <a:t>A table cell can contain all sorts of HTML elements: text, images, lists, links, other </a:t>
            </a:r>
            <a:r>
              <a:rPr lang="en-US" dirty="0" smtClean="0"/>
              <a:t>tables </a:t>
            </a:r>
            <a:r>
              <a:rPr lang="en-US" dirty="0"/>
              <a:t>etc.</a:t>
            </a:r>
          </a:p>
          <a:p>
            <a:pPr algn="just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tag </a:t>
            </a:r>
            <a:r>
              <a:rPr lang="en-US" dirty="0"/>
              <a:t>is used to declare the cell of the heading row of </a:t>
            </a:r>
            <a:r>
              <a:rPr lang="en-US" dirty="0" smtClean="0"/>
              <a:t>the table.</a:t>
            </a:r>
          </a:p>
        </p:txBody>
      </p:sp>
    </p:spTree>
    <p:extLst>
      <p:ext uri="{BB962C8B-B14F-4D97-AF65-F5344CB8AC3E}">
        <p14:creationId xmlns:p14="http://schemas.microsoft.com/office/powerpoint/2010/main" val="23051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head, Foot, Body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head, Foot,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Tables can be divided into three portions − a header, a body, and a foot</a:t>
            </a:r>
            <a:r>
              <a:rPr lang="en-US" dirty="0" smtClean="0"/>
              <a:t>.</a:t>
            </a:r>
          </a:p>
          <a:p>
            <a:r>
              <a:rPr lang="en-US" dirty="0"/>
              <a:t>The three elements for separating the head, body, and foot of a table </a:t>
            </a:r>
            <a:r>
              <a:rPr lang="en-US" dirty="0" smtClean="0"/>
              <a:t>are:-</a:t>
            </a:r>
            <a:endParaRPr lang="en-US" dirty="0"/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thead</a:t>
            </a:r>
            <a:r>
              <a:rPr lang="en-US" b="1" dirty="0"/>
              <a:t>&gt;</a:t>
            </a:r>
            <a:r>
              <a:rPr lang="en-US" dirty="0"/>
              <a:t> − to create a separate table header.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tbody</a:t>
            </a:r>
            <a:r>
              <a:rPr lang="en-US" b="1" dirty="0"/>
              <a:t>&gt;</a:t>
            </a:r>
            <a:r>
              <a:rPr lang="en-US" dirty="0"/>
              <a:t> − to indicate the main body of the table.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tfoot</a:t>
            </a:r>
            <a:r>
              <a:rPr lang="en-US" b="1" dirty="0"/>
              <a:t>&gt;</a:t>
            </a:r>
            <a:r>
              <a:rPr lang="en-US" dirty="0"/>
              <a:t> − to create a separate table footer.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67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8218"/>
          <a:stretch/>
        </p:blipFill>
        <p:spPr>
          <a:xfrm>
            <a:off x="457200" y="1937775"/>
            <a:ext cx="7467600" cy="38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8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6404"/>
          <a:stretch/>
        </p:blipFill>
        <p:spPr>
          <a:xfrm>
            <a:off x="457200" y="1937775"/>
            <a:ext cx="7467600" cy="39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02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question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431B9-C6FC-46C3-937E-7C6E1B8A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F74452-2E34-4635-9233-FE1BA9BB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Create a Timetable given below.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43200"/>
            <a:ext cx="6172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&lt;html&gt;</a:t>
            </a:r>
          </a:p>
          <a:p>
            <a:pPr marL="0" indent="0">
              <a:buNone/>
            </a:pPr>
            <a:r>
              <a:rPr lang="en-US" b="1" dirty="0" smtClean="0"/>
              <a:t>&lt;body&gt;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table border=“1”&gt;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&lt;td&gt; Name &lt;/td&gt; </a:t>
            </a:r>
          </a:p>
          <a:p>
            <a:pPr marL="0" indent="0">
              <a:buNone/>
            </a:pPr>
            <a:r>
              <a:rPr lang="en-US" dirty="0"/>
              <a:t>&lt;td&gt; </a:t>
            </a:r>
            <a:r>
              <a:rPr lang="en-US" dirty="0" smtClean="0"/>
              <a:t>Reg No </a:t>
            </a:r>
            <a:r>
              <a:rPr lang="en-US" dirty="0"/>
              <a:t>&lt;/td&gt; </a:t>
            </a:r>
          </a:p>
          <a:p>
            <a:pPr marL="0" indent="0">
              <a:buNone/>
            </a:pPr>
            <a:r>
              <a:rPr lang="en-US" b="1" dirty="0"/>
              <a:t>&lt;/</a:t>
            </a:r>
            <a:r>
              <a:rPr lang="en-US" b="1" dirty="0" err="1"/>
              <a:t>tr</a:t>
            </a:r>
            <a:r>
              <a:rPr lang="en-US" b="1" dirty="0"/>
              <a:t>&gt;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td&gt;Asia&lt;/</a:t>
            </a:r>
            <a:r>
              <a:rPr lang="en-US" dirty="0"/>
              <a:t>td&gt;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td&gt;MCS18101&lt;/</a:t>
            </a:r>
            <a:r>
              <a:rPr lang="en-US" dirty="0"/>
              <a:t>td&gt; </a:t>
            </a:r>
          </a:p>
          <a:p>
            <a:pPr marL="0" indent="0">
              <a:buNone/>
            </a:pPr>
            <a:r>
              <a:rPr lang="en-US" b="1" dirty="0"/>
              <a:t>&lt;/</a:t>
            </a:r>
            <a:r>
              <a:rPr lang="en-US" b="1" dirty="0" err="1"/>
              <a:t>tr</a:t>
            </a:r>
            <a:r>
              <a:rPr lang="en-US" b="1" dirty="0"/>
              <a:t>&gt;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&lt;/table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&lt;/body&gt;</a:t>
            </a:r>
          </a:p>
          <a:p>
            <a:pPr marL="0" indent="0">
              <a:buNone/>
            </a:pPr>
            <a:r>
              <a:rPr lang="en-US" b="1" dirty="0" smtClean="0"/>
              <a:t>&lt;/html&gt;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9" r="74144" b="64214"/>
          <a:stretch/>
        </p:blipFill>
        <p:spPr bwMode="auto">
          <a:xfrm>
            <a:off x="3505200" y="2819400"/>
            <a:ext cx="450716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55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467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7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1B080-FFC7-4427-B1C4-4DF68DA5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 smtClean="0"/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C74A9F-88C9-4553-AAC7-D9DEB29C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391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3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Attributes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Table level attributes</a:t>
            </a:r>
          </a:p>
          <a:p>
            <a:pPr algn="just"/>
            <a:r>
              <a:rPr lang="en-US" dirty="0" smtClean="0"/>
              <a:t>Row </a:t>
            </a:r>
            <a:r>
              <a:rPr lang="en-US" dirty="0"/>
              <a:t>level attributes</a:t>
            </a:r>
          </a:p>
          <a:p>
            <a:pPr algn="just"/>
            <a:r>
              <a:rPr lang="en-US" dirty="0" smtClean="0"/>
              <a:t>Cell </a:t>
            </a:r>
            <a:r>
              <a:rPr lang="en-US" dirty="0"/>
              <a:t>level attributes</a:t>
            </a:r>
          </a:p>
        </p:txBody>
      </p:sp>
    </p:spTree>
    <p:extLst>
      <p:ext uri="{BB962C8B-B14F-4D97-AF65-F5344CB8AC3E}">
        <p14:creationId xmlns:p14="http://schemas.microsoft.com/office/powerpoint/2010/main" val="240202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958</TotalTime>
  <Words>820</Words>
  <Application>Microsoft Office PowerPoint</Application>
  <PresentationFormat>On-screen Show (4:3)</PresentationFormat>
  <Paragraphs>151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Century Schoolbook</vt:lpstr>
      <vt:lpstr>Wingdings</vt:lpstr>
      <vt:lpstr>Wingdings 2</vt:lpstr>
      <vt:lpstr>Oriel</vt:lpstr>
      <vt:lpstr>WEB Technologies (CS-566)</vt:lpstr>
      <vt:lpstr>Outline</vt:lpstr>
      <vt:lpstr>HTML Tables</vt:lpstr>
      <vt:lpstr>Creating HTML tables</vt:lpstr>
      <vt:lpstr>Example</vt:lpstr>
      <vt:lpstr>Example</vt:lpstr>
      <vt:lpstr>Output</vt:lpstr>
      <vt:lpstr>Table Attributes</vt:lpstr>
      <vt:lpstr>Table Attributes</vt:lpstr>
      <vt:lpstr>Table level attributes</vt:lpstr>
      <vt:lpstr>Table Attribute</vt:lpstr>
      <vt:lpstr>Cont…</vt:lpstr>
      <vt:lpstr>Example</vt:lpstr>
      <vt:lpstr>Output</vt:lpstr>
      <vt:lpstr>Example</vt:lpstr>
      <vt:lpstr>Output</vt:lpstr>
      <vt:lpstr>Row level attributes</vt:lpstr>
      <vt:lpstr>Row level attributes</vt:lpstr>
      <vt:lpstr>Example</vt:lpstr>
      <vt:lpstr>Output</vt:lpstr>
      <vt:lpstr>Cell level attributes</vt:lpstr>
      <vt:lpstr>Cell level attributes</vt:lpstr>
      <vt:lpstr>Example</vt:lpstr>
      <vt:lpstr>example</vt:lpstr>
      <vt:lpstr>Styling specific columns of the table</vt:lpstr>
      <vt:lpstr>Styling specific columns of the table</vt:lpstr>
      <vt:lpstr>Example</vt:lpstr>
      <vt:lpstr>Output</vt:lpstr>
      <vt:lpstr>Example</vt:lpstr>
      <vt:lpstr>Output</vt:lpstr>
      <vt:lpstr>example</vt:lpstr>
      <vt:lpstr>Output</vt:lpstr>
      <vt:lpstr>Adding caption to the table</vt:lpstr>
      <vt:lpstr>Adding caption to the table</vt:lpstr>
      <vt:lpstr>Example</vt:lpstr>
      <vt:lpstr>Output</vt:lpstr>
      <vt:lpstr>Nested table in html</vt:lpstr>
      <vt:lpstr>Example</vt:lpstr>
      <vt:lpstr>Output</vt:lpstr>
      <vt:lpstr>Table head, Foot, Body</vt:lpstr>
      <vt:lpstr>Table head, Foot, Body</vt:lpstr>
      <vt:lpstr>Example</vt:lpstr>
      <vt:lpstr>Output</vt:lpstr>
      <vt:lpstr>Exercise question</vt:lpstr>
      <vt:lpstr>Exercise Questions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(CS-666)</dc:title>
  <dc:creator>Asia Shahab</dc:creator>
  <cp:lastModifiedBy>Microsoft account</cp:lastModifiedBy>
  <cp:revision>667</cp:revision>
  <dcterms:created xsi:type="dcterms:W3CDTF">2006-08-16T00:00:00Z</dcterms:created>
  <dcterms:modified xsi:type="dcterms:W3CDTF">2022-11-10T21:32:46Z</dcterms:modified>
</cp:coreProperties>
</file>