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 id="2147483672" r:id="rId3"/>
    <p:sldMasterId id="2147483673" r:id="rId4"/>
  </p:sldMasterIdLst>
  <p:notesMasterIdLst>
    <p:notesMasterId r:id="rId10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411399-152B-47E1-895E-0A08DD43970E}">
  <a:tblStyle styleId="{E4411399-152B-47E1-895E-0A08DD4397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21" d="100"/>
          <a:sy n="121" d="100"/>
        </p:scale>
        <p:origin x="1360"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16</a:t>
            </a:fld>
            <a:endParaRPr/>
          </a:p>
        </p:txBody>
      </p:sp>
      <p:sp>
        <p:nvSpPr>
          <p:cNvPr id="279" name="Google Shape;27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Difficulties in Defending Against Attacks</a:t>
            </a:r>
            <a:endParaRPr/>
          </a:p>
          <a:p>
            <a:pPr marL="0" lvl="0" indent="0" algn="l" rtl="0">
              <a:spcBef>
                <a:spcPts val="0"/>
              </a:spcBef>
              <a:spcAft>
                <a:spcPts val="0"/>
              </a:spcAft>
              <a:buNone/>
            </a:pPr>
            <a:endParaRPr/>
          </a:p>
          <a:p>
            <a:pPr marL="0" lvl="0" indent="0" algn="l" rtl="0">
              <a:spcBef>
                <a:spcPts val="0"/>
              </a:spcBef>
              <a:spcAft>
                <a:spcPts val="0"/>
              </a:spcAft>
              <a:buNone/>
            </a:pPr>
            <a:r>
              <a:rPr lang="en-US" i="1"/>
              <a:t>Universally connected devices</a:t>
            </a:r>
            <a:endParaRPr/>
          </a:p>
          <a:p>
            <a:pPr marL="0" lvl="0" indent="0" algn="l" rtl="0">
              <a:spcBef>
                <a:spcPts val="0"/>
              </a:spcBef>
              <a:spcAft>
                <a:spcPts val="0"/>
              </a:spcAft>
              <a:buNone/>
            </a:pPr>
            <a:r>
              <a:rPr lang="en-US" i="1"/>
              <a:t>Increased speed of attacks</a:t>
            </a:r>
            <a:endParaRPr/>
          </a:p>
          <a:p>
            <a:pPr marL="0" lvl="0" indent="0" algn="l" rtl="0">
              <a:spcBef>
                <a:spcPts val="0"/>
              </a:spcBef>
              <a:spcAft>
                <a:spcPts val="0"/>
              </a:spcAft>
              <a:buNone/>
            </a:pPr>
            <a:r>
              <a:rPr lang="en-US" i="1"/>
              <a:t>Greater sophistication of attacks</a:t>
            </a:r>
            <a:endParaRPr/>
          </a:p>
          <a:p>
            <a:pPr marL="0" lvl="0" indent="0" algn="l" rtl="0">
              <a:spcBef>
                <a:spcPts val="0"/>
              </a:spcBef>
              <a:spcAft>
                <a:spcPts val="0"/>
              </a:spcAft>
              <a:buNone/>
            </a:pPr>
            <a:r>
              <a:rPr lang="en-US" i="1"/>
              <a:t>Availability and simplicity of attack tools</a:t>
            </a:r>
            <a:endParaRPr/>
          </a:p>
          <a:p>
            <a:pPr marL="0" lvl="0" indent="0" algn="l" rtl="0">
              <a:spcBef>
                <a:spcPts val="0"/>
              </a:spcBef>
              <a:spcAft>
                <a:spcPts val="0"/>
              </a:spcAft>
              <a:buNone/>
            </a:pPr>
            <a:r>
              <a:rPr lang="en-US" i="1"/>
              <a:t>Faster detection of vulnerabilities</a:t>
            </a:r>
            <a:endParaRPr/>
          </a:p>
          <a:p>
            <a:pPr marL="0" lvl="0" indent="0" algn="l" rtl="0">
              <a:spcBef>
                <a:spcPts val="0"/>
              </a:spcBef>
              <a:spcAft>
                <a:spcPts val="0"/>
              </a:spcAft>
              <a:buNone/>
            </a:pPr>
            <a:endParaRPr i="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20</a:t>
            </a:fld>
            <a:endParaRPr/>
          </a:p>
        </p:txBody>
      </p:sp>
      <p:sp>
        <p:nvSpPr>
          <p:cNvPr id="316" name="Google Shape;31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Difficulties in Defending Against Attacks</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i="1"/>
              <a:t>Delays in security updating</a:t>
            </a:r>
            <a:endParaRPr/>
          </a:p>
          <a:p>
            <a:pPr marL="0" lvl="0" indent="0" algn="l" rtl="0">
              <a:spcBef>
                <a:spcPts val="0"/>
              </a:spcBef>
              <a:spcAft>
                <a:spcPts val="0"/>
              </a:spcAft>
              <a:buNone/>
            </a:pPr>
            <a:r>
              <a:rPr lang="en-US" i="1"/>
              <a:t>Weak security update distribution </a:t>
            </a:r>
            <a:endParaRPr/>
          </a:p>
          <a:p>
            <a:pPr marL="0" lvl="0" indent="0" algn="l" rtl="0">
              <a:spcBef>
                <a:spcPts val="0"/>
              </a:spcBef>
              <a:spcAft>
                <a:spcPts val="0"/>
              </a:spcAft>
              <a:buNone/>
            </a:pPr>
            <a:r>
              <a:rPr lang="en-US" i="1"/>
              <a:t>Distributed attacks</a:t>
            </a:r>
            <a:endParaRPr/>
          </a:p>
          <a:p>
            <a:pPr marL="0" lvl="0" indent="0" algn="l" rtl="0">
              <a:spcBef>
                <a:spcPts val="0"/>
              </a:spcBef>
              <a:spcAft>
                <a:spcPts val="0"/>
              </a:spcAft>
              <a:buNone/>
            </a:pPr>
            <a:r>
              <a:rPr lang="en-US" i="1"/>
              <a:t>Introduction of BYOD</a:t>
            </a:r>
            <a:endParaRPr/>
          </a:p>
          <a:p>
            <a:pPr marL="0" lvl="0" indent="0" algn="l" rtl="0">
              <a:spcBef>
                <a:spcPts val="0"/>
              </a:spcBef>
              <a:spcAft>
                <a:spcPts val="0"/>
              </a:spcAft>
              <a:buNone/>
            </a:pPr>
            <a:r>
              <a:rPr lang="en-US" i="1"/>
              <a:t>User confusion</a:t>
            </a:r>
            <a:endParaRPr/>
          </a:p>
          <a:p>
            <a:pPr marL="0" lvl="0" indent="0" algn="l" rtl="0">
              <a:spcBef>
                <a:spcPts val="0"/>
              </a:spcBef>
              <a:spcAft>
                <a:spcPts val="0"/>
              </a:spcAft>
              <a:buNone/>
            </a:pPr>
            <a:endParaRPr i="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21</a:t>
            </a:fld>
            <a:endParaRPr/>
          </a:p>
        </p:txBody>
      </p:sp>
      <p:sp>
        <p:nvSpPr>
          <p:cNvPr id="325" name="Google Shape;32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Difficulties in Defending Against Attacks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1-2  Difficulties in defending against attacks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22</a:t>
            </a:fld>
            <a:endParaRPr/>
          </a:p>
        </p:txBody>
      </p:sp>
      <p:sp>
        <p:nvSpPr>
          <p:cNvPr id="334" name="Google Shape;3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What Is Information Security?</a:t>
            </a:r>
            <a:endParaRPr/>
          </a:p>
          <a:p>
            <a:pPr marL="0" lvl="0" indent="0" algn="l" rtl="0">
              <a:spcBef>
                <a:spcPts val="0"/>
              </a:spcBef>
              <a:spcAft>
                <a:spcPts val="0"/>
              </a:spcAft>
              <a:buNone/>
            </a:pPr>
            <a:endParaRPr/>
          </a:p>
          <a:p>
            <a:pPr marL="0" lvl="0" indent="0" algn="l" rtl="0">
              <a:spcBef>
                <a:spcPts val="0"/>
              </a:spcBef>
              <a:spcAft>
                <a:spcPts val="0"/>
              </a:spcAft>
              <a:buNone/>
            </a:pPr>
            <a:r>
              <a:rPr lang="en-US"/>
              <a:t>Before defense is possible, one must understand:</a:t>
            </a:r>
            <a:endParaRPr/>
          </a:p>
          <a:p>
            <a:pPr marL="628650" lvl="1" indent="0" algn="l" rtl="0">
              <a:spcBef>
                <a:spcPts val="0"/>
              </a:spcBef>
              <a:spcAft>
                <a:spcPts val="0"/>
              </a:spcAft>
              <a:buNone/>
            </a:pPr>
            <a:r>
              <a:rPr lang="en-US"/>
              <a:t>Exactly what security is</a:t>
            </a:r>
            <a:endParaRPr/>
          </a:p>
          <a:p>
            <a:pPr marL="628650" lvl="1" indent="0" algn="l" rtl="0">
              <a:spcBef>
                <a:spcPts val="0"/>
              </a:spcBef>
              <a:spcAft>
                <a:spcPts val="0"/>
              </a:spcAft>
              <a:buNone/>
            </a:pPr>
            <a:r>
              <a:rPr lang="en-US"/>
              <a:t>How security relates to information security</a:t>
            </a:r>
            <a:endParaRPr/>
          </a:p>
          <a:p>
            <a:pPr marL="628650" lvl="1" indent="0" algn="l" rtl="0">
              <a:spcBef>
                <a:spcPts val="0"/>
              </a:spcBef>
              <a:spcAft>
                <a:spcPts val="0"/>
              </a:spcAft>
              <a:buNone/>
            </a:pPr>
            <a:r>
              <a:rPr lang="en-US"/>
              <a:t>The terminology that relates to information security</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Understanding Security</a:t>
            </a:r>
            <a:endParaRPr/>
          </a:p>
          <a:p>
            <a:pPr marL="0" lvl="0" indent="0" algn="l" rtl="0">
              <a:spcBef>
                <a:spcPts val="0"/>
              </a:spcBef>
              <a:spcAft>
                <a:spcPts val="0"/>
              </a:spcAft>
              <a:buNone/>
            </a:pPr>
            <a:endParaRPr/>
          </a:p>
          <a:p>
            <a:pPr marL="0" lvl="0" indent="0" algn="l" rtl="0">
              <a:spcBef>
                <a:spcPts val="0"/>
              </a:spcBef>
              <a:spcAft>
                <a:spcPts val="0"/>
              </a:spcAft>
              <a:buNone/>
            </a:pPr>
            <a:r>
              <a:rPr lang="en-US"/>
              <a:t>Security is:</a:t>
            </a:r>
            <a:endParaRPr/>
          </a:p>
          <a:p>
            <a:pPr marL="628650" lvl="1" indent="0" algn="l" rtl="0">
              <a:spcBef>
                <a:spcPts val="0"/>
              </a:spcBef>
              <a:spcAft>
                <a:spcPts val="0"/>
              </a:spcAft>
              <a:buNone/>
            </a:pPr>
            <a:r>
              <a:rPr lang="en-US"/>
              <a:t>The goal to be free from danger</a:t>
            </a:r>
            <a:endParaRPr/>
          </a:p>
          <a:p>
            <a:pPr marL="628650" lvl="1" indent="0" algn="l" rtl="0">
              <a:spcBef>
                <a:spcPts val="0"/>
              </a:spcBef>
              <a:spcAft>
                <a:spcPts val="0"/>
              </a:spcAft>
              <a:buNone/>
            </a:pPr>
            <a:r>
              <a:rPr lang="en-US"/>
              <a:t>The process that achieves that freedom</a:t>
            </a:r>
            <a:endParaRPr/>
          </a:p>
          <a:p>
            <a:pPr marL="0" lvl="0" indent="0" algn="l" rtl="0">
              <a:spcBef>
                <a:spcPts val="0"/>
              </a:spcBef>
              <a:spcAft>
                <a:spcPts val="0"/>
              </a:spcAft>
              <a:buNone/>
            </a:pPr>
            <a:r>
              <a:rPr lang="en-US"/>
              <a:t>Harm/danger may come from one of two sources:</a:t>
            </a:r>
            <a:endParaRPr/>
          </a:p>
          <a:p>
            <a:pPr marL="628650" lvl="1" indent="0" algn="l" rtl="0">
              <a:spcBef>
                <a:spcPts val="0"/>
              </a:spcBef>
              <a:spcAft>
                <a:spcPts val="0"/>
              </a:spcAft>
              <a:buNone/>
            </a:pPr>
            <a:r>
              <a:rPr lang="en-US"/>
              <a:t>From a direct action that is intended to inflict damage</a:t>
            </a:r>
            <a:endParaRPr/>
          </a:p>
          <a:p>
            <a:pPr marL="628650" lvl="1" indent="0" algn="l" rtl="0">
              <a:spcBef>
                <a:spcPts val="0"/>
              </a:spcBef>
              <a:spcAft>
                <a:spcPts val="0"/>
              </a:spcAft>
              <a:buNone/>
            </a:pPr>
            <a:r>
              <a:rPr lang="en-US"/>
              <a:t>From an indirect and unintentional action</a:t>
            </a:r>
            <a:endParaRPr/>
          </a:p>
          <a:p>
            <a:pPr marL="0" lvl="0" indent="0" algn="l" rtl="0">
              <a:spcBef>
                <a:spcPts val="0"/>
              </a:spcBef>
              <a:spcAft>
                <a:spcPts val="0"/>
              </a:spcAft>
              <a:buNone/>
            </a:pPr>
            <a:r>
              <a:rPr lang="en-US"/>
              <a:t>As security is increased, convenience is often decreased</a:t>
            </a:r>
            <a:endParaRPr/>
          </a:p>
          <a:p>
            <a:pPr marL="628650" lvl="1" indent="0" algn="l" rtl="0">
              <a:spcBef>
                <a:spcPts val="0"/>
              </a:spcBef>
              <a:spcAft>
                <a:spcPts val="0"/>
              </a:spcAft>
              <a:buNone/>
            </a:pPr>
            <a:r>
              <a:rPr lang="en-US"/>
              <a:t>The more secure something is, the less convenient it may become to use</a:t>
            </a:r>
            <a:endParaRPr/>
          </a:p>
          <a:p>
            <a:pPr marL="0" lvl="0" indent="0" algn="l" rtl="0">
              <a:spcBef>
                <a:spcPts val="0"/>
              </a:spcBef>
              <a:spcAft>
                <a:spcPts val="0"/>
              </a:spcAft>
              <a:buNone/>
            </a:pPr>
            <a:endParaRPr/>
          </a:p>
        </p:txBody>
      </p:sp>
      <p:sp>
        <p:nvSpPr>
          <p:cNvPr id="344" name="Google Shape;34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Understanding Security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Figure 1-2  Relationship of security to convenience</a:t>
            </a:r>
            <a:endParaRPr/>
          </a:p>
        </p:txBody>
      </p:sp>
      <p:sp>
        <p:nvSpPr>
          <p:cNvPr id="353" name="Google Shape;35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25</a:t>
            </a:fld>
            <a:endParaRPr/>
          </a:p>
        </p:txBody>
      </p:sp>
      <p:sp>
        <p:nvSpPr>
          <p:cNvPr id="361" name="Google Shape;36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Defining Information Security</a:t>
            </a:r>
            <a:endParaRPr/>
          </a:p>
          <a:p>
            <a:pPr marL="0" lvl="0" indent="0" algn="l" rtl="0">
              <a:spcBef>
                <a:spcPts val="0"/>
              </a:spcBef>
              <a:spcAft>
                <a:spcPts val="0"/>
              </a:spcAft>
              <a:buNone/>
            </a:pPr>
            <a:endParaRPr/>
          </a:p>
          <a:p>
            <a:pPr marL="0" lvl="0" indent="0" algn="l" rtl="0">
              <a:spcBef>
                <a:spcPts val="0"/>
              </a:spcBef>
              <a:spcAft>
                <a:spcPts val="0"/>
              </a:spcAft>
              <a:buNone/>
            </a:pPr>
            <a:r>
              <a:rPr lang="en-US" b="1"/>
              <a:t>Information security </a:t>
            </a:r>
            <a:r>
              <a:rPr lang="en-US"/>
              <a:t>- the tasks of securing information that is in a digital format:</a:t>
            </a:r>
            <a:endParaRPr/>
          </a:p>
          <a:p>
            <a:pPr marL="628650" lvl="1" indent="0" algn="l" rtl="0">
              <a:spcBef>
                <a:spcPts val="0"/>
              </a:spcBef>
              <a:spcAft>
                <a:spcPts val="0"/>
              </a:spcAft>
              <a:buNone/>
            </a:pPr>
            <a:r>
              <a:rPr lang="en-US"/>
              <a:t>Manipulated by a microprocessor</a:t>
            </a:r>
            <a:endParaRPr/>
          </a:p>
          <a:p>
            <a:pPr marL="628650" lvl="1" indent="0" algn="l" rtl="0">
              <a:spcBef>
                <a:spcPts val="0"/>
              </a:spcBef>
              <a:spcAft>
                <a:spcPts val="0"/>
              </a:spcAft>
              <a:buNone/>
            </a:pPr>
            <a:r>
              <a:rPr lang="en-US"/>
              <a:t>Stored on a storage device</a:t>
            </a:r>
            <a:endParaRPr/>
          </a:p>
          <a:p>
            <a:pPr marL="628650" lvl="1" indent="0" algn="l" rtl="0">
              <a:spcBef>
                <a:spcPts val="0"/>
              </a:spcBef>
              <a:spcAft>
                <a:spcPts val="0"/>
              </a:spcAft>
              <a:buNone/>
            </a:pPr>
            <a:r>
              <a:rPr lang="en-US"/>
              <a:t>Transmitted over a network</a:t>
            </a:r>
            <a:endParaRPr/>
          </a:p>
          <a:p>
            <a:pPr marL="0" lvl="0" indent="0" algn="l" rtl="0">
              <a:spcBef>
                <a:spcPts val="0"/>
              </a:spcBef>
              <a:spcAft>
                <a:spcPts val="0"/>
              </a:spcAft>
              <a:buNone/>
            </a:pPr>
            <a:r>
              <a:rPr lang="en-US"/>
              <a:t>Information security goal - to ensure that protective measures are properly implemented to ward off attacks and prevent the total collapse of the system when a successful attack occurs</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26</a:t>
            </a:fld>
            <a:endParaRPr/>
          </a:p>
        </p:txBody>
      </p:sp>
      <p:sp>
        <p:nvSpPr>
          <p:cNvPr id="370" name="Google Shape;37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27</a:t>
            </a:fld>
            <a:endParaRPr/>
          </a:p>
        </p:txBody>
      </p:sp>
      <p:sp>
        <p:nvSpPr>
          <p:cNvPr id="379" name="Google Shape;37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28</a:t>
            </a:fld>
            <a:endParaRPr/>
          </a:p>
        </p:txBody>
      </p:sp>
      <p:sp>
        <p:nvSpPr>
          <p:cNvPr id="387" name="Google Shape;3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30</a:t>
            </a:fld>
            <a:endParaRPr/>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5" name="Google Shape;40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31</a:t>
            </a:fld>
            <a:endParaRPr/>
          </a:p>
        </p:txBody>
      </p:sp>
      <p:sp>
        <p:nvSpPr>
          <p:cNvPr id="412" name="Google Shape;41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32</a:t>
            </a:fld>
            <a:endParaRPr/>
          </a:p>
        </p:txBody>
      </p:sp>
      <p:sp>
        <p:nvSpPr>
          <p:cNvPr id="420" name="Google Shape;42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33</a:t>
            </a:fld>
            <a:endParaRPr/>
          </a:p>
        </p:txBody>
      </p:sp>
      <p:sp>
        <p:nvSpPr>
          <p:cNvPr id="428" name="Google Shape;42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34</a:t>
            </a:fld>
            <a:endParaRPr/>
          </a:p>
        </p:txBody>
      </p:sp>
      <p:sp>
        <p:nvSpPr>
          <p:cNvPr id="436" name="Google Shape;43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35</a:t>
            </a:fld>
            <a:endParaRPr/>
          </a:p>
        </p:txBody>
      </p:sp>
      <p:sp>
        <p:nvSpPr>
          <p:cNvPr id="445" name="Google Shape;44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36</a:t>
            </a:fld>
            <a:endParaRPr/>
          </a:p>
        </p:txBody>
      </p:sp>
      <p:sp>
        <p:nvSpPr>
          <p:cNvPr id="452" name="Google Shape;45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37</a:t>
            </a:fld>
            <a:endParaRPr/>
          </a:p>
        </p:txBody>
      </p:sp>
      <p:sp>
        <p:nvSpPr>
          <p:cNvPr id="459" name="Google Shape;45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38</a:t>
            </a:fld>
            <a:endParaRPr/>
          </a:p>
        </p:txBody>
      </p:sp>
      <p:sp>
        <p:nvSpPr>
          <p:cNvPr id="466" name="Google Shape;46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Defining Information Security</a:t>
            </a:r>
            <a:endParaRPr/>
          </a:p>
          <a:p>
            <a:pPr marL="0" lvl="0" indent="0" algn="l" rtl="0">
              <a:spcBef>
                <a:spcPts val="0"/>
              </a:spcBef>
              <a:spcAft>
                <a:spcPts val="0"/>
              </a:spcAft>
              <a:buNone/>
            </a:pPr>
            <a:endParaRPr/>
          </a:p>
          <a:p>
            <a:pPr marL="0" lvl="0" indent="0" algn="l" rtl="0">
              <a:spcBef>
                <a:spcPts val="0"/>
              </a:spcBef>
              <a:spcAft>
                <a:spcPts val="0"/>
              </a:spcAft>
              <a:buNone/>
            </a:pPr>
            <a:r>
              <a:rPr lang="en-US"/>
              <a:t>Information security is achieved through a process that is a combination of three entities:</a:t>
            </a:r>
            <a:endParaRPr/>
          </a:p>
          <a:p>
            <a:pPr marL="628650" lvl="1" indent="0" algn="l" rtl="0">
              <a:spcBef>
                <a:spcPts val="0"/>
              </a:spcBef>
              <a:spcAft>
                <a:spcPts val="0"/>
              </a:spcAft>
              <a:buNone/>
            </a:pPr>
            <a:r>
              <a:rPr lang="en-US"/>
              <a:t>Information and the hardware</a:t>
            </a:r>
            <a:endParaRPr/>
          </a:p>
          <a:p>
            <a:pPr marL="628650" lvl="1" indent="0" algn="l" rtl="0">
              <a:spcBef>
                <a:spcPts val="0"/>
              </a:spcBef>
              <a:spcAft>
                <a:spcPts val="0"/>
              </a:spcAft>
              <a:buNone/>
            </a:pPr>
            <a:r>
              <a:rPr lang="en-US"/>
              <a:t>Software</a:t>
            </a:r>
            <a:endParaRPr/>
          </a:p>
          <a:p>
            <a:pPr marL="628650" lvl="1" indent="0" algn="l" rtl="0">
              <a:spcBef>
                <a:spcPts val="0"/>
              </a:spcBef>
              <a:spcAft>
                <a:spcPts val="0"/>
              </a:spcAft>
              <a:buNone/>
            </a:pPr>
            <a:r>
              <a:rPr lang="en-US"/>
              <a:t>Communications</a:t>
            </a:r>
            <a:endParaRPr/>
          </a:p>
          <a:p>
            <a:pPr marL="0" lvl="0" indent="0" algn="l" rtl="0">
              <a:spcBef>
                <a:spcPts val="0"/>
              </a:spcBef>
              <a:spcAft>
                <a:spcPts val="0"/>
              </a:spcAft>
              <a:buNone/>
            </a:pPr>
            <a:r>
              <a:rPr lang="en-US"/>
              <a:t>These entities are protected in three layers:</a:t>
            </a:r>
            <a:endParaRPr/>
          </a:p>
          <a:p>
            <a:pPr marL="628650" lvl="1" indent="0" algn="l" rtl="0">
              <a:spcBef>
                <a:spcPts val="0"/>
              </a:spcBef>
              <a:spcAft>
                <a:spcPts val="0"/>
              </a:spcAft>
              <a:buNone/>
            </a:pPr>
            <a:r>
              <a:rPr lang="en-US"/>
              <a:t>Products</a:t>
            </a:r>
            <a:endParaRPr/>
          </a:p>
          <a:p>
            <a:pPr marL="628650" lvl="1" indent="0" algn="l" rtl="0">
              <a:spcBef>
                <a:spcPts val="0"/>
              </a:spcBef>
              <a:spcAft>
                <a:spcPts val="0"/>
              </a:spcAft>
              <a:buNone/>
            </a:pPr>
            <a:r>
              <a:rPr lang="en-US"/>
              <a:t>People</a:t>
            </a:r>
            <a:endParaRPr/>
          </a:p>
          <a:p>
            <a:pPr marL="628650" lvl="1" indent="0" algn="l" rtl="0">
              <a:spcBef>
                <a:spcPts val="0"/>
              </a:spcBef>
              <a:spcAft>
                <a:spcPts val="0"/>
              </a:spcAft>
              <a:buNone/>
            </a:pPr>
            <a:r>
              <a:rPr lang="en-US"/>
              <a:t>Policies and procedures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39</a:t>
            </a:fld>
            <a:endParaRPr/>
          </a:p>
        </p:txBody>
      </p:sp>
      <p:sp>
        <p:nvSpPr>
          <p:cNvPr id="475" name="Google Shape;47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Defining Information Security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Figure 1-3  Information security layers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a:t>
            </a:fld>
            <a:endParaRPr/>
          </a:p>
        </p:txBody>
      </p:sp>
      <p:sp>
        <p:nvSpPr>
          <p:cNvPr id="183" name="Google Shape;18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Objectives</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Describe the challenges of securing information</a:t>
            </a:r>
            <a:endParaRPr/>
          </a:p>
          <a:p>
            <a:pPr marL="0" lvl="0" indent="0" algn="l" rtl="0">
              <a:spcBef>
                <a:spcPts val="0"/>
              </a:spcBef>
              <a:spcAft>
                <a:spcPts val="0"/>
              </a:spcAft>
              <a:buNone/>
            </a:pPr>
            <a:r>
              <a:rPr lang="en-US"/>
              <a:t>Define information security and explain why it is important</a:t>
            </a:r>
            <a:endParaRPr/>
          </a:p>
          <a:p>
            <a:pPr marL="0" lvl="0" indent="0" algn="l" rtl="0">
              <a:spcBef>
                <a:spcPts val="0"/>
              </a:spcBef>
              <a:spcAft>
                <a:spcPts val="0"/>
              </a:spcAft>
              <a:buNone/>
            </a:pPr>
            <a:r>
              <a:rPr lang="en-US"/>
              <a:t>Identify the types of attackers that are common today</a:t>
            </a:r>
            <a:endParaRPr/>
          </a:p>
          <a:p>
            <a:pPr marL="0" lvl="0" indent="0" algn="l" rtl="0">
              <a:spcBef>
                <a:spcPts val="0"/>
              </a:spcBef>
              <a:spcAft>
                <a:spcPts val="0"/>
              </a:spcAft>
              <a:buNone/>
            </a:pPr>
            <a:r>
              <a:rPr lang="en-US"/>
              <a:t>List the basic steps of an attack</a:t>
            </a:r>
            <a:endParaRPr/>
          </a:p>
          <a:p>
            <a:pPr marL="0" lvl="0" indent="0" algn="l" rtl="0">
              <a:spcBef>
                <a:spcPts val="0"/>
              </a:spcBef>
              <a:spcAft>
                <a:spcPts val="0"/>
              </a:spcAft>
              <a:buNone/>
            </a:pPr>
            <a:r>
              <a:rPr lang="en-US"/>
              <a:t>Describe the five basic principles of defense</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40</a:t>
            </a:fld>
            <a:endParaRPr/>
          </a:p>
        </p:txBody>
      </p:sp>
      <p:sp>
        <p:nvSpPr>
          <p:cNvPr id="483" name="Google Shape;48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Defining Information Security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1-3  Information security layers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41</a:t>
            </a:fld>
            <a:endParaRPr/>
          </a:p>
        </p:txBody>
      </p:sp>
      <p:sp>
        <p:nvSpPr>
          <p:cNvPr id="492" name="Google Shape;49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3" name="Google Shape;49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42</a:t>
            </a:fld>
            <a:endParaRPr/>
          </a:p>
        </p:txBody>
      </p:sp>
      <p:sp>
        <p:nvSpPr>
          <p:cNvPr id="502" name="Google Shape;50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3" name="Google Shape;50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Information Security Terminology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1-4  Information technology assets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43</a:t>
            </a:fld>
            <a:endParaRPr/>
          </a:p>
        </p:txBody>
      </p:sp>
      <p:sp>
        <p:nvSpPr>
          <p:cNvPr id="511" name="Google Shape;51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2" name="Google Shape;51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Information Security Terminology</a:t>
            </a:r>
            <a:endParaRPr/>
          </a:p>
          <a:p>
            <a:pPr marL="0" lvl="0" indent="0" algn="l" rtl="0">
              <a:spcBef>
                <a:spcPts val="0"/>
              </a:spcBef>
              <a:spcAft>
                <a:spcPts val="0"/>
              </a:spcAft>
              <a:buNone/>
            </a:pPr>
            <a:endParaRPr/>
          </a:p>
          <a:p>
            <a:pPr marL="0" lvl="0" indent="0" algn="l" rtl="0">
              <a:spcBef>
                <a:spcPts val="0"/>
              </a:spcBef>
              <a:spcAft>
                <a:spcPts val="0"/>
              </a:spcAft>
              <a:buNone/>
            </a:pPr>
            <a:r>
              <a:rPr lang="en-US" b="1"/>
              <a:t>Vulnerability</a:t>
            </a:r>
            <a:endParaRPr/>
          </a:p>
          <a:p>
            <a:pPr marL="628650" lvl="1" indent="0" algn="l" rtl="0">
              <a:spcBef>
                <a:spcPts val="0"/>
              </a:spcBef>
              <a:spcAft>
                <a:spcPts val="0"/>
              </a:spcAft>
              <a:buNone/>
            </a:pPr>
            <a:r>
              <a:rPr lang="en-US"/>
              <a:t>Flaw or weakness that allows a threat agent to bypass security</a:t>
            </a:r>
            <a:endParaRPr/>
          </a:p>
          <a:p>
            <a:pPr marL="0" lvl="0" indent="0" algn="l" rtl="0">
              <a:spcBef>
                <a:spcPts val="0"/>
              </a:spcBef>
              <a:spcAft>
                <a:spcPts val="0"/>
              </a:spcAft>
              <a:buNone/>
            </a:pPr>
            <a:r>
              <a:rPr lang="en-US" b="1"/>
              <a:t>Threat vector</a:t>
            </a:r>
            <a:endParaRPr/>
          </a:p>
          <a:p>
            <a:pPr marL="628650" lvl="1" indent="0" algn="l" rtl="0">
              <a:spcBef>
                <a:spcPts val="0"/>
              </a:spcBef>
              <a:spcAft>
                <a:spcPts val="0"/>
              </a:spcAft>
              <a:buNone/>
            </a:pPr>
            <a:r>
              <a:rPr lang="en-US"/>
              <a:t>The means by which an attack can occur</a:t>
            </a:r>
            <a:endParaRPr/>
          </a:p>
          <a:p>
            <a:pPr marL="0" lvl="0" indent="0" algn="l" rtl="0">
              <a:spcBef>
                <a:spcPts val="0"/>
              </a:spcBef>
              <a:spcAft>
                <a:spcPts val="0"/>
              </a:spcAft>
              <a:buNone/>
            </a:pPr>
            <a:r>
              <a:rPr lang="en-US" b="1"/>
              <a:t>Threat likelihood</a:t>
            </a:r>
            <a:endParaRPr/>
          </a:p>
          <a:p>
            <a:pPr marL="628650" lvl="1" indent="0" algn="l" rtl="0">
              <a:spcBef>
                <a:spcPts val="0"/>
              </a:spcBef>
              <a:spcAft>
                <a:spcPts val="0"/>
              </a:spcAft>
              <a:buNone/>
            </a:pPr>
            <a:r>
              <a:rPr lang="en-US"/>
              <a:t>Likelihood that threat agent will exploit vulnerability</a:t>
            </a:r>
            <a:endParaRPr/>
          </a:p>
          <a:p>
            <a:pPr marL="0" lvl="0" indent="0" algn="l" rtl="0">
              <a:spcBef>
                <a:spcPts val="0"/>
              </a:spcBef>
              <a:spcAft>
                <a:spcPts val="0"/>
              </a:spcAft>
              <a:buNone/>
            </a:pPr>
            <a:r>
              <a:rPr lang="en-US" b="1"/>
              <a:t>Risk</a:t>
            </a:r>
            <a:endParaRPr/>
          </a:p>
          <a:p>
            <a:pPr marL="628650" lvl="1" indent="0" algn="l" rtl="0">
              <a:spcBef>
                <a:spcPts val="0"/>
              </a:spcBef>
              <a:spcAft>
                <a:spcPts val="0"/>
              </a:spcAft>
              <a:buNone/>
            </a:pPr>
            <a:r>
              <a:rPr lang="en-US"/>
              <a:t>A situation that involves exposure to some type of danger</a:t>
            </a:r>
            <a:endParaRPr/>
          </a:p>
          <a:p>
            <a:pPr marL="628650" lvl="1"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45</a:t>
            </a:fld>
            <a:endParaRPr/>
          </a:p>
        </p:txBody>
      </p:sp>
      <p:sp>
        <p:nvSpPr>
          <p:cNvPr id="529" name="Google Shape;52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0" name="Google Shape;53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46</a:t>
            </a:fld>
            <a:endParaRPr/>
          </a:p>
        </p:txBody>
      </p:sp>
      <p:sp>
        <p:nvSpPr>
          <p:cNvPr id="538" name="Google Shape;53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Information Security Terminology</a:t>
            </a:r>
            <a:endParaRPr/>
          </a:p>
          <a:p>
            <a:pPr marL="0" lvl="0" indent="0" algn="l" rtl="0">
              <a:spcBef>
                <a:spcPts val="0"/>
              </a:spcBef>
              <a:spcAft>
                <a:spcPts val="0"/>
              </a:spcAft>
              <a:buNone/>
            </a:pPr>
            <a:endParaRPr/>
          </a:p>
          <a:p>
            <a:pPr marL="0" lvl="0" indent="0" algn="l" rtl="0">
              <a:spcBef>
                <a:spcPts val="0"/>
              </a:spcBef>
              <a:spcAft>
                <a:spcPts val="0"/>
              </a:spcAft>
              <a:buNone/>
            </a:pPr>
            <a:r>
              <a:rPr lang="en-US"/>
              <a:t>Options to deal with risk:</a:t>
            </a:r>
            <a:endParaRPr/>
          </a:p>
          <a:p>
            <a:pPr marL="628650" lvl="1" indent="0" algn="l" rtl="0">
              <a:spcBef>
                <a:spcPts val="0"/>
              </a:spcBef>
              <a:spcAft>
                <a:spcPts val="0"/>
              </a:spcAft>
              <a:buNone/>
            </a:pPr>
            <a:r>
              <a:rPr lang="en-US" b="1"/>
              <a:t>Risk avoidance </a:t>
            </a:r>
            <a:r>
              <a:rPr lang="en-US"/>
              <a:t>- involves identifying the risk but not engaging in the activity</a:t>
            </a:r>
            <a:endParaRPr/>
          </a:p>
          <a:p>
            <a:pPr marL="628650" lvl="1" indent="0" algn="l" rtl="0">
              <a:spcBef>
                <a:spcPts val="0"/>
              </a:spcBef>
              <a:spcAft>
                <a:spcPts val="0"/>
              </a:spcAft>
              <a:buNone/>
            </a:pPr>
            <a:r>
              <a:rPr lang="en-US" b="1"/>
              <a:t>Acceptance</a:t>
            </a:r>
            <a:r>
              <a:rPr lang="en-US"/>
              <a:t> - risk is acknowledged but no steps are taken to address it</a:t>
            </a:r>
            <a:endParaRPr/>
          </a:p>
          <a:p>
            <a:pPr marL="628650" lvl="1" indent="0" algn="l" rtl="0">
              <a:spcBef>
                <a:spcPts val="0"/>
              </a:spcBef>
              <a:spcAft>
                <a:spcPts val="0"/>
              </a:spcAft>
              <a:buNone/>
            </a:pPr>
            <a:r>
              <a:rPr lang="en-US" b="1"/>
              <a:t>Risk mitigation </a:t>
            </a:r>
            <a:r>
              <a:rPr lang="en-US"/>
              <a:t>- the attempt to address the risks by making risk less serious</a:t>
            </a:r>
            <a:endParaRPr/>
          </a:p>
          <a:p>
            <a:pPr marL="628650" lvl="1" indent="0" algn="l" rtl="0">
              <a:spcBef>
                <a:spcPts val="0"/>
              </a:spcBef>
              <a:spcAft>
                <a:spcPts val="0"/>
              </a:spcAft>
              <a:buNone/>
            </a:pPr>
            <a:r>
              <a:rPr lang="en-US" b="1"/>
              <a:t>Deterrence</a:t>
            </a:r>
            <a:r>
              <a:rPr lang="en-US"/>
              <a:t> - understanding the attacker and then informing him of the consequences of his actions</a:t>
            </a:r>
            <a:endParaRPr/>
          </a:p>
          <a:p>
            <a:pPr marL="628650" lvl="1" indent="0" algn="l" rtl="0">
              <a:spcBef>
                <a:spcPts val="0"/>
              </a:spcBef>
              <a:spcAft>
                <a:spcPts val="0"/>
              </a:spcAft>
              <a:buNone/>
            </a:pPr>
            <a:r>
              <a:rPr lang="en-US" b="1"/>
              <a:t>Transference</a:t>
            </a:r>
            <a:r>
              <a:rPr lang="en-US"/>
              <a:t> - transferring the risk to a third party</a:t>
            </a:r>
            <a:endParaRPr/>
          </a:p>
          <a:p>
            <a:pPr marL="1085850" lvl="2" indent="0" algn="l" rtl="0">
              <a:spcBef>
                <a:spcPts val="0"/>
              </a:spcBef>
              <a:spcAft>
                <a:spcPts val="0"/>
              </a:spcAft>
              <a:buNone/>
            </a:pPr>
            <a:endParaRPr/>
          </a:p>
          <a:p>
            <a:pPr marL="1085850" lvl="2"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47</a:t>
            </a:fld>
            <a:endParaRPr/>
          </a:p>
        </p:txBody>
      </p:sp>
      <p:sp>
        <p:nvSpPr>
          <p:cNvPr id="547" name="Google Shape;54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Information Security Terminology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1-5  Information security terminology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7" name="Google Shape;56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Please note that in the real world, the message content, as shown above, is not the actual representation of the Heartbeat exchange.  We are picking arbitrary message content to simplify the example. The following steps describe the interaction between the client and server:</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The client sends a message of size 5 bytes and the data content “HELLO”.  If you count the number of characters in the word “HELLO”, the number corresponds to the 5 bytes included in the message (1 byte = 1 letter).</a:t>
            </a:r>
            <a:endParaRPr/>
          </a:p>
          <a:p>
            <a:pPr marL="0" lvl="0" indent="0" algn="l" rtl="0">
              <a:spcBef>
                <a:spcPts val="0"/>
              </a:spcBef>
              <a:spcAft>
                <a:spcPts val="0"/>
              </a:spcAft>
              <a:buNone/>
            </a:pPr>
            <a:endParaRPr/>
          </a:p>
          <a:p>
            <a:pPr marL="0" lvl="0" indent="0" algn="l" rtl="0">
              <a:spcBef>
                <a:spcPts val="0"/>
              </a:spcBef>
              <a:spcAft>
                <a:spcPts val="0"/>
              </a:spcAft>
              <a:buNone/>
            </a:pPr>
            <a:r>
              <a:rPr lang="en-US"/>
              <a:t>The server receives the message content “HELLO” and stores it in its memory so it can send it back as a “Heartbeat” response. There is also additional data stored in the server’s memory from other TLS channels that the server may have established with other clients.  We represent that other data as “USERS SENS-ITIVE DATA!”.</a:t>
            </a:r>
            <a:endParaRPr/>
          </a:p>
          <a:p>
            <a:pPr marL="0" lvl="0" indent="0" algn="l" rtl="0">
              <a:spcBef>
                <a:spcPts val="0"/>
              </a:spcBef>
              <a:spcAft>
                <a:spcPts val="0"/>
              </a:spcAft>
              <a:buNone/>
            </a:pPr>
            <a:endParaRPr/>
          </a:p>
          <a:p>
            <a:pPr marL="0" lvl="0" indent="0" algn="l" rtl="0">
              <a:spcBef>
                <a:spcPts val="0"/>
              </a:spcBef>
              <a:spcAft>
                <a:spcPts val="0"/>
              </a:spcAft>
              <a:buNone/>
            </a:pPr>
            <a:r>
              <a:rPr lang="en-US"/>
              <a:t>The server then sends exactly the 5 byte message response which exactly corresponds to “HELLO” in server’s memory. The server does not leak any sensitive data from its memory.</a:t>
            </a:r>
            <a:endParaRPr/>
          </a:p>
          <a:p>
            <a:pPr marL="0" lvl="0" indent="0" algn="l" rtl="0">
              <a:spcBef>
                <a:spcPts val="0"/>
              </a:spcBef>
              <a:spcAft>
                <a:spcPts val="0"/>
              </a:spcAft>
              <a:buNone/>
            </a:pPr>
            <a:endParaRPr/>
          </a:p>
        </p:txBody>
      </p:sp>
      <p:sp>
        <p:nvSpPr>
          <p:cNvPr id="568" name="Google Shape;568;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7" name="Google Shape;57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i="1"/>
              <a:t>The figure above illustrates a corrupt “Heartbeat” message flow where the attacker sends an incorrect size with the “HELLO” message content.</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In this example, here are the three steps in the TLS channel work:</a:t>
            </a:r>
            <a:endParaRPr/>
          </a:p>
          <a:p>
            <a:pPr marL="0" lvl="0" indent="0" algn="l" rtl="0">
              <a:spcBef>
                <a:spcPts val="0"/>
              </a:spcBef>
              <a:spcAft>
                <a:spcPts val="0"/>
              </a:spcAft>
              <a:buNone/>
            </a:pPr>
            <a:r>
              <a:rPr lang="en-US"/>
              <a:t>The client sends a message with size 25 of bytes but the content of the message really only contains 5 bytes (“HELLO”).</a:t>
            </a:r>
            <a:endParaRPr/>
          </a:p>
          <a:p>
            <a:pPr marL="0" lvl="0" indent="0" algn="l" rtl="0">
              <a:spcBef>
                <a:spcPts val="0"/>
              </a:spcBef>
              <a:spcAft>
                <a:spcPts val="0"/>
              </a:spcAft>
              <a:buNone/>
            </a:pPr>
            <a:r>
              <a:rPr lang="en-US"/>
              <a:t>The server receives the message content “HELLO” and stores it in its memory so it can send it back as a “Heartbeat” response.  Just like before, there is other data stored in the server memory from other different TLS channels.</a:t>
            </a:r>
            <a:endParaRPr/>
          </a:p>
          <a:p>
            <a:pPr marL="0" lvl="0" indent="0" algn="l" rtl="0">
              <a:spcBef>
                <a:spcPts val="0"/>
              </a:spcBef>
              <a:spcAft>
                <a:spcPts val="0"/>
              </a:spcAft>
              <a:buNone/>
            </a:pPr>
            <a:r>
              <a:rPr lang="en-US"/>
              <a:t>The server then sends a 25 byte message response which exactly corresponds to number of characters in “HELLO” plus “USERS SENS-ITIVE DATA!” in server’s memory.</a:t>
            </a:r>
            <a:endParaRPr/>
          </a:p>
          <a:p>
            <a:pPr marL="0" lvl="0" indent="0" algn="l" rtl="0">
              <a:spcBef>
                <a:spcPts val="0"/>
              </a:spcBef>
              <a:spcAft>
                <a:spcPts val="0"/>
              </a:spcAft>
              <a:buNone/>
            </a:pPr>
            <a:endParaRPr/>
          </a:p>
        </p:txBody>
      </p:sp>
      <p:sp>
        <p:nvSpPr>
          <p:cNvPr id="578" name="Google Shape;57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 this segment I want to tell you about market places that have evolved around exploits and vulnerabilities</a:t>
            </a:r>
            <a:endParaRPr/>
          </a:p>
        </p:txBody>
      </p:sp>
      <p:sp>
        <p:nvSpPr>
          <p:cNvPr id="595" name="Google Shape;595;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2" name="Google Shape;60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There are many people who work on finding vulnerabilities in software, such as Windows or software that runs on top of windows.  Finding an explotable vulnerability can take months and the question is what to do when they find one.   Most likely they publish an article in a security conference like Blackhat and boost their reputation.  But it shouldn’t be too surprising that they can also make money from selling the vulnerability before announcing it at a conference.    There are three options.</a:t>
            </a:r>
            <a:endParaRPr/>
          </a:p>
        </p:txBody>
      </p:sp>
      <p:sp>
        <p:nvSpPr>
          <p:cNvPr id="603" name="Google Shape;60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5" name="Google Shape;61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Now, the 3</a:t>
            </a:r>
            <a:r>
              <a:rPr lang="en-US" baseline="30000"/>
              <a:t>rd</a:t>
            </a:r>
            <a:r>
              <a:rPr lang="en-US"/>
              <a:t> option is to go to the black market.   We don’t quite know the value of vulns. there, but I list here a few quotes that suggest that prices could be higher than with the other two options.  </a:t>
            </a:r>
            <a:endParaRPr/>
          </a:p>
        </p:txBody>
      </p:sp>
      <p:sp>
        <p:nvSpPr>
          <p:cNvPr id="616" name="Google Shape;616;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58</a:t>
            </a:fld>
            <a:endParaRPr/>
          </a:p>
        </p:txBody>
      </p:sp>
      <p:sp>
        <p:nvSpPr>
          <p:cNvPr id="655" name="Google Shape;65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Understanding the Importance of Information Security</a:t>
            </a:r>
            <a:endParaRPr/>
          </a:p>
          <a:p>
            <a:pPr marL="0" lvl="0" indent="0" algn="l" rtl="0">
              <a:spcBef>
                <a:spcPts val="0"/>
              </a:spcBef>
              <a:spcAft>
                <a:spcPts val="0"/>
              </a:spcAft>
              <a:buNone/>
            </a:pPr>
            <a:endParaRPr/>
          </a:p>
          <a:p>
            <a:pPr marL="0" lvl="0" indent="0" algn="l" rtl="0">
              <a:spcBef>
                <a:spcPts val="0"/>
              </a:spcBef>
              <a:spcAft>
                <a:spcPts val="0"/>
              </a:spcAft>
              <a:buNone/>
            </a:pPr>
            <a:r>
              <a:rPr lang="en-US"/>
              <a:t>Information security can be helpful in:</a:t>
            </a:r>
            <a:endParaRPr/>
          </a:p>
          <a:p>
            <a:pPr marL="628650" lvl="1" indent="0" algn="l" rtl="0">
              <a:spcBef>
                <a:spcPts val="0"/>
              </a:spcBef>
              <a:spcAft>
                <a:spcPts val="0"/>
              </a:spcAft>
              <a:buNone/>
            </a:pPr>
            <a:r>
              <a:rPr lang="en-US"/>
              <a:t>Preventing data theft</a:t>
            </a:r>
            <a:endParaRPr/>
          </a:p>
          <a:p>
            <a:pPr marL="628650" lvl="1" indent="0" algn="l" rtl="0">
              <a:spcBef>
                <a:spcPts val="0"/>
              </a:spcBef>
              <a:spcAft>
                <a:spcPts val="0"/>
              </a:spcAft>
              <a:buNone/>
            </a:pPr>
            <a:r>
              <a:rPr lang="en-US"/>
              <a:t>Thwarting identity theft</a:t>
            </a:r>
            <a:endParaRPr/>
          </a:p>
          <a:p>
            <a:pPr marL="628650" lvl="1" indent="0" algn="l" rtl="0">
              <a:spcBef>
                <a:spcPts val="0"/>
              </a:spcBef>
              <a:spcAft>
                <a:spcPts val="0"/>
              </a:spcAft>
              <a:buNone/>
            </a:pPr>
            <a:r>
              <a:rPr lang="en-US"/>
              <a:t>Avoiding the legal consequences of not securing information</a:t>
            </a:r>
            <a:endParaRPr/>
          </a:p>
          <a:p>
            <a:pPr marL="628650" lvl="1" indent="0" algn="l" rtl="0">
              <a:spcBef>
                <a:spcPts val="0"/>
              </a:spcBef>
              <a:spcAft>
                <a:spcPts val="0"/>
              </a:spcAft>
              <a:buNone/>
            </a:pPr>
            <a:r>
              <a:rPr lang="en-US"/>
              <a:t>Maintaining productivity</a:t>
            </a:r>
            <a:endParaRPr/>
          </a:p>
          <a:p>
            <a:pPr marL="628650" lvl="1" indent="0" algn="l" rtl="0">
              <a:spcBef>
                <a:spcPts val="0"/>
              </a:spcBef>
              <a:spcAft>
                <a:spcPts val="0"/>
              </a:spcAft>
              <a:buNone/>
            </a:pPr>
            <a:r>
              <a:rPr lang="en-US"/>
              <a:t>Foiling cyberterrorism </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4" name="Google Shape;66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Preventing Data Theft</a:t>
            </a:r>
            <a:endParaRPr/>
          </a:p>
          <a:p>
            <a:pPr marL="0" lvl="0" indent="0" algn="l" rtl="0">
              <a:spcBef>
                <a:spcPts val="0"/>
              </a:spcBef>
              <a:spcAft>
                <a:spcPts val="0"/>
              </a:spcAft>
              <a:buNone/>
            </a:pPr>
            <a:endParaRPr/>
          </a:p>
          <a:p>
            <a:pPr marL="0" lvl="0" indent="0" algn="l" rtl="0">
              <a:spcBef>
                <a:spcPts val="0"/>
              </a:spcBef>
              <a:spcAft>
                <a:spcPts val="0"/>
              </a:spcAft>
              <a:buNone/>
            </a:pPr>
            <a:r>
              <a:rPr lang="en-US"/>
              <a:t>Preventing data from being stolen is often the primary objective of an organization’s information security</a:t>
            </a:r>
            <a:endParaRPr/>
          </a:p>
          <a:p>
            <a:pPr marL="0" lvl="0" indent="0" algn="l" rtl="0">
              <a:spcBef>
                <a:spcPts val="0"/>
              </a:spcBef>
              <a:spcAft>
                <a:spcPts val="0"/>
              </a:spcAft>
              <a:buNone/>
            </a:pPr>
            <a:r>
              <a:rPr lang="en-US"/>
              <a:t>Business data theft involves stealing proprietary business information</a:t>
            </a:r>
            <a:endParaRPr/>
          </a:p>
          <a:p>
            <a:pPr marL="0" lvl="0" indent="0" algn="l" rtl="0">
              <a:spcBef>
                <a:spcPts val="0"/>
              </a:spcBef>
              <a:spcAft>
                <a:spcPts val="0"/>
              </a:spcAft>
              <a:buNone/>
            </a:pPr>
            <a:r>
              <a:rPr lang="en-US"/>
              <a:t>Personal data theft involves stealing credit card numbers</a:t>
            </a:r>
            <a:endParaRPr/>
          </a:p>
          <a:p>
            <a:pPr marL="0" lvl="0" indent="0" algn="l" rtl="0">
              <a:spcBef>
                <a:spcPts val="0"/>
              </a:spcBef>
              <a:spcAft>
                <a:spcPts val="0"/>
              </a:spcAft>
              <a:buNone/>
            </a:pPr>
            <a:endParaRPr/>
          </a:p>
        </p:txBody>
      </p:sp>
      <p:sp>
        <p:nvSpPr>
          <p:cNvPr id="665" name="Google Shape;665;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60</a:t>
            </a:fld>
            <a:endParaRPr/>
          </a:p>
        </p:txBody>
      </p:sp>
      <p:sp>
        <p:nvSpPr>
          <p:cNvPr id="673" name="Google Shape;67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4" name="Google Shape;67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Thwarting Identity Theft</a:t>
            </a:r>
            <a:endParaRPr/>
          </a:p>
          <a:p>
            <a:pPr marL="0" lvl="0" indent="0" algn="l" rtl="0">
              <a:spcBef>
                <a:spcPts val="0"/>
              </a:spcBef>
              <a:spcAft>
                <a:spcPts val="0"/>
              </a:spcAft>
              <a:buNone/>
            </a:pPr>
            <a:endParaRPr/>
          </a:p>
          <a:p>
            <a:pPr marL="0" lvl="0" indent="0" algn="l" rtl="0">
              <a:spcBef>
                <a:spcPts val="0"/>
              </a:spcBef>
              <a:spcAft>
                <a:spcPts val="0"/>
              </a:spcAft>
              <a:buNone/>
            </a:pPr>
            <a:r>
              <a:rPr lang="en-US"/>
              <a:t>Identity theft</a:t>
            </a:r>
            <a:endParaRPr/>
          </a:p>
          <a:p>
            <a:pPr marL="628650" lvl="1" indent="0" algn="l" rtl="0">
              <a:spcBef>
                <a:spcPts val="0"/>
              </a:spcBef>
              <a:spcAft>
                <a:spcPts val="0"/>
              </a:spcAft>
              <a:buNone/>
            </a:pPr>
            <a:r>
              <a:rPr lang="en-US"/>
              <a:t>Stealing another person’s personal information</a:t>
            </a:r>
            <a:endParaRPr/>
          </a:p>
          <a:p>
            <a:pPr marL="1085850" lvl="2" indent="0" algn="l" rtl="0">
              <a:spcBef>
                <a:spcPts val="0"/>
              </a:spcBef>
              <a:spcAft>
                <a:spcPts val="0"/>
              </a:spcAft>
              <a:buNone/>
            </a:pPr>
            <a:r>
              <a:rPr lang="en-US"/>
              <a:t>Usually using it for financial gain</a:t>
            </a:r>
            <a:endParaRPr/>
          </a:p>
          <a:p>
            <a:pPr marL="628650" lvl="1" indent="0" algn="l" rtl="0">
              <a:spcBef>
                <a:spcPts val="0"/>
              </a:spcBef>
              <a:spcAft>
                <a:spcPts val="0"/>
              </a:spcAft>
              <a:buNone/>
            </a:pPr>
            <a:r>
              <a:rPr lang="en-US"/>
              <a:t>Example: </a:t>
            </a:r>
            <a:endParaRPr/>
          </a:p>
          <a:p>
            <a:pPr marL="1085850" lvl="2" indent="0" algn="l" rtl="0">
              <a:spcBef>
                <a:spcPts val="0"/>
              </a:spcBef>
              <a:spcAft>
                <a:spcPts val="0"/>
              </a:spcAft>
              <a:buNone/>
            </a:pPr>
            <a:r>
              <a:rPr lang="en-US"/>
              <a:t>Steal person’s SSN</a:t>
            </a:r>
            <a:endParaRPr/>
          </a:p>
          <a:p>
            <a:pPr marL="1085850" lvl="2" indent="0" algn="l" rtl="0">
              <a:spcBef>
                <a:spcPts val="0"/>
              </a:spcBef>
              <a:spcAft>
                <a:spcPts val="0"/>
              </a:spcAft>
              <a:buNone/>
            </a:pPr>
            <a:r>
              <a:rPr lang="en-US"/>
              <a:t>Create new credit card account to charge purchases and leave them unpaid</a:t>
            </a:r>
            <a:endParaRPr/>
          </a:p>
          <a:p>
            <a:pPr marL="1085850" lvl="2" indent="0" algn="l" rtl="0">
              <a:spcBef>
                <a:spcPts val="0"/>
              </a:spcBef>
              <a:spcAft>
                <a:spcPts val="0"/>
              </a:spcAft>
              <a:buNone/>
            </a:pPr>
            <a:r>
              <a:rPr lang="en-US"/>
              <a:t>File fraudulent tax returns</a:t>
            </a:r>
            <a:endParaRPr/>
          </a:p>
          <a:p>
            <a:pPr marL="1085850" lvl="2"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61</a:t>
            </a:fld>
            <a:endParaRPr/>
          </a:p>
        </p:txBody>
      </p:sp>
      <p:sp>
        <p:nvSpPr>
          <p:cNvPr id="682" name="Google Shape;68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3" name="Google Shape;68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Avoiding Legal Consequences</a:t>
            </a:r>
            <a:endParaRPr/>
          </a:p>
          <a:p>
            <a:pPr marL="0" lvl="0" indent="0" algn="l" rtl="0">
              <a:spcBef>
                <a:spcPts val="0"/>
              </a:spcBef>
              <a:spcAft>
                <a:spcPts val="0"/>
              </a:spcAft>
              <a:buNone/>
            </a:pPr>
            <a:endParaRPr/>
          </a:p>
          <a:p>
            <a:pPr marL="0" lvl="0" indent="0" algn="l" rtl="0">
              <a:spcBef>
                <a:spcPts val="0"/>
              </a:spcBef>
              <a:spcAft>
                <a:spcPts val="0"/>
              </a:spcAft>
              <a:buNone/>
            </a:pPr>
            <a:r>
              <a:rPr lang="en-US"/>
              <a:t>Laws protecting electronic data privacy:</a:t>
            </a:r>
            <a:endParaRPr/>
          </a:p>
          <a:p>
            <a:pPr marL="628650" lvl="1" indent="0" algn="l" rtl="0">
              <a:spcBef>
                <a:spcPts val="0"/>
              </a:spcBef>
              <a:spcAft>
                <a:spcPts val="0"/>
              </a:spcAft>
              <a:buNone/>
            </a:pPr>
            <a:r>
              <a:rPr lang="en-US" i="1"/>
              <a:t>The Health Insurance Portability and Accountability Act of 1996 (HIPAA)</a:t>
            </a:r>
            <a:endParaRPr/>
          </a:p>
          <a:p>
            <a:pPr marL="628650" lvl="1" indent="0" algn="l" rtl="0">
              <a:spcBef>
                <a:spcPts val="0"/>
              </a:spcBef>
              <a:spcAft>
                <a:spcPts val="0"/>
              </a:spcAft>
              <a:buNone/>
            </a:pPr>
            <a:r>
              <a:rPr lang="en-US" i="1"/>
              <a:t>The Sarbanes-Oxley Act of 2002 (Sarbox)</a:t>
            </a:r>
            <a:endParaRPr/>
          </a:p>
          <a:p>
            <a:pPr marL="628650" lvl="1" indent="0" algn="l" rtl="0">
              <a:spcBef>
                <a:spcPts val="0"/>
              </a:spcBef>
              <a:spcAft>
                <a:spcPts val="0"/>
              </a:spcAft>
              <a:buNone/>
            </a:pPr>
            <a:r>
              <a:rPr lang="en-US" i="1"/>
              <a:t>The Gramm-Leach-Bliley Act (GLBA)</a:t>
            </a:r>
            <a:endParaRPr/>
          </a:p>
          <a:p>
            <a:pPr marL="628650" lvl="1" indent="0" algn="l" rtl="0">
              <a:spcBef>
                <a:spcPts val="0"/>
              </a:spcBef>
              <a:spcAft>
                <a:spcPts val="0"/>
              </a:spcAft>
              <a:buNone/>
            </a:pPr>
            <a:r>
              <a:rPr lang="en-US" i="1"/>
              <a:t>Payment Card Industry Data Security Standard (PCI DSS)</a:t>
            </a:r>
            <a:endParaRPr/>
          </a:p>
          <a:p>
            <a:pPr marL="628650" lvl="1" indent="0" algn="l" rtl="0">
              <a:spcBef>
                <a:spcPts val="0"/>
              </a:spcBef>
              <a:spcAft>
                <a:spcPts val="0"/>
              </a:spcAft>
              <a:buNone/>
            </a:pPr>
            <a:r>
              <a:rPr lang="en-US" i="1"/>
              <a:t>California’s Database Security Breach Notification Act (2003)</a:t>
            </a:r>
            <a:endParaRPr/>
          </a:p>
          <a:p>
            <a:pPr marL="0" lvl="0" indent="0" algn="l" rtl="0">
              <a:spcBef>
                <a:spcPts val="0"/>
              </a:spcBef>
              <a:spcAft>
                <a:spcPts val="0"/>
              </a:spcAft>
              <a:buNone/>
            </a:pPr>
            <a:endParaRPr i="1"/>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62</a:t>
            </a:fld>
            <a:endParaRPr/>
          </a:p>
        </p:txBody>
      </p:sp>
      <p:sp>
        <p:nvSpPr>
          <p:cNvPr id="691" name="Google Shape;691;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2" name="Google Shape;692;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Maintaining Productivity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Post-attack clean up diverts resources away from normal activities</a:t>
            </a:r>
            <a:endParaRPr/>
          </a:p>
          <a:p>
            <a:pPr marL="0" lvl="1" indent="0" algn="l" rtl="0">
              <a:spcBef>
                <a:spcPts val="0"/>
              </a:spcBef>
              <a:spcAft>
                <a:spcPts val="0"/>
              </a:spcAft>
              <a:buSzPts val="1800"/>
              <a:buNone/>
            </a:pPr>
            <a:r>
              <a:rPr lang="en-US"/>
              <a:t>Time, money, and other resources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1-6  Cost of attacks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63</a:t>
            </a:fld>
            <a:endParaRPr/>
          </a:p>
        </p:txBody>
      </p:sp>
      <p:sp>
        <p:nvSpPr>
          <p:cNvPr id="701" name="Google Shape;70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2" name="Google Shape;702;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Foiling Cyberterrorism</a:t>
            </a:r>
            <a:endParaRPr/>
          </a:p>
          <a:p>
            <a:pPr marL="0" lvl="0" indent="0" algn="l" rtl="0">
              <a:spcBef>
                <a:spcPts val="0"/>
              </a:spcBef>
              <a:spcAft>
                <a:spcPts val="0"/>
              </a:spcAft>
              <a:buNone/>
            </a:pPr>
            <a:endParaRPr/>
          </a:p>
          <a:p>
            <a:pPr marL="0" lvl="0" indent="0" algn="l" rtl="0">
              <a:spcBef>
                <a:spcPts val="0"/>
              </a:spcBef>
              <a:spcAft>
                <a:spcPts val="0"/>
              </a:spcAft>
              <a:buNone/>
            </a:pPr>
            <a:r>
              <a:rPr lang="en-US"/>
              <a:t>Cyberterrorism </a:t>
            </a:r>
            <a:endParaRPr/>
          </a:p>
          <a:p>
            <a:pPr marL="628650" lvl="1" indent="0" algn="l" rtl="0">
              <a:spcBef>
                <a:spcPts val="0"/>
              </a:spcBef>
              <a:spcAft>
                <a:spcPts val="0"/>
              </a:spcAft>
              <a:buNone/>
            </a:pPr>
            <a:r>
              <a:rPr lang="en-US"/>
              <a:t>Any premeditated, politically motivated attack against information, computer systems, computer programs, and data</a:t>
            </a:r>
            <a:endParaRPr/>
          </a:p>
          <a:p>
            <a:pPr marL="0" lvl="0" indent="0" algn="l" rtl="0">
              <a:spcBef>
                <a:spcPts val="0"/>
              </a:spcBef>
              <a:spcAft>
                <a:spcPts val="0"/>
              </a:spcAft>
              <a:buNone/>
            </a:pPr>
            <a:r>
              <a:rPr lang="en-US"/>
              <a:t>Designed to:</a:t>
            </a:r>
            <a:endParaRPr/>
          </a:p>
          <a:p>
            <a:pPr marL="628650" lvl="1" indent="0" algn="l" rtl="0">
              <a:spcBef>
                <a:spcPts val="0"/>
              </a:spcBef>
              <a:spcAft>
                <a:spcPts val="0"/>
              </a:spcAft>
              <a:buNone/>
            </a:pPr>
            <a:r>
              <a:rPr lang="en-US"/>
              <a:t>Cause panic</a:t>
            </a:r>
            <a:endParaRPr/>
          </a:p>
          <a:p>
            <a:pPr marL="628650" lvl="1" indent="0" algn="l" rtl="0">
              <a:spcBef>
                <a:spcPts val="0"/>
              </a:spcBef>
              <a:spcAft>
                <a:spcPts val="0"/>
              </a:spcAft>
              <a:buNone/>
            </a:pPr>
            <a:r>
              <a:rPr lang="en-US"/>
              <a:t>Provoke violence</a:t>
            </a:r>
            <a:endParaRPr/>
          </a:p>
          <a:p>
            <a:pPr marL="628650" lvl="1" indent="0" algn="l" rtl="0">
              <a:spcBef>
                <a:spcPts val="0"/>
              </a:spcBef>
              <a:spcAft>
                <a:spcPts val="0"/>
              </a:spcAft>
              <a:buNone/>
            </a:pPr>
            <a:r>
              <a:rPr lang="en-US"/>
              <a:t>Result in financial catastrophe</a:t>
            </a:r>
            <a:endParaRPr/>
          </a:p>
          <a:p>
            <a:pPr marL="0" lvl="0" indent="0" algn="l" rtl="0">
              <a:spcBef>
                <a:spcPts val="0"/>
              </a:spcBef>
              <a:spcAft>
                <a:spcPts val="0"/>
              </a:spcAft>
              <a:buNone/>
            </a:pPr>
            <a:r>
              <a:rPr lang="en-US"/>
              <a:t>May be directed at targets such as the banking industry, power plants, air traffic control centers, and water systems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64</a:t>
            </a:fld>
            <a:endParaRPr/>
          </a:p>
        </p:txBody>
      </p:sp>
      <p:sp>
        <p:nvSpPr>
          <p:cNvPr id="710" name="Google Shape;71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1" name="Google Shape;71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Who Are the Attackers?</a:t>
            </a:r>
            <a:endParaRPr/>
          </a:p>
          <a:p>
            <a:pPr marL="0" lvl="0" indent="0" algn="l" rtl="0">
              <a:spcBef>
                <a:spcPts val="0"/>
              </a:spcBef>
              <a:spcAft>
                <a:spcPts val="0"/>
              </a:spcAft>
              <a:buNone/>
            </a:pPr>
            <a:endParaRPr/>
          </a:p>
          <a:p>
            <a:pPr marL="0" lvl="0" indent="0" algn="l" rtl="0">
              <a:spcBef>
                <a:spcPts val="0"/>
              </a:spcBef>
              <a:spcAft>
                <a:spcPts val="0"/>
              </a:spcAft>
              <a:buNone/>
            </a:pPr>
            <a:r>
              <a:rPr lang="en-US" i="1"/>
              <a:t>Hacker</a:t>
            </a:r>
            <a:r>
              <a:rPr lang="en-US"/>
              <a:t> - person who uses computer skills to attack computers</a:t>
            </a:r>
            <a:endParaRPr/>
          </a:p>
          <a:p>
            <a:pPr marL="0" lvl="0" indent="0" algn="l" rtl="0">
              <a:spcBef>
                <a:spcPts val="0"/>
              </a:spcBef>
              <a:spcAft>
                <a:spcPts val="0"/>
              </a:spcAft>
              <a:buNone/>
            </a:pPr>
            <a:r>
              <a:rPr lang="en-US" i="1"/>
              <a:t>Black hat hackers</a:t>
            </a:r>
            <a:endParaRPr/>
          </a:p>
          <a:p>
            <a:pPr marL="628650" lvl="1" indent="0" algn="l" rtl="0">
              <a:spcBef>
                <a:spcPts val="0"/>
              </a:spcBef>
              <a:spcAft>
                <a:spcPts val="0"/>
              </a:spcAft>
              <a:buNone/>
            </a:pPr>
            <a:r>
              <a:rPr lang="en-US"/>
              <a:t>Violate computer security for personal gain and the goal is to inflict malicious damage</a:t>
            </a:r>
            <a:endParaRPr/>
          </a:p>
          <a:p>
            <a:pPr marL="0" lvl="0" indent="0" algn="l" rtl="0">
              <a:spcBef>
                <a:spcPts val="0"/>
              </a:spcBef>
              <a:spcAft>
                <a:spcPts val="0"/>
              </a:spcAft>
              <a:buNone/>
            </a:pPr>
            <a:r>
              <a:rPr lang="en-US" i="1"/>
              <a:t>White hat hackers</a:t>
            </a:r>
            <a:endParaRPr/>
          </a:p>
          <a:p>
            <a:pPr marL="628650" lvl="1" indent="0" algn="l" rtl="0">
              <a:spcBef>
                <a:spcPts val="0"/>
              </a:spcBef>
              <a:spcAft>
                <a:spcPts val="0"/>
              </a:spcAft>
              <a:buNone/>
            </a:pPr>
            <a:r>
              <a:rPr lang="en-US"/>
              <a:t>Goal to expose security flaws, not to steal or corrupt data</a:t>
            </a:r>
            <a:endParaRPr/>
          </a:p>
          <a:p>
            <a:pPr marL="0" lvl="0" indent="0" algn="l" rtl="0">
              <a:spcBef>
                <a:spcPts val="0"/>
              </a:spcBef>
              <a:spcAft>
                <a:spcPts val="0"/>
              </a:spcAft>
              <a:buNone/>
            </a:pPr>
            <a:r>
              <a:rPr lang="en-US" i="1"/>
              <a:t>Gray hat hackers</a:t>
            </a:r>
            <a:endParaRPr/>
          </a:p>
          <a:p>
            <a:pPr marL="628650" lvl="1" indent="0" algn="l" rtl="0">
              <a:spcBef>
                <a:spcPts val="0"/>
              </a:spcBef>
              <a:spcAft>
                <a:spcPts val="0"/>
              </a:spcAft>
              <a:buNone/>
            </a:pPr>
            <a:r>
              <a:rPr lang="en-US"/>
              <a:t>Goal is to break into a system without owner’s permission, but not for their own advantage</a:t>
            </a:r>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65</a:t>
            </a:fld>
            <a:endParaRPr/>
          </a:p>
        </p:txBody>
      </p:sp>
      <p:sp>
        <p:nvSpPr>
          <p:cNvPr id="719" name="Google Shape;71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0" name="Google Shape;720;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Who Are the Attackers?</a:t>
            </a:r>
            <a:endParaRPr/>
          </a:p>
          <a:p>
            <a:pPr marL="0" lvl="0" indent="0" algn="l" rtl="0">
              <a:spcBef>
                <a:spcPts val="0"/>
              </a:spcBef>
              <a:spcAft>
                <a:spcPts val="0"/>
              </a:spcAft>
              <a:buNone/>
            </a:pPr>
            <a:endParaRPr/>
          </a:p>
          <a:p>
            <a:pPr marL="0" lvl="0" indent="0" algn="l" rtl="0">
              <a:spcBef>
                <a:spcPts val="0"/>
              </a:spcBef>
              <a:spcAft>
                <a:spcPts val="0"/>
              </a:spcAft>
              <a:buNone/>
            </a:pPr>
            <a:r>
              <a:rPr lang="en-US"/>
              <a:t>Categories of attackers</a:t>
            </a:r>
            <a:endParaRPr/>
          </a:p>
          <a:p>
            <a:pPr marL="628650" lvl="1" indent="0" algn="l" rtl="0">
              <a:spcBef>
                <a:spcPts val="0"/>
              </a:spcBef>
              <a:spcAft>
                <a:spcPts val="0"/>
              </a:spcAft>
              <a:buNone/>
            </a:pPr>
            <a:r>
              <a:rPr lang="en-US"/>
              <a:t>Cybercriminals</a:t>
            </a:r>
            <a:endParaRPr/>
          </a:p>
          <a:p>
            <a:pPr marL="628650" lvl="1" indent="0" algn="l" rtl="0">
              <a:spcBef>
                <a:spcPts val="0"/>
              </a:spcBef>
              <a:spcAft>
                <a:spcPts val="0"/>
              </a:spcAft>
              <a:buNone/>
            </a:pPr>
            <a:r>
              <a:rPr lang="en-US"/>
              <a:t>Script kiddies</a:t>
            </a:r>
            <a:endParaRPr/>
          </a:p>
          <a:p>
            <a:pPr marL="628650" lvl="1" indent="0" algn="l" rtl="0">
              <a:spcBef>
                <a:spcPts val="0"/>
              </a:spcBef>
              <a:spcAft>
                <a:spcPts val="0"/>
              </a:spcAft>
              <a:buNone/>
            </a:pPr>
            <a:r>
              <a:rPr lang="en-US"/>
              <a:t>Brokers</a:t>
            </a:r>
            <a:endParaRPr/>
          </a:p>
          <a:p>
            <a:pPr marL="628650" lvl="1" indent="0" algn="l" rtl="0">
              <a:spcBef>
                <a:spcPts val="0"/>
              </a:spcBef>
              <a:spcAft>
                <a:spcPts val="0"/>
              </a:spcAft>
              <a:buNone/>
            </a:pPr>
            <a:r>
              <a:rPr lang="en-US"/>
              <a:t>Insiders</a:t>
            </a:r>
            <a:endParaRPr/>
          </a:p>
          <a:p>
            <a:pPr marL="628650" lvl="1" indent="0" algn="l" rtl="0">
              <a:spcBef>
                <a:spcPts val="0"/>
              </a:spcBef>
              <a:spcAft>
                <a:spcPts val="0"/>
              </a:spcAft>
              <a:buNone/>
            </a:pPr>
            <a:r>
              <a:rPr lang="en-US"/>
              <a:t>Cyberterrorists</a:t>
            </a:r>
            <a:endParaRPr/>
          </a:p>
          <a:p>
            <a:pPr marL="628650" lvl="1" indent="0" algn="l" rtl="0">
              <a:spcBef>
                <a:spcPts val="0"/>
              </a:spcBef>
              <a:spcAft>
                <a:spcPts val="0"/>
              </a:spcAft>
              <a:buNone/>
            </a:pPr>
            <a:r>
              <a:rPr lang="en-US"/>
              <a:t>Hactivists </a:t>
            </a:r>
            <a:endParaRPr/>
          </a:p>
          <a:p>
            <a:pPr marL="628650" lvl="1" indent="0" algn="l" rtl="0">
              <a:spcBef>
                <a:spcPts val="0"/>
              </a:spcBef>
              <a:spcAft>
                <a:spcPts val="0"/>
              </a:spcAft>
              <a:buNone/>
            </a:pPr>
            <a:r>
              <a:rPr lang="en-US"/>
              <a:t>State-sponsored attackers</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66</a:t>
            </a:fld>
            <a:endParaRPr/>
          </a:p>
        </p:txBody>
      </p:sp>
      <p:sp>
        <p:nvSpPr>
          <p:cNvPr id="728" name="Google Shape;72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9" name="Google Shape;729;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Cybercriminals</a:t>
            </a:r>
            <a:endParaRPr/>
          </a:p>
          <a:p>
            <a:pPr marL="0" lvl="0" indent="0" algn="l" rtl="0">
              <a:spcBef>
                <a:spcPts val="0"/>
              </a:spcBef>
              <a:spcAft>
                <a:spcPts val="0"/>
              </a:spcAft>
              <a:buNone/>
            </a:pPr>
            <a:endParaRPr/>
          </a:p>
          <a:p>
            <a:pPr marL="0" lvl="0" indent="0" algn="l" rtl="0">
              <a:spcBef>
                <a:spcPts val="0"/>
              </a:spcBef>
              <a:spcAft>
                <a:spcPts val="0"/>
              </a:spcAft>
              <a:buNone/>
            </a:pPr>
            <a:r>
              <a:rPr lang="en-US"/>
              <a:t>A network of attackers, identity thieves, spammers, financial fraudsters</a:t>
            </a:r>
            <a:endParaRPr/>
          </a:p>
          <a:p>
            <a:pPr marL="628650" lvl="1" indent="0" algn="l" rtl="0">
              <a:spcBef>
                <a:spcPts val="0"/>
              </a:spcBef>
              <a:spcAft>
                <a:spcPts val="0"/>
              </a:spcAft>
              <a:buNone/>
            </a:pPr>
            <a:r>
              <a:rPr lang="en-US"/>
              <a:t>More highly motivated</a:t>
            </a:r>
            <a:endParaRPr/>
          </a:p>
          <a:p>
            <a:pPr marL="628650" lvl="1" indent="0" algn="l" rtl="0">
              <a:spcBef>
                <a:spcPts val="0"/>
              </a:spcBef>
              <a:spcAft>
                <a:spcPts val="0"/>
              </a:spcAft>
              <a:buNone/>
            </a:pPr>
            <a:r>
              <a:rPr lang="en-US"/>
              <a:t>Willing to take more risk</a:t>
            </a:r>
            <a:endParaRPr/>
          </a:p>
          <a:p>
            <a:pPr marL="628650" lvl="1" indent="0" algn="l" rtl="0">
              <a:spcBef>
                <a:spcPts val="0"/>
              </a:spcBef>
              <a:spcAft>
                <a:spcPts val="0"/>
              </a:spcAft>
              <a:buNone/>
            </a:pPr>
            <a:r>
              <a:rPr lang="en-US"/>
              <a:t>Well-funded</a:t>
            </a:r>
            <a:endParaRPr/>
          </a:p>
          <a:p>
            <a:pPr marL="628650" lvl="1" indent="0" algn="l" rtl="0">
              <a:spcBef>
                <a:spcPts val="0"/>
              </a:spcBef>
              <a:spcAft>
                <a:spcPts val="0"/>
              </a:spcAft>
              <a:buNone/>
            </a:pPr>
            <a:r>
              <a:rPr lang="en-US"/>
              <a:t>More tenacious</a:t>
            </a:r>
            <a:endParaRPr/>
          </a:p>
          <a:p>
            <a:pPr marL="0" lvl="0" indent="0" algn="l" rtl="0">
              <a:spcBef>
                <a:spcPts val="0"/>
              </a:spcBef>
              <a:spcAft>
                <a:spcPts val="0"/>
              </a:spcAft>
              <a:buNone/>
            </a:pPr>
            <a:r>
              <a:rPr lang="en-US"/>
              <a:t>The goal of a cybercriminal is financial gain</a:t>
            </a:r>
            <a:endParaRPr/>
          </a:p>
          <a:p>
            <a:pPr marL="0" lvl="0" indent="0" algn="l" rtl="0">
              <a:spcBef>
                <a:spcPts val="0"/>
              </a:spcBef>
              <a:spcAft>
                <a:spcPts val="0"/>
              </a:spcAft>
              <a:buNone/>
            </a:pPr>
            <a:r>
              <a:rPr lang="en-US" b="1"/>
              <a:t>Cybercrime</a:t>
            </a:r>
            <a:r>
              <a:rPr lang="en-US"/>
              <a:t> - targeted attacks against financial networks and the theft of personal information</a:t>
            </a:r>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67</a:t>
            </a:fld>
            <a:endParaRPr/>
          </a:p>
        </p:txBody>
      </p:sp>
      <p:sp>
        <p:nvSpPr>
          <p:cNvPr id="737" name="Google Shape;73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8" name="Google Shape;73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Cybercriminals</a:t>
            </a:r>
            <a:endParaRPr/>
          </a:p>
          <a:p>
            <a:pPr marL="0" lvl="0" indent="0" algn="l" rtl="0">
              <a:spcBef>
                <a:spcPts val="0"/>
              </a:spcBef>
              <a:spcAft>
                <a:spcPts val="0"/>
              </a:spcAft>
              <a:buNone/>
            </a:pPr>
            <a:endParaRPr/>
          </a:p>
          <a:p>
            <a:pPr marL="0" lvl="0" indent="0" algn="l" rtl="0">
              <a:spcBef>
                <a:spcPts val="0"/>
              </a:spcBef>
              <a:spcAft>
                <a:spcPts val="0"/>
              </a:spcAft>
              <a:buNone/>
            </a:pPr>
            <a:r>
              <a:rPr lang="en-US"/>
              <a:t>Financial cybercrime is divided into two categories:</a:t>
            </a:r>
            <a:endParaRPr/>
          </a:p>
          <a:p>
            <a:pPr marL="628650" lvl="1" indent="0" algn="l" rtl="0">
              <a:spcBef>
                <a:spcPts val="0"/>
              </a:spcBef>
              <a:spcAft>
                <a:spcPts val="0"/>
              </a:spcAft>
              <a:buNone/>
            </a:pPr>
            <a:r>
              <a:rPr lang="en-US"/>
              <a:t>Individuals and businesses</a:t>
            </a:r>
            <a:endParaRPr/>
          </a:p>
          <a:p>
            <a:pPr marL="1085850" lvl="2" indent="0" algn="l" rtl="0">
              <a:spcBef>
                <a:spcPts val="0"/>
              </a:spcBef>
              <a:spcAft>
                <a:spcPts val="0"/>
              </a:spcAft>
              <a:buNone/>
            </a:pPr>
            <a:r>
              <a:rPr lang="en-US"/>
              <a:t>Use stolen data, credit card numbers, online financial account information, or Social Security numbers to profit from victims</a:t>
            </a:r>
            <a:endParaRPr/>
          </a:p>
          <a:p>
            <a:pPr marL="628650" lvl="1" indent="0" algn="l" rtl="0">
              <a:spcBef>
                <a:spcPts val="0"/>
              </a:spcBef>
              <a:spcAft>
                <a:spcPts val="0"/>
              </a:spcAft>
              <a:buNone/>
            </a:pPr>
            <a:r>
              <a:rPr lang="en-US"/>
              <a:t>Businesses and governments</a:t>
            </a:r>
            <a:endParaRPr/>
          </a:p>
          <a:p>
            <a:pPr marL="1085850" lvl="2" indent="0" algn="l" rtl="0">
              <a:spcBef>
                <a:spcPts val="0"/>
              </a:spcBef>
              <a:spcAft>
                <a:spcPts val="0"/>
              </a:spcAft>
              <a:buNone/>
            </a:pPr>
            <a:r>
              <a:rPr lang="en-US"/>
              <a:t>Attempt to steal research on a new product so they can sell it to an unscrupulous foreign supplier</a:t>
            </a:r>
            <a:endParaRPr/>
          </a:p>
          <a:p>
            <a:pPr marL="0" lvl="0" indent="0" algn="l" rtl="0">
              <a:spcBef>
                <a:spcPts val="0"/>
              </a:spcBef>
              <a:spcAft>
                <a:spcPts val="0"/>
              </a:spcAft>
              <a:buNone/>
            </a:pPr>
            <a:r>
              <a:rPr lang="en-US" b="1"/>
              <a:t>Advanced Persistent Threat (APT) </a:t>
            </a:r>
            <a:r>
              <a:rPr lang="en-US"/>
              <a:t>- multiyear intrusion campaign that targets highly sensitive economic, proprietary, or national security information</a:t>
            </a:r>
            <a:endParaRPr/>
          </a:p>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68</a:t>
            </a:fld>
            <a:endParaRPr/>
          </a:p>
        </p:txBody>
      </p:sp>
      <p:sp>
        <p:nvSpPr>
          <p:cNvPr id="746" name="Google Shape;74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7" name="Google Shape;74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Script Kiddies</a:t>
            </a:r>
            <a:endParaRPr/>
          </a:p>
          <a:p>
            <a:pPr marL="0" lvl="0" indent="0" algn="l" rtl="0">
              <a:spcBef>
                <a:spcPts val="0"/>
              </a:spcBef>
              <a:spcAft>
                <a:spcPts val="0"/>
              </a:spcAft>
              <a:buNone/>
            </a:pPr>
            <a:endParaRPr/>
          </a:p>
          <a:p>
            <a:pPr marL="0" lvl="0" indent="0" algn="l" rtl="0">
              <a:spcBef>
                <a:spcPts val="0"/>
              </a:spcBef>
              <a:spcAft>
                <a:spcPts val="0"/>
              </a:spcAft>
              <a:buNone/>
            </a:pPr>
            <a:r>
              <a:rPr lang="en-US" b="1"/>
              <a:t>Script kiddies </a:t>
            </a:r>
            <a:r>
              <a:rPr lang="en-US"/>
              <a:t>- individuals who want to attack computers yet they lack the knowledge of computers and network needed to do so</a:t>
            </a:r>
            <a:endParaRPr/>
          </a:p>
          <a:p>
            <a:pPr marL="0" lvl="0" indent="0" algn="l" rtl="0">
              <a:spcBef>
                <a:spcPts val="0"/>
              </a:spcBef>
              <a:spcAft>
                <a:spcPts val="0"/>
              </a:spcAft>
              <a:buNone/>
            </a:pPr>
            <a:r>
              <a:rPr lang="en-US"/>
              <a:t>They download automated hacking software (scripts) from websites</a:t>
            </a:r>
            <a:endParaRPr/>
          </a:p>
          <a:p>
            <a:pPr marL="0" lvl="0" indent="0" algn="l" rtl="0">
              <a:spcBef>
                <a:spcPts val="0"/>
              </a:spcBef>
              <a:spcAft>
                <a:spcPts val="0"/>
              </a:spcAft>
              <a:buNone/>
            </a:pPr>
            <a:r>
              <a:rPr lang="en-US"/>
              <a:t>Over 40 percent of attacks require low or no skills</a:t>
            </a:r>
            <a:endParaRPr/>
          </a:p>
          <a:p>
            <a:pPr marL="0" lvl="0" indent="0" algn="l" rtl="0">
              <a:spcBef>
                <a:spcPts val="0"/>
              </a:spcBef>
              <a:spcAft>
                <a:spcPts val="0"/>
              </a:spcAft>
              <a:buNone/>
            </a:pPr>
            <a:r>
              <a:rPr lang="en-US" b="1"/>
              <a:t>Exploit kits </a:t>
            </a:r>
            <a:r>
              <a:rPr lang="en-US"/>
              <a:t>- automated attack package that can be used without an advanced knowledge of computers</a:t>
            </a:r>
            <a:endParaRPr/>
          </a:p>
          <a:p>
            <a:pPr marL="628650" lvl="1" indent="0" algn="l" rtl="0">
              <a:spcBef>
                <a:spcPts val="0"/>
              </a:spcBef>
              <a:spcAft>
                <a:spcPts val="0"/>
              </a:spcAft>
              <a:buNone/>
            </a:pPr>
            <a:r>
              <a:rPr lang="en-US"/>
              <a:t>Script kiddies either rent or purchase them</a:t>
            </a:r>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a:t>
            </a:fld>
            <a:endParaRPr/>
          </a:p>
        </p:txBody>
      </p:sp>
      <p:sp>
        <p:nvSpPr>
          <p:cNvPr id="206" name="Google Shape;20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75</a:t>
            </a:fld>
            <a:endParaRPr/>
          </a:p>
        </p:txBody>
      </p:sp>
      <p:sp>
        <p:nvSpPr>
          <p:cNvPr id="804" name="Google Shape;80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5" name="Google Shape;80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Brokers</a:t>
            </a:r>
            <a:endParaRPr/>
          </a:p>
          <a:p>
            <a:pPr marL="0" lvl="0" indent="0" algn="l" rtl="0">
              <a:spcBef>
                <a:spcPts val="0"/>
              </a:spcBef>
              <a:spcAft>
                <a:spcPts val="0"/>
              </a:spcAft>
              <a:buNone/>
            </a:pPr>
            <a:endParaRPr/>
          </a:p>
          <a:p>
            <a:pPr marL="0" lvl="0" indent="0" algn="l" rtl="0">
              <a:spcBef>
                <a:spcPts val="0"/>
              </a:spcBef>
              <a:spcAft>
                <a:spcPts val="0"/>
              </a:spcAft>
              <a:buNone/>
            </a:pPr>
            <a:r>
              <a:rPr lang="en-US" b="1"/>
              <a:t>Brokers</a:t>
            </a:r>
            <a:r>
              <a:rPr lang="en-US"/>
              <a:t> - attackers who sell knowledge of a vulnerability to other attackers or governments</a:t>
            </a:r>
            <a:endParaRPr/>
          </a:p>
          <a:p>
            <a:pPr marL="0" lvl="0" indent="0" algn="l" rtl="0">
              <a:spcBef>
                <a:spcPts val="0"/>
              </a:spcBef>
              <a:spcAft>
                <a:spcPts val="0"/>
              </a:spcAft>
              <a:buNone/>
            </a:pPr>
            <a:r>
              <a:rPr lang="en-US"/>
              <a:t>Often hired by the vendor to uncover vulnerabilities</a:t>
            </a:r>
            <a:endParaRPr/>
          </a:p>
          <a:p>
            <a:pPr marL="628650" lvl="1" indent="0" algn="l" rtl="0">
              <a:spcBef>
                <a:spcPts val="0"/>
              </a:spcBef>
              <a:spcAft>
                <a:spcPts val="0"/>
              </a:spcAft>
              <a:buNone/>
            </a:pPr>
            <a:r>
              <a:rPr lang="en-US"/>
              <a:t>Instead they do not report it to the vendor but sell the information about the vulnerabilities to the highest bidder</a:t>
            </a:r>
            <a:endParaRPr/>
          </a:p>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76</a:t>
            </a:fld>
            <a:endParaRPr/>
          </a:p>
        </p:txBody>
      </p:sp>
      <p:sp>
        <p:nvSpPr>
          <p:cNvPr id="813" name="Google Shape;813;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4" name="Google Shape;814;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Insiders</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Employees, contractors, and business partners</a:t>
            </a:r>
            <a:endParaRPr/>
          </a:p>
          <a:p>
            <a:pPr marL="0" lvl="0" indent="0" algn="l" rtl="0">
              <a:spcBef>
                <a:spcPts val="0"/>
              </a:spcBef>
              <a:spcAft>
                <a:spcPts val="0"/>
              </a:spcAft>
              <a:buNone/>
            </a:pPr>
            <a:r>
              <a:rPr lang="en-US"/>
              <a:t>Over 48 percent of breaches attributed to insiders</a:t>
            </a:r>
            <a:endParaRPr/>
          </a:p>
          <a:p>
            <a:pPr marL="0" lvl="0" indent="0" algn="l" rtl="0">
              <a:spcBef>
                <a:spcPts val="0"/>
              </a:spcBef>
              <a:spcAft>
                <a:spcPts val="0"/>
              </a:spcAft>
              <a:buNone/>
            </a:pPr>
            <a:r>
              <a:rPr lang="en-US"/>
              <a:t>Examples of insider attacks:</a:t>
            </a:r>
            <a:endParaRPr/>
          </a:p>
          <a:p>
            <a:pPr marL="628650" lvl="1" indent="0" algn="l" rtl="0">
              <a:spcBef>
                <a:spcPts val="0"/>
              </a:spcBef>
              <a:spcAft>
                <a:spcPts val="0"/>
              </a:spcAft>
              <a:buNone/>
            </a:pPr>
            <a:r>
              <a:rPr lang="en-US"/>
              <a:t>Health care worker may publicize celebrities’ health records</a:t>
            </a:r>
            <a:endParaRPr/>
          </a:p>
          <a:p>
            <a:pPr marL="1085850" lvl="2" indent="0" algn="l" rtl="0">
              <a:spcBef>
                <a:spcPts val="0"/>
              </a:spcBef>
              <a:spcAft>
                <a:spcPts val="0"/>
              </a:spcAft>
              <a:buNone/>
            </a:pPr>
            <a:r>
              <a:rPr lang="en-US"/>
              <a:t>Disgruntled over upcoming job termination</a:t>
            </a:r>
            <a:endParaRPr/>
          </a:p>
          <a:p>
            <a:pPr marL="628650" lvl="1" indent="0" algn="l" rtl="0">
              <a:spcBef>
                <a:spcPts val="0"/>
              </a:spcBef>
              <a:spcAft>
                <a:spcPts val="0"/>
              </a:spcAft>
              <a:buNone/>
            </a:pPr>
            <a:r>
              <a:rPr lang="en-US"/>
              <a:t>Stock trader might conceal losses through fake transactions</a:t>
            </a:r>
            <a:endParaRPr/>
          </a:p>
          <a:p>
            <a:pPr marL="628650" lvl="1" indent="0" algn="l" rtl="0">
              <a:spcBef>
                <a:spcPts val="0"/>
              </a:spcBef>
              <a:spcAft>
                <a:spcPts val="0"/>
              </a:spcAft>
              <a:buNone/>
            </a:pPr>
            <a:r>
              <a:rPr lang="en-US"/>
              <a:t>Employees may be bribed or coerced into stealing data before moving to a new job</a:t>
            </a:r>
            <a:endParaRPr/>
          </a:p>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77</a:t>
            </a:fld>
            <a:endParaRPr/>
          </a:p>
        </p:txBody>
      </p:sp>
      <p:sp>
        <p:nvSpPr>
          <p:cNvPr id="822" name="Google Shape;822;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3" name="Google Shape;823;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Cyberterrorists</a:t>
            </a:r>
            <a:endParaRPr/>
          </a:p>
          <a:p>
            <a:pPr marL="0" lvl="0" indent="0" algn="l" rtl="0">
              <a:spcBef>
                <a:spcPts val="0"/>
              </a:spcBef>
              <a:spcAft>
                <a:spcPts val="0"/>
              </a:spcAft>
              <a:buNone/>
            </a:pPr>
            <a:endParaRPr/>
          </a:p>
          <a:p>
            <a:pPr marL="0" lvl="0" indent="0" algn="l" rtl="0">
              <a:spcBef>
                <a:spcPts val="0"/>
              </a:spcBef>
              <a:spcAft>
                <a:spcPts val="0"/>
              </a:spcAft>
              <a:buNone/>
            </a:pPr>
            <a:r>
              <a:rPr lang="en-US" b="1"/>
              <a:t>Cyberterrorists </a:t>
            </a:r>
            <a:r>
              <a:rPr lang="en-US"/>
              <a:t>- an attacker whose motivation may be ideological or for the sake of principles or beliefs</a:t>
            </a:r>
            <a:endParaRPr/>
          </a:p>
          <a:p>
            <a:pPr marL="628650" lvl="1" indent="0" algn="l" rtl="0">
              <a:spcBef>
                <a:spcPts val="0"/>
              </a:spcBef>
              <a:spcAft>
                <a:spcPts val="0"/>
              </a:spcAft>
              <a:buNone/>
            </a:pPr>
            <a:r>
              <a:rPr lang="en-US"/>
              <a:t>Almost impossible to predict when or where the attack may occur</a:t>
            </a:r>
            <a:endParaRPr/>
          </a:p>
          <a:p>
            <a:pPr marL="0" lvl="0" indent="0" algn="l" rtl="0">
              <a:spcBef>
                <a:spcPts val="0"/>
              </a:spcBef>
              <a:spcAft>
                <a:spcPts val="0"/>
              </a:spcAft>
              <a:buNone/>
            </a:pPr>
            <a:r>
              <a:rPr lang="en-US"/>
              <a:t>Targets may include:</a:t>
            </a:r>
            <a:endParaRPr/>
          </a:p>
          <a:p>
            <a:pPr marL="628650" lvl="1" indent="0" algn="l" rtl="0">
              <a:spcBef>
                <a:spcPts val="0"/>
              </a:spcBef>
              <a:spcAft>
                <a:spcPts val="0"/>
              </a:spcAft>
              <a:buNone/>
            </a:pPr>
            <a:r>
              <a:rPr lang="en-US"/>
              <a:t>A small group of computers or networks that can affect the largest number of users </a:t>
            </a:r>
            <a:endParaRPr/>
          </a:p>
          <a:p>
            <a:pPr marL="0" lvl="0" indent="0" algn="l" rtl="0">
              <a:spcBef>
                <a:spcPts val="0"/>
              </a:spcBef>
              <a:spcAft>
                <a:spcPts val="0"/>
              </a:spcAft>
              <a:buNone/>
            </a:pPr>
            <a:r>
              <a:rPr lang="en-US"/>
              <a:t>Example: </a:t>
            </a:r>
            <a:endParaRPr/>
          </a:p>
          <a:p>
            <a:pPr marL="628650" lvl="1" indent="0" algn="l" rtl="0">
              <a:spcBef>
                <a:spcPts val="0"/>
              </a:spcBef>
              <a:spcAft>
                <a:spcPts val="0"/>
              </a:spcAft>
              <a:buNone/>
            </a:pPr>
            <a:r>
              <a:rPr lang="en-US"/>
              <a:t>Computers that control the electrical power grid of a state or region</a:t>
            </a:r>
            <a:endParaRPr/>
          </a:p>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Hactivists</a:t>
            </a:r>
            <a:endParaRPr/>
          </a:p>
          <a:p>
            <a:pPr marL="0" lvl="0" indent="0" algn="l" rtl="0">
              <a:spcBef>
                <a:spcPts val="0"/>
              </a:spcBef>
              <a:spcAft>
                <a:spcPts val="0"/>
              </a:spcAft>
              <a:buNone/>
            </a:pPr>
            <a:endParaRPr/>
          </a:p>
          <a:p>
            <a:pPr marL="0" lvl="0" indent="0" algn="l" rtl="0">
              <a:spcBef>
                <a:spcPts val="0"/>
              </a:spcBef>
              <a:spcAft>
                <a:spcPts val="0"/>
              </a:spcAft>
              <a:buNone/>
            </a:pPr>
            <a:r>
              <a:rPr lang="en-US"/>
              <a:t>Hactivists - attackers who attack for ideological reasons that are generally not as well-defined as a cyberterrorist’s motivation</a:t>
            </a:r>
            <a:endParaRPr/>
          </a:p>
          <a:p>
            <a:pPr marL="0" lvl="0" indent="0" algn="l" rtl="0">
              <a:spcBef>
                <a:spcPts val="0"/>
              </a:spcBef>
              <a:spcAft>
                <a:spcPts val="0"/>
              </a:spcAft>
              <a:buNone/>
            </a:pPr>
            <a:r>
              <a:rPr lang="en-US"/>
              <a:t>Examples of hactivist attacks:</a:t>
            </a:r>
            <a:endParaRPr/>
          </a:p>
          <a:p>
            <a:pPr marL="628650" lvl="1" indent="0" algn="l" rtl="0">
              <a:spcBef>
                <a:spcPts val="0"/>
              </a:spcBef>
              <a:spcAft>
                <a:spcPts val="0"/>
              </a:spcAft>
              <a:buNone/>
            </a:pPr>
            <a:r>
              <a:rPr lang="en-US"/>
              <a:t>Breaking into a website and changing the contents on the site to make a political statement</a:t>
            </a:r>
            <a:endParaRPr/>
          </a:p>
          <a:p>
            <a:pPr marL="628650" lvl="1" indent="0" algn="l" rtl="0">
              <a:spcBef>
                <a:spcPts val="0"/>
              </a:spcBef>
              <a:spcAft>
                <a:spcPts val="0"/>
              </a:spcAft>
              <a:buNone/>
            </a:pPr>
            <a:r>
              <a:rPr lang="en-US"/>
              <a:t>Disabling a website belonging to a bank because the bank stopped accepting payments that were deposited into accounts belonging to the hactivists</a:t>
            </a:r>
            <a:endParaRPr/>
          </a:p>
          <a:p>
            <a:pPr marL="0" lvl="0" indent="0" algn="l" rtl="0">
              <a:spcBef>
                <a:spcPts val="0"/>
              </a:spcBef>
              <a:spcAft>
                <a:spcPts val="0"/>
              </a:spcAft>
              <a:buNone/>
            </a:pPr>
            <a:endParaRPr/>
          </a:p>
        </p:txBody>
      </p:sp>
      <p:sp>
        <p:nvSpPr>
          <p:cNvPr id="832" name="Google Shape;832;p7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1" name="Google Shape;84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State-Sponsored Attackers</a:t>
            </a:r>
            <a:endParaRPr/>
          </a:p>
          <a:p>
            <a:pPr marL="0" lvl="0" indent="0" algn="l" rtl="0">
              <a:spcBef>
                <a:spcPts val="0"/>
              </a:spcBef>
              <a:spcAft>
                <a:spcPts val="0"/>
              </a:spcAft>
              <a:buNone/>
            </a:pPr>
            <a:endParaRPr/>
          </a:p>
          <a:p>
            <a:pPr marL="0" lvl="0" indent="0" algn="l" rtl="0">
              <a:spcBef>
                <a:spcPts val="0"/>
              </a:spcBef>
              <a:spcAft>
                <a:spcPts val="0"/>
              </a:spcAft>
              <a:buNone/>
            </a:pPr>
            <a:r>
              <a:rPr lang="en-US" b="1"/>
              <a:t>State-sponsored attacker </a:t>
            </a:r>
            <a:r>
              <a:rPr lang="en-US"/>
              <a:t>- an attacker commissioned by the governments to attack enemies’ information systems</a:t>
            </a:r>
            <a:endParaRPr/>
          </a:p>
          <a:p>
            <a:pPr marL="628650" lvl="1" indent="0" algn="l" rtl="0">
              <a:spcBef>
                <a:spcPts val="0"/>
              </a:spcBef>
              <a:spcAft>
                <a:spcPts val="0"/>
              </a:spcAft>
              <a:buNone/>
            </a:pPr>
            <a:r>
              <a:rPr lang="en-US"/>
              <a:t>May target foreign governments or even citizens of the government who are considered hostile or threatening</a:t>
            </a:r>
            <a:endParaRPr/>
          </a:p>
          <a:p>
            <a:pPr marL="0" lvl="0" indent="0" algn="l" rtl="0">
              <a:spcBef>
                <a:spcPts val="0"/>
              </a:spcBef>
              <a:spcAft>
                <a:spcPts val="0"/>
              </a:spcAft>
              <a:buNone/>
            </a:pPr>
            <a:r>
              <a:rPr lang="en-US"/>
              <a:t>Examples of attacks:</a:t>
            </a:r>
            <a:endParaRPr/>
          </a:p>
          <a:p>
            <a:pPr marL="628650" lvl="1" indent="0" algn="l" rtl="0">
              <a:spcBef>
                <a:spcPts val="0"/>
              </a:spcBef>
              <a:spcAft>
                <a:spcPts val="0"/>
              </a:spcAft>
              <a:buNone/>
            </a:pPr>
            <a:r>
              <a:rPr lang="en-US"/>
              <a:t>Malware targeting government or military computers</a:t>
            </a:r>
            <a:endParaRPr/>
          </a:p>
          <a:p>
            <a:pPr marL="628650" lvl="1" indent="0" algn="l" rtl="0">
              <a:spcBef>
                <a:spcPts val="0"/>
              </a:spcBef>
              <a:spcAft>
                <a:spcPts val="0"/>
              </a:spcAft>
              <a:buNone/>
            </a:pPr>
            <a:r>
              <a:rPr lang="en-US"/>
              <a:t>Citizens having their email messages read without their knowledge</a:t>
            </a:r>
            <a:endParaRPr/>
          </a:p>
          <a:p>
            <a:pPr marL="628650" lvl="1" indent="0" algn="l" rtl="0">
              <a:spcBef>
                <a:spcPts val="0"/>
              </a:spcBef>
              <a:spcAft>
                <a:spcPts val="0"/>
              </a:spcAft>
              <a:buNone/>
            </a:pP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
        <p:nvSpPr>
          <p:cNvPr id="842" name="Google Shape;842;p7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a:t>
            </a:fld>
            <a:endParaRPr/>
          </a:p>
        </p:txBody>
      </p:sp>
      <p:sp>
        <p:nvSpPr>
          <p:cNvPr id="216" name="Google Shape;21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Today’s Security Attacks</a:t>
            </a:r>
            <a:endParaRPr/>
          </a:p>
          <a:p>
            <a:pPr marL="0" lvl="0" indent="0" algn="l" rtl="0">
              <a:spcBef>
                <a:spcPts val="0"/>
              </a:spcBef>
              <a:spcAft>
                <a:spcPts val="0"/>
              </a:spcAft>
              <a:buNone/>
            </a:pPr>
            <a:endParaRPr/>
          </a:p>
          <a:p>
            <a:pPr marL="0" lvl="0" indent="0" algn="l" rtl="0">
              <a:spcBef>
                <a:spcPts val="0"/>
              </a:spcBef>
              <a:spcAft>
                <a:spcPts val="0"/>
              </a:spcAft>
              <a:buNone/>
            </a:pPr>
            <a:r>
              <a:rPr lang="en-US"/>
              <a:t>Examples of recent attacks </a:t>
            </a:r>
            <a:endParaRPr/>
          </a:p>
          <a:p>
            <a:pPr marL="628650" lvl="1" indent="0" algn="l" rtl="0">
              <a:spcBef>
                <a:spcPts val="0"/>
              </a:spcBef>
              <a:spcAft>
                <a:spcPts val="0"/>
              </a:spcAft>
              <a:buNone/>
            </a:pPr>
            <a:r>
              <a:rPr lang="en-US"/>
              <a:t>Attack on a credit card processing company that handles prepaid debit cards</a:t>
            </a:r>
            <a:endParaRPr/>
          </a:p>
          <a:p>
            <a:pPr marL="628650" lvl="1" indent="0" algn="l" rtl="0">
              <a:spcBef>
                <a:spcPts val="0"/>
              </a:spcBef>
              <a:spcAft>
                <a:spcPts val="0"/>
              </a:spcAft>
              <a:buNone/>
            </a:pPr>
            <a:r>
              <a:rPr lang="en-US"/>
              <a:t>Taking control of wireless cameras</a:t>
            </a:r>
            <a:endParaRPr/>
          </a:p>
          <a:p>
            <a:pPr marL="628650" lvl="1" indent="0" algn="l" rtl="0">
              <a:spcBef>
                <a:spcPts val="0"/>
              </a:spcBef>
              <a:spcAft>
                <a:spcPts val="0"/>
              </a:spcAft>
              <a:buNone/>
            </a:pPr>
            <a:r>
              <a:rPr lang="en-US"/>
              <a:t>ATM machine attacks</a:t>
            </a:r>
            <a:endParaRPr/>
          </a:p>
          <a:p>
            <a:pPr marL="628650" lvl="1" indent="0" algn="l" rtl="0">
              <a:spcBef>
                <a:spcPts val="0"/>
              </a:spcBef>
              <a:spcAft>
                <a:spcPts val="0"/>
              </a:spcAft>
              <a:buNone/>
            </a:pPr>
            <a:r>
              <a:rPr lang="en-US"/>
              <a:t>Taking over Twitter accounts</a:t>
            </a:r>
            <a:endParaRPr/>
          </a:p>
          <a:p>
            <a:pPr marL="628650" lvl="1" indent="0" algn="l" rtl="0">
              <a:spcBef>
                <a:spcPts val="0"/>
              </a:spcBef>
              <a:spcAft>
                <a:spcPts val="0"/>
              </a:spcAft>
              <a:buNone/>
            </a:pPr>
            <a:r>
              <a:rPr lang="en-US"/>
              <a:t>Serial server attacks</a:t>
            </a:r>
            <a:endParaRPr/>
          </a:p>
          <a:p>
            <a:pPr marL="628650" lvl="1" indent="0" algn="l" rtl="0">
              <a:spcBef>
                <a:spcPts val="0"/>
              </a:spcBef>
              <a:spcAft>
                <a:spcPts val="0"/>
              </a:spcAft>
              <a:buNone/>
            </a:pPr>
            <a:r>
              <a:rPr lang="en-US"/>
              <a:t>Attackers using online sites such as Craigslist and eBay to lure victims to download malware</a:t>
            </a:r>
            <a:endParaRPr/>
          </a:p>
          <a:p>
            <a:pPr marL="628650" lvl="1" indent="0" algn="l" rtl="0">
              <a:spcBef>
                <a:spcPts val="0"/>
              </a:spcBef>
              <a:spcAft>
                <a:spcPts val="0"/>
              </a:spcAft>
              <a:buNone/>
            </a:pPr>
            <a:r>
              <a:rPr lang="en-US"/>
              <a:t>Penetration of Apple’s very own network</a:t>
            </a:r>
            <a:endParaRPr/>
          </a:p>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https://www.kaspersky.com/resource-center/definitions/advanced-persistent-threats</a:t>
            </a:r>
            <a:endParaRPr/>
          </a:p>
        </p:txBody>
      </p:sp>
      <p:sp>
        <p:nvSpPr>
          <p:cNvPr id="860" name="Google Shape;860;p8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8" name="Google Shape;868;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well-crafted e-mail with the subject line "2011 Recruitment Plan" tricked an RSA employee to retrieve from a junk-mail folder and open a message containing a virus that led to a sophisticated attack on the company's information systems, a top technologist at the security vendor says in a blog.</a:t>
            </a:r>
            <a:endParaRPr/>
          </a:p>
          <a:p>
            <a:pPr marL="0" lvl="0" indent="0" algn="l" rtl="0">
              <a:spcBef>
                <a:spcPts val="0"/>
              </a:spcBef>
              <a:spcAft>
                <a:spcPts val="0"/>
              </a:spcAft>
              <a:buSzPts val="1800"/>
              <a:buNone/>
            </a:pPr>
            <a:r>
              <a:rPr lang="en-US"/>
              <a:t>An Excel spreadsheet attached to the e-mail contained a zero-day exploit that led to the installation of a backdoor virus, exploiting an Adobe Flash vulnerability</a:t>
            </a:r>
            <a:endParaRPr/>
          </a:p>
        </p:txBody>
      </p:sp>
      <p:sp>
        <p:nvSpPr>
          <p:cNvPr id="869" name="Google Shape;869;p8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7" name="Google Shape;877;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https://www.sans.org/cyber-security-summit/archives/file/summit-archive-1493920814.pdf</a:t>
            </a:r>
            <a:endParaRPr/>
          </a:p>
        </p:txBody>
      </p:sp>
      <p:sp>
        <p:nvSpPr>
          <p:cNvPr id="878" name="Google Shape;878;p8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6" name="Google Shape;886;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https://www.sans.org/cyber-security-summit/archives/file/summit-archive-1493920814.pdf</a:t>
            </a:r>
            <a:endParaRPr/>
          </a:p>
        </p:txBody>
      </p:sp>
      <p:sp>
        <p:nvSpPr>
          <p:cNvPr id="887" name="Google Shape;887;p8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5" name="Google Shape;895;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well-crafted e-mail with the subject line "2011 Recruitment Plan" tricked an RSA employee to retrieve from a junk-mail folder and open a message containing a virus that led to a sophisticated attack on the company's information systems, a top technologist at the security vendor says in a blog.</a:t>
            </a:r>
            <a:endParaRPr/>
          </a:p>
          <a:p>
            <a:pPr marL="0" lvl="0" indent="0" algn="l" rtl="0">
              <a:spcBef>
                <a:spcPts val="0"/>
              </a:spcBef>
              <a:spcAft>
                <a:spcPts val="0"/>
              </a:spcAft>
              <a:buSzPts val="1800"/>
              <a:buNone/>
            </a:pPr>
            <a:r>
              <a:rPr lang="en-US"/>
              <a:t>An Excel spreadsheet attached to the e-mail contained a zero-day exploit that led to the installation of a backdoor virus, exploiting an Adobe Flash vulnerability</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RSA unveiled on March 17 that an attacker targeted its SecurID two-factor authentication product in what it termed an advanced persistent threat breach</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According to Rivner, the exploit injected malicious code into the employee's PC, allowing full access into the machine. The attacker installed a customized variant of a remote administration tool known as Poison Ivy, which has been used in APT attacks against other companies. Such tools set up a reverse-connect model, which Rivner explains pulls commands from the central command and control servers, then execute the commands, rather than getting commands remotely, making them harder to detect.</a:t>
            </a:r>
            <a:endParaRPr/>
          </a:p>
        </p:txBody>
      </p:sp>
      <p:sp>
        <p:nvSpPr>
          <p:cNvPr id="896" name="Google Shape;896;p8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8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86</a:t>
            </a:fld>
            <a:endParaRPr/>
          </a:p>
        </p:txBody>
      </p:sp>
      <p:sp>
        <p:nvSpPr>
          <p:cNvPr id="905" name="Google Shape;905;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6" name="Google Shape;90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Attacks and Defenses</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A wide variety of attacks can be launched</a:t>
            </a:r>
            <a:endParaRPr/>
          </a:p>
          <a:p>
            <a:pPr marL="628650" lvl="1" indent="0" algn="l" rtl="0">
              <a:spcBef>
                <a:spcPts val="0"/>
              </a:spcBef>
              <a:spcAft>
                <a:spcPts val="0"/>
              </a:spcAft>
              <a:buNone/>
            </a:pPr>
            <a:r>
              <a:rPr lang="en-US"/>
              <a:t>The same basic steps are used in most attacks</a:t>
            </a:r>
            <a:endParaRPr/>
          </a:p>
          <a:p>
            <a:pPr marL="0" lvl="0" indent="0" algn="l" rtl="0">
              <a:spcBef>
                <a:spcPts val="0"/>
              </a:spcBef>
              <a:spcAft>
                <a:spcPts val="0"/>
              </a:spcAft>
              <a:buNone/>
            </a:pPr>
            <a:r>
              <a:rPr lang="en-US"/>
              <a:t>To protect computers against attacks follow five fundamental security principles</a:t>
            </a:r>
            <a:endParaRPr/>
          </a:p>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8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87</a:t>
            </a:fld>
            <a:endParaRPr/>
          </a:p>
        </p:txBody>
      </p:sp>
      <p:sp>
        <p:nvSpPr>
          <p:cNvPr id="914" name="Google Shape;91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5" name="Google Shape;915;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Steps of an Attack</a:t>
            </a:r>
            <a:endParaRPr/>
          </a:p>
          <a:p>
            <a:pPr marL="0" lvl="0" indent="0" algn="l" rtl="0">
              <a:spcBef>
                <a:spcPts val="0"/>
              </a:spcBef>
              <a:spcAft>
                <a:spcPts val="0"/>
              </a:spcAft>
              <a:buNone/>
            </a:pPr>
            <a:endParaRPr/>
          </a:p>
          <a:p>
            <a:pPr marL="0" lvl="0" indent="0" algn="l" rtl="0">
              <a:spcBef>
                <a:spcPts val="0"/>
              </a:spcBef>
              <a:spcAft>
                <a:spcPts val="0"/>
              </a:spcAft>
              <a:buNone/>
            </a:pPr>
            <a:r>
              <a:rPr lang="en-US" b="1"/>
              <a:t>Cyber Kill Chain </a:t>
            </a:r>
            <a:r>
              <a:rPr lang="en-US"/>
              <a:t>outlines the steps of an attack:</a:t>
            </a:r>
            <a:endParaRPr/>
          </a:p>
          <a:p>
            <a:pPr marL="628650" lvl="1" indent="0" algn="l" rtl="0">
              <a:spcBef>
                <a:spcPts val="0"/>
              </a:spcBef>
              <a:spcAft>
                <a:spcPts val="0"/>
              </a:spcAft>
              <a:buNone/>
            </a:pPr>
            <a:r>
              <a:rPr lang="en-US"/>
              <a:t>1. </a:t>
            </a:r>
            <a:r>
              <a:rPr lang="en-US" i="1"/>
              <a:t>Reconnaissance</a:t>
            </a:r>
            <a:r>
              <a:rPr lang="en-US"/>
              <a:t> - probe for information about the system: type of hardware or software used</a:t>
            </a:r>
            <a:endParaRPr/>
          </a:p>
          <a:p>
            <a:pPr marL="628650" lvl="1" indent="0" algn="l" rtl="0">
              <a:spcBef>
                <a:spcPts val="0"/>
              </a:spcBef>
              <a:spcAft>
                <a:spcPts val="0"/>
              </a:spcAft>
              <a:buNone/>
            </a:pPr>
            <a:r>
              <a:rPr lang="en-US"/>
              <a:t>2. </a:t>
            </a:r>
            <a:r>
              <a:rPr lang="en-US" i="1"/>
              <a:t>Weaponization</a:t>
            </a:r>
            <a:r>
              <a:rPr lang="en-US"/>
              <a:t> - attacker creates an exploit and packages it into a deliverable payload</a:t>
            </a:r>
            <a:endParaRPr/>
          </a:p>
          <a:p>
            <a:pPr marL="628650" lvl="1" indent="0" algn="l" rtl="0">
              <a:spcBef>
                <a:spcPts val="0"/>
              </a:spcBef>
              <a:spcAft>
                <a:spcPts val="0"/>
              </a:spcAft>
              <a:buNone/>
            </a:pPr>
            <a:r>
              <a:rPr lang="en-US"/>
              <a:t>3. </a:t>
            </a:r>
            <a:r>
              <a:rPr lang="en-US" i="1"/>
              <a:t>Delivery</a:t>
            </a:r>
            <a:r>
              <a:rPr lang="en-US"/>
              <a:t> - weapon is transmitted to the target</a:t>
            </a:r>
            <a:endParaRPr/>
          </a:p>
          <a:p>
            <a:pPr marL="628650" lvl="1" indent="0" algn="l" rtl="0">
              <a:spcBef>
                <a:spcPts val="0"/>
              </a:spcBef>
              <a:spcAft>
                <a:spcPts val="0"/>
              </a:spcAft>
              <a:buNone/>
            </a:pPr>
            <a:r>
              <a:rPr lang="en-US"/>
              <a:t>4. </a:t>
            </a:r>
            <a:r>
              <a:rPr lang="en-US" i="1"/>
              <a:t>Exploitation</a:t>
            </a:r>
            <a:r>
              <a:rPr lang="en-US"/>
              <a:t> - after weapon is delivered, the exploitation stage triggers the intruder’s exploit</a:t>
            </a:r>
            <a:endParaRPr/>
          </a:p>
          <a:p>
            <a:pPr marL="628650" lvl="1" indent="0" algn="l" rtl="0">
              <a:spcBef>
                <a:spcPts val="0"/>
              </a:spcBef>
              <a:spcAft>
                <a:spcPts val="0"/>
              </a:spcAft>
              <a:buNone/>
            </a:pPr>
            <a:r>
              <a:rPr lang="en-US"/>
              <a:t>5. </a:t>
            </a:r>
            <a:r>
              <a:rPr lang="en-US" i="1"/>
              <a:t>Installation</a:t>
            </a:r>
            <a:r>
              <a:rPr lang="en-US"/>
              <a:t> - the weapon is installed to either attack the computer or install a remote “backdoor”</a:t>
            </a:r>
            <a:endParaRPr/>
          </a:p>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8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88</a:t>
            </a:fld>
            <a:endParaRPr/>
          </a:p>
        </p:txBody>
      </p:sp>
      <p:sp>
        <p:nvSpPr>
          <p:cNvPr id="922" name="Google Shape;922;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3" name="Google Shape;923;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Steps of an Attack</a:t>
            </a:r>
            <a:endParaRPr/>
          </a:p>
          <a:p>
            <a:pPr marL="0" lvl="0" indent="0" algn="l" rtl="0">
              <a:spcBef>
                <a:spcPts val="0"/>
              </a:spcBef>
              <a:spcAft>
                <a:spcPts val="0"/>
              </a:spcAft>
              <a:buNone/>
            </a:pPr>
            <a:endParaRPr/>
          </a:p>
          <a:p>
            <a:pPr marL="0" lvl="0" indent="0" algn="l" rtl="0">
              <a:spcBef>
                <a:spcPts val="0"/>
              </a:spcBef>
              <a:spcAft>
                <a:spcPts val="0"/>
              </a:spcAft>
              <a:buNone/>
            </a:pPr>
            <a:r>
              <a:rPr lang="en-US" b="1"/>
              <a:t>Cyber Kill Chain </a:t>
            </a:r>
            <a:r>
              <a:rPr lang="en-US"/>
              <a:t>outlines the steps of an attack (cont’d):</a:t>
            </a:r>
            <a:endParaRPr/>
          </a:p>
          <a:p>
            <a:pPr marL="628650" lvl="1" indent="0" algn="l" rtl="0">
              <a:spcBef>
                <a:spcPts val="0"/>
              </a:spcBef>
              <a:spcAft>
                <a:spcPts val="0"/>
              </a:spcAft>
              <a:buNone/>
            </a:pPr>
            <a:r>
              <a:rPr lang="en-US"/>
              <a:t>6. </a:t>
            </a:r>
            <a:r>
              <a:rPr lang="en-US" i="1"/>
              <a:t>Command and Control </a:t>
            </a:r>
            <a:r>
              <a:rPr lang="en-US"/>
              <a:t>- the comprised system connects back to the attacker so that the system can be remotely controlled by the attacker</a:t>
            </a:r>
            <a:endParaRPr/>
          </a:p>
          <a:p>
            <a:pPr marL="628650" lvl="1" indent="0" algn="l" rtl="0">
              <a:spcBef>
                <a:spcPts val="0"/>
              </a:spcBef>
              <a:spcAft>
                <a:spcPts val="0"/>
              </a:spcAft>
              <a:buNone/>
            </a:pPr>
            <a:r>
              <a:rPr lang="en-US"/>
              <a:t>7. </a:t>
            </a:r>
            <a:r>
              <a:rPr lang="en-US" i="1"/>
              <a:t>Action on Objectives </a:t>
            </a:r>
            <a:r>
              <a:rPr lang="en-US"/>
              <a:t>- now the attackers can start to take actions to achieve their original objectives</a:t>
            </a:r>
            <a:endParaRPr/>
          </a:p>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89</a:t>
            </a:fld>
            <a:endParaRPr/>
          </a:p>
        </p:txBody>
      </p:sp>
      <p:sp>
        <p:nvSpPr>
          <p:cNvPr id="931" name="Google Shape;931;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2" name="Google Shape;932;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Defenses Against Attacks</a:t>
            </a:r>
            <a:endParaRPr/>
          </a:p>
          <a:p>
            <a:pPr marL="0" lvl="0" indent="0" algn="l" rtl="0">
              <a:spcBef>
                <a:spcPts val="0"/>
              </a:spcBef>
              <a:spcAft>
                <a:spcPts val="0"/>
              </a:spcAft>
              <a:buNone/>
            </a:pPr>
            <a:endParaRPr/>
          </a:p>
          <a:p>
            <a:pPr marL="0" lvl="0" indent="0" algn="l" rtl="0">
              <a:spcBef>
                <a:spcPts val="0"/>
              </a:spcBef>
              <a:spcAft>
                <a:spcPts val="0"/>
              </a:spcAft>
              <a:buNone/>
            </a:pPr>
            <a:r>
              <a:rPr lang="en-US"/>
              <a:t>Five fundamental security principles for defenses:</a:t>
            </a:r>
            <a:endParaRPr/>
          </a:p>
          <a:p>
            <a:pPr marL="628650" lvl="1" indent="0" algn="l" rtl="0">
              <a:spcBef>
                <a:spcPts val="0"/>
              </a:spcBef>
              <a:spcAft>
                <a:spcPts val="0"/>
              </a:spcAft>
              <a:buNone/>
            </a:pPr>
            <a:r>
              <a:rPr lang="en-US"/>
              <a:t>Layering</a:t>
            </a:r>
            <a:endParaRPr/>
          </a:p>
          <a:p>
            <a:pPr marL="628650" lvl="1" indent="0" algn="l" rtl="0">
              <a:spcBef>
                <a:spcPts val="0"/>
              </a:spcBef>
              <a:spcAft>
                <a:spcPts val="0"/>
              </a:spcAft>
              <a:buNone/>
            </a:pPr>
            <a:r>
              <a:rPr lang="en-US"/>
              <a:t>Limiting</a:t>
            </a:r>
            <a:endParaRPr/>
          </a:p>
          <a:p>
            <a:pPr marL="628650" lvl="1" indent="0" algn="l" rtl="0">
              <a:spcBef>
                <a:spcPts val="0"/>
              </a:spcBef>
              <a:spcAft>
                <a:spcPts val="0"/>
              </a:spcAft>
              <a:buNone/>
            </a:pPr>
            <a:r>
              <a:rPr lang="en-US"/>
              <a:t>Diversity</a:t>
            </a:r>
            <a:endParaRPr/>
          </a:p>
          <a:p>
            <a:pPr marL="628650" lvl="1" indent="0" algn="l" rtl="0">
              <a:spcBef>
                <a:spcPts val="0"/>
              </a:spcBef>
              <a:spcAft>
                <a:spcPts val="0"/>
              </a:spcAft>
              <a:buNone/>
            </a:pPr>
            <a:r>
              <a:rPr lang="en-US"/>
              <a:t>Obscurity</a:t>
            </a:r>
            <a:endParaRPr/>
          </a:p>
          <a:p>
            <a:pPr marL="628650" lvl="1" indent="0" algn="l" rtl="0">
              <a:spcBef>
                <a:spcPts val="0"/>
              </a:spcBef>
              <a:spcAft>
                <a:spcPts val="0"/>
              </a:spcAft>
              <a:buNone/>
            </a:pPr>
            <a:r>
              <a:rPr lang="en-US"/>
              <a:t>Simplicity</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a:t>
            </a:fld>
            <a:endParaRPr/>
          </a:p>
        </p:txBody>
      </p:sp>
      <p:sp>
        <p:nvSpPr>
          <p:cNvPr id="225" name="Google Shape;2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Today’s Security Attacks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Table 1-1  Selected security breaches involving personal information in a one-month period</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9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90</a:t>
            </a:fld>
            <a:endParaRPr/>
          </a:p>
        </p:txBody>
      </p:sp>
      <p:sp>
        <p:nvSpPr>
          <p:cNvPr id="940" name="Google Shape;94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Layering</a:t>
            </a:r>
            <a:endParaRPr/>
          </a:p>
          <a:p>
            <a:pPr marL="0" lvl="0" indent="0" algn="l" rtl="0">
              <a:spcBef>
                <a:spcPts val="0"/>
              </a:spcBef>
              <a:spcAft>
                <a:spcPts val="0"/>
              </a:spcAft>
              <a:buNone/>
            </a:pPr>
            <a:endParaRPr/>
          </a:p>
          <a:p>
            <a:pPr marL="0" lvl="0" indent="0" algn="l" rtl="0">
              <a:spcBef>
                <a:spcPts val="0"/>
              </a:spcBef>
              <a:spcAft>
                <a:spcPts val="0"/>
              </a:spcAft>
              <a:buNone/>
            </a:pPr>
            <a:r>
              <a:rPr lang="en-US"/>
              <a:t>Information security must be created in layers</a:t>
            </a:r>
            <a:endParaRPr/>
          </a:p>
          <a:p>
            <a:pPr marL="628650" lvl="1" indent="0" algn="l" rtl="0">
              <a:spcBef>
                <a:spcPts val="0"/>
              </a:spcBef>
              <a:spcAft>
                <a:spcPts val="0"/>
              </a:spcAft>
              <a:buNone/>
            </a:pPr>
            <a:r>
              <a:rPr lang="en-US"/>
              <a:t>A single defense mechanism may be easy to circumvent</a:t>
            </a:r>
            <a:endParaRPr/>
          </a:p>
          <a:p>
            <a:pPr marL="628650" lvl="1" indent="0" algn="l" rtl="0">
              <a:spcBef>
                <a:spcPts val="0"/>
              </a:spcBef>
              <a:spcAft>
                <a:spcPts val="0"/>
              </a:spcAft>
              <a:buNone/>
            </a:pPr>
            <a:r>
              <a:rPr lang="en-US"/>
              <a:t>Making it unlikely that an attacker can break through all defense layers</a:t>
            </a:r>
            <a:endParaRPr/>
          </a:p>
          <a:p>
            <a:pPr marL="0" lvl="0" indent="0" algn="l" rtl="0">
              <a:spcBef>
                <a:spcPts val="0"/>
              </a:spcBef>
              <a:spcAft>
                <a:spcPts val="0"/>
              </a:spcAft>
              <a:buNone/>
            </a:pPr>
            <a:r>
              <a:rPr lang="en-US"/>
              <a:t>Layered security approach</a:t>
            </a:r>
            <a:endParaRPr/>
          </a:p>
          <a:p>
            <a:pPr marL="628650" lvl="1" indent="0" algn="l" rtl="0">
              <a:spcBef>
                <a:spcPts val="0"/>
              </a:spcBef>
              <a:spcAft>
                <a:spcPts val="0"/>
              </a:spcAft>
              <a:buNone/>
            </a:pPr>
            <a:r>
              <a:rPr lang="en-US"/>
              <a:t>Can be useful in resisting a variety of attacks</a:t>
            </a:r>
            <a:endParaRPr/>
          </a:p>
          <a:p>
            <a:pPr marL="628650" lvl="1" indent="0" algn="l" rtl="0">
              <a:spcBef>
                <a:spcPts val="0"/>
              </a:spcBef>
              <a:spcAft>
                <a:spcPts val="0"/>
              </a:spcAft>
              <a:buNone/>
            </a:pPr>
            <a:r>
              <a:rPr lang="en-US"/>
              <a:t>Provides the most comprehensive protection</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9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91</a:t>
            </a:fld>
            <a:endParaRPr/>
          </a:p>
        </p:txBody>
      </p:sp>
      <p:sp>
        <p:nvSpPr>
          <p:cNvPr id="949" name="Google Shape;949;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0" name="Google Shape;950;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Limiting</a:t>
            </a:r>
            <a:endParaRPr/>
          </a:p>
          <a:p>
            <a:pPr marL="0" lvl="0" indent="0" algn="l" rtl="0">
              <a:spcBef>
                <a:spcPts val="0"/>
              </a:spcBef>
              <a:spcAft>
                <a:spcPts val="0"/>
              </a:spcAft>
              <a:buNone/>
            </a:pPr>
            <a:endParaRPr/>
          </a:p>
          <a:p>
            <a:pPr marL="0" lvl="0" indent="0" algn="l" rtl="0">
              <a:spcBef>
                <a:spcPts val="0"/>
              </a:spcBef>
              <a:spcAft>
                <a:spcPts val="0"/>
              </a:spcAft>
              <a:buNone/>
            </a:pPr>
            <a:r>
              <a:rPr lang="en-US"/>
              <a:t>Limiting access to information:</a:t>
            </a:r>
            <a:endParaRPr/>
          </a:p>
          <a:p>
            <a:pPr marL="628650" lvl="1" indent="0" algn="l" rtl="0">
              <a:spcBef>
                <a:spcPts val="0"/>
              </a:spcBef>
              <a:spcAft>
                <a:spcPts val="0"/>
              </a:spcAft>
              <a:buNone/>
            </a:pPr>
            <a:r>
              <a:rPr lang="en-US"/>
              <a:t>Reduces the threat against it</a:t>
            </a:r>
            <a:endParaRPr/>
          </a:p>
          <a:p>
            <a:pPr marL="0" lvl="0" indent="0" algn="l" rtl="0">
              <a:spcBef>
                <a:spcPts val="0"/>
              </a:spcBef>
              <a:spcAft>
                <a:spcPts val="0"/>
              </a:spcAft>
              <a:buNone/>
            </a:pPr>
            <a:r>
              <a:rPr lang="en-US"/>
              <a:t>Only those who must use data should be granted access</a:t>
            </a:r>
            <a:endParaRPr/>
          </a:p>
          <a:p>
            <a:pPr marL="628650" lvl="1" indent="0" algn="l" rtl="0">
              <a:spcBef>
                <a:spcPts val="0"/>
              </a:spcBef>
              <a:spcAft>
                <a:spcPts val="0"/>
              </a:spcAft>
              <a:buNone/>
            </a:pPr>
            <a:r>
              <a:rPr lang="en-US"/>
              <a:t>Should be limited to only what they need to do their job</a:t>
            </a:r>
            <a:endParaRPr/>
          </a:p>
          <a:p>
            <a:pPr marL="0" lvl="0" indent="0" algn="l" rtl="0">
              <a:spcBef>
                <a:spcPts val="0"/>
              </a:spcBef>
              <a:spcAft>
                <a:spcPts val="0"/>
              </a:spcAft>
              <a:buNone/>
            </a:pPr>
            <a:r>
              <a:rPr lang="en-US"/>
              <a:t>Methods of limiting access</a:t>
            </a:r>
            <a:endParaRPr/>
          </a:p>
          <a:p>
            <a:pPr marL="628650" lvl="1" indent="0" algn="l" rtl="0">
              <a:spcBef>
                <a:spcPts val="0"/>
              </a:spcBef>
              <a:spcAft>
                <a:spcPts val="0"/>
              </a:spcAft>
              <a:buNone/>
            </a:pPr>
            <a:r>
              <a:rPr lang="en-US"/>
              <a:t>Technology-based - such as file permissions</a:t>
            </a:r>
            <a:endParaRPr/>
          </a:p>
          <a:p>
            <a:pPr marL="628650" lvl="1" indent="0" algn="l" rtl="0">
              <a:spcBef>
                <a:spcPts val="0"/>
              </a:spcBef>
              <a:spcAft>
                <a:spcPts val="0"/>
              </a:spcAft>
              <a:buNone/>
            </a:pPr>
            <a:r>
              <a:rPr lang="en-US"/>
              <a:t>Procedural - such as prohibiting document removal from premises</a:t>
            </a:r>
            <a:endParaRPr/>
          </a:p>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9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92</a:t>
            </a:fld>
            <a:endParaRPr/>
          </a:p>
        </p:txBody>
      </p:sp>
      <p:sp>
        <p:nvSpPr>
          <p:cNvPr id="958" name="Google Shape;958;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9" name="Google Shape;95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Diversity</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Closely related to layering</a:t>
            </a:r>
            <a:endParaRPr/>
          </a:p>
          <a:p>
            <a:pPr marL="628650" lvl="1" indent="0" algn="l" rtl="0">
              <a:spcBef>
                <a:spcPts val="0"/>
              </a:spcBef>
              <a:spcAft>
                <a:spcPts val="0"/>
              </a:spcAft>
              <a:buNone/>
            </a:pPr>
            <a:r>
              <a:rPr lang="en-US"/>
              <a:t>Layers must be different (diverse)</a:t>
            </a:r>
            <a:endParaRPr/>
          </a:p>
          <a:p>
            <a:pPr marL="0" lvl="0" indent="0" algn="l" rtl="0">
              <a:spcBef>
                <a:spcPts val="0"/>
              </a:spcBef>
              <a:spcAft>
                <a:spcPts val="0"/>
              </a:spcAft>
              <a:buNone/>
            </a:pPr>
            <a:r>
              <a:rPr lang="en-US"/>
              <a:t>If attackers penetrate one layer:</a:t>
            </a:r>
            <a:endParaRPr/>
          </a:p>
          <a:p>
            <a:pPr marL="628650" lvl="1" indent="0" algn="l" rtl="0">
              <a:spcBef>
                <a:spcPts val="0"/>
              </a:spcBef>
              <a:spcAft>
                <a:spcPts val="0"/>
              </a:spcAft>
              <a:buNone/>
            </a:pPr>
            <a:r>
              <a:rPr lang="en-US"/>
              <a:t>Same techniques will be unsuccessful in breaking through other layers</a:t>
            </a:r>
            <a:endParaRPr/>
          </a:p>
          <a:p>
            <a:pPr marL="0" lvl="0" indent="0" algn="l" rtl="0">
              <a:spcBef>
                <a:spcPts val="0"/>
              </a:spcBef>
              <a:spcAft>
                <a:spcPts val="0"/>
              </a:spcAft>
              <a:buNone/>
            </a:pPr>
            <a:r>
              <a:rPr lang="en-US"/>
              <a:t>Breaching one security layer does not compromise the whole system</a:t>
            </a:r>
            <a:endParaRPr/>
          </a:p>
          <a:p>
            <a:pPr marL="0" lvl="0" indent="0" algn="l" rtl="0">
              <a:spcBef>
                <a:spcPts val="0"/>
              </a:spcBef>
              <a:spcAft>
                <a:spcPts val="0"/>
              </a:spcAft>
              <a:buNone/>
            </a:pPr>
            <a:r>
              <a:rPr lang="en-US"/>
              <a:t>Example of diversity</a:t>
            </a:r>
            <a:endParaRPr/>
          </a:p>
          <a:p>
            <a:pPr marL="628650" lvl="1" indent="0" algn="l" rtl="0">
              <a:spcBef>
                <a:spcPts val="0"/>
              </a:spcBef>
              <a:spcAft>
                <a:spcPts val="0"/>
              </a:spcAft>
              <a:buNone/>
            </a:pPr>
            <a:r>
              <a:rPr lang="en-US"/>
              <a:t>Using security products from different manufacturers</a:t>
            </a:r>
            <a:endParaRPr/>
          </a:p>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9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93</a:t>
            </a:fld>
            <a:endParaRPr/>
          </a:p>
        </p:txBody>
      </p:sp>
      <p:sp>
        <p:nvSpPr>
          <p:cNvPr id="967" name="Google Shape;967;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8" name="Google Shape;968;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Obscurity</a:t>
            </a:r>
            <a:endParaRPr/>
          </a:p>
          <a:p>
            <a:pPr marL="0" lvl="0" indent="0" algn="l" rtl="0">
              <a:spcBef>
                <a:spcPts val="0"/>
              </a:spcBef>
              <a:spcAft>
                <a:spcPts val="0"/>
              </a:spcAft>
              <a:buNone/>
            </a:pPr>
            <a:endParaRPr/>
          </a:p>
          <a:p>
            <a:pPr marL="0" lvl="0" indent="0" algn="l" rtl="0">
              <a:spcBef>
                <a:spcPts val="0"/>
              </a:spcBef>
              <a:spcAft>
                <a:spcPts val="0"/>
              </a:spcAft>
              <a:buNone/>
            </a:pPr>
            <a:r>
              <a:rPr lang="en-US"/>
              <a:t>Obscuring inside details to outsiders</a:t>
            </a:r>
            <a:endParaRPr/>
          </a:p>
          <a:p>
            <a:pPr marL="0" lvl="0" indent="0" algn="l" rtl="0">
              <a:spcBef>
                <a:spcPts val="0"/>
              </a:spcBef>
              <a:spcAft>
                <a:spcPts val="0"/>
              </a:spcAft>
              <a:buNone/>
            </a:pPr>
            <a:r>
              <a:rPr lang="en-US"/>
              <a:t>Example: not revealing details</a:t>
            </a:r>
            <a:endParaRPr/>
          </a:p>
          <a:p>
            <a:pPr marL="628650" lvl="1" indent="0" algn="l" rtl="0">
              <a:spcBef>
                <a:spcPts val="0"/>
              </a:spcBef>
              <a:spcAft>
                <a:spcPts val="0"/>
              </a:spcAft>
              <a:buNone/>
            </a:pPr>
            <a:r>
              <a:rPr lang="en-US"/>
              <a:t>Type of computer</a:t>
            </a:r>
            <a:endParaRPr/>
          </a:p>
          <a:p>
            <a:pPr marL="628650" lvl="1" indent="0" algn="l" rtl="0">
              <a:spcBef>
                <a:spcPts val="0"/>
              </a:spcBef>
              <a:spcAft>
                <a:spcPts val="0"/>
              </a:spcAft>
              <a:buNone/>
            </a:pPr>
            <a:r>
              <a:rPr lang="en-US"/>
              <a:t>Operating system version</a:t>
            </a:r>
            <a:endParaRPr/>
          </a:p>
          <a:p>
            <a:pPr marL="628650" lvl="1" indent="0" algn="l" rtl="0">
              <a:spcBef>
                <a:spcPts val="0"/>
              </a:spcBef>
              <a:spcAft>
                <a:spcPts val="0"/>
              </a:spcAft>
              <a:buNone/>
            </a:pPr>
            <a:r>
              <a:rPr lang="en-US"/>
              <a:t>Brand of software used</a:t>
            </a:r>
            <a:endParaRPr/>
          </a:p>
          <a:p>
            <a:pPr marL="0" lvl="0" indent="0" algn="l" rtl="0">
              <a:spcBef>
                <a:spcPts val="0"/>
              </a:spcBef>
              <a:spcAft>
                <a:spcPts val="0"/>
              </a:spcAft>
              <a:buNone/>
            </a:pPr>
            <a:r>
              <a:rPr lang="en-US"/>
              <a:t>Difficult for attacker to devise attack if system details are unknown</a:t>
            </a:r>
            <a:endParaRPr/>
          </a:p>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9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94</a:t>
            </a:fld>
            <a:endParaRPr/>
          </a:p>
        </p:txBody>
      </p:sp>
      <p:sp>
        <p:nvSpPr>
          <p:cNvPr id="976" name="Google Shape;976;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Simplicity</a:t>
            </a:r>
            <a:endParaRPr/>
          </a:p>
          <a:p>
            <a:pPr marL="0" lvl="0" indent="0" algn="l" rtl="0">
              <a:spcBef>
                <a:spcPts val="0"/>
              </a:spcBef>
              <a:spcAft>
                <a:spcPts val="0"/>
              </a:spcAft>
              <a:buSzPts val="1800"/>
              <a:buNone/>
            </a:pPr>
            <a:endParaRPr/>
          </a:p>
          <a:p>
            <a:pPr marL="0" lvl="0" indent="0" algn="l" rtl="0">
              <a:spcBef>
                <a:spcPts val="0"/>
              </a:spcBef>
              <a:spcAft>
                <a:spcPts val="0"/>
              </a:spcAft>
              <a:buNone/>
            </a:pPr>
            <a:r>
              <a:rPr lang="en-US"/>
              <a:t>Nature of information security is complex</a:t>
            </a:r>
            <a:endParaRPr/>
          </a:p>
          <a:p>
            <a:pPr marL="0" lvl="0" indent="0" algn="l" rtl="0">
              <a:spcBef>
                <a:spcPts val="0"/>
              </a:spcBef>
              <a:spcAft>
                <a:spcPts val="0"/>
              </a:spcAft>
              <a:buNone/>
            </a:pPr>
            <a:r>
              <a:rPr lang="en-US"/>
              <a:t>Complex security systems:</a:t>
            </a:r>
            <a:endParaRPr/>
          </a:p>
          <a:p>
            <a:pPr marL="628650" lvl="1" indent="0" algn="l" rtl="0">
              <a:spcBef>
                <a:spcPts val="0"/>
              </a:spcBef>
              <a:spcAft>
                <a:spcPts val="0"/>
              </a:spcAft>
              <a:buNone/>
            </a:pPr>
            <a:r>
              <a:rPr lang="en-US"/>
              <a:t>Can be difficult to understand and troubleshoot</a:t>
            </a:r>
            <a:endParaRPr/>
          </a:p>
          <a:p>
            <a:pPr marL="628650" lvl="1" indent="0" algn="l" rtl="0">
              <a:spcBef>
                <a:spcPts val="0"/>
              </a:spcBef>
              <a:spcAft>
                <a:spcPts val="0"/>
              </a:spcAft>
              <a:buNone/>
            </a:pPr>
            <a:r>
              <a:rPr lang="en-US"/>
              <a:t>Are often compromised for ease of use by trusted users</a:t>
            </a:r>
            <a:endParaRPr/>
          </a:p>
          <a:p>
            <a:pPr marL="0" lvl="0" indent="0" algn="l" rtl="0">
              <a:spcBef>
                <a:spcPts val="0"/>
              </a:spcBef>
              <a:spcAft>
                <a:spcPts val="0"/>
              </a:spcAft>
              <a:buNone/>
            </a:pPr>
            <a:r>
              <a:rPr lang="en-US"/>
              <a:t>A secure system should be simple from the inside</a:t>
            </a:r>
            <a:endParaRPr/>
          </a:p>
          <a:p>
            <a:pPr marL="628650" lvl="1" indent="0" algn="l" rtl="0">
              <a:spcBef>
                <a:spcPts val="0"/>
              </a:spcBef>
              <a:spcAft>
                <a:spcPts val="0"/>
              </a:spcAft>
              <a:buNone/>
            </a:pPr>
            <a:r>
              <a:rPr lang="en-US"/>
              <a:t>But complex from the outside</a:t>
            </a:r>
            <a:endParaRPr/>
          </a:p>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9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95</a:t>
            </a:fld>
            <a:endParaRPr/>
          </a:p>
        </p:txBody>
      </p:sp>
      <p:sp>
        <p:nvSpPr>
          <p:cNvPr id="985" name="Google Shape;985;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6" name="Google Shape;986;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Information security attacks have grown exponentially in recent years</a:t>
            </a:r>
            <a:endParaRPr/>
          </a:p>
          <a:p>
            <a:pPr marL="0" lvl="0" indent="0" algn="l" rtl="0">
              <a:spcBef>
                <a:spcPts val="0"/>
              </a:spcBef>
              <a:spcAft>
                <a:spcPts val="0"/>
              </a:spcAft>
              <a:buNone/>
            </a:pPr>
            <a:r>
              <a:rPr lang="en-US"/>
              <a:t>It is difficult to defend against today’s attacks</a:t>
            </a:r>
            <a:endParaRPr/>
          </a:p>
          <a:p>
            <a:pPr marL="0" lvl="0" indent="0" algn="l" rtl="0">
              <a:spcBef>
                <a:spcPts val="0"/>
              </a:spcBef>
              <a:spcAft>
                <a:spcPts val="0"/>
              </a:spcAft>
              <a:buNone/>
            </a:pPr>
            <a:r>
              <a:rPr lang="en-US"/>
              <a:t>Information security protects information’s integrity, confidentiality, and availability:</a:t>
            </a:r>
            <a:endParaRPr/>
          </a:p>
          <a:p>
            <a:pPr marL="628650" lvl="1" indent="0" algn="l" rtl="0">
              <a:spcBef>
                <a:spcPts val="0"/>
              </a:spcBef>
              <a:spcAft>
                <a:spcPts val="0"/>
              </a:spcAft>
              <a:buNone/>
            </a:pPr>
            <a:r>
              <a:rPr lang="en-US"/>
              <a:t>On devices that store, manipulate, and transmit information </a:t>
            </a:r>
            <a:endParaRPr/>
          </a:p>
          <a:p>
            <a:pPr marL="628650" lvl="1" indent="0" algn="l" rtl="0">
              <a:spcBef>
                <a:spcPts val="0"/>
              </a:spcBef>
              <a:spcAft>
                <a:spcPts val="0"/>
              </a:spcAft>
              <a:buNone/>
            </a:pPr>
            <a:r>
              <a:rPr lang="en-US"/>
              <a:t>Using products, people, and procedures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9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a:solidFill>
                  <a:srgbClr val="FFFFFF"/>
                </a:solidFill>
                <a:latin typeface="Times New Roman"/>
                <a:ea typeface="Times New Roman"/>
                <a:cs typeface="Times New Roman"/>
                <a:sym typeface="Times New Roman"/>
              </a:rPr>
              <a:t>96</a:t>
            </a:fld>
            <a:endParaRPr/>
          </a:p>
        </p:txBody>
      </p:sp>
      <p:sp>
        <p:nvSpPr>
          <p:cNvPr id="994" name="Google Shape;994;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5" name="Google Shape;995;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Main goals of information security</a:t>
            </a:r>
            <a:endParaRPr/>
          </a:p>
          <a:p>
            <a:pPr marL="628650" lvl="1" indent="0" algn="l" rtl="0">
              <a:spcBef>
                <a:spcPts val="0"/>
              </a:spcBef>
              <a:spcAft>
                <a:spcPts val="0"/>
              </a:spcAft>
              <a:buNone/>
            </a:pPr>
            <a:r>
              <a:rPr lang="en-US"/>
              <a:t>Prevent data theft</a:t>
            </a:r>
            <a:endParaRPr/>
          </a:p>
          <a:p>
            <a:pPr marL="628650" lvl="1" indent="0" algn="l" rtl="0">
              <a:spcBef>
                <a:spcPts val="0"/>
              </a:spcBef>
              <a:spcAft>
                <a:spcPts val="0"/>
              </a:spcAft>
              <a:buNone/>
            </a:pPr>
            <a:r>
              <a:rPr lang="en-US"/>
              <a:t>Thwart identity theft</a:t>
            </a:r>
            <a:endParaRPr/>
          </a:p>
          <a:p>
            <a:pPr marL="628650" lvl="1" indent="0" algn="l" rtl="0">
              <a:spcBef>
                <a:spcPts val="0"/>
              </a:spcBef>
              <a:spcAft>
                <a:spcPts val="0"/>
              </a:spcAft>
              <a:buNone/>
            </a:pPr>
            <a:r>
              <a:rPr lang="en-US"/>
              <a:t>Avoid legal consequences of not securing information</a:t>
            </a:r>
            <a:endParaRPr/>
          </a:p>
          <a:p>
            <a:pPr marL="628650" lvl="1" indent="0" algn="l" rtl="0">
              <a:spcBef>
                <a:spcPts val="0"/>
              </a:spcBef>
              <a:spcAft>
                <a:spcPts val="0"/>
              </a:spcAft>
              <a:buNone/>
            </a:pPr>
            <a:r>
              <a:rPr lang="en-US"/>
              <a:t>Maintain productivity</a:t>
            </a:r>
            <a:endParaRPr/>
          </a:p>
          <a:p>
            <a:pPr marL="628650" lvl="1" indent="0" algn="l" rtl="0">
              <a:spcBef>
                <a:spcPts val="0"/>
              </a:spcBef>
              <a:spcAft>
                <a:spcPts val="0"/>
              </a:spcAft>
              <a:buNone/>
            </a:pPr>
            <a:r>
              <a:rPr lang="en-US"/>
              <a:t>Foil cyberterrorism</a:t>
            </a:r>
            <a:endParaRPr/>
          </a:p>
          <a:p>
            <a:pPr marL="0" lvl="0" indent="0" algn="l" rtl="0">
              <a:spcBef>
                <a:spcPts val="0"/>
              </a:spcBef>
              <a:spcAft>
                <a:spcPts val="0"/>
              </a:spcAft>
              <a:buNone/>
            </a:pPr>
            <a:r>
              <a:rPr lang="en-US"/>
              <a:t>Different types of people with different motivations conduct computer attacks</a:t>
            </a:r>
            <a:endParaRPr/>
          </a:p>
          <a:p>
            <a:pPr marL="0" lvl="0" indent="0" algn="l" rtl="0">
              <a:spcBef>
                <a:spcPts val="0"/>
              </a:spcBef>
              <a:spcAft>
                <a:spcPts val="0"/>
              </a:spcAft>
              <a:buNone/>
            </a:pPr>
            <a:r>
              <a:rPr lang="en-US"/>
              <a:t>An attack has seven general steps known as the Cyber Kill Chain</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2"/>
          <p:cNvSpPr txBox="1">
            <a:spLocks noGrp="1"/>
          </p:cNvSpPr>
          <p:nvPr>
            <p:ph type="ftr" idx="1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077200" y="6324600"/>
            <a:ext cx="533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4"/>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6"/>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17"/>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18"/>
          <p:cNvSpPr>
            <a:spLocks noGrp="1"/>
          </p:cNvSpPr>
          <p:nvPr>
            <p:ph type="pic" idx="2"/>
          </p:nvPr>
        </p:nvSpPr>
        <p:spPr>
          <a:xfrm>
            <a:off x="1792288" y="612775"/>
            <a:ext cx="5486400" cy="4114800"/>
          </a:xfrm>
          <a:prstGeom prst="rect">
            <a:avLst/>
          </a:prstGeom>
          <a:noFill/>
          <a:ln>
            <a:noFill/>
          </a:ln>
        </p:spPr>
      </p:sp>
      <p:sp>
        <p:nvSpPr>
          <p:cNvPr id="105" name="Google Shape;105;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06" name="Google Shape;106;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112" name="Google Shape;112;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113" name="Google Shape;113;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128" name="Google Shape;128;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129" name="Google Shape;129;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130" name="Google Shape;130;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131" name="Google Shape;131;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p23"/>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37" name="Google Shape;137;p23"/>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38" name="Google Shape;138;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144" name="Google Shape;144;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9" name="Google Shape;149;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3"/>
        <p:cNvGrpSpPr/>
        <p:nvPr/>
      </p:nvGrpSpPr>
      <p:grpSpPr>
        <a:xfrm>
          <a:off x="0" y="0"/>
          <a:ext cx="0" cy="0"/>
          <a:chOff x="0" y="0"/>
          <a:chExt cx="0" cy="0"/>
        </a:xfrm>
      </p:grpSpPr>
      <p:sp>
        <p:nvSpPr>
          <p:cNvPr id="154" name="Google Shape;154;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5" name="Google Shape;155;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20"/>
              </a:spcBef>
              <a:spcAft>
                <a:spcPts val="0"/>
              </a:spcAft>
              <a:buClr>
                <a:srgbClr val="222222"/>
              </a:buClr>
              <a:buSzPts val="2600"/>
              <a:buFont typeface="Arial"/>
              <a:buNone/>
              <a:defRPr/>
            </a:lvl1pPr>
            <a:lvl2pPr lvl="1" algn="ctr">
              <a:spcBef>
                <a:spcPts val="480"/>
              </a:spcBef>
              <a:spcAft>
                <a:spcPts val="0"/>
              </a:spcAft>
              <a:buClr>
                <a:srgbClr val="222222"/>
              </a:buClr>
              <a:buSzPts val="2400"/>
              <a:buFont typeface="Arial"/>
              <a:buNone/>
              <a:defRPr/>
            </a:lvl2pPr>
            <a:lvl3pPr lvl="2" algn="ctr">
              <a:spcBef>
                <a:spcPts val="440"/>
              </a:spcBef>
              <a:spcAft>
                <a:spcPts val="0"/>
              </a:spcAft>
              <a:buClr>
                <a:srgbClr val="222222"/>
              </a:buClr>
              <a:buSzPts val="2200"/>
              <a:buFont typeface="Arial"/>
              <a:buNone/>
              <a:defRPr/>
            </a:lvl3pPr>
            <a:lvl4pPr lvl="3" algn="ctr">
              <a:spcBef>
                <a:spcPts val="440"/>
              </a:spcBef>
              <a:spcAft>
                <a:spcPts val="0"/>
              </a:spcAft>
              <a:buClr>
                <a:srgbClr val="222222"/>
              </a:buClr>
              <a:buSzPts val="2200"/>
              <a:buFont typeface="Arial"/>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
        <p:nvSpPr>
          <p:cNvPr id="156" name="Google Shape;156;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
          <p:cNvSpPr>
            <a:spLocks noGrp="1"/>
          </p:cNvSpPr>
          <p:nvPr>
            <p:ph type="pic" idx="2"/>
          </p:nvPr>
        </p:nvSpPr>
        <p:spPr>
          <a:xfrm>
            <a:off x="1792288" y="612775"/>
            <a:ext cx="5486400" cy="4114800"/>
          </a:xfrm>
          <a:prstGeom prst="rect">
            <a:avLst/>
          </a:prstGeom>
          <a:noFill/>
          <a:ln>
            <a:noFill/>
          </a:ln>
        </p:spPr>
      </p:sp>
      <p:sp>
        <p:nvSpPr>
          <p:cNvPr id="31" name="Google Shape;31;p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2" name="Google Shape;32;p5"/>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37" name="Google Shape;37;p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8" name="Google Shape;38;p6"/>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7"/>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6" name="Google Shape;46;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7" name="Google Shape;47;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8" name="Google Shape;48;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9" name="Google Shape;49;p8"/>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60" name="Google Shape;60;p10"/>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2000"/>
              <a:buFont typeface="Arial"/>
              <a:buNone/>
              <a:defRPr sz="20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ftr" idx="11"/>
          </p:nvPr>
        </p:nvSpPr>
        <p:spPr>
          <a:xfrm>
            <a:off x="533400" y="6324600"/>
            <a:ext cx="5867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sldNum" idx="12"/>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2000"/>
              <a:buFont typeface="Arial"/>
              <a:buNone/>
              <a:defRPr sz="20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64" name="Google Shape;64;p1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5" name="Google Shape;65;p11"/>
          <p:cNvSpPr txBox="1">
            <a:spLocks noGrp="1"/>
          </p:cNvSpPr>
          <p:nvPr>
            <p:ph type="ftr" idx="1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6" name="Google Shape;66;p11"/>
          <p:cNvSpPr txBox="1">
            <a:spLocks noGrp="1"/>
          </p:cNvSpPr>
          <p:nvPr>
            <p:ph type="sldNum" idx="12"/>
          </p:nvPr>
        </p:nvSpPr>
        <p:spPr>
          <a:xfrm>
            <a:off x="8077200" y="6324600"/>
            <a:ext cx="5334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4" name="Google Shape;74;p1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6" name="Google Shape;76;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7" name="Google Shape;77;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6" name="Google Shape;86;p1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Google Shape;87;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8" name="Google Shape;8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9" name="Google Shape;89;p1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image" Target="../media/image22.jp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5.xml"/><Relationship Id="rId1" Type="http://schemas.openxmlformats.org/officeDocument/2006/relationships/slideLayout" Target="../slideLayouts/slideLayout10.xml"/><Relationship Id="rId4" Type="http://schemas.openxmlformats.org/officeDocument/2006/relationships/image" Target="../media/image41.jp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164" name="Google Shape;164;p27"/>
          <p:cNvSpPr txBox="1"/>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2000"/>
              <a:buFont typeface="Arial"/>
              <a:buNone/>
            </a:pPr>
            <a:fld id="{00000000-1234-1234-1234-123412341234}" type="slidenum">
              <a:rPr lang="en-US" sz="2000" b="0" i="0" u="none" strike="noStrike" cap="none">
                <a:solidFill>
                  <a:srgbClr val="222222"/>
                </a:solidFill>
                <a:latin typeface="Arial"/>
                <a:ea typeface="Arial"/>
                <a:cs typeface="Arial"/>
                <a:sym typeface="Arial"/>
              </a:rPr>
              <a:t>1</a:t>
            </a:fld>
            <a:endParaRPr/>
          </a:p>
        </p:txBody>
      </p:sp>
      <p:sp>
        <p:nvSpPr>
          <p:cNvPr id="165" name="Google Shape;165;p27"/>
          <p:cNvSpPr txBox="1"/>
          <p:nvPr/>
        </p:nvSpPr>
        <p:spPr>
          <a:xfrm>
            <a:off x="457200" y="5257800"/>
            <a:ext cx="8077200" cy="1447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222222"/>
              </a:buClr>
              <a:buSzPts val="3400"/>
              <a:buFont typeface="Arial"/>
              <a:buNone/>
            </a:pPr>
            <a:r>
              <a:rPr lang="sv-SE" sz="3400" b="1" i="1" u="none" strike="noStrike" cap="none" dirty="0">
                <a:solidFill>
                  <a:srgbClr val="222222"/>
                </a:solidFill>
                <a:latin typeface="Arial"/>
                <a:ea typeface="Arial"/>
                <a:cs typeface="Arial"/>
                <a:sym typeface="Arial"/>
              </a:rPr>
              <a:t>Information Security</a:t>
            </a:r>
            <a:endParaRPr dirty="0"/>
          </a:p>
          <a:p>
            <a:pPr marL="0" marR="0" lvl="0" indent="0" algn="ctr" rtl="0">
              <a:lnSpc>
                <a:spcPct val="90000"/>
              </a:lnSpc>
              <a:spcBef>
                <a:spcPts val="560"/>
              </a:spcBef>
              <a:spcAft>
                <a:spcPts val="0"/>
              </a:spcAft>
              <a:buClr>
                <a:srgbClr val="222222"/>
              </a:buClr>
              <a:buSzPts val="2800"/>
              <a:buFont typeface="Arial"/>
              <a:buNone/>
            </a:pPr>
            <a:r>
              <a:rPr lang="sv-SE" sz="2800" b="0" i="0" u="none" strike="noStrike" cap="none" dirty="0">
                <a:solidFill>
                  <a:srgbClr val="222222"/>
                </a:solidFill>
                <a:latin typeface="Arial"/>
                <a:ea typeface="Arial"/>
                <a:cs typeface="Arial"/>
                <a:sym typeface="Arial"/>
              </a:rPr>
              <a:t>Mr. Muhammad Hassan</a:t>
            </a:r>
            <a:endParaRPr dirty="0"/>
          </a:p>
          <a:p>
            <a:pPr marL="0" marR="0" lvl="0" indent="0" algn="ctr" rtl="0">
              <a:lnSpc>
                <a:spcPct val="90000"/>
              </a:lnSpc>
              <a:spcBef>
                <a:spcPts val="400"/>
              </a:spcBef>
              <a:spcAft>
                <a:spcPts val="0"/>
              </a:spcAft>
              <a:buClr>
                <a:srgbClr val="222222"/>
              </a:buClr>
              <a:buSzPts val="2000"/>
              <a:buFont typeface="Arial"/>
              <a:buNone/>
            </a:pPr>
            <a:r>
              <a:rPr lang="en-US" sz="2000" b="0" i="1" u="none" strike="noStrike" cap="none" dirty="0">
                <a:solidFill>
                  <a:srgbClr val="222222"/>
                </a:solidFill>
                <a:latin typeface="Arial"/>
                <a:ea typeface="Arial"/>
                <a:cs typeface="Arial"/>
                <a:sym typeface="Arial"/>
              </a:rPr>
              <a:t>Hassan.aridian2014@gmail.com</a:t>
            </a:r>
            <a:endParaRPr dirty="0"/>
          </a:p>
        </p:txBody>
      </p:sp>
      <p:pic>
        <p:nvPicPr>
          <p:cNvPr id="166" name="Google Shape;166;p27" descr="Image result for Cyberspace"/>
          <p:cNvPicPr preferRelativeResize="0"/>
          <p:nvPr/>
        </p:nvPicPr>
        <p:blipFill rotWithShape="1">
          <a:blip r:embed="rId3">
            <a:alphaModFix/>
          </a:blip>
          <a:srcRect/>
          <a:stretch/>
        </p:blipFill>
        <p:spPr>
          <a:xfrm>
            <a:off x="0" y="0"/>
            <a:ext cx="7469187" cy="510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Sony Corporation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Japanese multinational corporation founded in 1946 that focuses on electronics, games, entertainment, and financial services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Employs about 146,300 people and has annual revenues of about $72.3 billion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Sony is widely known for its televisions, digital imaging, audio/video hardware, PCs, semiconductors, electronic components, and gaming platform. </a:t>
            </a:r>
            <a:endParaRPr/>
          </a:p>
        </p:txBody>
      </p:sp>
      <p:sp>
        <p:nvSpPr>
          <p:cNvPr id="237" name="Google Shape;237;p3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10</a:t>
            </a:fld>
            <a:endParaRPr/>
          </a:p>
        </p:txBody>
      </p:sp>
      <p:sp>
        <p:nvSpPr>
          <p:cNvPr id="238" name="Google Shape;238;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Sony Data Breaches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body" idx="1"/>
          </p:nvPr>
        </p:nvSpPr>
        <p:spPr>
          <a:xfrm>
            <a:off x="457200" y="1481137"/>
            <a:ext cx="8229600" cy="48434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The First Attack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April 17-19, 2011</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Attacks happened a few weeks after the large earthquake, tsunami, and reactor meltdowns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Used SQL injection to steal 77 million accounts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Turned off access to PlayStation Network (PSN)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Publicly acknowledges intrusion a week after the intrusion, on April 26</a:t>
            </a:r>
            <a:r>
              <a:rPr lang="en-US" sz="2400" b="0" i="0" u="none" strike="noStrike" cap="none" baseline="30000">
                <a:solidFill>
                  <a:srgbClr val="222222"/>
                </a:solidFill>
                <a:latin typeface="Arial"/>
                <a:ea typeface="Arial"/>
                <a:cs typeface="Arial"/>
                <a:sym typeface="Arial"/>
              </a:rPr>
              <a:t>th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CEO, Kazuo Hirai, issues public apology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Hacking group “Anonymous” is suspected</a:t>
            </a:r>
            <a:endParaRPr/>
          </a:p>
        </p:txBody>
      </p:sp>
      <p:sp>
        <p:nvSpPr>
          <p:cNvPr id="244" name="Google Shape;244;p3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11</a:t>
            </a:fld>
            <a:endParaRPr/>
          </a:p>
        </p:txBody>
      </p:sp>
      <p:sp>
        <p:nvSpPr>
          <p:cNvPr id="245" name="Google Shape;245;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1.1: The Sony Data Breaches</a:t>
            </a:r>
            <a:endParaRPr/>
          </a:p>
        </p:txBody>
      </p:sp>
      <p:pic>
        <p:nvPicPr>
          <p:cNvPr id="246" name="Google Shape;246;p37" descr="Image result for Anonymous"/>
          <p:cNvPicPr preferRelativeResize="0"/>
          <p:nvPr/>
        </p:nvPicPr>
        <p:blipFill rotWithShape="1">
          <a:blip r:embed="rId3">
            <a:alphaModFix/>
          </a:blip>
          <a:srcRect/>
          <a:stretch/>
        </p:blipFill>
        <p:spPr>
          <a:xfrm>
            <a:off x="7391400" y="4495800"/>
            <a:ext cx="1524000" cy="152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457200" y="1481137"/>
            <a:ext cx="8229600" cy="48434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The Second Attack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1</a:t>
            </a:r>
            <a:r>
              <a:rPr lang="en-US" sz="2400" b="0" i="0" u="none" strike="noStrike" cap="none" baseline="30000">
                <a:solidFill>
                  <a:srgbClr val="222222"/>
                </a:solidFill>
                <a:latin typeface="Arial"/>
                <a:ea typeface="Arial"/>
                <a:cs typeface="Arial"/>
                <a:sym typeface="Arial"/>
              </a:rPr>
              <a:t>st</a:t>
            </a:r>
            <a:r>
              <a:rPr lang="en-US" sz="2400" b="0" i="0" u="none" strike="noStrike" cap="none">
                <a:solidFill>
                  <a:srgbClr val="222222"/>
                </a:solidFill>
                <a:latin typeface="Arial"/>
                <a:ea typeface="Arial"/>
                <a:cs typeface="Arial"/>
                <a:sym typeface="Arial"/>
              </a:rPr>
              <a:t>, 2011 – Sony Online Entertainment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Similar SQL injection attack used to steal additional 24.6 million accounts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Turned off access to all Sony Online Entertainment servers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CEO, Kazuo Hirai, issues written response to US Congress (May 4</a:t>
            </a:r>
            <a:r>
              <a:rPr lang="en-US" sz="2400" b="0" i="0" u="none" strike="noStrike" cap="none" baseline="30000">
                <a:solidFill>
                  <a:srgbClr val="222222"/>
                </a:solidFill>
                <a:latin typeface="Arial"/>
                <a:ea typeface="Arial"/>
                <a:cs typeface="Arial"/>
                <a:sym typeface="Arial"/>
              </a:rPr>
              <a:t>th</a:t>
            </a:r>
            <a:r>
              <a:rPr lang="en-US" sz="2400" b="0" i="0" u="none" strike="noStrike" cap="none">
                <a:solidFill>
                  <a:srgbClr val="222222"/>
                </a:solidFill>
                <a:latin typeface="Arial"/>
                <a:ea typeface="Arial"/>
                <a:cs typeface="Arial"/>
                <a:sym typeface="Arial"/>
              </a:rPr>
              <a:t>) about steps to prevent future attacks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Some PSN services start to come online on May 15</a:t>
            </a:r>
            <a:r>
              <a:rPr lang="en-US" sz="2400" b="0" i="0" u="none" strike="noStrike" cap="none" baseline="30000">
                <a:solidFill>
                  <a:srgbClr val="222222"/>
                </a:solidFill>
                <a:latin typeface="Arial"/>
                <a:ea typeface="Arial"/>
                <a:cs typeface="Arial"/>
                <a:sym typeface="Arial"/>
              </a:rPr>
              <a:t>th</a:t>
            </a:r>
            <a:endParaRPr/>
          </a:p>
        </p:txBody>
      </p:sp>
      <p:sp>
        <p:nvSpPr>
          <p:cNvPr id="252" name="Google Shape;252;p3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12</a:t>
            </a:fld>
            <a:endParaRPr/>
          </a:p>
        </p:txBody>
      </p:sp>
      <p:sp>
        <p:nvSpPr>
          <p:cNvPr id="253" name="Google Shape;253;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Sony Data Breaches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body" idx="1"/>
          </p:nvPr>
        </p:nvSpPr>
        <p:spPr>
          <a:xfrm>
            <a:off x="457200" y="1481137"/>
            <a:ext cx="8229600" cy="48434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The Third Attack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June 2</a:t>
            </a:r>
            <a:r>
              <a:rPr lang="en-US" sz="2400" b="0" i="0" u="none" strike="noStrike" cap="none" baseline="30000">
                <a:solidFill>
                  <a:srgbClr val="222222"/>
                </a:solidFill>
                <a:latin typeface="Arial"/>
                <a:ea typeface="Arial"/>
                <a:cs typeface="Arial"/>
                <a:sym typeface="Arial"/>
              </a:rPr>
              <a:t>nd</a:t>
            </a:r>
            <a:r>
              <a:rPr lang="en-US" sz="2400" b="0" i="0" u="none" strike="noStrike" cap="none">
                <a:solidFill>
                  <a:srgbClr val="222222"/>
                </a:solidFill>
                <a:latin typeface="Arial"/>
                <a:ea typeface="Arial"/>
                <a:cs typeface="Arial"/>
                <a:sym typeface="Arial"/>
              </a:rPr>
              <a:t>, 2011 – SonyPictures.com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Similar SQL injection attack used to steal additional 1 million accounts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SonyPictures.com is immediately shut down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Hacking group LulzSec claims responsibility and issues press statement</a:t>
            </a:r>
            <a:endParaRPr/>
          </a:p>
        </p:txBody>
      </p:sp>
      <p:sp>
        <p:nvSpPr>
          <p:cNvPr id="259" name="Google Shape;259;p3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13</a:t>
            </a:fld>
            <a:endParaRPr/>
          </a:p>
        </p:txBody>
      </p:sp>
      <p:sp>
        <p:nvSpPr>
          <p:cNvPr id="260" name="Google Shape;260;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Sony Data Breaches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body" idx="1"/>
          </p:nvPr>
        </p:nvSpPr>
        <p:spPr>
          <a:xfrm>
            <a:off x="609600" y="1524000"/>
            <a:ext cx="8229600" cy="68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LulzSec press statement</a:t>
            </a:r>
            <a:endParaRPr/>
          </a:p>
        </p:txBody>
      </p:sp>
      <p:sp>
        <p:nvSpPr>
          <p:cNvPr id="266" name="Google Shape;266;p40"/>
          <p:cNvSpPr txBox="1"/>
          <p:nvPr/>
        </p:nvSpPr>
        <p:spPr>
          <a:xfrm>
            <a:off x="605118" y="477558"/>
            <a:ext cx="8229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2"/>
              </a:buClr>
              <a:buSzPts val="3200"/>
              <a:buFont typeface="Arial"/>
              <a:buNone/>
            </a:pPr>
            <a:r>
              <a:rPr lang="en-US" sz="3200" b="0" i="0" u="none" strike="noStrike" cap="none">
                <a:solidFill>
                  <a:schemeClr val="dk2"/>
                </a:solidFill>
                <a:latin typeface="Arial"/>
                <a:ea typeface="Arial"/>
                <a:cs typeface="Arial"/>
                <a:sym typeface="Arial"/>
              </a:rPr>
              <a:t>The Sony Data Breaches</a:t>
            </a:r>
            <a:endParaRPr sz="3200" b="0" i="0" u="none" strike="noStrike" cap="none">
              <a:solidFill>
                <a:schemeClr val="dk2"/>
              </a:solidFill>
              <a:latin typeface="Arial"/>
              <a:ea typeface="Arial"/>
              <a:cs typeface="Arial"/>
              <a:sym typeface="Arial"/>
            </a:endParaRPr>
          </a:p>
        </p:txBody>
      </p:sp>
      <p:sp>
        <p:nvSpPr>
          <p:cNvPr id="267" name="Google Shape;267;p40"/>
          <p:cNvSpPr txBox="1"/>
          <p:nvPr/>
        </p:nvSpPr>
        <p:spPr>
          <a:xfrm>
            <a:off x="838200" y="2133600"/>
            <a:ext cx="7924800" cy="3478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“Greetings folks. We're LulzSec, and welcome to Sownage. Enclosed you will find various collections of data stolen from internal Sony networks and websites, all of which we accessed easily and without the need for outside support or money.</a:t>
            </a:r>
            <a:endParaRPr/>
          </a:p>
          <a:p>
            <a:pPr marL="0" marR="0" lvl="0" indent="0" algn="l" rtl="0">
              <a:lnSpc>
                <a:spcPct val="100000"/>
              </a:lnSpc>
              <a:spcBef>
                <a:spcPts val="0"/>
              </a:spcBef>
              <a:spcAft>
                <a:spcPts val="0"/>
              </a:spcAft>
              <a:buClr>
                <a:srgbClr val="FFFFFF"/>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We recently broke into SonyPictures.com and compromised over 1,000,000 users' personal information, including passwords, email addresses, home addresses, dates of birth, and all Sony opt-in data associated with their accounts. Among other things, we also compromised all admin details of Sony Pictures (including passwords) along with 75,000 ‘music codes’ and 3.5 million ‘music coupons’.”</a:t>
            </a:r>
            <a:endParaRPr/>
          </a:p>
        </p:txBody>
      </p:sp>
      <p:sp>
        <p:nvSpPr>
          <p:cNvPr id="268" name="Google Shape;268;p40"/>
          <p:cNvSpPr txBox="1"/>
          <p:nvPr/>
        </p:nvSpPr>
        <p:spPr>
          <a:xfrm>
            <a:off x="152400" y="6172200"/>
            <a:ext cx="838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Sony Data Breaches</a:t>
            </a:r>
            <a:endParaRPr/>
          </a:p>
        </p:txBody>
      </p:sp>
      <p:pic>
        <p:nvPicPr>
          <p:cNvPr id="274" name="Google Shape;274;p41"/>
          <p:cNvPicPr preferRelativeResize="0"/>
          <p:nvPr/>
        </p:nvPicPr>
        <p:blipFill rotWithShape="1">
          <a:blip r:embed="rId3">
            <a:alphaModFix/>
          </a:blip>
          <a:srcRect l="21240" t="38363" r="14924" b="24754"/>
          <a:stretch/>
        </p:blipFill>
        <p:spPr>
          <a:xfrm>
            <a:off x="2362200" y="2695575"/>
            <a:ext cx="3781425" cy="1190625"/>
          </a:xfrm>
          <a:prstGeom prst="rect">
            <a:avLst/>
          </a:prstGeom>
          <a:noFill/>
          <a:ln>
            <a:noFill/>
          </a:ln>
        </p:spPr>
      </p:pic>
      <p:sp>
        <p:nvSpPr>
          <p:cNvPr id="275" name="Google Shape;275;p41"/>
          <p:cNvSpPr txBox="1">
            <a:spLocks noGrp="1"/>
          </p:cNvSpPr>
          <p:nvPr>
            <p:ph type="body" idx="1"/>
          </p:nvPr>
        </p:nvSpPr>
        <p:spPr>
          <a:xfrm>
            <a:off x="609600" y="1524000"/>
            <a:ext cx="8229600" cy="426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SQL statement below shows parameters passed to a database for a </a:t>
            </a:r>
            <a:r>
              <a:rPr lang="en-US" sz="2600" b="1" i="1" u="none">
                <a:solidFill>
                  <a:srgbClr val="222222"/>
                </a:solidFill>
                <a:latin typeface="Arial"/>
                <a:ea typeface="Arial"/>
                <a:cs typeface="Arial"/>
                <a:sym typeface="Arial"/>
              </a:rPr>
              <a:t>legitimate</a:t>
            </a:r>
            <a:r>
              <a:rPr lang="en-US" sz="2600" b="1" i="0" u="none">
                <a:solidFill>
                  <a:srgbClr val="222222"/>
                </a:solidFill>
                <a:latin typeface="Arial"/>
                <a:ea typeface="Arial"/>
                <a:cs typeface="Arial"/>
                <a:sym typeface="Arial"/>
              </a:rPr>
              <a:t> login</a:t>
            </a:r>
            <a:endParaRPr/>
          </a:p>
          <a:p>
            <a:pPr marL="342900" marR="0" lvl="0" indent="-177800" algn="l" rtl="0">
              <a:lnSpc>
                <a:spcPct val="100000"/>
              </a:lnSpc>
              <a:spcBef>
                <a:spcPts val="520"/>
              </a:spcBef>
              <a:spcAft>
                <a:spcPts val="0"/>
              </a:spcAft>
              <a:buClr>
                <a:srgbClr val="222222"/>
              </a:buClr>
              <a:buSzPts val="2600"/>
              <a:buFont typeface="Arial"/>
              <a:buNone/>
            </a:pPr>
            <a:endParaRPr sz="2600" b="1" i="0" u="none">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1" i="0" u="none">
              <a:solidFill>
                <a:srgbClr val="222222"/>
              </a:solidFill>
              <a:latin typeface="Arial"/>
              <a:ea typeface="Arial"/>
              <a:cs typeface="Arial"/>
              <a:sym typeface="Arial"/>
            </a:endParaRPr>
          </a:p>
          <a:p>
            <a:pPr marL="342900" marR="0" lvl="0" indent="-247650" algn="l" rtl="0">
              <a:lnSpc>
                <a:spcPct val="100000"/>
              </a:lnSpc>
              <a:spcBef>
                <a:spcPts val="300"/>
              </a:spcBef>
              <a:spcAft>
                <a:spcPts val="0"/>
              </a:spcAft>
              <a:buClr>
                <a:srgbClr val="222222"/>
              </a:buClr>
              <a:buSzPts val="1500"/>
              <a:buFont typeface="Arial"/>
              <a:buNone/>
            </a:pPr>
            <a:endParaRPr sz="1500" b="0" i="0" u="none">
              <a:solidFill>
                <a:srgbClr val="222222"/>
              </a:solidFill>
              <a:latin typeface="Arial"/>
              <a:ea typeface="Arial"/>
              <a:cs typeface="Arial"/>
              <a:sym typeface="Arial"/>
            </a:endParaRPr>
          </a:p>
          <a:p>
            <a:pPr marL="342900" marR="0" lvl="0" indent="-247650" algn="l" rtl="0">
              <a:lnSpc>
                <a:spcPct val="100000"/>
              </a:lnSpc>
              <a:spcBef>
                <a:spcPts val="300"/>
              </a:spcBef>
              <a:spcAft>
                <a:spcPts val="0"/>
              </a:spcAft>
              <a:buClr>
                <a:srgbClr val="222222"/>
              </a:buClr>
              <a:buSzPts val="1500"/>
              <a:buFont typeface="Arial"/>
              <a:buNone/>
            </a:pPr>
            <a:endParaRPr sz="1500" b="0" i="0" u="none">
              <a:solidFill>
                <a:srgbClr val="222222"/>
              </a:solidFill>
              <a:latin typeface="Arial"/>
              <a:ea typeface="Arial"/>
              <a:cs typeface="Arial"/>
              <a:sym typeface="Arial"/>
            </a:endParaRPr>
          </a:p>
          <a:p>
            <a:pPr marL="342900" marR="0" lvl="0" indent="-247650" algn="l" rtl="0">
              <a:lnSpc>
                <a:spcPct val="100000"/>
              </a:lnSpc>
              <a:spcBef>
                <a:spcPts val="300"/>
              </a:spcBef>
              <a:spcAft>
                <a:spcPts val="0"/>
              </a:spcAft>
              <a:buClr>
                <a:srgbClr val="222222"/>
              </a:buClr>
              <a:buSzPts val="1500"/>
              <a:buFont typeface="Arial"/>
              <a:buNone/>
            </a:pPr>
            <a:endParaRPr sz="1500" b="0" i="0" u="none">
              <a:solidFill>
                <a:srgbClr val="222222"/>
              </a:solidFill>
              <a:latin typeface="Arial"/>
              <a:ea typeface="Arial"/>
              <a:cs typeface="Arial"/>
              <a:sym typeface="Arial"/>
            </a:endParaRPr>
          </a:p>
          <a:p>
            <a:pPr marL="342900" marR="0" lvl="0" indent="-342900" algn="l" rtl="0">
              <a:lnSpc>
                <a:spcPct val="100000"/>
              </a:lnSpc>
              <a:spcBef>
                <a:spcPts val="300"/>
              </a:spcBef>
              <a:spcAft>
                <a:spcPts val="0"/>
              </a:spcAft>
              <a:buClr>
                <a:srgbClr val="222222"/>
              </a:buClr>
              <a:buSzPts val="1500"/>
              <a:buFont typeface="Arial"/>
              <a:buChar char="•"/>
            </a:pPr>
            <a:r>
              <a:rPr lang="en-US" sz="1500" b="0" i="0" u="none">
                <a:solidFill>
                  <a:srgbClr val="222222"/>
                </a:solidFill>
                <a:latin typeface="Arial"/>
                <a:ea typeface="Arial"/>
                <a:cs typeface="Arial"/>
                <a:sym typeface="Arial"/>
              </a:rPr>
              <a:t>SELECT FROM Users WHERE username=‘</a:t>
            </a:r>
            <a:r>
              <a:rPr lang="en-US" sz="1500" b="1" i="0" u="none">
                <a:solidFill>
                  <a:srgbClr val="222222"/>
                </a:solidFill>
                <a:latin typeface="Arial"/>
                <a:ea typeface="Arial"/>
                <a:cs typeface="Arial"/>
                <a:sym typeface="Arial"/>
              </a:rPr>
              <a:t>boyle02</a:t>
            </a:r>
            <a:r>
              <a:rPr lang="en-US" sz="1500" b="0" i="0" u="none">
                <a:solidFill>
                  <a:srgbClr val="222222"/>
                </a:solidFill>
                <a:latin typeface="Arial"/>
                <a:ea typeface="Arial"/>
                <a:cs typeface="Arial"/>
                <a:sym typeface="Arial"/>
              </a:rPr>
              <a:t>’ AND password=‘</a:t>
            </a:r>
            <a:r>
              <a:rPr lang="en-US" sz="1500" b="1" i="0" u="none">
                <a:solidFill>
                  <a:srgbClr val="222222"/>
                </a:solidFill>
                <a:latin typeface="Arial"/>
                <a:ea typeface="Arial"/>
                <a:cs typeface="Arial"/>
                <a:sym typeface="Arial"/>
              </a:rPr>
              <a:t>12345678</a:t>
            </a:r>
            <a:r>
              <a:rPr lang="en-US" sz="1500" b="0" i="0" u="none">
                <a:solidFill>
                  <a:srgbClr val="222222"/>
                </a:solidFill>
                <a:latin typeface="Arial"/>
                <a:ea typeface="Arial"/>
                <a:cs typeface="Arial"/>
                <a:sym typeface="Arial"/>
              </a:rPr>
              <a:t>’;</a:t>
            </a:r>
            <a:endParaRPr/>
          </a:p>
        </p:txBody>
      </p:sp>
      <p:sp>
        <p:nvSpPr>
          <p:cNvPr id="276" name="Google Shape;276;p41"/>
          <p:cNvSpPr txBox="1"/>
          <p:nvPr/>
        </p:nvSpPr>
        <p:spPr>
          <a:xfrm>
            <a:off x="152400" y="6172200"/>
            <a:ext cx="838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Lucida Sans"/>
              <a:buNone/>
            </a:pPr>
            <a:r>
              <a:rPr lang="en-US" sz="1400" b="0" i="0" u="none">
                <a:solidFill>
                  <a:schemeClr val="lt1"/>
                </a:solidFill>
                <a:latin typeface="Lucida Sans"/>
                <a:ea typeface="Lucida Sans"/>
                <a:cs typeface="Lucida Sans"/>
                <a:sym typeface="Lucida Sans"/>
              </a:rPr>
              <a:t>1-</a:t>
            </a:r>
            <a:fld id="{00000000-1234-1234-1234-123412341234}" type="slidenum">
              <a:rPr lang="en-US" sz="1400" b="0" i="0" u="none">
                <a:solidFill>
                  <a:schemeClr val="lt1"/>
                </a:solidFill>
                <a:latin typeface="Lucida Sans"/>
                <a:ea typeface="Lucida Sans"/>
                <a:cs typeface="Lucida Sans"/>
                <a:sym typeface="Lucida Sans"/>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390525"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2400"/>
              <a:buFont typeface="Arial"/>
              <a:buNone/>
            </a:pPr>
            <a:r>
              <a:rPr lang="en-US" sz="2400" b="1" i="0" u="none">
                <a:solidFill>
                  <a:srgbClr val="222222"/>
                </a:solidFill>
                <a:latin typeface="Arial"/>
                <a:ea typeface="Arial"/>
                <a:cs typeface="Arial"/>
                <a:sym typeface="Arial"/>
              </a:rPr>
              <a:t>Difficulties in Defending Against Attacks</a:t>
            </a:r>
            <a:endParaRPr/>
          </a:p>
        </p:txBody>
      </p:sp>
      <p:sp>
        <p:nvSpPr>
          <p:cNvPr id="283" name="Google Shape;283;p42"/>
          <p:cNvSpPr txBox="1">
            <a:spLocks noGrp="1"/>
          </p:cNvSpPr>
          <p:nvPr>
            <p:ph type="body" idx="1"/>
          </p:nvPr>
        </p:nvSpPr>
        <p:spPr>
          <a:xfrm>
            <a:off x="533400" y="838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Universally connected devices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Increased speed of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Greater sophistication of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Availability and simplicity of attack tools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Faster detection of vulnerabilities</a:t>
            </a:r>
            <a:endParaRPr/>
          </a:p>
        </p:txBody>
      </p:sp>
      <p:sp>
        <p:nvSpPr>
          <p:cNvPr id="284" name="Google Shape;284;p4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16</a:t>
            </a:fld>
            <a:endParaRPr/>
          </a:p>
        </p:txBody>
      </p:sp>
      <p:pic>
        <p:nvPicPr>
          <p:cNvPr id="285" name="Google Shape;285;p42" descr="mirai-botnet-linked-to-massive-ddos-attacks-on-dyn-dns-gif"/>
          <p:cNvPicPr preferRelativeResize="0"/>
          <p:nvPr/>
        </p:nvPicPr>
        <p:blipFill rotWithShape="1">
          <a:blip r:embed="rId3">
            <a:alphaModFix/>
          </a:blip>
          <a:srcRect/>
          <a:stretch/>
        </p:blipFill>
        <p:spPr>
          <a:xfrm>
            <a:off x="3271837" y="3200400"/>
            <a:ext cx="5867400" cy="359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533400" y="-1524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Next generation attacks</a:t>
            </a:r>
            <a:endParaRPr/>
          </a:p>
        </p:txBody>
      </p:sp>
      <p:sp>
        <p:nvSpPr>
          <p:cNvPr id="291" name="Google Shape;291;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292" name="Google Shape;292;p4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17</a:t>
            </a:fld>
            <a:endParaRPr/>
          </a:p>
        </p:txBody>
      </p:sp>
      <p:pic>
        <p:nvPicPr>
          <p:cNvPr id="293" name="Google Shape;293;p43" descr="Image result for botnet iot"/>
          <p:cNvPicPr preferRelativeResize="0"/>
          <p:nvPr/>
        </p:nvPicPr>
        <p:blipFill rotWithShape="1">
          <a:blip r:embed="rId3">
            <a:alphaModFix/>
          </a:blip>
          <a:srcRect/>
          <a:stretch/>
        </p:blipFill>
        <p:spPr>
          <a:xfrm>
            <a:off x="304800" y="827087"/>
            <a:ext cx="8001000" cy="4173537"/>
          </a:xfrm>
          <a:prstGeom prst="rect">
            <a:avLst/>
          </a:prstGeom>
          <a:noFill/>
          <a:ln>
            <a:noFill/>
          </a:ln>
        </p:spPr>
      </p:pic>
      <p:pic>
        <p:nvPicPr>
          <p:cNvPr id="294" name="Google Shape;294;p43" descr="Image result for botnet iot"/>
          <p:cNvPicPr preferRelativeResize="0"/>
          <p:nvPr/>
        </p:nvPicPr>
        <p:blipFill rotWithShape="1">
          <a:blip r:embed="rId4">
            <a:alphaModFix/>
          </a:blip>
          <a:srcRect/>
          <a:stretch/>
        </p:blipFill>
        <p:spPr>
          <a:xfrm>
            <a:off x="6648450" y="4572000"/>
            <a:ext cx="2490787" cy="1660525"/>
          </a:xfrm>
          <a:prstGeom prst="rect">
            <a:avLst/>
          </a:prstGeom>
          <a:noFill/>
          <a:ln>
            <a:noFill/>
          </a:ln>
        </p:spPr>
      </p:pic>
      <p:sp>
        <p:nvSpPr>
          <p:cNvPr id="295" name="Google Shape;295;p43"/>
          <p:cNvSpPr txBox="1"/>
          <p:nvPr/>
        </p:nvSpPr>
        <p:spPr>
          <a:xfrm>
            <a:off x="457200" y="5192712"/>
            <a:ext cx="626745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The DDoS attack on Dyn DNS was carried out using Mirai malware botnet — Mirai is a DDoS nightmare turning Internet of things (IoT) into a botnet of things.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Kali Linux</a:t>
            </a:r>
            <a:endParaRPr/>
          </a:p>
        </p:txBody>
      </p:sp>
      <p:sp>
        <p:nvSpPr>
          <p:cNvPr id="301" name="Google Shape;301;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302" name="Google Shape;302;p4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03" name="Google Shape;303;p4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18</a:t>
            </a:fld>
            <a:endParaRPr/>
          </a:p>
        </p:txBody>
      </p:sp>
      <p:pic>
        <p:nvPicPr>
          <p:cNvPr id="304" name="Google Shape;304;p44" descr="Image result for kali linux menu of attacking tools"/>
          <p:cNvPicPr preferRelativeResize="0"/>
          <p:nvPr/>
        </p:nvPicPr>
        <p:blipFill rotWithShape="1">
          <a:blip r:embed="rId3">
            <a:alphaModFix/>
          </a:blip>
          <a:srcRect/>
          <a:stretch/>
        </p:blipFill>
        <p:spPr>
          <a:xfrm>
            <a:off x="76200" y="1600200"/>
            <a:ext cx="8990012" cy="35004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310" name="Google Shape;31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311" name="Google Shape;311;p4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12" name="Google Shape;312;p4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19</a:t>
            </a:fld>
            <a:endParaRPr/>
          </a:p>
        </p:txBody>
      </p:sp>
      <p:pic>
        <p:nvPicPr>
          <p:cNvPr id="313" name="Google Shape;313;p45"/>
          <p:cNvPicPr preferRelativeResize="0"/>
          <p:nvPr/>
        </p:nvPicPr>
        <p:blipFill rotWithShape="1">
          <a:blip r:embed="rId3">
            <a:alphaModFix/>
          </a:blip>
          <a:srcRect/>
          <a:stretch/>
        </p:blipFill>
        <p:spPr>
          <a:xfrm>
            <a:off x="304800" y="76200"/>
            <a:ext cx="8534400" cy="61547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609600" y="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Marks Distribution</a:t>
            </a:r>
            <a:endParaRPr/>
          </a:p>
        </p:txBody>
      </p:sp>
      <p:sp>
        <p:nvSpPr>
          <p:cNvPr id="172" name="Google Shape;172;p28"/>
          <p:cNvSpPr txBox="1"/>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2000"/>
              <a:buFont typeface="Arial"/>
              <a:buNone/>
            </a:pPr>
            <a:fld id="{00000000-1234-1234-1234-123412341234}" type="slidenum">
              <a:rPr lang="en-US" sz="2000" b="0" i="0" u="none" strike="noStrike" cap="none">
                <a:solidFill>
                  <a:srgbClr val="222222"/>
                </a:solidFill>
                <a:latin typeface="Arial"/>
                <a:ea typeface="Arial"/>
                <a:cs typeface="Arial"/>
                <a:sym typeface="Arial"/>
              </a:rPr>
              <a:t>2</a:t>
            </a:fld>
            <a:endParaRPr/>
          </a:p>
        </p:txBody>
      </p:sp>
      <p:graphicFrame>
        <p:nvGraphicFramePr>
          <p:cNvPr id="173" name="Google Shape;173;p28"/>
          <p:cNvGraphicFramePr/>
          <p:nvPr>
            <p:extLst>
              <p:ext uri="{D42A27DB-BD31-4B8C-83A1-F6EECF244321}">
                <p14:modId xmlns:p14="http://schemas.microsoft.com/office/powerpoint/2010/main" val="665257218"/>
              </p:ext>
            </p:extLst>
          </p:nvPr>
        </p:nvGraphicFramePr>
        <p:xfrm>
          <a:off x="1447800" y="1143000"/>
          <a:ext cx="6096000" cy="1854175"/>
        </p:xfrm>
        <a:graphic>
          <a:graphicData uri="http://schemas.openxmlformats.org/drawingml/2006/table">
            <a:tbl>
              <a:tblPr>
                <a:noFill/>
                <a:tableStyleId>{E4411399-152B-47E1-895E-0A08DD43970E}</a:tableStyleId>
              </a:tblPr>
              <a:tblGrid>
                <a:gridCol w="3200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1475">
                <a:tc>
                  <a:txBody>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Assignments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6</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Project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Quiz</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6</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Mid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18</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Final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30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Difficulties in Defending Against Attacks</a:t>
            </a:r>
            <a:endParaRPr/>
          </a:p>
        </p:txBody>
      </p:sp>
      <p:sp>
        <p:nvSpPr>
          <p:cNvPr id="320" name="Google Shape;320;p46"/>
          <p:cNvSpPr txBox="1">
            <a:spLocks noGrp="1"/>
          </p:cNvSpPr>
          <p:nvPr>
            <p:ph type="body" idx="1"/>
          </p:nvPr>
        </p:nvSpPr>
        <p:spPr>
          <a:xfrm>
            <a:off x="6096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Delays in security updating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Weak security update distribution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Distributed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User confusion</a:t>
            </a:r>
            <a:endParaRPr/>
          </a:p>
        </p:txBody>
      </p:sp>
      <p:sp>
        <p:nvSpPr>
          <p:cNvPr id="321" name="Google Shape;321;p46"/>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22" name="Google Shape;322;p4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Difficulties in Defending Against Attacks</a:t>
            </a:r>
            <a:endParaRPr/>
          </a:p>
        </p:txBody>
      </p:sp>
      <p:sp>
        <p:nvSpPr>
          <p:cNvPr id="329" name="Google Shape;329;p47"/>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30" name="Google Shape;330;p4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21</a:t>
            </a:fld>
            <a:endParaRPr/>
          </a:p>
        </p:txBody>
      </p:sp>
      <p:pic>
        <p:nvPicPr>
          <p:cNvPr id="331" name="Google Shape;331;p47" descr="Difficulties in defending against attacks"/>
          <p:cNvPicPr preferRelativeResize="0"/>
          <p:nvPr/>
        </p:nvPicPr>
        <p:blipFill rotWithShape="1">
          <a:blip r:embed="rId3">
            <a:alphaModFix/>
          </a:blip>
          <a:srcRect/>
          <a:stretch/>
        </p:blipFill>
        <p:spPr>
          <a:xfrm>
            <a:off x="1773237" y="1676400"/>
            <a:ext cx="6121400" cy="42465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Information Security?</a:t>
            </a:r>
            <a:endParaRPr/>
          </a:p>
        </p:txBody>
      </p:sp>
      <p:sp>
        <p:nvSpPr>
          <p:cNvPr id="338" name="Google Shape;338;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Before defense is possible, one must understand: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Exactly what security is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security relates to information security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terminology that relates to information security</a:t>
            </a:r>
            <a:endParaRPr/>
          </a:p>
        </p:txBody>
      </p:sp>
      <p:sp>
        <p:nvSpPr>
          <p:cNvPr id="339" name="Google Shape;339;p4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40" name="Google Shape;340;p4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Understanding Security</a:t>
            </a:r>
            <a:endParaRPr/>
          </a:p>
        </p:txBody>
      </p:sp>
      <p:sp>
        <p:nvSpPr>
          <p:cNvPr id="347" name="Google Shape;347;p49"/>
          <p:cNvSpPr txBox="1">
            <a:spLocks noGrp="1"/>
          </p:cNvSpPr>
          <p:nvPr>
            <p:ph type="body" idx="1"/>
          </p:nvPr>
        </p:nvSpPr>
        <p:spPr>
          <a:xfrm>
            <a:off x="533400" y="15240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Security is: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goal to be free from danger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process that achieves that freedom</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Harm/danger may come from one of two sources: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From a direct action that is intended to inflict damage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From an indirect and unintentional action</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security is increased, convenience is often decreased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more secure something is, the less convenient it may become to use</a:t>
            </a:r>
            <a:endParaRPr/>
          </a:p>
        </p:txBody>
      </p:sp>
      <p:sp>
        <p:nvSpPr>
          <p:cNvPr id="348" name="Google Shape;348;p49"/>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49" name="Google Shape;349;p4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Understanding Security</a:t>
            </a:r>
            <a:endParaRPr/>
          </a:p>
        </p:txBody>
      </p:sp>
      <p:sp>
        <p:nvSpPr>
          <p:cNvPr id="356" name="Google Shape;356;p50"/>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57" name="Google Shape;357;p5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24</a:t>
            </a:fld>
            <a:endParaRPr/>
          </a:p>
        </p:txBody>
      </p:sp>
      <p:pic>
        <p:nvPicPr>
          <p:cNvPr id="358" name="Google Shape;358;p50" descr="Relationship of security to convenience"/>
          <p:cNvPicPr preferRelativeResize="0">
            <a:picLocks noGrp="1"/>
          </p:cNvPicPr>
          <p:nvPr>
            <p:ph type="body" idx="1"/>
          </p:nvPr>
        </p:nvPicPr>
        <p:blipFill rotWithShape="1">
          <a:blip r:embed="rId3">
            <a:alphaModFix/>
          </a:blip>
          <a:srcRect/>
          <a:stretch/>
        </p:blipFill>
        <p:spPr>
          <a:xfrm>
            <a:off x="1066800" y="1600200"/>
            <a:ext cx="7013575" cy="388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a:t>
            </a:r>
            <a:endParaRPr/>
          </a:p>
        </p:txBody>
      </p:sp>
      <p:sp>
        <p:nvSpPr>
          <p:cNvPr id="365" name="Google Shape;365;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Information security </a:t>
            </a:r>
            <a:r>
              <a:rPr lang="en-US" sz="2600" b="0" i="0" u="none">
                <a:solidFill>
                  <a:srgbClr val="222222"/>
                </a:solidFill>
                <a:latin typeface="Arial"/>
                <a:ea typeface="Arial"/>
                <a:cs typeface="Arial"/>
                <a:sym typeface="Arial"/>
              </a:rPr>
              <a:t>- the tasks of securing information that is in a digital format: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Manipulated by a microprocessor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Stored on a storage device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Transmitted over a network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goal - to ensure that protective measures are properly implemented to ward off attacks and prevent the total collapse of the system when a successful attack occurs</a:t>
            </a:r>
            <a:endParaRPr/>
          </a:p>
        </p:txBody>
      </p:sp>
      <p:sp>
        <p:nvSpPr>
          <p:cNvPr id="366" name="Google Shape;366;p51"/>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367" name="Google Shape;367;p5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2"/>
          <p:cNvSpPr txBox="1">
            <a:spLocks noGrp="1"/>
          </p:cNvSpPr>
          <p:nvPr>
            <p:ph type="title"/>
          </p:nvPr>
        </p:nvSpPr>
        <p:spPr>
          <a:xfrm>
            <a:off x="381000" y="26987"/>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374" name="Google Shape;374;p52"/>
          <p:cNvSpPr txBox="1">
            <a:spLocks noGrp="1"/>
          </p:cNvSpPr>
          <p:nvPr>
            <p:ph type="body" idx="1"/>
          </p:nvPr>
        </p:nvSpPr>
        <p:spPr>
          <a:xfrm>
            <a:off x="152400" y="12954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p:txBody>
      </p:sp>
      <p:sp>
        <p:nvSpPr>
          <p:cNvPr id="375" name="Google Shape;375;p5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26</a:t>
            </a:fld>
            <a:endParaRPr/>
          </a:p>
        </p:txBody>
      </p:sp>
      <p:pic>
        <p:nvPicPr>
          <p:cNvPr id="376" name="Google Shape;376;p52"/>
          <p:cNvPicPr preferRelativeResize="0"/>
          <p:nvPr/>
        </p:nvPicPr>
        <p:blipFill rotWithShape="1">
          <a:blip r:embed="rId3">
            <a:alphaModFix/>
          </a:blip>
          <a:srcRect/>
          <a:stretch/>
        </p:blipFill>
        <p:spPr>
          <a:xfrm>
            <a:off x="2743200" y="2133600"/>
            <a:ext cx="4037012" cy="236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383" name="Google Shape;383;p53"/>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a:p>
            <a:pPr marL="742950" lvl="1" indent="-285750" algn="l" rtl="0">
              <a:lnSpc>
                <a:spcPct val="100000"/>
              </a:lnSpc>
              <a:spcBef>
                <a:spcPts val="560"/>
              </a:spcBef>
              <a:spcAft>
                <a:spcPts val="0"/>
              </a:spcAft>
              <a:buClr>
                <a:srgbClr val="222222"/>
              </a:buClr>
              <a:buSzPts val="2800"/>
              <a:buFont typeface="Arial"/>
              <a:buChar char="–"/>
            </a:pPr>
            <a:r>
              <a:rPr lang="en-US" sz="2800" b="1" i="0" u="none">
                <a:solidFill>
                  <a:srgbClr val="222222"/>
                </a:solidFill>
                <a:latin typeface="Arial"/>
                <a:ea typeface="Arial"/>
                <a:cs typeface="Arial"/>
                <a:sym typeface="Arial"/>
              </a:rPr>
              <a:t>Confidentiality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general, for confidentiality to be maintained on a network, data must be protected from unauthorized access, use, or disclosure while in storage, in process, and in transit.</a:t>
            </a:r>
            <a:endParaRPr/>
          </a:p>
          <a:p>
            <a:pPr marL="1143000" lvl="2" indent="-2286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Numerous attacks focus on the violation of confidentiality. These include:</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capturing network traffic</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stealing password files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social engineering </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port scanning, </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eavesdropping, sniffing, and so on.</a:t>
            </a:r>
            <a:endParaRPr/>
          </a:p>
          <a:p>
            <a:pPr marL="1600200" lvl="3"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84" name="Google Shape;384;p5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391" name="Google Shape;391;p54"/>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457200" lvl="1" indent="0" algn="l" rtl="0">
              <a:lnSpc>
                <a:spcPct val="100000"/>
              </a:lnSpc>
              <a:spcBef>
                <a:spcPts val="0"/>
              </a:spcBef>
              <a:spcAft>
                <a:spcPts val="0"/>
              </a:spcAft>
              <a:buClr>
                <a:srgbClr val="222222"/>
              </a:buClr>
              <a:buSzPts val="2800"/>
              <a:buFont typeface="Arial"/>
              <a:buNone/>
            </a:pPr>
            <a:r>
              <a:rPr lang="en-US" sz="2800" b="1" i="0" u="none">
                <a:solidFill>
                  <a:srgbClr val="222222"/>
                </a:solidFill>
                <a:latin typeface="Arial"/>
                <a:ea typeface="Arial"/>
                <a:cs typeface="Arial"/>
                <a:sym typeface="Arial"/>
              </a:rPr>
              <a:t>Confidentiality</a:t>
            </a:r>
            <a:endParaRPr/>
          </a:p>
          <a:p>
            <a:pPr marL="457200" lvl="1" indent="-1397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Violations of confidentiality are not limited to directed intentional attacks. </a:t>
            </a:r>
            <a:endParaRPr/>
          </a:p>
          <a:p>
            <a:pPr marL="457200" lvl="1" indent="-1397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Events that lead to confidentiality breaches include </a:t>
            </a:r>
            <a:endParaRPr/>
          </a:p>
          <a:p>
            <a:pPr marL="1143000" lvl="2"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by not encrypting it before sending it to another person, </a:t>
            </a:r>
            <a:endParaRPr/>
          </a:p>
          <a:p>
            <a:pPr marL="1143000" lvl="2"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by falling prey to a social engineering attack,</a:t>
            </a:r>
            <a:endParaRPr/>
          </a:p>
          <a:p>
            <a:pPr marL="1143000" lvl="2"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by sharing a company’s trade secrets, or by not using extra care to protect confidential information when processing it.</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documents left on printers, or even walking away from an access terminal while data is displayed on the monitor. </a:t>
            </a:r>
            <a:endParaRPr/>
          </a:p>
          <a:p>
            <a:pPr marL="457200" lvl="1" indent="-1524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Numerous countermeasures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Encryption for data at rest (whole disk, database encryption)</a:t>
            </a:r>
            <a:endParaRPr sz="2200" b="0" i="0" u="none">
              <a:solidFill>
                <a:srgbClr val="222222"/>
              </a:solidFill>
              <a:latin typeface="Arial"/>
              <a:ea typeface="Arial"/>
              <a:cs typeface="Arial"/>
              <a:sym typeface="Arial"/>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Encryption for data in transit (IPSec, TLS, PPTP, SSH)</a:t>
            </a:r>
            <a:endParaRPr sz="2200" b="0" i="0" u="none">
              <a:solidFill>
                <a:srgbClr val="222222"/>
              </a:solidFill>
              <a:latin typeface="Arial"/>
              <a:ea typeface="Arial"/>
              <a:cs typeface="Arial"/>
              <a:sym typeface="Arial"/>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Access control (physical and technical) </a:t>
            </a:r>
            <a:br>
              <a:rPr lang="en-US" sz="2200" b="0" i="0" u="none">
                <a:solidFill>
                  <a:srgbClr val="222222"/>
                </a:solidFill>
                <a:latin typeface="Arial"/>
                <a:ea typeface="Arial"/>
                <a:cs typeface="Arial"/>
                <a:sym typeface="Arial"/>
              </a:rPr>
            </a:br>
            <a:endParaRPr/>
          </a:p>
        </p:txBody>
      </p:sp>
      <p:sp>
        <p:nvSpPr>
          <p:cNvPr id="392" name="Google Shape;392;p5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Quiz</a:t>
            </a:r>
            <a:endParaRPr/>
          </a:p>
        </p:txBody>
      </p:sp>
      <p:sp>
        <p:nvSpPr>
          <p:cNvPr id="398" name="Google Shape;398;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Question: Confidentiality: Suppose you are making an online purchase and want to pay for it with your credit card. What is the best way to preserve confidentiality of your credit card information?</a:t>
            </a:r>
            <a:endParaRPr/>
          </a:p>
          <a:p>
            <a:pPr marL="342900" marR="0" lvl="0" indent="-177800" algn="l" rtl="0">
              <a:spcBef>
                <a:spcPts val="520"/>
              </a:spcBef>
              <a:spcAft>
                <a:spcPts val="0"/>
              </a:spcAft>
              <a:buClr>
                <a:srgbClr val="222222"/>
              </a:buClr>
              <a:buSzPts val="2600"/>
              <a:buFont typeface="Arial"/>
              <a:buNone/>
            </a:pPr>
            <a:endParaRPr sz="2600" b="1" i="0" u="none">
              <a:solidFill>
                <a:srgbClr val="222222"/>
              </a:solidFill>
              <a:latin typeface="Arial"/>
              <a:ea typeface="Arial"/>
              <a:cs typeface="Arial"/>
              <a:sym typeface="Arial"/>
            </a:endParaRPr>
          </a:p>
        </p:txBody>
      </p:sp>
      <p:sp>
        <p:nvSpPr>
          <p:cNvPr id="399" name="Google Shape;399;p5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400" name="Google Shape;400;p5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29</a:t>
            </a:fld>
            <a:endParaRPr/>
          </a:p>
        </p:txBody>
      </p:sp>
      <p:sp>
        <p:nvSpPr>
          <p:cNvPr id="401" name="Google Shape;401;p55"/>
          <p:cNvSpPr txBox="1"/>
          <p:nvPr/>
        </p:nvSpPr>
        <p:spPr>
          <a:xfrm>
            <a:off x="990600" y="4419600"/>
            <a:ext cx="74676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Check if the online connection is secured with SSL or TLS, you can then enter the credit card information.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Possible training sessions</a:t>
            </a:r>
            <a:endParaRPr/>
          </a:p>
        </p:txBody>
      </p:sp>
      <p:sp>
        <p:nvSpPr>
          <p:cNvPr id="179" name="Google Shape;179;p29"/>
          <p:cNvSpPr txBox="1"/>
          <p:nvPr/>
        </p:nvSpPr>
        <p:spPr>
          <a:xfrm>
            <a:off x="6553200" y="6324600"/>
            <a:ext cx="2057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2000"/>
              <a:buFont typeface="Arial"/>
              <a:buNone/>
            </a:pPr>
            <a:fld id="{00000000-1234-1234-1234-123412341234}" type="slidenum">
              <a:rPr lang="en-US" sz="2000" b="0" i="0" u="none" strike="noStrike" cap="none">
                <a:solidFill>
                  <a:srgbClr val="222222"/>
                </a:solidFill>
                <a:latin typeface="Arial"/>
                <a:ea typeface="Arial"/>
                <a:cs typeface="Arial"/>
                <a:sym typeface="Arial"/>
              </a:rPr>
              <a:t>3</a:t>
            </a:fld>
            <a:endParaRPr/>
          </a:p>
        </p:txBody>
      </p:sp>
      <p:sp>
        <p:nvSpPr>
          <p:cNvPr id="180" name="Google Shape;180;p29"/>
          <p:cNvSpPr txBox="1"/>
          <p:nvPr/>
        </p:nvSpPr>
        <p:spPr>
          <a:xfrm>
            <a:off x="457200" y="1981200"/>
            <a:ext cx="8458200" cy="206216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Penetration testing</a:t>
            </a:r>
            <a:endParaRPr/>
          </a:p>
          <a:p>
            <a:pPr marL="457200" marR="0" lvl="0" indent="-4572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Blockchain development</a:t>
            </a:r>
            <a:endParaRPr/>
          </a:p>
          <a:p>
            <a:pPr marL="457200" marR="0" lvl="0" indent="-4572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Hand-on IoT devices</a:t>
            </a:r>
            <a:endParaRPr/>
          </a:p>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408" name="Google Shape;408;p56"/>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a:p>
            <a:pPr marL="742950" lvl="1" indent="-285750" algn="l" rtl="0">
              <a:lnSpc>
                <a:spcPct val="100000"/>
              </a:lnSpc>
              <a:spcBef>
                <a:spcPts val="560"/>
              </a:spcBef>
              <a:spcAft>
                <a:spcPts val="0"/>
              </a:spcAft>
              <a:buClr>
                <a:srgbClr val="222222"/>
              </a:buClr>
              <a:buSzPts val="2800"/>
              <a:buFont typeface="Arial"/>
              <a:buChar char="–"/>
            </a:pPr>
            <a:r>
              <a:rPr lang="en-US" sz="2800" b="1" i="0" u="none">
                <a:solidFill>
                  <a:srgbClr val="222222"/>
                </a:solidFill>
                <a:latin typeface="Arial"/>
                <a:ea typeface="Arial"/>
                <a:cs typeface="Arial"/>
                <a:sym typeface="Arial"/>
              </a:rPr>
              <a:t>Integrity</a:t>
            </a:r>
            <a:endParaRPr/>
          </a:p>
          <a:p>
            <a:pPr marL="1143000" lvl="2" indent="-2286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Confidentiality and integrity depend on each other</a:t>
            </a:r>
            <a:endParaRPr/>
          </a:p>
          <a:p>
            <a:pPr marL="1143000" lvl="2" indent="-2286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Integrity is upheld when the assurance of the accuracy and reliability of information and systems is provided and any unauthorized modification is prevented. </a:t>
            </a:r>
            <a:endParaRPr/>
          </a:p>
          <a:p>
            <a:pPr marL="1143000" lvl="2" indent="-2286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Environments that enforce and provide this attribute of security ensure that attackers, or mistakes by users, do not compromise the integrity of systems or data.</a:t>
            </a:r>
            <a:endParaRPr/>
          </a:p>
          <a:p>
            <a:pPr marL="1143000" lvl="2" indent="-2286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Numerous attacks focus on the violation of integrity. These include viruses, logic bombs, unauthorized access, errors in coding and applications, malicious modification, intentional replacement, and system back doors.</a:t>
            </a:r>
            <a:endParaRPr/>
          </a:p>
          <a:p>
            <a:pPr marL="1600200" lvl="3"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09" name="Google Shape;409;p5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7"/>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416" name="Google Shape;416;p57"/>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a:p>
            <a:pPr marL="742950" lvl="1" indent="-285750" algn="l" rtl="0">
              <a:lnSpc>
                <a:spcPct val="100000"/>
              </a:lnSpc>
              <a:spcBef>
                <a:spcPts val="560"/>
              </a:spcBef>
              <a:spcAft>
                <a:spcPts val="0"/>
              </a:spcAft>
              <a:buClr>
                <a:srgbClr val="222222"/>
              </a:buClr>
              <a:buSzPts val="2800"/>
              <a:buFont typeface="Arial"/>
              <a:buChar char="–"/>
            </a:pPr>
            <a:r>
              <a:rPr lang="en-US" sz="2800" b="1" i="0" u="none">
                <a:solidFill>
                  <a:srgbClr val="222222"/>
                </a:solidFill>
                <a:latin typeface="Arial"/>
                <a:ea typeface="Arial"/>
                <a:cs typeface="Arial"/>
                <a:sym typeface="Arial"/>
              </a:rPr>
              <a:t>Integrity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Events that lead to integrity breaches include (non-intentional)</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accidentally deleting files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entering invalid data</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altering configurations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Countermeasures</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 Hashing (data integrity)</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 Configuration management (system integrity)</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Access control (physical and technical)</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 Software digital signing</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 Transmission cyclic redundancy check (CRC) functions</a:t>
            </a:r>
            <a:endParaRPr/>
          </a:p>
        </p:txBody>
      </p:sp>
      <p:sp>
        <p:nvSpPr>
          <p:cNvPr id="417" name="Google Shape;417;p5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8"/>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424" name="Google Shape;424;p58"/>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a:p>
            <a:pPr marL="742950" lvl="1" indent="-285750" algn="l" rtl="0">
              <a:lnSpc>
                <a:spcPct val="100000"/>
              </a:lnSpc>
              <a:spcBef>
                <a:spcPts val="560"/>
              </a:spcBef>
              <a:spcAft>
                <a:spcPts val="0"/>
              </a:spcAft>
              <a:buClr>
                <a:srgbClr val="222222"/>
              </a:buClr>
              <a:buSzPts val="2800"/>
              <a:buFont typeface="Arial"/>
              <a:buChar char="–"/>
            </a:pPr>
            <a:r>
              <a:rPr lang="en-US" sz="2800" b="1" i="0" u="none">
                <a:solidFill>
                  <a:srgbClr val="222222"/>
                </a:solidFill>
                <a:latin typeface="Arial"/>
                <a:ea typeface="Arial"/>
                <a:cs typeface="Arial"/>
                <a:sym typeface="Arial"/>
              </a:rPr>
              <a:t>Availability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third principle of the CIA Triad is availability, which means authorized subjects are granted timely and uninterrupted access to objects.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a security mechanism offers availability, it offers a high level of assurance that the data, objects, and resources are accessible to authorized subjects.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There are numerous threats to availability. </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These include device failure, software errors, and environmental issues (heat, static, flooding, power loss, and so on). </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There are also  some forms of attacks that focus on the violation of availability, including DoS attacks,  and communication interruptions.</a:t>
            </a:r>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25" name="Google Shape;425;p5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9"/>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432" name="Google Shape;432;p59"/>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Three types of information protection: often called CIA</a:t>
            </a:r>
            <a:endParaRPr/>
          </a:p>
          <a:p>
            <a:pPr marL="742950" lvl="1" indent="-285750" algn="l" rtl="0">
              <a:lnSpc>
                <a:spcPct val="100000"/>
              </a:lnSpc>
              <a:spcBef>
                <a:spcPts val="560"/>
              </a:spcBef>
              <a:spcAft>
                <a:spcPts val="0"/>
              </a:spcAft>
              <a:buClr>
                <a:srgbClr val="222222"/>
              </a:buClr>
              <a:buSzPts val="2800"/>
              <a:buFont typeface="Arial"/>
              <a:buChar char="–"/>
            </a:pPr>
            <a:r>
              <a:rPr lang="en-US" sz="2800" b="1" i="0" u="none">
                <a:solidFill>
                  <a:srgbClr val="222222"/>
                </a:solidFill>
                <a:latin typeface="Arial"/>
                <a:ea typeface="Arial"/>
                <a:cs typeface="Arial"/>
                <a:sym typeface="Arial"/>
              </a:rPr>
              <a:t>Availability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Countermeasures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Redundant array of independent disks (RAID)</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Load balancing</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Redundant data and power lines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Software and data backups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Co-location and offsite facilities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Rollback functions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Failover configurations</a:t>
            </a:r>
            <a:endParaRPr/>
          </a:p>
        </p:txBody>
      </p:sp>
      <p:sp>
        <p:nvSpPr>
          <p:cNvPr id="433" name="Google Shape;433;p5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0"/>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 (cont’d.)</a:t>
            </a:r>
            <a:endParaRPr/>
          </a:p>
        </p:txBody>
      </p:sp>
      <p:sp>
        <p:nvSpPr>
          <p:cNvPr id="440" name="Google Shape;440;p60"/>
          <p:cNvSpPr txBox="1">
            <a:spLocks noGrp="1"/>
          </p:cNvSpPr>
          <p:nvPr>
            <p:ph type="body" idx="1"/>
          </p:nvPr>
        </p:nvSpPr>
        <p:spPr>
          <a:xfrm>
            <a:off x="152400" y="838200"/>
            <a:ext cx="87630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Protections implemented to secure information</a:t>
            </a:r>
            <a:endParaRPr/>
          </a:p>
        </p:txBody>
      </p:sp>
      <p:sp>
        <p:nvSpPr>
          <p:cNvPr id="441" name="Google Shape;441;p6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34</a:t>
            </a:fld>
            <a:endParaRPr/>
          </a:p>
        </p:txBody>
      </p:sp>
      <p:pic>
        <p:nvPicPr>
          <p:cNvPr id="442" name="Google Shape;442;p60"/>
          <p:cNvPicPr preferRelativeResize="0"/>
          <p:nvPr/>
        </p:nvPicPr>
        <p:blipFill rotWithShape="1">
          <a:blip r:embed="rId3">
            <a:alphaModFix/>
          </a:blip>
          <a:srcRect/>
          <a:stretch/>
        </p:blipFill>
        <p:spPr>
          <a:xfrm>
            <a:off x="2276475" y="2014537"/>
            <a:ext cx="5343525" cy="329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body" idx="1"/>
          </p:nvPr>
        </p:nvSpPr>
        <p:spPr>
          <a:xfrm>
            <a:off x="533400" y="533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Identification</a:t>
            </a:r>
            <a:endParaRPr/>
          </a:p>
          <a:p>
            <a:pPr marL="1143000" lvl="2"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 subject must provide an identity to a system to start the process of authentication, authorization, and accountability (AAA). </a:t>
            </a:r>
            <a:endParaRPr/>
          </a:p>
          <a:p>
            <a:pPr marL="1600200" lvl="3" indent="-2286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Providing an identity can involve typing in a username; swiping a smart card; </a:t>
            </a:r>
            <a:endParaRPr/>
          </a:p>
          <a:p>
            <a:pPr marL="742950" lvl="1" indent="-285750" algn="l" rtl="0">
              <a:lnSpc>
                <a:spcPct val="100000"/>
              </a:lnSpc>
              <a:spcBef>
                <a:spcPts val="48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Authentication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process of verifying or testing that the claimed identity is valid is authentication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Authentication requires from the subject additional information that must exactly correspond to the identity indicated. </a:t>
            </a:r>
            <a:endParaRPr sz="2200" b="0" i="0" u="none">
              <a:solidFill>
                <a:srgbClr val="222222"/>
              </a:solidFill>
              <a:latin typeface="Arial"/>
              <a:ea typeface="Arial"/>
              <a:cs typeface="Arial"/>
              <a:sym typeface="Arial"/>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This includes the password variations of PINs and passphrases</a:t>
            </a:r>
            <a:endParaRPr sz="22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None/>
            </a:pP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449" name="Google Shape;449;p6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body" idx="1"/>
          </p:nvPr>
        </p:nvSpPr>
        <p:spPr>
          <a:xfrm>
            <a:off x="533400" y="1295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Authorization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Grant ability to access information </a:t>
            </a:r>
            <a:r>
              <a:rPr lang="en-US" sz="1800" b="0" i="0" u="none">
                <a:solidFill>
                  <a:srgbClr val="222222"/>
                </a:solidFill>
                <a:latin typeface="Arial"/>
                <a:ea typeface="Arial"/>
                <a:cs typeface="Arial"/>
                <a:sym typeface="Arial"/>
              </a:rPr>
              <a:t>(After a person has provided authentication she may have the authority to access the credit card number or enter a room that contains the web server, provided the person has been given prior authorization)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Auditing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Recording a log of the events and activities related to the system and subjects.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Auditing, or monitoring, is the programmatic means by which a subject’s actions are tracked and recorded for the purpose of holding the subject accountable for their actions while authenticated on a system.</a:t>
            </a:r>
            <a:endParaRPr/>
          </a:p>
          <a:p>
            <a:pPr marL="742950" lvl="1" indent="-285750" algn="l" rtl="0">
              <a:lnSpc>
                <a:spcPct val="100000"/>
              </a:lnSpc>
              <a:spcBef>
                <a:spcPts val="480"/>
              </a:spcBef>
              <a:spcAft>
                <a:spcPts val="0"/>
              </a:spcAft>
              <a:buClr>
                <a:srgbClr val="222222"/>
              </a:buClr>
              <a:buSzPts val="2400"/>
              <a:buFont typeface="Arial"/>
              <a:buNone/>
            </a:pP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456" name="Google Shape;456;p6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3"/>
          <p:cNvSpPr txBox="1">
            <a:spLocks noGrp="1"/>
          </p:cNvSpPr>
          <p:nvPr>
            <p:ph type="body" idx="1"/>
          </p:nvPr>
        </p:nvSpPr>
        <p:spPr>
          <a:xfrm>
            <a:off x="533400" y="7620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Accounting</a:t>
            </a:r>
            <a:r>
              <a:rPr lang="en-US" sz="2400" b="0" i="0" u="none">
                <a:solidFill>
                  <a:srgbClr val="222222"/>
                </a:solidFill>
                <a:latin typeface="Arial"/>
                <a:ea typeface="Arial"/>
                <a:cs typeface="Arial"/>
                <a:sym typeface="Arial"/>
              </a:rPr>
              <a:t> (aka accountability)</a:t>
            </a:r>
            <a:r>
              <a:rPr lang="en-US" sz="2000" b="0" i="0" u="none">
                <a:solidFill>
                  <a:srgbClr val="222222"/>
                </a:solidFill>
                <a:latin typeface="Arial"/>
                <a:ea typeface="Arial"/>
                <a:cs typeface="Arial"/>
                <a:sym typeface="Arial"/>
              </a:rPr>
              <a:t> </a:t>
            </a:r>
            <a:r>
              <a:rPr lang="en-US" sz="2400" b="0" i="0" u="none">
                <a:solidFill>
                  <a:srgbClr val="222222"/>
                </a:solidFill>
                <a:latin typeface="Arial"/>
                <a:ea typeface="Arial"/>
                <a:cs typeface="Arial"/>
                <a:sym typeface="Arial"/>
              </a:rPr>
              <a:t>reviewing log files to check for compliance and violations in order to hold subjects accountable for their actions.</a:t>
            </a:r>
            <a:endParaRPr/>
          </a:p>
          <a:p>
            <a:pPr marL="742950" lvl="1" indent="-2857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Nonrepudiation </a:t>
            </a:r>
            <a:r>
              <a:rPr lang="en-US" sz="2400" b="0" i="0" u="none">
                <a:solidFill>
                  <a:srgbClr val="222222"/>
                </a:solidFill>
                <a:latin typeface="Arial"/>
                <a:ea typeface="Arial"/>
                <a:cs typeface="Arial"/>
                <a:sym typeface="Arial"/>
              </a:rPr>
              <a:t>ensures that the subject of an activity or event cannot deny that the event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occurred. </a:t>
            </a:r>
            <a:endParaRPr sz="2400" b="0" i="0" u="none">
              <a:solidFill>
                <a:srgbClr val="222222"/>
              </a:solidFill>
              <a:latin typeface="Arial"/>
              <a:ea typeface="Arial"/>
              <a:cs typeface="Arial"/>
              <a:sym typeface="Arial"/>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Nonrepudiation is an essential part of accountability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Nonrepudiation prevents a subject from claiming not to have sent a message, not to have performed an action, or not to have been the cause of an event.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It is made possible through identification, authentication, authorization, accountability, and</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auditing. </a:t>
            </a:r>
            <a:br>
              <a:rPr lang="en-US" sz="2200" b="0" i="0" u="none">
                <a:solidFill>
                  <a:srgbClr val="222222"/>
                </a:solidFill>
                <a:latin typeface="Arial"/>
                <a:ea typeface="Arial"/>
                <a:cs typeface="Arial"/>
                <a:sym typeface="Arial"/>
              </a:rPr>
            </a:br>
            <a:endParaRPr/>
          </a:p>
        </p:txBody>
      </p:sp>
      <p:sp>
        <p:nvSpPr>
          <p:cNvPr id="463" name="Google Shape;463;p6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a:t>
            </a:r>
            <a:endParaRPr/>
          </a:p>
        </p:txBody>
      </p:sp>
      <p:sp>
        <p:nvSpPr>
          <p:cNvPr id="470" name="Google Shape;47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is achieved through a process that is a combination of three entities: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and the 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Communications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These entities are protected in three layers: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Products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People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Policies and procedures</a:t>
            </a:r>
            <a:endParaRPr/>
          </a:p>
        </p:txBody>
      </p:sp>
      <p:sp>
        <p:nvSpPr>
          <p:cNvPr id="471" name="Google Shape;471;p6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472" name="Google Shape;472;p6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533400" y="-3048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a:t>
            </a:r>
            <a:endParaRPr/>
          </a:p>
        </p:txBody>
      </p:sp>
      <p:sp>
        <p:nvSpPr>
          <p:cNvPr id="479" name="Google Shape;479;p6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39</a:t>
            </a:fld>
            <a:endParaRPr/>
          </a:p>
        </p:txBody>
      </p:sp>
      <p:pic>
        <p:nvPicPr>
          <p:cNvPr id="480" name="Google Shape;480;p65" descr="Information security layers"/>
          <p:cNvPicPr preferRelativeResize="0"/>
          <p:nvPr/>
        </p:nvPicPr>
        <p:blipFill rotWithShape="1">
          <a:blip r:embed="rId3">
            <a:alphaModFix/>
          </a:blip>
          <a:srcRect/>
          <a:stretch/>
        </p:blipFill>
        <p:spPr>
          <a:xfrm>
            <a:off x="1504950" y="674687"/>
            <a:ext cx="5886450" cy="6183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1" i="0" u="none">
                <a:solidFill>
                  <a:srgbClr val="222222"/>
                </a:solidFill>
                <a:latin typeface="Arial"/>
                <a:ea typeface="Arial"/>
                <a:cs typeface="Arial"/>
                <a:sym typeface="Arial"/>
              </a:rPr>
              <a:t>Introduction to Security</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Describe the challenges of securing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 information security and explain why it is important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Identify the types of attackers that are common today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List the basic steps of an attack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Describe the five basic principles of defense</a:t>
            </a:r>
            <a:endParaRPr/>
          </a:p>
        </p:txBody>
      </p:sp>
      <p:sp>
        <p:nvSpPr>
          <p:cNvPr id="188" name="Google Shape;188;p30"/>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189" name="Google Shape;189;p3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487" name="Google Shape;487;p66"/>
          <p:cNvSpPr txBox="1">
            <a:spLocks noGrp="1"/>
          </p:cNvSpPr>
          <p:nvPr>
            <p:ph type="title"/>
          </p:nvPr>
        </p:nvSpPr>
        <p:spPr>
          <a:xfrm>
            <a:off x="533400" y="381000"/>
            <a:ext cx="8077200" cy="1295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Defining Information Security</a:t>
            </a:r>
            <a:endParaRPr/>
          </a:p>
        </p:txBody>
      </p:sp>
      <p:sp>
        <p:nvSpPr>
          <p:cNvPr id="488" name="Google Shape;488;p6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40</a:t>
            </a:fld>
            <a:endParaRPr/>
          </a:p>
        </p:txBody>
      </p:sp>
      <p:pic>
        <p:nvPicPr>
          <p:cNvPr id="489" name="Google Shape;489;p66" descr="Information security layers&#10;"/>
          <p:cNvPicPr preferRelativeResize="0"/>
          <p:nvPr/>
        </p:nvPicPr>
        <p:blipFill rotWithShape="1">
          <a:blip r:embed="rId3">
            <a:alphaModFix/>
          </a:blip>
          <a:srcRect/>
          <a:stretch/>
        </p:blipFill>
        <p:spPr>
          <a:xfrm>
            <a:off x="609600" y="2435225"/>
            <a:ext cx="8007350" cy="1984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Security Terminology</a:t>
            </a:r>
            <a:endParaRPr/>
          </a:p>
        </p:txBody>
      </p:sp>
      <p:sp>
        <p:nvSpPr>
          <p:cNvPr id="496" name="Google Shape;496;p67"/>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Asset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Item of value</a:t>
            </a:r>
            <a:endParaRPr/>
          </a:p>
          <a:p>
            <a:pPr marL="742950" lvl="1" indent="-285750" algn="l" rtl="0">
              <a:lnSpc>
                <a:spcPct val="100000"/>
              </a:lnSpc>
              <a:spcBef>
                <a:spcPts val="320"/>
              </a:spcBef>
              <a:spcAft>
                <a:spcPts val="0"/>
              </a:spcAft>
              <a:buClr>
                <a:srgbClr val="222222"/>
              </a:buClr>
              <a:buSzPts val="1600"/>
              <a:buFont typeface="Arial"/>
              <a:buChar char="–"/>
            </a:pPr>
            <a:r>
              <a:rPr lang="en-US" sz="1600" b="0" i="0" u="none">
                <a:solidFill>
                  <a:srgbClr val="222222"/>
                </a:solidFill>
                <a:latin typeface="Arial"/>
                <a:ea typeface="Arial"/>
                <a:cs typeface="Arial"/>
                <a:sym typeface="Arial"/>
              </a:rPr>
              <a:t>In an organization, assets have the following qualities: they provide value to the organization; they cannot easily be replaced without a significant investment in expense, time, worker skill, and/or resources; </a:t>
            </a:r>
            <a:endParaRPr sz="2400" b="0" i="0" u="none">
              <a:solidFill>
                <a:srgbClr val="222222"/>
              </a:solidFill>
              <a:latin typeface="Arial"/>
              <a:ea typeface="Arial"/>
              <a:cs typeface="Arial"/>
              <a:sym typeface="Arial"/>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Threat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Actions or events that have potential to cause harm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Threat agent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Person or element with power to carry out a threat</a:t>
            </a:r>
            <a:endParaRPr/>
          </a:p>
        </p:txBody>
      </p:sp>
      <p:sp>
        <p:nvSpPr>
          <p:cNvPr id="497" name="Google Shape;497;p67"/>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Security+ Guide to Network Security Fundamentals, Fourth Edition</a:t>
            </a:r>
            <a:endParaRPr/>
          </a:p>
        </p:txBody>
      </p:sp>
      <p:sp>
        <p:nvSpPr>
          <p:cNvPr id="498" name="Google Shape;498;p6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41</a:t>
            </a:fld>
            <a:endParaRPr/>
          </a:p>
        </p:txBody>
      </p:sp>
      <p:sp>
        <p:nvSpPr>
          <p:cNvPr id="499" name="Google Shape;499;p67"/>
          <p:cNvSpPr txBox="1"/>
          <p:nvPr/>
        </p:nvSpPr>
        <p:spPr>
          <a:xfrm>
            <a:off x="1143000" y="4889500"/>
            <a:ext cx="7239000" cy="1816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A threat agent could be a person attempting to break into a secure computer network.</a:t>
            </a:r>
            <a:endParaRPr/>
          </a:p>
          <a:p>
            <a:pPr marL="285750" marR="0" lvl="0" indent="-2857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It could also be a force of nature such as a hurricane that could damage computer equipment and thus destroy information, or it could be malicious software that attacks the computer network.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a:t>
            </a:r>
            <a:br>
              <a:rPr lang="en-US" sz="1600" b="0" i="0" u="none">
                <a:solidFill>
                  <a:schemeClr val="dk1"/>
                </a:solidFill>
                <a:latin typeface="Arial"/>
                <a:ea typeface="Arial"/>
                <a:cs typeface="Arial"/>
                <a:sym typeface="Arial"/>
              </a:rPr>
            </a:b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Security Terminology</a:t>
            </a:r>
            <a:endParaRPr/>
          </a:p>
        </p:txBody>
      </p:sp>
      <p:sp>
        <p:nvSpPr>
          <p:cNvPr id="506" name="Google Shape;506;p6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507" name="Google Shape;507;p6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42</a:t>
            </a:fld>
            <a:endParaRPr/>
          </a:p>
        </p:txBody>
      </p:sp>
      <p:pic>
        <p:nvPicPr>
          <p:cNvPr id="508" name="Google Shape;508;p68" descr="Information technology assets"/>
          <p:cNvPicPr preferRelativeResize="0"/>
          <p:nvPr/>
        </p:nvPicPr>
        <p:blipFill rotWithShape="1">
          <a:blip r:embed="rId3">
            <a:alphaModFix/>
          </a:blip>
          <a:srcRect/>
          <a:stretch/>
        </p:blipFill>
        <p:spPr>
          <a:xfrm>
            <a:off x="1193800" y="1905000"/>
            <a:ext cx="6805612" cy="34909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Security Terminology</a:t>
            </a:r>
            <a:endParaRPr/>
          </a:p>
        </p:txBody>
      </p:sp>
      <p:sp>
        <p:nvSpPr>
          <p:cNvPr id="515" name="Google Shape;515;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Vulnerability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Flaw or weakness that allows a threat agent to bypass security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Threat likelihood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Likelihood that threat agent will exploit vulnerability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Risk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situation that involves exposure to some type of danger</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16" name="Google Shape;516;p69"/>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517" name="Google Shape;517;p6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523" name="Google Shape;523;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524" name="Google Shape;524;p70"/>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Security+ Guide to Network Security Fundamentals, Fourth Edition</a:t>
            </a:r>
            <a:endParaRPr/>
          </a:p>
        </p:txBody>
      </p:sp>
      <p:sp>
        <p:nvSpPr>
          <p:cNvPr id="525" name="Google Shape;525;p7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44</a:t>
            </a:fld>
            <a:endParaRPr/>
          </a:p>
        </p:txBody>
      </p:sp>
      <p:pic>
        <p:nvPicPr>
          <p:cNvPr id="526" name="Google Shape;526;p70"/>
          <p:cNvPicPr preferRelativeResize="0"/>
          <p:nvPr/>
        </p:nvPicPr>
        <p:blipFill rotWithShape="1">
          <a:blip r:embed="rId3">
            <a:alphaModFix/>
          </a:blip>
          <a:srcRect/>
          <a:stretch/>
        </p:blipFill>
        <p:spPr>
          <a:xfrm>
            <a:off x="582612" y="381000"/>
            <a:ext cx="7799387" cy="4070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1"/>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Security+ Guide to Network Security Fundamentals, Fourth Edition</a:t>
            </a:r>
            <a:endParaRPr/>
          </a:p>
        </p:txBody>
      </p:sp>
      <p:sp>
        <p:nvSpPr>
          <p:cNvPr id="533" name="Google Shape;533;p7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45</a:t>
            </a:fld>
            <a:endParaRPr/>
          </a:p>
        </p:txBody>
      </p:sp>
      <p:sp>
        <p:nvSpPr>
          <p:cNvPr id="534" name="Google Shape;534;p71"/>
          <p:cNvSpPr txBox="1"/>
          <p:nvPr/>
        </p:nvSpPr>
        <p:spPr>
          <a:xfrm>
            <a:off x="2239962" y="5126037"/>
            <a:ext cx="49180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Figure 1-4 Information security components analogy</a:t>
            </a:r>
            <a:endParaRPr/>
          </a:p>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 Cengage Learning 2012</a:t>
            </a:r>
            <a:endParaRPr/>
          </a:p>
        </p:txBody>
      </p:sp>
      <p:pic>
        <p:nvPicPr>
          <p:cNvPr id="535" name="Google Shape;535;p71"/>
          <p:cNvPicPr preferRelativeResize="0"/>
          <p:nvPr/>
        </p:nvPicPr>
        <p:blipFill rotWithShape="1">
          <a:blip r:embed="rId3">
            <a:alphaModFix/>
          </a:blip>
          <a:srcRect/>
          <a:stretch/>
        </p:blipFill>
        <p:spPr>
          <a:xfrm>
            <a:off x="152400" y="685800"/>
            <a:ext cx="8748712" cy="37861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2"/>
          <p:cNvSpPr txBox="1">
            <a:spLocks noGrp="1"/>
          </p:cNvSpPr>
          <p:nvPr>
            <p:ph type="title"/>
          </p:nvPr>
        </p:nvSpPr>
        <p:spPr>
          <a:xfrm>
            <a:off x="5334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Security Terminology</a:t>
            </a:r>
            <a:endParaRPr/>
          </a:p>
        </p:txBody>
      </p:sp>
      <p:sp>
        <p:nvSpPr>
          <p:cNvPr id="542" name="Google Shape;542;p72"/>
          <p:cNvSpPr txBox="1">
            <a:spLocks noGrp="1"/>
          </p:cNvSpPr>
          <p:nvPr>
            <p:ph type="body" idx="1"/>
          </p:nvPr>
        </p:nvSpPr>
        <p:spPr>
          <a:xfrm>
            <a:off x="533400" y="1219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Options to deal with risk:</a:t>
            </a:r>
            <a:endParaRPr/>
          </a:p>
          <a:p>
            <a:pPr marL="742950" lvl="1" indent="-285750" algn="l" rtl="0">
              <a:lnSpc>
                <a:spcPct val="100000"/>
              </a:lnSpc>
              <a:spcBef>
                <a:spcPts val="40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Risk avoidance </a:t>
            </a:r>
            <a:r>
              <a:rPr lang="en-US" sz="2000" b="0" i="0" u="none">
                <a:solidFill>
                  <a:srgbClr val="222222"/>
                </a:solidFill>
                <a:latin typeface="Arial"/>
                <a:ea typeface="Arial"/>
                <a:cs typeface="Arial"/>
                <a:sym typeface="Arial"/>
              </a:rPr>
              <a:t>- involves identifying the risk but not engaging in the activity (</a:t>
            </a:r>
            <a:r>
              <a:rPr lang="en-US" sz="2000" b="0" i="0" u="none">
                <a:solidFill>
                  <a:srgbClr val="00B050"/>
                </a:solidFill>
                <a:latin typeface="Arial"/>
                <a:ea typeface="Arial"/>
                <a:cs typeface="Arial"/>
                <a:sym typeface="Arial"/>
              </a:rPr>
              <a:t>i.e. not to buy the scooter</a:t>
            </a:r>
            <a:r>
              <a:rPr lang="en-US" sz="2000" b="0" i="0" u="none">
                <a:solidFill>
                  <a:srgbClr val="222222"/>
                </a:solidFill>
                <a:latin typeface="Arial"/>
                <a:ea typeface="Arial"/>
                <a:cs typeface="Arial"/>
                <a:sym typeface="Arial"/>
              </a:rPr>
              <a:t>)</a:t>
            </a:r>
            <a:endParaRPr/>
          </a:p>
          <a:p>
            <a:pPr marL="742950" lvl="1" indent="-285750" algn="l" rtl="0">
              <a:lnSpc>
                <a:spcPct val="100000"/>
              </a:lnSpc>
              <a:spcBef>
                <a:spcPts val="40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Acceptance</a:t>
            </a:r>
            <a:r>
              <a:rPr lang="en-US" sz="2000" b="0" i="0" u="none">
                <a:solidFill>
                  <a:srgbClr val="222222"/>
                </a:solidFill>
                <a:latin typeface="Arial"/>
                <a:ea typeface="Arial"/>
                <a:cs typeface="Arial"/>
                <a:sym typeface="Arial"/>
              </a:rPr>
              <a:t> - risk is acknowledged but no steps are taken to address it (</a:t>
            </a:r>
            <a:r>
              <a:rPr lang="en-US" sz="2000" b="0" i="0" u="none">
                <a:solidFill>
                  <a:srgbClr val="00B050"/>
                </a:solidFill>
                <a:latin typeface="Arial"/>
                <a:ea typeface="Arial"/>
                <a:cs typeface="Arial"/>
                <a:sym typeface="Arial"/>
              </a:rPr>
              <a:t>i.e. ignore the risk and buy the scooter any way</a:t>
            </a:r>
            <a:r>
              <a:rPr lang="en-US" sz="2000" b="0" i="0" u="none">
                <a:solidFill>
                  <a:srgbClr val="222222"/>
                </a:solidFill>
                <a:latin typeface="Arial"/>
                <a:ea typeface="Arial"/>
                <a:cs typeface="Arial"/>
                <a:sym typeface="Arial"/>
              </a:rPr>
              <a:t>)</a:t>
            </a:r>
            <a:endParaRPr/>
          </a:p>
          <a:p>
            <a:pPr marL="742950" lvl="1" indent="-285750" algn="l" rtl="0">
              <a:lnSpc>
                <a:spcPct val="100000"/>
              </a:lnSpc>
              <a:spcBef>
                <a:spcPts val="40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Risk mitigation </a:t>
            </a:r>
            <a:r>
              <a:rPr lang="en-US" sz="2000" b="0" i="0" u="none">
                <a:solidFill>
                  <a:srgbClr val="222222"/>
                </a:solidFill>
                <a:latin typeface="Arial"/>
                <a:ea typeface="Arial"/>
                <a:cs typeface="Arial"/>
                <a:sym typeface="Arial"/>
              </a:rPr>
              <a:t>- the attempt to address the risks by making risk less serious (</a:t>
            </a:r>
            <a:r>
              <a:rPr lang="en-US" sz="2000" b="0" i="0" u="none">
                <a:solidFill>
                  <a:srgbClr val="00B050"/>
                </a:solidFill>
                <a:latin typeface="Arial"/>
                <a:ea typeface="Arial"/>
                <a:cs typeface="Arial"/>
                <a:sym typeface="Arial"/>
              </a:rPr>
              <a:t>i.e. request the management to fix the fence by making the risk less serious</a:t>
            </a:r>
            <a:r>
              <a:rPr lang="en-US" sz="2000" b="0" i="0" u="none">
                <a:solidFill>
                  <a:srgbClr val="222222"/>
                </a:solidFill>
                <a:latin typeface="Arial"/>
                <a:ea typeface="Arial"/>
                <a:cs typeface="Arial"/>
                <a:sym typeface="Arial"/>
              </a:rPr>
              <a:t>)</a:t>
            </a:r>
            <a:endParaRPr/>
          </a:p>
          <a:p>
            <a:pPr marL="742950" lvl="1" indent="-285750" algn="l" rtl="0">
              <a:lnSpc>
                <a:spcPct val="100000"/>
              </a:lnSpc>
              <a:spcBef>
                <a:spcPts val="40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Deterrence</a:t>
            </a:r>
            <a:r>
              <a:rPr lang="en-US" sz="2000" b="0" i="0" u="none">
                <a:solidFill>
                  <a:srgbClr val="222222"/>
                </a:solidFill>
                <a:latin typeface="Arial"/>
                <a:ea typeface="Arial"/>
                <a:cs typeface="Arial"/>
                <a:sym typeface="Arial"/>
              </a:rPr>
              <a:t> - understanding the attacker and then informing him of the consequences of his actions (</a:t>
            </a:r>
            <a:r>
              <a:rPr lang="en-US" sz="2000" b="0" i="0" u="none">
                <a:solidFill>
                  <a:srgbClr val="00B050"/>
                </a:solidFill>
                <a:latin typeface="Arial"/>
                <a:ea typeface="Arial"/>
                <a:cs typeface="Arial"/>
                <a:sym typeface="Arial"/>
              </a:rPr>
              <a:t>i.e. put a sign board to warn the attacker of the consequences of stealing</a:t>
            </a:r>
            <a:r>
              <a:rPr lang="en-US" sz="2000" b="0" i="0" u="none">
                <a:solidFill>
                  <a:srgbClr val="222222"/>
                </a:solidFill>
                <a:latin typeface="Arial"/>
                <a:ea typeface="Arial"/>
                <a:cs typeface="Arial"/>
                <a:sym typeface="Arial"/>
              </a:rPr>
              <a:t>)</a:t>
            </a:r>
            <a:endParaRPr/>
          </a:p>
          <a:p>
            <a:pPr marL="742950" lvl="1" indent="-285750" algn="l" rtl="0">
              <a:lnSpc>
                <a:spcPct val="100000"/>
              </a:lnSpc>
              <a:spcBef>
                <a:spcPts val="40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Transference</a:t>
            </a:r>
            <a:r>
              <a:rPr lang="en-US" sz="2000" b="0" i="0" u="none">
                <a:solidFill>
                  <a:srgbClr val="222222"/>
                </a:solidFill>
                <a:latin typeface="Arial"/>
                <a:ea typeface="Arial"/>
                <a:cs typeface="Arial"/>
                <a:sym typeface="Arial"/>
              </a:rPr>
              <a:t> - transferring the risk to a third party (</a:t>
            </a:r>
            <a:r>
              <a:rPr lang="en-US" sz="2000" b="0" i="0" u="none">
                <a:solidFill>
                  <a:srgbClr val="00B050"/>
                </a:solidFill>
                <a:latin typeface="Arial"/>
                <a:ea typeface="Arial"/>
                <a:cs typeface="Arial"/>
                <a:sym typeface="Arial"/>
              </a:rPr>
              <a:t>i.e. insurance</a:t>
            </a:r>
            <a:r>
              <a:rPr lang="en-US" sz="2000" b="0" i="0" u="none">
                <a:solidFill>
                  <a:srgbClr val="222222"/>
                </a:solidFill>
                <a:latin typeface="Arial"/>
                <a:ea typeface="Arial"/>
                <a:cs typeface="Arial"/>
                <a:sym typeface="Arial"/>
              </a:rPr>
              <a:t>)</a:t>
            </a:r>
            <a:endParaRPr/>
          </a:p>
          <a:p>
            <a:pPr marL="914400" lvl="2" indent="0" algn="l" rtl="0">
              <a:lnSpc>
                <a:spcPct val="100000"/>
              </a:lnSpc>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a:p>
            <a:pPr marL="342900" lvl="0" indent="-215900" algn="l" rtl="0">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p:txBody>
      </p:sp>
      <p:sp>
        <p:nvSpPr>
          <p:cNvPr id="543" name="Google Shape;543;p72"/>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544" name="Google Shape;544;p7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Security Terminology</a:t>
            </a:r>
            <a:endParaRPr/>
          </a:p>
        </p:txBody>
      </p:sp>
      <p:sp>
        <p:nvSpPr>
          <p:cNvPr id="551" name="Google Shape;551;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914400" lvl="2" indent="0" algn="l" rtl="0">
              <a:lnSpc>
                <a:spcPct val="100000"/>
              </a:lnSpc>
              <a:spcBef>
                <a:spcPts val="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52" name="Google Shape;552;p73"/>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553" name="Google Shape;553;p7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47</a:t>
            </a:fld>
            <a:endParaRPr/>
          </a:p>
        </p:txBody>
      </p:sp>
      <p:pic>
        <p:nvPicPr>
          <p:cNvPr id="554" name="Google Shape;554;p73" descr="Information security terminology"/>
          <p:cNvPicPr preferRelativeResize="0"/>
          <p:nvPr/>
        </p:nvPicPr>
        <p:blipFill rotWithShape="1">
          <a:blip r:embed="rId3">
            <a:alphaModFix/>
          </a:blip>
          <a:srcRect/>
          <a:stretch/>
        </p:blipFill>
        <p:spPr>
          <a:xfrm>
            <a:off x="685800" y="2133600"/>
            <a:ext cx="7666037" cy="2981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Case study: Heartbleed!</a:t>
            </a:r>
            <a:endParaRPr/>
          </a:p>
        </p:txBody>
      </p:sp>
      <p:sp>
        <p:nvSpPr>
          <p:cNvPr id="560" name="Google Shape;560;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SSL is the main protocol for secure (encrypted) online communication!.</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SSL standard includes a heartbeat option, which allows a computer at one end of an SSL connection to send a short message to verify that the other computer is still online and get a response back.</a:t>
            </a:r>
            <a:endParaRPr/>
          </a:p>
        </p:txBody>
      </p:sp>
      <p:sp>
        <p:nvSpPr>
          <p:cNvPr id="561" name="Google Shape;561;p7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48</a:t>
            </a:fld>
            <a:endParaRPr/>
          </a:p>
        </p:txBody>
      </p:sp>
      <p:pic>
        <p:nvPicPr>
          <p:cNvPr id="562" name="Google Shape;562;p74" descr="Image result for heartbleed bug explained"/>
          <p:cNvPicPr preferRelativeResize="0"/>
          <p:nvPr/>
        </p:nvPicPr>
        <p:blipFill rotWithShape="1">
          <a:blip r:embed="rId3">
            <a:alphaModFix/>
          </a:blip>
          <a:srcRect/>
          <a:stretch/>
        </p:blipFill>
        <p:spPr>
          <a:xfrm>
            <a:off x="7543800" y="381000"/>
            <a:ext cx="1327150" cy="990600"/>
          </a:xfrm>
          <a:prstGeom prst="rect">
            <a:avLst/>
          </a:prstGeom>
          <a:noFill/>
          <a:ln>
            <a:noFill/>
          </a:ln>
        </p:spPr>
      </p:pic>
      <p:sp>
        <p:nvSpPr>
          <p:cNvPr id="563" name="Google Shape;563;p74"/>
          <p:cNvSpPr txBox="1"/>
          <p:nvPr/>
        </p:nvSpPr>
        <p:spPr>
          <a:xfrm>
            <a:off x="301625" y="3657600"/>
            <a:ext cx="8586787"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C4E4D"/>
              </a:buClr>
              <a:buSzPts val="2000"/>
              <a:buFont typeface="Arial"/>
              <a:buNone/>
            </a:pPr>
            <a:r>
              <a:rPr lang="en-US" sz="2000" b="0" i="1" u="none">
                <a:solidFill>
                  <a:srgbClr val="4C4E4D"/>
                </a:solidFill>
                <a:latin typeface="Arial"/>
                <a:ea typeface="Arial"/>
                <a:cs typeface="Arial"/>
                <a:sym typeface="Arial"/>
              </a:rPr>
              <a:t>Researchers found that it's possible to send a cleverly formed, malicious heartbeat message that tricks the computer at the other end into divulging secret information.</a:t>
            </a:r>
            <a:endParaRPr/>
          </a:p>
        </p:txBody>
      </p:sp>
      <p:pic>
        <p:nvPicPr>
          <p:cNvPr id="564" name="Google Shape;564;p74" descr="Image result for ssl"/>
          <p:cNvPicPr preferRelativeResize="0"/>
          <p:nvPr/>
        </p:nvPicPr>
        <p:blipFill rotWithShape="1">
          <a:blip r:embed="rId4">
            <a:alphaModFix/>
          </a:blip>
          <a:srcRect/>
          <a:stretch/>
        </p:blipFill>
        <p:spPr>
          <a:xfrm>
            <a:off x="3810000" y="4673600"/>
            <a:ext cx="1801812" cy="1514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49</a:t>
            </a:fld>
            <a:endParaRPr/>
          </a:p>
        </p:txBody>
      </p:sp>
      <p:sp>
        <p:nvSpPr>
          <p:cNvPr id="571" name="Google Shape;571;p75"/>
          <p:cNvSpPr txBox="1">
            <a:spLocks noGrp="1"/>
          </p:cNvSpPr>
          <p:nvPr>
            <p:ph type="title"/>
          </p:nvPr>
        </p:nvSpPr>
        <p:spPr>
          <a:xfrm>
            <a:off x="457200" y="212725"/>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Case study: Heartbleed!</a:t>
            </a:r>
            <a:endParaRPr/>
          </a:p>
        </p:txBody>
      </p:sp>
      <p:pic>
        <p:nvPicPr>
          <p:cNvPr id="572" name="Google Shape;572;p75" descr="Image result for heartbleed bug explained"/>
          <p:cNvPicPr preferRelativeResize="0"/>
          <p:nvPr/>
        </p:nvPicPr>
        <p:blipFill rotWithShape="1">
          <a:blip r:embed="rId3">
            <a:alphaModFix/>
          </a:blip>
          <a:srcRect/>
          <a:stretch/>
        </p:blipFill>
        <p:spPr>
          <a:xfrm>
            <a:off x="7467600" y="212725"/>
            <a:ext cx="1327150" cy="990600"/>
          </a:xfrm>
          <a:prstGeom prst="rect">
            <a:avLst/>
          </a:prstGeom>
          <a:noFill/>
          <a:ln>
            <a:noFill/>
          </a:ln>
        </p:spPr>
      </p:pic>
      <p:pic>
        <p:nvPicPr>
          <p:cNvPr id="573" name="Google Shape;573;p75"/>
          <p:cNvPicPr preferRelativeResize="0"/>
          <p:nvPr/>
        </p:nvPicPr>
        <p:blipFill rotWithShape="1">
          <a:blip r:embed="rId4">
            <a:alphaModFix/>
          </a:blip>
          <a:srcRect/>
          <a:stretch/>
        </p:blipFill>
        <p:spPr>
          <a:xfrm>
            <a:off x="952500" y="1289050"/>
            <a:ext cx="6743700" cy="5103812"/>
          </a:xfrm>
          <a:prstGeom prst="rect">
            <a:avLst/>
          </a:prstGeom>
          <a:noFill/>
          <a:ln>
            <a:noFill/>
          </a:ln>
        </p:spPr>
      </p:pic>
      <p:sp>
        <p:nvSpPr>
          <p:cNvPr id="574" name="Google Shape;574;p75"/>
          <p:cNvSpPr txBox="1"/>
          <p:nvPr/>
        </p:nvSpPr>
        <p:spPr>
          <a:xfrm>
            <a:off x="22225" y="6149975"/>
            <a:ext cx="81534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D2DB9"/>
              </a:buClr>
              <a:buSzPts val="2000"/>
              <a:buFont typeface="Times New Roman"/>
              <a:buNone/>
            </a:pPr>
            <a:r>
              <a:rPr lang="en-US" sz="2000" b="0" i="0" u="none">
                <a:solidFill>
                  <a:srgbClr val="2D2DB9"/>
                </a:solidFill>
                <a:latin typeface="Times New Roman"/>
                <a:ea typeface="Times New Roman"/>
                <a:cs typeface="Times New Roman"/>
                <a:sym typeface="Times New Roman"/>
              </a:rPr>
              <a:t>https://www.forumsys.com/api-security/how-to-fix-openssl-heartbleed-security-flaw/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Books</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CompTIA </a:t>
            </a:r>
            <a:r>
              <a:rPr lang="en-US" sz="2600" b="1" i="0" u="none" strike="noStrike" cap="none">
                <a:solidFill>
                  <a:srgbClr val="222222"/>
                </a:solidFill>
                <a:latin typeface="Arial"/>
                <a:ea typeface="Arial"/>
                <a:cs typeface="Arial"/>
                <a:sym typeface="Arial"/>
              </a:rPr>
              <a:t>Security+ Guide to Network Security Fundamentals</a:t>
            </a:r>
            <a:r>
              <a:rPr lang="en-US" sz="2600" b="0" i="0" u="none" strike="noStrike" cap="none">
                <a:solidFill>
                  <a:srgbClr val="222222"/>
                </a:solidFill>
                <a:latin typeface="Arial"/>
                <a:ea typeface="Arial"/>
                <a:cs typeface="Arial"/>
                <a:sym typeface="Arial"/>
              </a:rPr>
              <a:t>, Fifth Edition by </a:t>
            </a:r>
            <a:r>
              <a:rPr lang="en-US" sz="2600" b="0" i="0" u="sng" strike="noStrike" cap="none">
                <a:solidFill>
                  <a:srgbClr val="222222"/>
                </a:solidFill>
                <a:latin typeface="Arial"/>
                <a:ea typeface="Arial"/>
                <a:cs typeface="Arial"/>
                <a:sym typeface="Arial"/>
              </a:rPr>
              <a:t>Mark Ciampa</a:t>
            </a:r>
            <a:endParaRPr/>
          </a:p>
          <a:p>
            <a:pPr marL="342900" marR="0" lvl="0" indent="-342900" algn="l" rtl="0">
              <a:lnSpc>
                <a:spcPct val="100000"/>
              </a:lnSpc>
              <a:spcBef>
                <a:spcPts val="520"/>
              </a:spcBef>
              <a:spcAft>
                <a:spcPts val="0"/>
              </a:spcAft>
              <a:buClr>
                <a:srgbClr val="222222"/>
              </a:buClr>
              <a:buSzPts val="2600"/>
              <a:buFont typeface="Arial"/>
              <a:buNone/>
            </a:pPr>
            <a:endParaRPr sz="2600" b="0" i="0" u="sng" strike="noStrike" cap="none">
              <a:solidFill>
                <a:srgbClr val="222222"/>
              </a:solidFill>
              <a:latin typeface="Arial"/>
              <a:ea typeface="Arial"/>
              <a:cs typeface="Arial"/>
              <a:sym typeface="Arial"/>
            </a:endParaRPr>
          </a:p>
          <a:p>
            <a:pPr marL="342900" marR="0" lvl="0" indent="-342900" algn="l" rtl="0">
              <a:lnSpc>
                <a:spcPct val="100000"/>
              </a:lnSpc>
              <a:spcBef>
                <a:spcPts val="520"/>
              </a:spcBef>
              <a:spcAft>
                <a:spcPts val="0"/>
              </a:spcAft>
              <a:buClr>
                <a:srgbClr val="222222"/>
              </a:buClr>
              <a:buSzPts val="2600"/>
              <a:buFont typeface="Arial"/>
              <a:buChar char="•"/>
            </a:pPr>
            <a:r>
              <a:rPr lang="en-US" sz="2600" b="1" i="0" u="none" strike="noStrike" cap="none">
                <a:solidFill>
                  <a:srgbClr val="222222"/>
                </a:solidFill>
                <a:latin typeface="Arial"/>
                <a:ea typeface="Arial"/>
                <a:cs typeface="Arial"/>
                <a:sym typeface="Arial"/>
              </a:rPr>
              <a:t>Corporate Computer Security, </a:t>
            </a:r>
            <a:r>
              <a:rPr lang="en-US" sz="2600" b="0" i="0" u="none" strike="noStrike" cap="none">
                <a:solidFill>
                  <a:srgbClr val="222222"/>
                </a:solidFill>
                <a:latin typeface="Arial"/>
                <a:ea typeface="Arial"/>
                <a:cs typeface="Arial"/>
                <a:sym typeface="Arial"/>
              </a:rPr>
              <a:t>by Randall J. Boyle, 3</a:t>
            </a:r>
            <a:r>
              <a:rPr lang="en-US" sz="2600" b="0" i="0" u="none" strike="noStrike" cap="none" baseline="30000">
                <a:solidFill>
                  <a:srgbClr val="222222"/>
                </a:solidFill>
                <a:latin typeface="Arial"/>
                <a:ea typeface="Arial"/>
                <a:cs typeface="Arial"/>
                <a:sym typeface="Arial"/>
              </a:rPr>
              <a:t>th</a:t>
            </a:r>
            <a:r>
              <a:rPr lang="en-US" sz="2600" b="0" i="0" u="none" strike="noStrike" cap="none">
                <a:solidFill>
                  <a:srgbClr val="222222"/>
                </a:solidFill>
                <a:latin typeface="Arial"/>
                <a:ea typeface="Arial"/>
                <a:cs typeface="Arial"/>
                <a:sym typeface="Arial"/>
              </a:rPr>
              <a:t> Edition.</a:t>
            </a:r>
            <a:endParaRPr sz="2600" b="0" i="0" u="sng" strike="noStrike" cap="none">
              <a:solidFill>
                <a:srgbClr val="222222"/>
              </a:solidFill>
              <a:latin typeface="Arial"/>
              <a:ea typeface="Arial"/>
              <a:cs typeface="Arial"/>
              <a:sym typeface="Arial"/>
            </a:endParaRPr>
          </a:p>
          <a:p>
            <a:pPr marL="342900" marR="0" lvl="0" indent="-177800" algn="l" rtl="0">
              <a:spcBef>
                <a:spcPts val="520"/>
              </a:spcBef>
              <a:spcAft>
                <a:spcPts val="0"/>
              </a:spcAft>
              <a:buClr>
                <a:srgbClr val="222222"/>
              </a:buClr>
              <a:buSzPts val="2600"/>
              <a:buFont typeface="Arial"/>
              <a:buNone/>
            </a:pPr>
            <a:endParaRPr sz="2600" b="0" i="0" u="sng">
              <a:solidFill>
                <a:srgbClr val="222222"/>
              </a:solidFill>
              <a:latin typeface="Arial"/>
              <a:ea typeface="Arial"/>
              <a:cs typeface="Arial"/>
              <a:sym typeface="Arial"/>
            </a:endParaRPr>
          </a:p>
        </p:txBody>
      </p:sp>
      <p:sp>
        <p:nvSpPr>
          <p:cNvPr id="196" name="Google Shape;196;p3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50</a:t>
            </a:fld>
            <a:endParaRPr/>
          </a:p>
        </p:txBody>
      </p:sp>
      <p:pic>
        <p:nvPicPr>
          <p:cNvPr id="581" name="Google Shape;581;p76" descr="Heartbleed-Diagram-Corrupt"/>
          <p:cNvPicPr preferRelativeResize="0"/>
          <p:nvPr/>
        </p:nvPicPr>
        <p:blipFill rotWithShape="1">
          <a:blip r:embed="rId3">
            <a:alphaModFix/>
          </a:blip>
          <a:srcRect/>
          <a:stretch/>
        </p:blipFill>
        <p:spPr>
          <a:xfrm>
            <a:off x="1028700" y="1203325"/>
            <a:ext cx="6934200" cy="5294312"/>
          </a:xfrm>
          <a:prstGeom prst="rect">
            <a:avLst/>
          </a:prstGeom>
          <a:noFill/>
          <a:ln>
            <a:noFill/>
          </a:ln>
        </p:spPr>
      </p:pic>
      <p:sp>
        <p:nvSpPr>
          <p:cNvPr id="582" name="Google Shape;582;p76"/>
          <p:cNvSpPr txBox="1"/>
          <p:nvPr/>
        </p:nvSpPr>
        <p:spPr>
          <a:xfrm>
            <a:off x="457200" y="212725"/>
            <a:ext cx="80772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Case study: Heartbleed!</a:t>
            </a:r>
            <a:endParaRPr/>
          </a:p>
        </p:txBody>
      </p:sp>
      <p:pic>
        <p:nvPicPr>
          <p:cNvPr id="583" name="Google Shape;583;p76" descr="Image result for heartbleed bug explained"/>
          <p:cNvPicPr preferRelativeResize="0"/>
          <p:nvPr/>
        </p:nvPicPr>
        <p:blipFill rotWithShape="1">
          <a:blip r:embed="rId4">
            <a:alphaModFix/>
          </a:blip>
          <a:srcRect/>
          <a:stretch/>
        </p:blipFill>
        <p:spPr>
          <a:xfrm>
            <a:off x="7467600" y="212725"/>
            <a:ext cx="1327150" cy="990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Case study: Heartbleed!</a:t>
            </a:r>
            <a:endParaRPr/>
          </a:p>
        </p:txBody>
      </p:sp>
      <p:sp>
        <p:nvSpPr>
          <p:cNvPr id="589" name="Google Shape;589;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Malformed packet allows you to see server  memory!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Passwords, keys, emails, visitor logs …..!</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attacker can ask for around 64,000 characters of plain text. And it doesn't just ask once, it can send malicious heartbeat messages over and over again, allowing the attacker to get back different fragments of the server's memory each time. </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Fix: Don’t let the user tell you how much data to send back!!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This is a design ﬂaw</a:t>
            </a:r>
            <a:endParaRPr/>
          </a:p>
        </p:txBody>
      </p:sp>
      <p:sp>
        <p:nvSpPr>
          <p:cNvPr id="590" name="Google Shape;590;p7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51</a:t>
            </a:fld>
            <a:endParaRPr/>
          </a:p>
        </p:txBody>
      </p:sp>
      <p:pic>
        <p:nvPicPr>
          <p:cNvPr id="591" name="Google Shape;591;p77" descr="Image result for heartbleed bug explained"/>
          <p:cNvPicPr preferRelativeResize="0"/>
          <p:nvPr/>
        </p:nvPicPr>
        <p:blipFill rotWithShape="1">
          <a:blip r:embed="rId3">
            <a:alphaModFix/>
          </a:blip>
          <a:srcRect/>
          <a:stretch/>
        </p:blipFill>
        <p:spPr>
          <a:xfrm>
            <a:off x="7543800" y="381000"/>
            <a:ext cx="1327150" cy="990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96"/>
        <p:cNvGrpSpPr/>
        <p:nvPr/>
      </p:nvGrpSpPr>
      <p:grpSpPr>
        <a:xfrm>
          <a:off x="0" y="0"/>
          <a:ext cx="0" cy="0"/>
          <a:chOff x="0" y="0"/>
          <a:chExt cx="0" cy="0"/>
        </a:xfrm>
      </p:grpSpPr>
      <p:sp>
        <p:nvSpPr>
          <p:cNvPr id="597" name="Google Shape;597;p78"/>
          <p:cNvSpPr txBox="1">
            <a:spLocks noGrp="1"/>
          </p:cNvSpPr>
          <p:nvPr>
            <p:ph type="ctrTitle"/>
          </p:nvPr>
        </p:nvSpPr>
        <p:spPr>
          <a:xfrm>
            <a:off x="3810000" y="3392487"/>
            <a:ext cx="5257800" cy="190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404040"/>
              </a:buClr>
              <a:buSzPts val="4000"/>
              <a:buFont typeface="Arial"/>
              <a:buNone/>
            </a:pPr>
            <a:r>
              <a:rPr lang="en-US" sz="4000" b="0" i="0" u="none">
                <a:solidFill>
                  <a:srgbClr val="404040"/>
                </a:solidFill>
                <a:latin typeface="Arial"/>
                <a:ea typeface="Arial"/>
                <a:cs typeface="Arial"/>
                <a:sym typeface="Arial"/>
              </a:rPr>
              <a:t>The Marketplace for</a:t>
            </a:r>
            <a:br>
              <a:rPr lang="en-US" sz="4000" b="0" i="0" u="none">
                <a:solidFill>
                  <a:srgbClr val="404040"/>
                </a:solidFill>
                <a:latin typeface="Arial"/>
                <a:ea typeface="Arial"/>
                <a:cs typeface="Arial"/>
                <a:sym typeface="Arial"/>
              </a:rPr>
            </a:br>
            <a:r>
              <a:rPr lang="en-US" sz="4000" b="0" i="0" u="none">
                <a:solidFill>
                  <a:srgbClr val="404040"/>
                </a:solidFill>
                <a:latin typeface="Arial"/>
                <a:ea typeface="Arial"/>
                <a:cs typeface="Arial"/>
                <a:sym typeface="Arial"/>
              </a:rPr>
              <a:t>Vulnerabilities</a:t>
            </a:r>
            <a:endParaRPr/>
          </a:p>
        </p:txBody>
      </p:sp>
      <p:pic>
        <p:nvPicPr>
          <p:cNvPr id="598" name="Google Shape;598;p78"/>
          <p:cNvPicPr preferRelativeResize="0"/>
          <p:nvPr/>
        </p:nvPicPr>
        <p:blipFill rotWithShape="1">
          <a:blip r:embed="rId3">
            <a:alphaModFix/>
          </a:blip>
          <a:srcRect/>
          <a:stretch/>
        </p:blipFill>
        <p:spPr>
          <a:xfrm>
            <a:off x="1690687" y="1390650"/>
            <a:ext cx="19050" cy="19050"/>
          </a:xfrm>
          <a:prstGeom prst="rect">
            <a:avLst/>
          </a:prstGeom>
          <a:noFill/>
          <a:ln>
            <a:noFill/>
          </a:ln>
        </p:spPr>
      </p:pic>
      <p:pic>
        <p:nvPicPr>
          <p:cNvPr id="599" name="Google Shape;599;p78" descr="logo.jpg"/>
          <p:cNvPicPr preferRelativeResize="0"/>
          <p:nvPr/>
        </p:nvPicPr>
        <p:blipFill rotWithShape="1">
          <a:blip r:embed="rId4">
            <a:alphaModFix/>
          </a:blip>
          <a:srcRect/>
          <a:stretch/>
        </p:blipFill>
        <p:spPr>
          <a:xfrm>
            <a:off x="457200" y="2058987"/>
            <a:ext cx="3200400" cy="31988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Marketplace for Vulnerabilities</a:t>
            </a:r>
            <a:endParaRPr/>
          </a:p>
        </p:txBody>
      </p:sp>
      <p:sp>
        <p:nvSpPr>
          <p:cNvPr id="606" name="Google Shape;606;p79"/>
          <p:cNvSpPr txBox="1">
            <a:spLocks noGrp="1"/>
          </p:cNvSpPr>
          <p:nvPr>
            <p:ph type="body" idx="1"/>
          </p:nvPr>
        </p:nvSpPr>
        <p:spPr>
          <a:xfrm>
            <a:off x="457200" y="2057400"/>
            <a:ext cx="8534400" cy="3352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222222"/>
              </a:buClr>
              <a:buSzPts val="2400"/>
              <a:buFont typeface="Arial"/>
              <a:buNone/>
            </a:pPr>
            <a:r>
              <a:rPr lang="en-US" sz="2400" b="1" i="0" u="none">
                <a:solidFill>
                  <a:srgbClr val="222222"/>
                </a:solidFill>
                <a:latin typeface="Arial"/>
                <a:ea typeface="Arial"/>
                <a:cs typeface="Arial"/>
                <a:sym typeface="Arial"/>
              </a:rPr>
              <a:t>Option 1</a:t>
            </a:r>
            <a:r>
              <a:rPr lang="en-US" sz="2400" b="0" i="0" u="none">
                <a:solidFill>
                  <a:srgbClr val="222222"/>
                </a:solidFill>
                <a:latin typeface="Arial"/>
                <a:ea typeface="Arial"/>
                <a:cs typeface="Arial"/>
                <a:sym typeface="Arial"/>
              </a:rPr>
              <a:t>:   bug bounty programs  </a:t>
            </a:r>
            <a:r>
              <a:rPr lang="en-US" sz="1700" b="0" i="0" u="none">
                <a:solidFill>
                  <a:srgbClr val="222222"/>
                </a:solidFill>
                <a:latin typeface="Arial"/>
                <a:ea typeface="Arial"/>
                <a:cs typeface="Arial"/>
                <a:sym typeface="Arial"/>
              </a:rPr>
              <a:t>(many)</a:t>
            </a:r>
            <a:endParaRPr/>
          </a:p>
          <a:p>
            <a:pPr marL="0" marR="0" lvl="0" indent="-152400" algn="l" rtl="0">
              <a:lnSpc>
                <a:spcPct val="9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Google Vulnerability Reward Program:   up to $20K</a:t>
            </a:r>
            <a:endParaRPr/>
          </a:p>
          <a:p>
            <a:pPr marL="0" marR="0" lvl="0" indent="-152400" algn="l" rtl="0">
              <a:lnSpc>
                <a:spcPct val="9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Microsoft Bounty Program:   up to $100K </a:t>
            </a:r>
            <a:endParaRPr/>
          </a:p>
          <a:p>
            <a:pPr marL="0" marR="0" lvl="0" indent="-152400" algn="l" rtl="0">
              <a:lnSpc>
                <a:spcPct val="9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Mozilla Bug Bounty program:  $7500</a:t>
            </a:r>
            <a:endParaRPr/>
          </a:p>
          <a:p>
            <a:pPr marL="0" marR="0" lvl="0" indent="-152400" algn="l" rtl="0">
              <a:lnSpc>
                <a:spcPct val="9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Pwn2Own competition:   $15K </a:t>
            </a:r>
            <a:endParaRPr/>
          </a:p>
          <a:p>
            <a:pPr marL="0" marR="0" lvl="0" indent="0" algn="l" rtl="0">
              <a:lnSpc>
                <a:spcPct val="9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0" marR="0" lvl="0" indent="0" algn="l" rtl="0">
              <a:lnSpc>
                <a:spcPct val="90000"/>
              </a:lnSpc>
              <a:spcBef>
                <a:spcPts val="480"/>
              </a:spcBef>
              <a:spcAft>
                <a:spcPts val="0"/>
              </a:spcAft>
              <a:buClr>
                <a:srgbClr val="222222"/>
              </a:buClr>
              <a:buSzPts val="2400"/>
              <a:buFont typeface="Arial"/>
              <a:buNone/>
            </a:pPr>
            <a:r>
              <a:rPr lang="en-US" sz="2400" b="1" i="0" u="none">
                <a:solidFill>
                  <a:srgbClr val="222222"/>
                </a:solidFill>
                <a:latin typeface="Arial"/>
                <a:ea typeface="Arial"/>
                <a:cs typeface="Arial"/>
                <a:sym typeface="Arial"/>
              </a:rPr>
              <a:t>Option 2</a:t>
            </a:r>
            <a:r>
              <a:rPr lang="en-US" sz="2400" b="0" i="0" u="none">
                <a:solidFill>
                  <a:srgbClr val="222222"/>
                </a:solidFill>
                <a:latin typeface="Arial"/>
                <a:ea typeface="Arial"/>
                <a:cs typeface="Arial"/>
                <a:sym typeface="Arial"/>
              </a:rPr>
              <a:t>:   </a:t>
            </a:r>
            <a:endParaRPr/>
          </a:p>
          <a:p>
            <a:pPr marL="0" marR="0" lvl="0" indent="-152400" algn="l" rtl="0">
              <a:lnSpc>
                <a:spcPct val="9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Zero day initiative (ZDI),   iDefense:   $2K – $25K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Example:  Mozilla</a:t>
            </a:r>
            <a:endParaRPr/>
          </a:p>
        </p:txBody>
      </p:sp>
      <p:pic>
        <p:nvPicPr>
          <p:cNvPr id="612" name="Google Shape;612;p80"/>
          <p:cNvPicPr preferRelativeResize="0"/>
          <p:nvPr/>
        </p:nvPicPr>
        <p:blipFill rotWithShape="1">
          <a:blip r:embed="rId3">
            <a:alphaModFix/>
          </a:blip>
          <a:srcRect/>
          <a:stretch/>
        </p:blipFill>
        <p:spPr>
          <a:xfrm>
            <a:off x="120650" y="2603500"/>
            <a:ext cx="8902700" cy="2578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Marketplace for Vulnerabilities</a:t>
            </a:r>
            <a:endParaRPr/>
          </a:p>
        </p:txBody>
      </p:sp>
      <p:sp>
        <p:nvSpPr>
          <p:cNvPr id="619" name="Google Shape;619;p81"/>
          <p:cNvSpPr txBox="1">
            <a:spLocks noGrp="1"/>
          </p:cNvSpPr>
          <p:nvPr>
            <p:ph type="body" idx="1"/>
          </p:nvPr>
        </p:nvSpPr>
        <p:spPr>
          <a:xfrm>
            <a:off x="457200" y="1847850"/>
            <a:ext cx="8229600" cy="742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2600"/>
              <a:buFont typeface="Arial"/>
              <a:buNone/>
            </a:pPr>
            <a:r>
              <a:rPr lang="en-US" sz="2600" b="1" i="0" u="none">
                <a:solidFill>
                  <a:srgbClr val="222222"/>
                </a:solidFill>
                <a:latin typeface="Arial"/>
                <a:ea typeface="Arial"/>
                <a:cs typeface="Arial"/>
                <a:sym typeface="Arial"/>
              </a:rPr>
              <a:t>Option 3</a:t>
            </a:r>
            <a:r>
              <a:rPr lang="en-US" sz="2600" b="0" i="0" u="none">
                <a:solidFill>
                  <a:srgbClr val="222222"/>
                </a:solidFill>
                <a:latin typeface="Arial"/>
                <a:ea typeface="Arial"/>
                <a:cs typeface="Arial"/>
                <a:sym typeface="Arial"/>
              </a:rPr>
              <a:t>:   black market</a:t>
            </a:r>
            <a:endParaRPr/>
          </a:p>
        </p:txBody>
      </p:sp>
      <p:sp>
        <p:nvSpPr>
          <p:cNvPr id="620" name="Google Shape;620;p81"/>
          <p:cNvSpPr txBox="1"/>
          <p:nvPr/>
        </p:nvSpPr>
        <p:spPr>
          <a:xfrm>
            <a:off x="3886200" y="5486400"/>
            <a:ext cx="46704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000"/>
              <a:buFont typeface="Times New Roman"/>
              <a:buNone/>
            </a:pPr>
            <a:r>
              <a:rPr lang="en-US" sz="2000" b="0" i="0" u="none">
                <a:solidFill>
                  <a:srgbClr val="FFFFFF"/>
                </a:solidFill>
                <a:latin typeface="Times New Roman"/>
                <a:ea typeface="Times New Roman"/>
                <a:cs typeface="Times New Roman"/>
                <a:sym typeface="Times New Roman"/>
              </a:rPr>
              <a:t>Source:  Andy Greenberg   </a:t>
            </a:r>
            <a:r>
              <a:rPr lang="en-US" sz="1600" b="0" i="0" u="none">
                <a:solidFill>
                  <a:srgbClr val="FFFFFF"/>
                </a:solidFill>
                <a:latin typeface="Times New Roman"/>
                <a:ea typeface="Times New Roman"/>
                <a:cs typeface="Times New Roman"/>
                <a:sym typeface="Times New Roman"/>
              </a:rPr>
              <a:t>(Forbes, 3/23/2012 )</a:t>
            </a:r>
            <a:endParaRPr/>
          </a:p>
        </p:txBody>
      </p:sp>
      <p:pic>
        <p:nvPicPr>
          <p:cNvPr id="621" name="Google Shape;621;p81"/>
          <p:cNvPicPr preferRelativeResize="0"/>
          <p:nvPr/>
        </p:nvPicPr>
        <p:blipFill rotWithShape="1">
          <a:blip r:embed="rId3">
            <a:alphaModFix/>
          </a:blip>
          <a:srcRect t="4562" b="4563"/>
          <a:stretch/>
        </p:blipFill>
        <p:spPr>
          <a:xfrm>
            <a:off x="1143000" y="2351087"/>
            <a:ext cx="6997700" cy="2908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2"/>
          <p:cNvSpPr txBox="1">
            <a:spLocks noGrp="1"/>
          </p:cNvSpPr>
          <p:nvPr>
            <p:ph type="title"/>
          </p:nvPr>
        </p:nvSpPr>
        <p:spPr>
          <a:xfrm>
            <a:off x="533400" y="-2286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Marketplace for owned machines</a:t>
            </a:r>
            <a:endParaRPr/>
          </a:p>
        </p:txBody>
      </p:sp>
      <p:sp>
        <p:nvSpPr>
          <p:cNvPr id="627" name="Google Shape;627;p82"/>
          <p:cNvSpPr txBox="1"/>
          <p:nvPr/>
        </p:nvSpPr>
        <p:spPr>
          <a:xfrm>
            <a:off x="228600" y="5638800"/>
            <a:ext cx="74279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000"/>
              <a:buFont typeface="Times New Roman"/>
              <a:buNone/>
            </a:pPr>
            <a:r>
              <a:rPr lang="en-US" sz="2000" b="0" i="0" u="none">
                <a:solidFill>
                  <a:srgbClr val="FFFFFF"/>
                </a:solidFill>
                <a:latin typeface="Times New Roman"/>
                <a:ea typeface="Times New Roman"/>
                <a:cs typeface="Times New Roman"/>
                <a:sym typeface="Times New Roman"/>
              </a:rPr>
              <a:t>Source:  Cabalerro et al.   (www.icir.org/vern/papers/ppi-usesec11.pdf)</a:t>
            </a:r>
            <a:endParaRPr/>
          </a:p>
        </p:txBody>
      </p:sp>
      <p:sp>
        <p:nvSpPr>
          <p:cNvPr id="628" name="Google Shape;628;p82"/>
          <p:cNvSpPr txBox="1"/>
          <p:nvPr/>
        </p:nvSpPr>
        <p:spPr>
          <a:xfrm>
            <a:off x="92075" y="6577012"/>
            <a:ext cx="6003925"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Source:  Cabalerro et al.   (www.icir.org/vern/papers/ppi-usesec11.pdf)</a:t>
            </a:r>
            <a:endParaRPr/>
          </a:p>
        </p:txBody>
      </p:sp>
      <p:pic>
        <p:nvPicPr>
          <p:cNvPr id="629" name="Google Shape;629;p82"/>
          <p:cNvPicPr preferRelativeResize="0"/>
          <p:nvPr/>
        </p:nvPicPr>
        <p:blipFill rotWithShape="1">
          <a:blip r:embed="rId3">
            <a:alphaModFix/>
          </a:blip>
          <a:srcRect/>
          <a:stretch/>
        </p:blipFill>
        <p:spPr>
          <a:xfrm>
            <a:off x="381000" y="685800"/>
            <a:ext cx="3962400" cy="4540250"/>
          </a:xfrm>
          <a:prstGeom prst="rect">
            <a:avLst/>
          </a:prstGeom>
          <a:noFill/>
          <a:ln>
            <a:noFill/>
          </a:ln>
        </p:spPr>
      </p:pic>
      <p:sp>
        <p:nvSpPr>
          <p:cNvPr id="630" name="Google Shape;630;p82"/>
          <p:cNvSpPr txBox="1"/>
          <p:nvPr/>
        </p:nvSpPr>
        <p:spPr>
          <a:xfrm>
            <a:off x="4343400" y="1217612"/>
            <a:ext cx="4572000" cy="3476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Figure 1: The typical transactions in the PPI market. PPI clients provide software they want to have installed, and pay a PPI service to distribute the software (➊). The PPI service conducts downloader infections itself or employs affiliates that install the PPI’s downloader on victim machines(➋). The PPI service pushes out the client’s executables (➌). Affiliates receive commission for any successful installations they facilitated (➍).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Marketplace for owned machines</a:t>
            </a:r>
            <a:endParaRPr/>
          </a:p>
        </p:txBody>
      </p:sp>
      <p:sp>
        <p:nvSpPr>
          <p:cNvPr id="636" name="Google Shape;636;p83"/>
          <p:cNvSpPr txBox="1"/>
          <p:nvPr/>
        </p:nvSpPr>
        <p:spPr>
          <a:xfrm>
            <a:off x="228600" y="5638800"/>
            <a:ext cx="74279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000"/>
              <a:buFont typeface="Times New Roman"/>
              <a:buNone/>
            </a:pPr>
            <a:r>
              <a:rPr lang="en-US" sz="2000" b="0" i="0" u="none">
                <a:solidFill>
                  <a:srgbClr val="FFFFFF"/>
                </a:solidFill>
                <a:latin typeface="Times New Roman"/>
                <a:ea typeface="Times New Roman"/>
                <a:cs typeface="Times New Roman"/>
                <a:sym typeface="Times New Roman"/>
              </a:rPr>
              <a:t>Source:  Cabalerro et al.   (www.icir.org/vern/papers/ppi-usesec11.pdf)</a:t>
            </a:r>
            <a:endParaRPr/>
          </a:p>
        </p:txBody>
      </p:sp>
      <p:sp>
        <p:nvSpPr>
          <p:cNvPr id="637" name="Google Shape;637;p83"/>
          <p:cNvSpPr/>
          <p:nvPr/>
        </p:nvSpPr>
        <p:spPr>
          <a:xfrm>
            <a:off x="5181600" y="1981200"/>
            <a:ext cx="1295400" cy="533400"/>
          </a:xfrm>
          <a:prstGeom prst="ellipse">
            <a:avLst/>
          </a:prstGeom>
          <a:gradFill>
            <a:gsLst>
              <a:gs pos="0">
                <a:srgbClr val="9C9CFF"/>
              </a:gs>
              <a:gs pos="35000">
                <a:srgbClr val="BABAFF"/>
              </a:gs>
              <a:gs pos="100000">
                <a:srgbClr val="E4E4FF"/>
              </a:gs>
            </a:gsLst>
            <a:lin ang="16200000" scaled="0"/>
          </a:gradFill>
          <a:ln w="9525" cap="flat" cmpd="sng">
            <a:solidFill>
              <a:srgbClr val="2828B8"/>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spam bot</a:t>
            </a:r>
            <a:endParaRPr/>
          </a:p>
        </p:txBody>
      </p:sp>
      <p:sp>
        <p:nvSpPr>
          <p:cNvPr id="638" name="Google Shape;638;p83"/>
          <p:cNvSpPr/>
          <p:nvPr/>
        </p:nvSpPr>
        <p:spPr>
          <a:xfrm>
            <a:off x="6629400" y="1981200"/>
            <a:ext cx="1981200" cy="533400"/>
          </a:xfrm>
          <a:prstGeom prst="ellipse">
            <a:avLst/>
          </a:prstGeom>
          <a:gradFill>
            <a:gsLst>
              <a:gs pos="0">
                <a:srgbClr val="9C9CFF"/>
              </a:gs>
              <a:gs pos="35000">
                <a:srgbClr val="BABAFF"/>
              </a:gs>
              <a:gs pos="100000">
                <a:srgbClr val="E4E4FF"/>
              </a:gs>
            </a:gsLst>
            <a:lin ang="16200000" scaled="0"/>
          </a:gradFill>
          <a:ln w="9525" cap="flat" cmpd="sng">
            <a:solidFill>
              <a:srgbClr val="2828B8"/>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keylogger</a:t>
            </a:r>
            <a:endParaRPr/>
          </a:p>
        </p:txBody>
      </p:sp>
      <p:sp>
        <p:nvSpPr>
          <p:cNvPr id="639" name="Google Shape;639;p83"/>
          <p:cNvSpPr txBox="1"/>
          <p:nvPr/>
        </p:nvSpPr>
        <p:spPr>
          <a:xfrm>
            <a:off x="4114800" y="1905000"/>
            <a:ext cx="10144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1" i="0" u="none">
                <a:solidFill>
                  <a:srgbClr val="FF0000"/>
                </a:solidFill>
                <a:latin typeface="Times New Roman"/>
                <a:ea typeface="Times New Roman"/>
                <a:cs typeface="Times New Roman"/>
                <a:sym typeface="Times New Roman"/>
              </a:rPr>
              <a:t>clients</a:t>
            </a:r>
            <a:endParaRPr/>
          </a:p>
        </p:txBody>
      </p:sp>
      <p:sp>
        <p:nvSpPr>
          <p:cNvPr id="640" name="Google Shape;640;p83"/>
          <p:cNvSpPr/>
          <p:nvPr/>
        </p:nvSpPr>
        <p:spPr>
          <a:xfrm>
            <a:off x="5943600" y="3200400"/>
            <a:ext cx="1676400" cy="838200"/>
          </a:xfrm>
          <a:prstGeom prst="roundRect">
            <a:avLst>
              <a:gd name="adj" fmla="val 16667"/>
            </a:avLst>
          </a:prstGeom>
          <a:gradFill>
            <a:gsLst>
              <a:gs pos="0">
                <a:srgbClr val="BCBCBC"/>
              </a:gs>
              <a:gs pos="35000">
                <a:srgbClr val="D0D0D0"/>
              </a:gs>
              <a:gs pos="100000">
                <a:srgbClr val="EDEDED"/>
              </a:gs>
            </a:gsLst>
            <a:lin ang="16200000" scaled="0"/>
          </a:gradFill>
          <a:ln w="9525" cap="flat" cmpd="sng">
            <a:solidFill>
              <a:srgbClr val="000000"/>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0"/>
              </a:buClr>
              <a:buSzPts val="2400"/>
              <a:buFont typeface="Arial"/>
              <a:buNone/>
            </a:pPr>
            <a:r>
              <a:rPr lang="en-US" sz="2400" b="0" i="0" u="none">
                <a:solidFill>
                  <a:srgbClr val="000090"/>
                </a:solidFill>
                <a:latin typeface="Arial"/>
                <a:ea typeface="Arial"/>
                <a:cs typeface="Arial"/>
                <a:sym typeface="Arial"/>
              </a:rPr>
              <a:t>PPI service</a:t>
            </a:r>
            <a:endParaRPr/>
          </a:p>
        </p:txBody>
      </p:sp>
      <p:pic>
        <p:nvPicPr>
          <p:cNvPr id="641" name="Google Shape;641;p83"/>
          <p:cNvPicPr preferRelativeResize="0"/>
          <p:nvPr/>
        </p:nvPicPr>
        <p:blipFill rotWithShape="1">
          <a:blip r:embed="rId3">
            <a:alphaModFix/>
          </a:blip>
          <a:srcRect/>
          <a:stretch/>
        </p:blipFill>
        <p:spPr>
          <a:xfrm>
            <a:off x="5029200" y="4572000"/>
            <a:ext cx="963612" cy="762000"/>
          </a:xfrm>
          <a:prstGeom prst="rect">
            <a:avLst/>
          </a:prstGeom>
          <a:noFill/>
          <a:ln>
            <a:noFill/>
          </a:ln>
        </p:spPr>
      </p:pic>
      <p:pic>
        <p:nvPicPr>
          <p:cNvPr id="642" name="Google Shape;642;p83"/>
          <p:cNvPicPr preferRelativeResize="0"/>
          <p:nvPr/>
        </p:nvPicPr>
        <p:blipFill rotWithShape="1">
          <a:blip r:embed="rId3">
            <a:alphaModFix/>
          </a:blip>
          <a:srcRect/>
          <a:stretch/>
        </p:blipFill>
        <p:spPr>
          <a:xfrm>
            <a:off x="6324600" y="4572000"/>
            <a:ext cx="963612" cy="762000"/>
          </a:xfrm>
          <a:prstGeom prst="rect">
            <a:avLst/>
          </a:prstGeom>
          <a:noFill/>
          <a:ln>
            <a:noFill/>
          </a:ln>
        </p:spPr>
      </p:pic>
      <p:pic>
        <p:nvPicPr>
          <p:cNvPr id="643" name="Google Shape;643;p83"/>
          <p:cNvPicPr preferRelativeResize="0"/>
          <p:nvPr/>
        </p:nvPicPr>
        <p:blipFill rotWithShape="1">
          <a:blip r:embed="rId3">
            <a:alphaModFix/>
          </a:blip>
          <a:srcRect/>
          <a:stretch/>
        </p:blipFill>
        <p:spPr>
          <a:xfrm>
            <a:off x="7696200" y="4572000"/>
            <a:ext cx="963612" cy="762000"/>
          </a:xfrm>
          <a:prstGeom prst="rect">
            <a:avLst/>
          </a:prstGeom>
          <a:noFill/>
          <a:ln>
            <a:noFill/>
          </a:ln>
        </p:spPr>
      </p:pic>
      <p:cxnSp>
        <p:nvCxnSpPr>
          <p:cNvPr id="644" name="Google Shape;644;p83"/>
          <p:cNvCxnSpPr/>
          <p:nvPr/>
        </p:nvCxnSpPr>
        <p:spPr>
          <a:xfrm flipH="1">
            <a:off x="7162800" y="2514600"/>
            <a:ext cx="457200" cy="609600"/>
          </a:xfrm>
          <a:prstGeom prst="straightConnector1">
            <a:avLst/>
          </a:prstGeom>
          <a:noFill/>
          <a:ln w="25400" cap="flat" cmpd="sng">
            <a:solidFill>
              <a:schemeClr val="accent1"/>
            </a:solidFill>
            <a:prstDash val="solid"/>
            <a:miter lim="800000"/>
            <a:headEnd type="none" w="med" len="med"/>
            <a:tailEnd type="stealth" w="med" len="med"/>
          </a:ln>
          <a:effectLst>
            <a:outerShdw blurRad="63500" dist="20000" dir="5400000">
              <a:srgbClr val="000000">
                <a:alpha val="37647"/>
              </a:srgbClr>
            </a:outerShdw>
          </a:effectLst>
        </p:spPr>
      </p:cxnSp>
      <p:cxnSp>
        <p:nvCxnSpPr>
          <p:cNvPr id="645" name="Google Shape;645;p83"/>
          <p:cNvCxnSpPr/>
          <p:nvPr/>
        </p:nvCxnSpPr>
        <p:spPr>
          <a:xfrm>
            <a:off x="5829300" y="2514600"/>
            <a:ext cx="419100" cy="609600"/>
          </a:xfrm>
          <a:prstGeom prst="straightConnector1">
            <a:avLst/>
          </a:prstGeom>
          <a:noFill/>
          <a:ln w="25400" cap="flat" cmpd="sng">
            <a:solidFill>
              <a:schemeClr val="accent1"/>
            </a:solidFill>
            <a:prstDash val="solid"/>
            <a:miter lim="800000"/>
            <a:headEnd type="none" w="med" len="med"/>
            <a:tailEnd type="stealth" w="med" len="med"/>
          </a:ln>
          <a:effectLst>
            <a:outerShdw blurRad="63500" dist="20000" dir="5400000">
              <a:srgbClr val="000000">
                <a:alpha val="37647"/>
              </a:srgbClr>
            </a:outerShdw>
          </a:effectLst>
        </p:spPr>
      </p:cxnSp>
      <p:cxnSp>
        <p:nvCxnSpPr>
          <p:cNvPr id="646" name="Google Shape;646;p83"/>
          <p:cNvCxnSpPr/>
          <p:nvPr/>
        </p:nvCxnSpPr>
        <p:spPr>
          <a:xfrm flipH="1">
            <a:off x="5867400" y="4038600"/>
            <a:ext cx="457200" cy="533400"/>
          </a:xfrm>
          <a:prstGeom prst="straightConnector1">
            <a:avLst/>
          </a:prstGeom>
          <a:noFill/>
          <a:ln w="25400" cap="flat" cmpd="sng">
            <a:solidFill>
              <a:schemeClr val="accent1"/>
            </a:solidFill>
            <a:prstDash val="solid"/>
            <a:miter lim="800000"/>
            <a:headEnd type="none" w="med" len="med"/>
            <a:tailEnd type="stealth" w="med" len="med"/>
          </a:ln>
          <a:effectLst>
            <a:outerShdw blurRad="63500" dist="20000" dir="5400000">
              <a:srgbClr val="000000">
                <a:alpha val="37647"/>
              </a:srgbClr>
            </a:outerShdw>
          </a:effectLst>
        </p:spPr>
      </p:cxnSp>
      <p:cxnSp>
        <p:nvCxnSpPr>
          <p:cNvPr id="647" name="Google Shape;647;p83"/>
          <p:cNvCxnSpPr/>
          <p:nvPr/>
        </p:nvCxnSpPr>
        <p:spPr>
          <a:xfrm>
            <a:off x="6781800" y="4038600"/>
            <a:ext cx="152400" cy="533400"/>
          </a:xfrm>
          <a:prstGeom prst="straightConnector1">
            <a:avLst/>
          </a:prstGeom>
          <a:noFill/>
          <a:ln w="25400" cap="flat" cmpd="sng">
            <a:solidFill>
              <a:schemeClr val="accent1"/>
            </a:solidFill>
            <a:prstDash val="solid"/>
            <a:miter lim="800000"/>
            <a:headEnd type="none" w="med" len="med"/>
            <a:tailEnd type="stealth" w="med" len="med"/>
          </a:ln>
          <a:effectLst>
            <a:outerShdw blurRad="63500" dist="20000" dir="5400000">
              <a:srgbClr val="000000">
                <a:alpha val="37647"/>
              </a:srgbClr>
            </a:outerShdw>
          </a:effectLst>
        </p:spPr>
      </p:cxnSp>
      <p:cxnSp>
        <p:nvCxnSpPr>
          <p:cNvPr id="648" name="Google Shape;648;p83"/>
          <p:cNvCxnSpPr/>
          <p:nvPr/>
        </p:nvCxnSpPr>
        <p:spPr>
          <a:xfrm>
            <a:off x="7239000" y="4038600"/>
            <a:ext cx="762000" cy="533400"/>
          </a:xfrm>
          <a:prstGeom prst="straightConnector1">
            <a:avLst/>
          </a:prstGeom>
          <a:noFill/>
          <a:ln w="25400" cap="flat" cmpd="sng">
            <a:solidFill>
              <a:schemeClr val="accent1"/>
            </a:solidFill>
            <a:prstDash val="solid"/>
            <a:miter lim="800000"/>
            <a:headEnd type="none" w="med" len="med"/>
            <a:tailEnd type="stealth" w="med" len="med"/>
          </a:ln>
          <a:effectLst>
            <a:outerShdw blurRad="63500" dist="20000" dir="5400000">
              <a:srgbClr val="000000">
                <a:alpha val="37647"/>
              </a:srgbClr>
            </a:outerShdw>
          </a:effectLst>
        </p:spPr>
      </p:cxnSp>
      <p:sp>
        <p:nvSpPr>
          <p:cNvPr id="649" name="Google Shape;649;p83"/>
          <p:cNvSpPr txBox="1"/>
          <p:nvPr/>
        </p:nvSpPr>
        <p:spPr>
          <a:xfrm>
            <a:off x="7620000" y="5191125"/>
            <a:ext cx="11811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1" i="0" u="none">
                <a:solidFill>
                  <a:srgbClr val="FF0000"/>
                </a:solidFill>
                <a:latin typeface="Times New Roman"/>
                <a:ea typeface="Times New Roman"/>
                <a:cs typeface="Times New Roman"/>
                <a:sym typeface="Times New Roman"/>
              </a:rPr>
              <a:t>Victims</a:t>
            </a:r>
            <a:endParaRPr/>
          </a:p>
        </p:txBody>
      </p:sp>
      <p:sp>
        <p:nvSpPr>
          <p:cNvPr id="650" name="Google Shape;650;p83"/>
          <p:cNvSpPr/>
          <p:nvPr/>
        </p:nvSpPr>
        <p:spPr>
          <a:xfrm>
            <a:off x="4038600" y="1752600"/>
            <a:ext cx="4648200" cy="990600"/>
          </a:xfrm>
          <a:prstGeom prst="roundRect">
            <a:avLst>
              <a:gd name="adj" fmla="val 16667"/>
            </a:avLst>
          </a:prstGeom>
          <a:noFill/>
          <a:ln w="9525" cap="flat" cmpd="sng">
            <a:solidFill>
              <a:schemeClr val="dk1"/>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rgbClr val="FFFFFF"/>
              </a:solidFill>
              <a:latin typeface="Times New Roman"/>
              <a:ea typeface="Times New Roman"/>
              <a:cs typeface="Times New Roman"/>
              <a:sym typeface="Times New Roman"/>
            </a:endParaRPr>
          </a:p>
        </p:txBody>
      </p:sp>
      <p:sp>
        <p:nvSpPr>
          <p:cNvPr id="651" name="Google Shape;651;p83"/>
          <p:cNvSpPr txBox="1"/>
          <p:nvPr/>
        </p:nvSpPr>
        <p:spPr>
          <a:xfrm>
            <a:off x="76200" y="3048000"/>
            <a:ext cx="5524500" cy="1169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Cost:    </a:t>
            </a:r>
            <a:r>
              <a:rPr lang="en-US" sz="2400" b="1" i="0" u="none">
                <a:solidFill>
                  <a:schemeClr val="dk1"/>
                </a:solidFill>
                <a:latin typeface="Times New Roman"/>
                <a:ea typeface="Times New Roman"/>
                <a:cs typeface="Times New Roman"/>
                <a:sym typeface="Times New Roman"/>
              </a:rPr>
              <a:t>US     -  100-180$ / 1000 machines</a:t>
            </a:r>
            <a:endParaRPr/>
          </a:p>
          <a:p>
            <a:pPr marL="0" marR="0" lvl="0" indent="0" algn="l" rtl="0">
              <a:lnSpc>
                <a:spcPct val="150000"/>
              </a:lnSpc>
              <a:spcBef>
                <a:spcPts val="12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Asia  -   7-8$ / 1000 machines</a:t>
            </a:r>
            <a:endParaRPr/>
          </a:p>
        </p:txBody>
      </p:sp>
      <p:sp>
        <p:nvSpPr>
          <p:cNvPr id="652" name="Google Shape;652;p83"/>
          <p:cNvSpPr txBox="1"/>
          <p:nvPr/>
        </p:nvSpPr>
        <p:spPr>
          <a:xfrm>
            <a:off x="92075" y="6577012"/>
            <a:ext cx="6003925"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Source:  Cabalerro et al.   (www.icir.org/vern/papers/ppi-usesec11.pdf)</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Understanding the Importance of Information Security</a:t>
            </a:r>
            <a:endParaRPr/>
          </a:p>
        </p:txBody>
      </p:sp>
      <p:sp>
        <p:nvSpPr>
          <p:cNvPr id="659" name="Google Shape;659;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can be helpful in: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Preventing data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Thwarting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Avoiding the legal consequences of not securing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Maintaining productivity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Foiling cyberterrorism </a:t>
            </a:r>
            <a:endParaRPr/>
          </a:p>
        </p:txBody>
      </p:sp>
      <p:sp>
        <p:nvSpPr>
          <p:cNvPr id="660" name="Google Shape;660;p8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661" name="Google Shape;661;p8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Preventing Data Theft</a:t>
            </a:r>
            <a:endParaRPr/>
          </a:p>
        </p:txBody>
      </p:sp>
      <p:sp>
        <p:nvSpPr>
          <p:cNvPr id="668" name="Google Shape;668;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Preventing data from being stolen is often the primary objective of an organization’s information security</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data theft involves stealing proprietary business information</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 data theft involves stealing credit card numbers</a:t>
            </a:r>
            <a:endParaRPr/>
          </a:p>
        </p:txBody>
      </p:sp>
      <p:sp>
        <p:nvSpPr>
          <p:cNvPr id="669" name="Google Shape;669;p8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670" name="Google Shape;670;p8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Certification</a:t>
            </a:r>
            <a:endParaRPr/>
          </a:p>
        </p:txBody>
      </p:sp>
      <p:sp>
        <p:nvSpPr>
          <p:cNvPr id="202" name="Google Shape;202;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Certified Information Systems Security Professional (CISSP) </a:t>
            </a:r>
            <a:r>
              <a:rPr lang="en-US" sz="2000" b="0" i="0" u="none">
                <a:solidFill>
                  <a:srgbClr val="222222"/>
                </a:solidFill>
                <a:latin typeface="Arial"/>
                <a:ea typeface="Arial"/>
                <a:cs typeface="Arial"/>
                <a:sym typeface="Arial"/>
              </a:rPr>
              <a:t>is an independent information security certification granted by the International Information System Security Certification Consortium, also known as (ISC)².</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a:p>
            <a:pPr marL="342900" marR="0" lvl="0" indent="-215900" algn="l" rtl="0">
              <a:lnSpc>
                <a:spcPct val="100000"/>
              </a:lnSpc>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a:t>
            </a:r>
            <a:r>
              <a:rPr lang="en-US" sz="2000" b="1" i="0" u="none">
                <a:solidFill>
                  <a:srgbClr val="222222"/>
                </a:solidFill>
                <a:latin typeface="Arial"/>
                <a:ea typeface="Arial"/>
                <a:cs typeface="Arial"/>
                <a:sym typeface="Arial"/>
              </a:rPr>
              <a:t>CompTIA Security+ </a:t>
            </a:r>
            <a:r>
              <a:rPr lang="en-US" sz="2000" b="0" i="0" u="none">
                <a:solidFill>
                  <a:srgbClr val="222222"/>
                </a:solidFill>
                <a:latin typeface="Arial"/>
                <a:ea typeface="Arial"/>
                <a:cs typeface="Arial"/>
                <a:sym typeface="Arial"/>
              </a:rPr>
              <a:t>certification is an internationally recognized validation of foundation-level security skills and knowledge. </a:t>
            </a:r>
            <a:endParaRPr/>
          </a:p>
        </p:txBody>
      </p:sp>
      <p:sp>
        <p:nvSpPr>
          <p:cNvPr id="203" name="Google Shape;203;p3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Thwarting Identity Theft</a:t>
            </a:r>
            <a:endParaRPr/>
          </a:p>
        </p:txBody>
      </p:sp>
      <p:sp>
        <p:nvSpPr>
          <p:cNvPr id="677" name="Google Shape;677;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Stealing another person’s personal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Usually using it for financial gain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Steal person’s SSN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Create new credit card account to charge purchases and leave them unpaid</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File fraudulent tax returns</a:t>
            </a:r>
            <a:endParaRPr/>
          </a:p>
          <a:p>
            <a:pPr marL="342900" lvl="0" indent="-203200" algn="l" rtl="0">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678" name="Google Shape;678;p86"/>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679" name="Google Shape;679;p8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Avoiding Legal Consequences</a:t>
            </a:r>
            <a:endParaRPr/>
          </a:p>
        </p:txBody>
      </p:sp>
      <p:sp>
        <p:nvSpPr>
          <p:cNvPr id="686" name="Google Shape;686;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protecting electronic data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1" u="none">
                <a:solidFill>
                  <a:srgbClr val="222222"/>
                </a:solidFill>
                <a:latin typeface="Arial"/>
                <a:ea typeface="Arial"/>
                <a:cs typeface="Arial"/>
                <a:sym typeface="Arial"/>
              </a:rPr>
              <a:t>The Health Insurance Portability and Accountability Act of 1996 (HIPAA)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1" u="none">
                <a:solidFill>
                  <a:srgbClr val="222222"/>
                </a:solidFill>
                <a:latin typeface="Arial"/>
                <a:ea typeface="Arial"/>
                <a:cs typeface="Arial"/>
                <a:sym typeface="Arial"/>
              </a:rPr>
              <a:t>The Sarbanes-Oxley Act of 2002 (Sarbox)</a:t>
            </a:r>
            <a:endParaRPr/>
          </a:p>
          <a:p>
            <a:pPr marL="742950" lvl="1" indent="-285750" algn="l" rtl="0">
              <a:lnSpc>
                <a:spcPct val="100000"/>
              </a:lnSpc>
              <a:spcBef>
                <a:spcPts val="480"/>
              </a:spcBef>
              <a:spcAft>
                <a:spcPts val="0"/>
              </a:spcAft>
              <a:buClr>
                <a:srgbClr val="222222"/>
              </a:buClr>
              <a:buSzPts val="2400"/>
              <a:buFont typeface="Arial"/>
              <a:buChar char="–"/>
            </a:pPr>
            <a:r>
              <a:rPr lang="en-US" sz="2400" b="0" i="1" u="none">
                <a:solidFill>
                  <a:srgbClr val="222222"/>
                </a:solidFill>
                <a:latin typeface="Arial"/>
                <a:ea typeface="Arial"/>
                <a:cs typeface="Arial"/>
                <a:sym typeface="Arial"/>
              </a:rPr>
              <a:t>The Gramm-Leach-Bliley Act (GLBA)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1" u="none">
                <a:solidFill>
                  <a:srgbClr val="222222"/>
                </a:solidFill>
                <a:latin typeface="Arial"/>
                <a:ea typeface="Arial"/>
                <a:cs typeface="Arial"/>
                <a:sym typeface="Arial"/>
              </a:rPr>
              <a:t>Payment Card Industry Data Security Standard (PCI DSS)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1" u="none">
                <a:solidFill>
                  <a:srgbClr val="222222"/>
                </a:solidFill>
                <a:latin typeface="Arial"/>
                <a:ea typeface="Arial"/>
                <a:cs typeface="Arial"/>
                <a:sym typeface="Arial"/>
              </a:rPr>
              <a:t>California’s Database Security Breach Notification Act (2003)</a:t>
            </a:r>
            <a:endParaRPr/>
          </a:p>
        </p:txBody>
      </p:sp>
      <p:sp>
        <p:nvSpPr>
          <p:cNvPr id="687" name="Google Shape;687;p87"/>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688" name="Google Shape;688;p8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Maintaining Productivity</a:t>
            </a:r>
            <a:endParaRPr/>
          </a:p>
        </p:txBody>
      </p:sp>
      <p:sp>
        <p:nvSpPr>
          <p:cNvPr id="695" name="Google Shape;695;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Post-attack clean up diverts resources away from normal activities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Time, money, and other resources</a:t>
            </a:r>
            <a:endParaRPr/>
          </a:p>
        </p:txBody>
      </p:sp>
      <p:sp>
        <p:nvSpPr>
          <p:cNvPr id="696" name="Google Shape;696;p8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697" name="Google Shape;697;p8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62</a:t>
            </a:fld>
            <a:endParaRPr/>
          </a:p>
        </p:txBody>
      </p:sp>
      <p:pic>
        <p:nvPicPr>
          <p:cNvPr id="698" name="Google Shape;698;p88" descr="Cost of attacks"/>
          <p:cNvPicPr preferRelativeResize="0"/>
          <p:nvPr/>
        </p:nvPicPr>
        <p:blipFill rotWithShape="1">
          <a:blip r:embed="rId3">
            <a:alphaModFix/>
          </a:blip>
          <a:srcRect/>
          <a:stretch/>
        </p:blipFill>
        <p:spPr>
          <a:xfrm>
            <a:off x="838200" y="3352800"/>
            <a:ext cx="7315200" cy="225583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Foiling Cyberterrorism</a:t>
            </a:r>
            <a:endParaRPr/>
          </a:p>
        </p:txBody>
      </p:sp>
      <p:sp>
        <p:nvSpPr>
          <p:cNvPr id="705" name="Google Shape;705;p89"/>
          <p:cNvSpPr txBox="1">
            <a:spLocks noGrp="1"/>
          </p:cNvSpPr>
          <p:nvPr>
            <p:ph type="body" idx="1"/>
          </p:nvPr>
        </p:nvSpPr>
        <p:spPr>
          <a:xfrm>
            <a:off x="533400" y="1600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Cyberterrorism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Any premeditated, politically motivated attack against information, computer systems, computer programs, and data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Designed to: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Cause panic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Provoke violence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Result in financial catastrophe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May be directed at targets such as the banking industry, power plants, air traffic control centers, and water systems</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06" name="Google Shape;706;p89"/>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07" name="Google Shape;707;p8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Who Are the Attackers?</a:t>
            </a:r>
            <a:endParaRPr/>
          </a:p>
        </p:txBody>
      </p:sp>
      <p:sp>
        <p:nvSpPr>
          <p:cNvPr id="714" name="Google Shape;714;p90"/>
          <p:cNvSpPr txBox="1">
            <a:spLocks noGrp="1"/>
          </p:cNvSpPr>
          <p:nvPr>
            <p:ph type="body" idx="1"/>
          </p:nvPr>
        </p:nvSpPr>
        <p:spPr>
          <a:xfrm>
            <a:off x="533400" y="1524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Hacker</a:t>
            </a:r>
            <a:r>
              <a:rPr lang="en-US" sz="2600" b="0" i="0" u="none">
                <a:solidFill>
                  <a:srgbClr val="222222"/>
                </a:solidFill>
                <a:latin typeface="Arial"/>
                <a:ea typeface="Arial"/>
                <a:cs typeface="Arial"/>
                <a:sym typeface="Arial"/>
              </a:rPr>
              <a:t> - person who uses computer skills to attack computers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Black hat hackers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Violate computer security for personal gain and the goal is to inflict malicious damage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White hat hackers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Goal to expose security flaws, not to steal or corrupt data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1" u="none">
                <a:solidFill>
                  <a:srgbClr val="222222"/>
                </a:solidFill>
                <a:latin typeface="Arial"/>
                <a:ea typeface="Arial"/>
                <a:cs typeface="Arial"/>
                <a:sym typeface="Arial"/>
              </a:rPr>
              <a:t>Gray hat hackers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Goal is to break into a system without owner’s permission, but not for their own advantage</a:t>
            </a:r>
            <a:endParaRPr/>
          </a:p>
        </p:txBody>
      </p:sp>
      <p:sp>
        <p:nvSpPr>
          <p:cNvPr id="715" name="Google Shape;715;p90"/>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16" name="Google Shape;716;p9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Who Are the Attackers?</a:t>
            </a:r>
            <a:endParaRPr/>
          </a:p>
        </p:txBody>
      </p:sp>
      <p:sp>
        <p:nvSpPr>
          <p:cNvPr id="723" name="Google Shape;723;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Categories of attackers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Cybercriminals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Script kiddies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Brokers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Insiders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Cyberterrorists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Hactivists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State-sponsored attackers</a:t>
            </a:r>
            <a:endParaRPr/>
          </a:p>
        </p:txBody>
      </p:sp>
      <p:sp>
        <p:nvSpPr>
          <p:cNvPr id="724" name="Google Shape;724;p91"/>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25" name="Google Shape;725;p9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Cybercriminals</a:t>
            </a:r>
            <a:endParaRPr/>
          </a:p>
        </p:txBody>
      </p:sp>
      <p:sp>
        <p:nvSpPr>
          <p:cNvPr id="732" name="Google Shape;732;p9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network of attackers, identity thieves, spammers, financial fraudsters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More highly motivated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Willing to take more risk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Well-funded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More tenacious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goal of a cybercriminal is financial gain</a:t>
            </a:r>
            <a:endParaRPr/>
          </a:p>
          <a:p>
            <a:pPr marL="342900" lvl="0" indent="-342900" algn="l" rtl="0">
              <a:lnSpc>
                <a:spcPct val="100000"/>
              </a:lnSpc>
              <a:spcBef>
                <a:spcPts val="52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Cybercrime</a:t>
            </a:r>
            <a:r>
              <a:rPr lang="en-US" sz="2600" b="0" i="0" u="none">
                <a:solidFill>
                  <a:srgbClr val="222222"/>
                </a:solidFill>
                <a:latin typeface="Arial"/>
                <a:ea typeface="Arial"/>
                <a:cs typeface="Arial"/>
                <a:sym typeface="Arial"/>
              </a:rPr>
              <a:t> - targeted attacks against financial networks and the theft of personal information</a:t>
            </a:r>
            <a:endParaRPr/>
          </a:p>
        </p:txBody>
      </p:sp>
      <p:sp>
        <p:nvSpPr>
          <p:cNvPr id="733" name="Google Shape;733;p92"/>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34" name="Google Shape;734;p9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Cybercriminals</a:t>
            </a:r>
            <a:endParaRPr/>
          </a:p>
        </p:txBody>
      </p:sp>
      <p:sp>
        <p:nvSpPr>
          <p:cNvPr id="741" name="Google Shape;741;p93"/>
          <p:cNvSpPr txBox="1">
            <a:spLocks noGrp="1"/>
          </p:cNvSpPr>
          <p:nvPr>
            <p:ph type="body" idx="1"/>
          </p:nvPr>
        </p:nvSpPr>
        <p:spPr>
          <a:xfrm>
            <a:off x="533400" y="1524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cybercrime is divided into two categories: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Individuals and businesses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Use stolen data, credit card numbers, online financial account information, or Social Security numbers to profit from victims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Businesses and governments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Attempt to steal research on a new product so they can sell it to a foreign supplier</a:t>
            </a:r>
            <a:endParaRPr/>
          </a:p>
        </p:txBody>
      </p:sp>
      <p:sp>
        <p:nvSpPr>
          <p:cNvPr id="742" name="Google Shape;742;p93"/>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43" name="Google Shape;743;p9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Script Kiddies</a:t>
            </a:r>
            <a:endParaRPr/>
          </a:p>
        </p:txBody>
      </p:sp>
      <p:sp>
        <p:nvSpPr>
          <p:cNvPr id="750" name="Google Shape;750;p94"/>
          <p:cNvSpPr txBox="1">
            <a:spLocks noGrp="1"/>
          </p:cNvSpPr>
          <p:nvPr>
            <p:ph type="body" idx="1"/>
          </p:nvPr>
        </p:nvSpPr>
        <p:spPr>
          <a:xfrm>
            <a:off x="533400" y="1600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Script kiddies </a:t>
            </a:r>
            <a:r>
              <a:rPr lang="en-US" sz="2600" b="0" i="0" u="none">
                <a:solidFill>
                  <a:srgbClr val="222222"/>
                </a:solidFill>
                <a:latin typeface="Arial"/>
                <a:ea typeface="Arial"/>
                <a:cs typeface="Arial"/>
                <a:sym typeface="Arial"/>
              </a:rPr>
              <a:t>- individuals who want to attack computers yet they lack the knowledge of computers and network needed to do so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They download automated hacking software (scripts) from websites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Over 40 percent of attacks require low or no skills</a:t>
            </a:r>
            <a:endParaRPr/>
          </a:p>
          <a:p>
            <a:pPr marL="342900" lvl="0" indent="-342900" algn="l" rtl="0">
              <a:lnSpc>
                <a:spcPct val="100000"/>
              </a:lnSpc>
              <a:spcBef>
                <a:spcPts val="52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Exploit kits </a:t>
            </a:r>
            <a:r>
              <a:rPr lang="en-US" sz="2600" b="0" i="0" u="none">
                <a:solidFill>
                  <a:srgbClr val="222222"/>
                </a:solidFill>
                <a:latin typeface="Arial"/>
                <a:ea typeface="Arial"/>
                <a:cs typeface="Arial"/>
                <a:sym typeface="Arial"/>
              </a:rPr>
              <a:t>- automated attack package that can be used without an advanced knowledge of computers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Script kiddies either rent or purchase them</a:t>
            </a:r>
            <a:endParaRPr/>
          </a:p>
        </p:txBody>
      </p:sp>
      <p:sp>
        <p:nvSpPr>
          <p:cNvPr id="751" name="Google Shape;751;p9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52" name="Google Shape;752;p9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tools</a:t>
            </a:r>
            <a:endParaRPr/>
          </a:p>
        </p:txBody>
      </p:sp>
      <p:sp>
        <p:nvSpPr>
          <p:cNvPr id="758" name="Google Shape;758;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Nmap (Network Mapper) | Free</a:t>
            </a:r>
            <a:endParaRPr/>
          </a:p>
          <a:p>
            <a:pPr marL="342900" marR="0" lvl="0" indent="-342900" algn="l" rtl="0">
              <a:lnSpc>
                <a:spcPct val="100000"/>
              </a:lnSpc>
              <a:spcBef>
                <a:spcPts val="520"/>
              </a:spcBef>
              <a:spcAft>
                <a:spcPts val="0"/>
              </a:spcAft>
              <a:buClr>
                <a:srgbClr val="222222"/>
              </a:buClr>
              <a:buSzPts val="2600"/>
              <a:buFont typeface="Arial"/>
              <a:buNone/>
            </a:pPr>
            <a:r>
              <a:rPr lang="en-US" sz="2600" b="0" i="0" u="none">
                <a:solidFill>
                  <a:srgbClr val="222222"/>
                </a:solidFill>
                <a:latin typeface="Arial"/>
                <a:ea typeface="Arial"/>
                <a:cs typeface="Arial"/>
                <a:sym typeface="Arial"/>
              </a:rPr>
              <a:t>	</a:t>
            </a:r>
            <a:r>
              <a:rPr lang="en-US" sz="2000" b="0" i="0" u="none">
                <a:solidFill>
                  <a:srgbClr val="222222"/>
                </a:solidFill>
                <a:latin typeface="Arial"/>
                <a:ea typeface="Arial"/>
                <a:cs typeface="Arial"/>
                <a:sym typeface="Arial"/>
              </a:rPr>
              <a:t>Used to Scan Ports and Map Networks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Metasploit Penetration Testing Software | Free &amp; Paid</a:t>
            </a:r>
            <a:endParaRPr/>
          </a:p>
          <a:p>
            <a:pPr marL="342900" marR="0" lvl="0" indent="-342900" algn="l" rtl="0">
              <a:lnSpc>
                <a:spcPct val="100000"/>
              </a:lnSpc>
              <a:spcBef>
                <a:spcPts val="400"/>
              </a:spcBef>
              <a:spcAft>
                <a:spcPts val="0"/>
              </a:spcAft>
              <a:buClr>
                <a:srgbClr val="222222"/>
              </a:buClr>
              <a:buSzPts val="2000"/>
              <a:buFont typeface="Arial"/>
              <a:buNone/>
            </a:pPr>
            <a:r>
              <a:rPr lang="en-US" sz="2000" b="0" i="0" u="none">
                <a:solidFill>
                  <a:srgbClr val="222222"/>
                </a:solidFill>
                <a:latin typeface="Arial"/>
                <a:ea typeface="Arial"/>
                <a:cs typeface="Arial"/>
                <a:sym typeface="Arial"/>
              </a:rPr>
              <a:t>	Vulnerability Exploitation Tool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The Ripper | Free</a:t>
            </a:r>
            <a:endParaRPr/>
          </a:p>
          <a:p>
            <a:pPr marL="342900" marR="0" lvl="0" indent="-342900" algn="l" rtl="0">
              <a:lnSpc>
                <a:spcPct val="100000"/>
              </a:lnSpc>
              <a:spcBef>
                <a:spcPts val="400"/>
              </a:spcBef>
              <a:spcAft>
                <a:spcPts val="0"/>
              </a:spcAft>
              <a:buClr>
                <a:srgbClr val="222222"/>
              </a:buClr>
              <a:buSzPts val="2000"/>
              <a:buFont typeface="Arial"/>
              <a:buNone/>
            </a:pPr>
            <a:r>
              <a:rPr lang="en-US" sz="2000" b="0" i="0" u="none">
                <a:solidFill>
                  <a:srgbClr val="222222"/>
                </a:solidFill>
                <a:latin typeface="Arial"/>
                <a:ea typeface="Arial"/>
                <a:cs typeface="Arial"/>
                <a:sym typeface="Arial"/>
              </a:rPr>
              <a:t>	Password Cracking Tool (offline dictionary attack)</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THC Hydra | Free</a:t>
            </a:r>
            <a:endParaRPr/>
          </a:p>
          <a:p>
            <a:pPr marL="342900" marR="0" lvl="0" indent="-342900" algn="l" rtl="0">
              <a:lnSpc>
                <a:spcPct val="100000"/>
              </a:lnSpc>
              <a:spcBef>
                <a:spcPts val="400"/>
              </a:spcBef>
              <a:spcAft>
                <a:spcPts val="0"/>
              </a:spcAft>
              <a:buClr>
                <a:srgbClr val="222222"/>
              </a:buClr>
              <a:buSzPts val="2000"/>
              <a:buFont typeface="Arial"/>
              <a:buNone/>
            </a:pPr>
            <a:r>
              <a:rPr lang="en-US" sz="2000" b="0" i="0" u="none">
                <a:solidFill>
                  <a:srgbClr val="222222"/>
                </a:solidFill>
                <a:latin typeface="Arial"/>
                <a:ea typeface="Arial"/>
                <a:cs typeface="Arial"/>
                <a:sym typeface="Arial"/>
              </a:rPr>
              <a:t>	Network login Password Cracking Tool (dictionary and brute 	force)</a:t>
            </a:r>
            <a:endParaRPr sz="2000" b="0" i="0" u="none">
              <a:solidFill>
                <a:srgbClr val="222222"/>
              </a:solidFill>
              <a:latin typeface="Arial"/>
              <a:ea typeface="Arial"/>
              <a:cs typeface="Arial"/>
              <a:sym typeface="Arial"/>
            </a:endParaRPr>
          </a:p>
          <a:p>
            <a:pPr marL="342900" marR="0" lvl="0" indent="-215900" algn="l" rtl="0">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p:txBody>
      </p:sp>
      <p:sp>
        <p:nvSpPr>
          <p:cNvPr id="759" name="Google Shape;759;p9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60" name="Google Shape;760;p9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Challenges of Securing Information</a:t>
            </a:r>
            <a:endParaRPr/>
          </a:p>
        </p:txBody>
      </p:sp>
      <p:sp>
        <p:nvSpPr>
          <p:cNvPr id="210" name="Google Shape;210;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Security figures prominently in 21</a:t>
            </a:r>
            <a:r>
              <a:rPr lang="en-US" sz="2600" b="0" i="0" u="none" baseline="30000">
                <a:solidFill>
                  <a:srgbClr val="222222"/>
                </a:solidFill>
                <a:latin typeface="Arial"/>
                <a:ea typeface="Arial"/>
                <a:cs typeface="Arial"/>
                <a:sym typeface="Arial"/>
              </a:rPr>
              <a:t>st</a:t>
            </a:r>
            <a:r>
              <a:rPr lang="en-US" sz="2600" b="0" i="0" u="none">
                <a:solidFill>
                  <a:srgbClr val="222222"/>
                </a:solidFill>
                <a:latin typeface="Arial"/>
                <a:ea typeface="Arial"/>
                <a:cs typeface="Arial"/>
                <a:sym typeface="Arial"/>
              </a:rPr>
              <a:t> century world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Personal security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security </a:t>
            </a:r>
            <a:r>
              <a:rPr lang="en-US" sz="1800" b="0" i="0" u="none">
                <a:solidFill>
                  <a:srgbClr val="222222"/>
                </a:solidFill>
                <a:latin typeface="Arial"/>
                <a:ea typeface="Arial"/>
                <a:cs typeface="Arial"/>
                <a:sym typeface="Arial"/>
              </a:rPr>
              <a:t>(focused on protecting the electronic information of organizations and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Securing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simple solution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different types of attacks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Defending against attacks often difficult</a:t>
            </a:r>
            <a:endParaRPr/>
          </a:p>
        </p:txBody>
      </p:sp>
      <p:sp>
        <p:nvSpPr>
          <p:cNvPr id="211" name="Google Shape;211;p33"/>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Security+ Guide to Network Security Fundamentals, Fourth Edition</a:t>
            </a:r>
            <a:endParaRPr/>
          </a:p>
        </p:txBody>
      </p:sp>
      <p:sp>
        <p:nvSpPr>
          <p:cNvPr id="212" name="Google Shape;212;p3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a:t>
            </a:fld>
            <a:endParaRPr/>
          </a:p>
        </p:txBody>
      </p:sp>
      <p:sp>
        <p:nvSpPr>
          <p:cNvPr id="213" name="Google Shape;213;p33"/>
          <p:cNvSpPr txBox="1"/>
          <p:nvPr/>
        </p:nvSpPr>
        <p:spPr>
          <a:xfrm>
            <a:off x="152400" y="5257800"/>
            <a:ext cx="10439400"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D2DB9"/>
              </a:buClr>
              <a:buSzPts val="2000"/>
              <a:buFont typeface="Times New Roman"/>
              <a:buNone/>
            </a:pPr>
            <a:r>
              <a:rPr lang="en-US" sz="2000" b="0" i="1" u="none">
                <a:solidFill>
                  <a:srgbClr val="2D2DB9"/>
                </a:solidFill>
                <a:latin typeface="Times New Roman"/>
                <a:ea typeface="Times New Roman"/>
                <a:cs typeface="Times New Roman"/>
                <a:sym typeface="Times New Roman"/>
              </a:rPr>
              <a:t>Information security continues to rank as the number one concern of IT managers</a:t>
            </a:r>
            <a:endParaRPr/>
          </a:p>
          <a:p>
            <a:pPr marL="0" marR="0" lvl="0" indent="0" algn="l" rtl="0">
              <a:lnSpc>
                <a:spcPct val="100000"/>
              </a:lnSpc>
              <a:spcBef>
                <a:spcPts val="0"/>
              </a:spcBef>
              <a:spcAft>
                <a:spcPts val="0"/>
              </a:spcAft>
              <a:buClr>
                <a:srgbClr val="2D2DB9"/>
              </a:buClr>
              <a:buSzPts val="2000"/>
              <a:buFont typeface="Times New Roman"/>
              <a:buNone/>
            </a:pPr>
            <a:r>
              <a:rPr lang="en-US" sz="2000" b="0" i="1" u="none">
                <a:solidFill>
                  <a:srgbClr val="2D2DB9"/>
                </a:solidFill>
                <a:latin typeface="Times New Roman"/>
                <a:ea typeface="Times New Roman"/>
                <a:cs typeface="Times New Roman"/>
                <a:sym typeface="Times New Roman"/>
              </a:rPr>
              <a:t>and tens of billions of dollars are spent annually on computer security, the number</a:t>
            </a:r>
            <a:br>
              <a:rPr lang="en-US" sz="2000" b="0" i="1" u="none">
                <a:solidFill>
                  <a:srgbClr val="2D2DB9"/>
                </a:solidFill>
                <a:latin typeface="Times New Roman"/>
                <a:ea typeface="Times New Roman"/>
                <a:cs typeface="Times New Roman"/>
                <a:sym typeface="Times New Roman"/>
              </a:rPr>
            </a:br>
            <a:r>
              <a:rPr lang="en-US" sz="2000" b="0" i="1" u="none">
                <a:solidFill>
                  <a:srgbClr val="2D2DB9"/>
                </a:solidFill>
                <a:latin typeface="Times New Roman"/>
                <a:ea typeface="Times New Roman"/>
                <a:cs typeface="Times New Roman"/>
                <a:sym typeface="Times New Roman"/>
              </a:rPr>
              <a:t>of successful attacks continues to increase. </a:t>
            </a:r>
            <a:br>
              <a:rPr lang="en-US" sz="2000" b="0" i="1" u="none">
                <a:solidFill>
                  <a:srgbClr val="2D2DB9"/>
                </a:solidFill>
                <a:latin typeface="Times New Roman"/>
                <a:ea typeface="Times New Roman"/>
                <a:cs typeface="Times New Roman"/>
                <a:sym typeface="Times New Roman"/>
              </a:rPr>
            </a:b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6"/>
          <p:cNvSpPr txBox="1">
            <a:spLocks noGrp="1"/>
          </p:cNvSpPr>
          <p:nvPr>
            <p:ph type="title"/>
          </p:nvPr>
        </p:nvSpPr>
        <p:spPr>
          <a:xfrm>
            <a:off x="533400" y="-1524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tools</a:t>
            </a:r>
            <a:endParaRPr/>
          </a:p>
        </p:txBody>
      </p:sp>
      <p:sp>
        <p:nvSpPr>
          <p:cNvPr id="766" name="Google Shape;766;p96"/>
          <p:cNvSpPr txBox="1">
            <a:spLocks noGrp="1"/>
          </p:cNvSpPr>
          <p:nvPr>
            <p:ph type="body" idx="1"/>
          </p:nvPr>
        </p:nvSpPr>
        <p:spPr>
          <a:xfrm>
            <a:off x="152400" y="685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Aircrack-ng | Free</a:t>
            </a:r>
            <a:endParaRPr/>
          </a:p>
          <a:p>
            <a:pPr marL="342900" marR="0" lvl="0" indent="-342900" algn="l" rtl="0">
              <a:lnSpc>
                <a:spcPct val="100000"/>
              </a:lnSpc>
              <a:spcBef>
                <a:spcPts val="400"/>
              </a:spcBef>
              <a:spcAft>
                <a:spcPts val="0"/>
              </a:spcAft>
              <a:buClr>
                <a:srgbClr val="222222"/>
              </a:buClr>
              <a:buSzPts val="2000"/>
              <a:buFont typeface="Arial"/>
              <a:buNone/>
            </a:pPr>
            <a:r>
              <a:rPr lang="en-US" sz="2000" b="0" i="0" u="none">
                <a:solidFill>
                  <a:srgbClr val="222222"/>
                </a:solidFill>
                <a:latin typeface="Arial"/>
                <a:ea typeface="Arial"/>
                <a:cs typeface="Arial"/>
                <a:sym typeface="Arial"/>
              </a:rPr>
              <a:t>	Wifi Password Cracking Tool</a:t>
            </a:r>
            <a:endParaRPr/>
          </a:p>
          <a:p>
            <a:pPr marL="342900" marR="0" lvl="0" indent="-342900" algn="l" rtl="0">
              <a:lnSpc>
                <a:spcPct val="100000"/>
              </a:lnSpc>
              <a:spcBef>
                <a:spcPts val="400"/>
              </a:spcBef>
              <a:spcAft>
                <a:spcPts val="0"/>
              </a:spcAft>
              <a:buClr>
                <a:srgbClr val="222222"/>
              </a:buClr>
              <a:buSzPts val="2000"/>
              <a:buFont typeface="Arial"/>
              <a:buNone/>
            </a:pPr>
            <a:endParaRPr sz="2000" b="0" i="0" u="none">
              <a:solidFill>
                <a:srgbClr val="222222"/>
              </a:solidFill>
              <a:latin typeface="Arial"/>
              <a:ea typeface="Arial"/>
              <a:cs typeface="Arial"/>
              <a:sym typeface="Arial"/>
            </a:endParaRPr>
          </a:p>
          <a:p>
            <a:pPr marL="342900" marR="0" lvl="0" indent="-342900" algn="l" rtl="0">
              <a:lnSpc>
                <a:spcPct val="100000"/>
              </a:lnSpc>
              <a:spcBef>
                <a:spcPts val="48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Acunetix</a:t>
            </a:r>
            <a:r>
              <a:rPr lang="en-US" sz="2400" b="0" i="0" u="none">
                <a:solidFill>
                  <a:srgbClr val="222222"/>
                </a:solidFill>
                <a:latin typeface="Arial"/>
                <a:ea typeface="Arial"/>
                <a:cs typeface="Arial"/>
                <a:sym typeface="Arial"/>
              </a:rPr>
              <a:t> is a web vulnerability scanner (WVS) that scans and finds out the flaws in a website that could prove fatal. This multi-threaded tool crawls a website and finds out malicious Cross-site Scripting, SQL injection, and other vulnerabilities. </a:t>
            </a:r>
            <a:endParaRPr sz="2400" b="0" i="0" u="none">
              <a:solidFill>
                <a:srgbClr val="222222"/>
              </a:solidFill>
              <a:latin typeface="Arial"/>
              <a:ea typeface="Arial"/>
              <a:cs typeface="Arial"/>
              <a:sym typeface="Arial"/>
            </a:endParaRPr>
          </a:p>
          <a:p>
            <a:pPr marL="342900" marR="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7" name="Google Shape;767;p9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70</a:t>
            </a:fld>
            <a:endParaRPr/>
          </a:p>
        </p:txBody>
      </p:sp>
      <p:pic>
        <p:nvPicPr>
          <p:cNvPr id="768" name="Google Shape;768;p96" descr="acunetix best hacking tool 2016"/>
          <p:cNvPicPr preferRelativeResize="0"/>
          <p:nvPr/>
        </p:nvPicPr>
        <p:blipFill rotWithShape="1">
          <a:blip r:embed="rId3">
            <a:alphaModFix/>
          </a:blip>
          <a:srcRect/>
          <a:stretch/>
        </p:blipFill>
        <p:spPr>
          <a:xfrm>
            <a:off x="4648200" y="3838575"/>
            <a:ext cx="4022725" cy="2971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tools</a:t>
            </a:r>
            <a:endParaRPr/>
          </a:p>
        </p:txBody>
      </p:sp>
      <p:sp>
        <p:nvSpPr>
          <p:cNvPr id="774" name="Google Shape;774;p97"/>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Nessus Vulnerability Scanner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Vulnerabilities that allow a remote hacker to control or access sensitive data on a system.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Misconfiguration (e.g. open mail relay, missing patches, etc.).</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Default passwords, a few common passwords, and blank/absent passwords on some system accounts. Nessus can also call Hydra (an external tool) to launch a dictionary attack.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Denials of service against the TCP/IP stack by using malformed packets</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775" name="Google Shape;775;p97"/>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76" name="Google Shape;776;p9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tools</a:t>
            </a:r>
            <a:endParaRPr/>
          </a:p>
        </p:txBody>
      </p:sp>
      <p:sp>
        <p:nvSpPr>
          <p:cNvPr id="782" name="Google Shape;782;p98"/>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Nessus Vulnerability Scanner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Vulnerabilities that allow a remote hacker to control or access sensitive data on a system.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Misconfiguration (e.g. open mail relay, missing patches, etc.).</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Default passwords, a few common passwords, and blank/absent passwords on some system accounts. Nessus can also call Hydra (an external tool) to launch a dictionary attack.</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Denials of service against the TCP/IP stack by using malformed packets</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783" name="Google Shape;783;p9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784" name="Google Shape;784;p9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790" name="Google Shape;790;p9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73</a:t>
            </a:fld>
            <a:endParaRPr/>
          </a:p>
        </p:txBody>
      </p:sp>
      <p:pic>
        <p:nvPicPr>
          <p:cNvPr id="791" name="Google Shape;791;p99" descr="social engineer toolkit best hacking tool 2016"/>
          <p:cNvPicPr preferRelativeResize="0"/>
          <p:nvPr/>
        </p:nvPicPr>
        <p:blipFill rotWithShape="1">
          <a:blip r:embed="rId3">
            <a:alphaModFix/>
          </a:blip>
          <a:srcRect/>
          <a:stretch/>
        </p:blipFill>
        <p:spPr>
          <a:xfrm>
            <a:off x="284162" y="762000"/>
            <a:ext cx="8797925" cy="5943600"/>
          </a:xfrm>
          <a:prstGeom prst="rect">
            <a:avLst/>
          </a:prstGeom>
          <a:noFill/>
          <a:ln>
            <a:noFill/>
          </a:ln>
        </p:spPr>
      </p:pic>
      <p:sp>
        <p:nvSpPr>
          <p:cNvPr id="792" name="Google Shape;792;p99"/>
          <p:cNvSpPr txBox="1"/>
          <p:nvPr/>
        </p:nvSpPr>
        <p:spPr>
          <a:xfrm>
            <a:off x="3276600" y="228600"/>
            <a:ext cx="28130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Social-Engineer Toolkit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798" name="Google Shape;798;p10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799" name="Google Shape;799;p10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74</a:t>
            </a:fld>
            <a:endParaRPr/>
          </a:p>
        </p:txBody>
      </p:sp>
      <p:pic>
        <p:nvPicPr>
          <p:cNvPr id="800" name="Google Shape;800;p100"/>
          <p:cNvPicPr preferRelativeResize="0"/>
          <p:nvPr/>
        </p:nvPicPr>
        <p:blipFill rotWithShape="1">
          <a:blip r:embed="rId3">
            <a:alphaModFix/>
          </a:blip>
          <a:srcRect/>
          <a:stretch/>
        </p:blipFill>
        <p:spPr>
          <a:xfrm>
            <a:off x="457200" y="685800"/>
            <a:ext cx="8113712" cy="5943600"/>
          </a:xfrm>
          <a:prstGeom prst="rect">
            <a:avLst/>
          </a:prstGeom>
          <a:noFill/>
          <a:ln>
            <a:noFill/>
          </a:ln>
        </p:spPr>
      </p:pic>
      <p:sp>
        <p:nvSpPr>
          <p:cNvPr id="801" name="Google Shape;801;p100"/>
          <p:cNvSpPr txBox="1"/>
          <p:nvPr/>
        </p:nvSpPr>
        <p:spPr>
          <a:xfrm>
            <a:off x="741362" y="200025"/>
            <a:ext cx="7543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Times New Roman"/>
              <a:buNone/>
            </a:pPr>
            <a:r>
              <a:rPr lang="en-US" sz="2400" b="1" i="0" u="none">
                <a:solidFill>
                  <a:srgbClr val="C00000"/>
                </a:solidFill>
                <a:latin typeface="Times New Roman"/>
                <a:ea typeface="Times New Roman"/>
                <a:cs typeface="Times New Roman"/>
                <a:sym typeface="Times New Roman"/>
              </a:rPr>
              <a:t>hacking and security tools in multiple categories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0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Brokers</a:t>
            </a:r>
            <a:endParaRPr/>
          </a:p>
        </p:txBody>
      </p:sp>
      <p:sp>
        <p:nvSpPr>
          <p:cNvPr id="808" name="Google Shape;808;p10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Brokers</a:t>
            </a:r>
            <a:r>
              <a:rPr lang="en-US" sz="2600" b="0" i="0" u="none">
                <a:solidFill>
                  <a:srgbClr val="222222"/>
                </a:solidFill>
                <a:latin typeface="Arial"/>
                <a:ea typeface="Arial"/>
                <a:cs typeface="Arial"/>
                <a:sym typeface="Arial"/>
              </a:rPr>
              <a:t> - attackers who sell knowledge of a vulnerability to other attackers or governments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hired by the vendor to uncover vulnerabilities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Instead they do not report it to the vendor but sell the information about the vulnerabilities to the highest bidder</a:t>
            </a:r>
            <a:endParaRPr/>
          </a:p>
        </p:txBody>
      </p:sp>
      <p:sp>
        <p:nvSpPr>
          <p:cNvPr id="809" name="Google Shape;809;p101"/>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10" name="Google Shape;810;p10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0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Insiders</a:t>
            </a:r>
            <a:endParaRPr/>
          </a:p>
        </p:txBody>
      </p:sp>
      <p:sp>
        <p:nvSpPr>
          <p:cNvPr id="817" name="Google Shape;817;p10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Employees, contractors, and business partners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Over 48 percent of breaches attributed to insiders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Examples of insider attacks: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Health care worker may publicize celebrities’ health records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Disgruntled over upcoming job termination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Stock trader might conceal losses through fake transactions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Employees may be bribed or coerced into stealing data before moving to a new job</a:t>
            </a:r>
            <a:endParaRPr/>
          </a:p>
        </p:txBody>
      </p:sp>
      <p:sp>
        <p:nvSpPr>
          <p:cNvPr id="818" name="Google Shape;818;p102"/>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19" name="Google Shape;819;p10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0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Cyberterrorists</a:t>
            </a:r>
            <a:endParaRPr/>
          </a:p>
        </p:txBody>
      </p:sp>
      <p:sp>
        <p:nvSpPr>
          <p:cNvPr id="826" name="Google Shape;826;p10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Cyberterrorists </a:t>
            </a:r>
            <a:r>
              <a:rPr lang="en-US" sz="2600" b="0" i="0" u="none">
                <a:solidFill>
                  <a:srgbClr val="222222"/>
                </a:solidFill>
                <a:latin typeface="Arial"/>
                <a:ea typeface="Arial"/>
                <a:cs typeface="Arial"/>
                <a:sym typeface="Arial"/>
              </a:rPr>
              <a:t>- an attacker whose motivation may be ideological or for the sake of principles or beliefs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Almost impossible to predict when or where the attack may occur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Targets may include: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small group of computers or networks that can affect the largest number of users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Computers that control the electrical power grid of a state or region</a:t>
            </a:r>
            <a:endParaRPr/>
          </a:p>
        </p:txBody>
      </p:sp>
      <p:sp>
        <p:nvSpPr>
          <p:cNvPr id="827" name="Google Shape;827;p103"/>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28" name="Google Shape;828;p103"/>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04"/>
          <p:cNvSpPr txBox="1">
            <a:spLocks noGrp="1"/>
          </p:cNvSpPr>
          <p:nvPr>
            <p:ph type="title"/>
          </p:nvPr>
        </p:nvSpPr>
        <p:spPr>
          <a:xfrm>
            <a:off x="533400" y="-1524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Hactivists</a:t>
            </a:r>
            <a:endParaRPr/>
          </a:p>
        </p:txBody>
      </p:sp>
      <p:sp>
        <p:nvSpPr>
          <p:cNvPr id="835" name="Google Shape;835;p104"/>
          <p:cNvSpPr txBox="1">
            <a:spLocks noGrp="1"/>
          </p:cNvSpPr>
          <p:nvPr>
            <p:ph type="body" idx="1"/>
          </p:nvPr>
        </p:nvSpPr>
        <p:spPr>
          <a:xfrm>
            <a:off x="533400" y="914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Hactivists - attackers who attack for ideological reasons that are generally not as well-defined as a cyberterrorist’s motivation</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Examples of hactivist attacks: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Breaking into a website and changing the contents on the site to make a political statement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Disabling a website belonging to a bank because the bank stopped accepting payments that were deposited into accounts belonging to the hactivists</a:t>
            </a:r>
            <a:endParaRPr/>
          </a:p>
        </p:txBody>
      </p:sp>
      <p:sp>
        <p:nvSpPr>
          <p:cNvPr id="836" name="Google Shape;836;p10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37" name="Google Shape;837;p10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78</a:t>
            </a:fld>
            <a:endParaRPr/>
          </a:p>
        </p:txBody>
      </p:sp>
      <p:pic>
        <p:nvPicPr>
          <p:cNvPr id="838" name="Google Shape;838;p104" descr="Image result for hacktivist example"/>
          <p:cNvPicPr preferRelativeResize="0"/>
          <p:nvPr/>
        </p:nvPicPr>
        <p:blipFill rotWithShape="1">
          <a:blip r:embed="rId3">
            <a:alphaModFix/>
          </a:blip>
          <a:srcRect/>
          <a:stretch/>
        </p:blipFill>
        <p:spPr>
          <a:xfrm>
            <a:off x="304800" y="4676775"/>
            <a:ext cx="5905500" cy="21812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0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State-Sponsored Attackers</a:t>
            </a:r>
            <a:endParaRPr/>
          </a:p>
        </p:txBody>
      </p:sp>
      <p:sp>
        <p:nvSpPr>
          <p:cNvPr id="845" name="Google Shape;845;p10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State-sponsored attacker </a:t>
            </a:r>
            <a:r>
              <a:rPr lang="en-US" sz="2600" b="0" i="0" u="none">
                <a:solidFill>
                  <a:srgbClr val="222222"/>
                </a:solidFill>
                <a:latin typeface="Arial"/>
                <a:ea typeface="Arial"/>
                <a:cs typeface="Arial"/>
                <a:sym typeface="Arial"/>
              </a:rPr>
              <a:t>- an attacker commissioned by the governments to attack enemies’ information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target foreign governments or even citizens of the government who are considered hostile or threatening</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Examples of attacks: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Malware targeting government or military computers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Citizens having their email messages read without their knowledge</a:t>
            </a:r>
            <a:endParaRPr/>
          </a:p>
          <a:p>
            <a:pPr marL="742950" marR="0" lvl="1" indent="-13335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846" name="Google Shape;846;p10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47" name="Google Shape;847;p10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Today’s Security Attacks</a:t>
            </a:r>
            <a:endParaRPr/>
          </a:p>
        </p:txBody>
      </p:sp>
      <p:sp>
        <p:nvSpPr>
          <p:cNvPr id="220" name="Google Shape;220;p34"/>
          <p:cNvSpPr txBox="1">
            <a:spLocks noGrp="1"/>
          </p:cNvSpPr>
          <p:nvPr>
            <p:ph type="body" idx="1"/>
          </p:nvPr>
        </p:nvSpPr>
        <p:spPr>
          <a:xfrm>
            <a:off x="533400" y="1676400"/>
            <a:ext cx="8610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Examples of recent attacks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Fake anti-virus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Taking control of wireless cameras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ATM machine attacks (Malware called Ploutus)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Taking over Twitter accounts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Attackers using online sites such as Craigslist and eBay to lure victims to download malware</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21" name="Google Shape;221;p3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222" name="Google Shape;222;p3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0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853" name="Google Shape;853;p10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854" name="Google Shape;854;p106"/>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55" name="Google Shape;855;p10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80</a:t>
            </a:fld>
            <a:endParaRPr/>
          </a:p>
        </p:txBody>
      </p:sp>
      <p:pic>
        <p:nvPicPr>
          <p:cNvPr id="856" name="Google Shape;856;p106"/>
          <p:cNvPicPr preferRelativeResize="0"/>
          <p:nvPr/>
        </p:nvPicPr>
        <p:blipFill rotWithShape="1">
          <a:blip r:embed="rId3">
            <a:alphaModFix/>
          </a:blip>
          <a:srcRect/>
          <a:stretch/>
        </p:blipFill>
        <p:spPr>
          <a:xfrm>
            <a:off x="152400" y="1447800"/>
            <a:ext cx="8605837" cy="41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0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600">
              <a:solidFill>
                <a:srgbClr val="222222"/>
              </a:solidFill>
              <a:latin typeface="Arial"/>
              <a:ea typeface="Arial"/>
              <a:cs typeface="Arial"/>
              <a:sym typeface="Arial"/>
            </a:endParaRPr>
          </a:p>
        </p:txBody>
      </p:sp>
      <p:sp>
        <p:nvSpPr>
          <p:cNvPr id="863" name="Google Shape;863;p10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sp>
        <p:nvSpPr>
          <p:cNvPr id="864" name="Google Shape;864;p10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81</a:t>
            </a:fld>
            <a:endParaRPr/>
          </a:p>
        </p:txBody>
      </p:sp>
      <p:pic>
        <p:nvPicPr>
          <p:cNvPr id="865" name="Google Shape;865;p107" descr="Image result for Advanced persistent threat"/>
          <p:cNvPicPr preferRelativeResize="0"/>
          <p:nvPr/>
        </p:nvPicPr>
        <p:blipFill rotWithShape="1">
          <a:blip r:embed="rId3">
            <a:alphaModFix/>
          </a:blip>
          <a:srcRect/>
          <a:stretch/>
        </p:blipFill>
        <p:spPr>
          <a:xfrm>
            <a:off x="1371600" y="838200"/>
            <a:ext cx="6324600" cy="51816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0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1" i="0" u="none">
                <a:solidFill>
                  <a:srgbClr val="222222"/>
                </a:solidFill>
                <a:latin typeface="Arial"/>
                <a:ea typeface="Arial"/>
                <a:cs typeface="Arial"/>
                <a:sym typeface="Arial"/>
              </a:rPr>
              <a:t>Advanced Persistent Threat (APT)</a:t>
            </a:r>
            <a:br>
              <a:rPr lang="en-US" sz="3600" b="1" i="0" u="none">
                <a:solidFill>
                  <a:srgbClr val="222222"/>
                </a:solidFill>
                <a:latin typeface="Arial"/>
                <a:ea typeface="Arial"/>
                <a:cs typeface="Arial"/>
                <a:sym typeface="Arial"/>
              </a:rPr>
            </a:br>
            <a:endParaRPr/>
          </a:p>
        </p:txBody>
      </p:sp>
      <p:sp>
        <p:nvSpPr>
          <p:cNvPr id="872" name="Google Shape;872;p108"/>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Arial"/>
                <a:ea typeface="Arial"/>
                <a:cs typeface="Arial"/>
                <a:sym typeface="Arial"/>
              </a:rPr>
              <a:t>As the name "advanced" suggests, an advanced persistent attack (APT) uses continuous, and sophisticated hacking techniques to gain access to a system and remain inside for a prolonged period of time, with potentially destructive consequences.</a:t>
            </a:r>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APTs are usually leveled at high value targets, such as nation states and large corporations, with the ultimate goal of stealing information over a long period of time.</a:t>
            </a:r>
            <a:endParaRPr/>
          </a:p>
        </p:txBody>
      </p:sp>
      <p:sp>
        <p:nvSpPr>
          <p:cNvPr id="873" name="Google Shape;873;p10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874" name="Google Shape;874;p10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0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1" i="0" u="none">
                <a:solidFill>
                  <a:srgbClr val="222222"/>
                </a:solidFill>
                <a:latin typeface="Arial"/>
                <a:ea typeface="Arial"/>
                <a:cs typeface="Arial"/>
                <a:sym typeface="Arial"/>
              </a:rPr>
              <a:t>APT Network Security Attack</a:t>
            </a:r>
            <a:br>
              <a:rPr lang="en-US" sz="3600" b="1" i="0" u="none">
                <a:solidFill>
                  <a:srgbClr val="222222"/>
                </a:solidFill>
                <a:latin typeface="Arial"/>
                <a:ea typeface="Arial"/>
                <a:cs typeface="Arial"/>
                <a:sym typeface="Arial"/>
              </a:rPr>
            </a:br>
            <a:endParaRPr/>
          </a:p>
        </p:txBody>
      </p:sp>
      <p:sp>
        <p:nvSpPr>
          <p:cNvPr id="881" name="Google Shape;881;p10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83</a:t>
            </a:fld>
            <a:endParaRPr/>
          </a:p>
        </p:txBody>
      </p:sp>
      <p:sp>
        <p:nvSpPr>
          <p:cNvPr id="882" name="Google Shape;882;p10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177800" algn="l" rtl="0">
              <a:spcBef>
                <a:spcPts val="0"/>
              </a:spcBef>
              <a:spcAft>
                <a:spcPts val="0"/>
              </a:spcAft>
              <a:buClr>
                <a:srgbClr val="222222"/>
              </a:buClr>
              <a:buSzPts val="2600"/>
              <a:buFont typeface="Arial"/>
              <a:buNone/>
            </a:pPr>
            <a:endParaRPr sz="2600">
              <a:solidFill>
                <a:srgbClr val="222222"/>
              </a:solidFill>
              <a:latin typeface="Arial"/>
              <a:ea typeface="Arial"/>
              <a:cs typeface="Arial"/>
              <a:sym typeface="Arial"/>
            </a:endParaRPr>
          </a:p>
        </p:txBody>
      </p:sp>
      <p:pic>
        <p:nvPicPr>
          <p:cNvPr id="883" name="Google Shape;883;p109"/>
          <p:cNvPicPr preferRelativeResize="0"/>
          <p:nvPr/>
        </p:nvPicPr>
        <p:blipFill rotWithShape="1">
          <a:blip r:embed="rId3">
            <a:alphaModFix/>
          </a:blip>
          <a:srcRect/>
          <a:stretch/>
        </p:blipFill>
        <p:spPr>
          <a:xfrm>
            <a:off x="0" y="1323975"/>
            <a:ext cx="9699625" cy="47720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1" i="0" u="none">
                <a:solidFill>
                  <a:srgbClr val="222222"/>
                </a:solidFill>
                <a:latin typeface="Arial"/>
                <a:ea typeface="Arial"/>
                <a:cs typeface="Arial"/>
                <a:sym typeface="Arial"/>
              </a:rPr>
              <a:t>Advanced Persistent Threat (Example: Stuxnet)</a:t>
            </a:r>
            <a:endParaRPr/>
          </a:p>
        </p:txBody>
      </p:sp>
      <p:sp>
        <p:nvSpPr>
          <p:cNvPr id="890" name="Google Shape;890;p1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Stuxnet had to target specific Siemens industrial control systems and CPUs. Additionally, the program had to determine that these systems were operating in Iran.</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891" name="Google Shape;891;p11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84</a:t>
            </a:fld>
            <a:endParaRPr/>
          </a:p>
        </p:txBody>
      </p:sp>
      <p:pic>
        <p:nvPicPr>
          <p:cNvPr id="892" name="Google Shape;892;p110"/>
          <p:cNvPicPr preferRelativeResize="0"/>
          <p:nvPr/>
        </p:nvPicPr>
        <p:blipFill rotWithShape="1">
          <a:blip r:embed="rId3">
            <a:alphaModFix/>
          </a:blip>
          <a:srcRect/>
          <a:stretch/>
        </p:blipFill>
        <p:spPr>
          <a:xfrm>
            <a:off x="304800" y="3382962"/>
            <a:ext cx="8610600" cy="343058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1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1" i="0" u="none">
                <a:solidFill>
                  <a:srgbClr val="222222"/>
                </a:solidFill>
                <a:latin typeface="Arial"/>
                <a:ea typeface="Arial"/>
                <a:cs typeface="Arial"/>
                <a:sym typeface="Arial"/>
              </a:rPr>
              <a:t>Advanced Persistent Threat (APT)</a:t>
            </a:r>
            <a:br>
              <a:rPr lang="en-US" sz="3600" b="1" i="0" u="none">
                <a:solidFill>
                  <a:srgbClr val="222222"/>
                </a:solidFill>
                <a:latin typeface="Arial"/>
                <a:ea typeface="Arial"/>
                <a:cs typeface="Arial"/>
                <a:sym typeface="Arial"/>
              </a:rPr>
            </a:br>
            <a:endParaRPr/>
          </a:p>
        </p:txBody>
      </p:sp>
      <p:sp>
        <p:nvSpPr>
          <p:cNvPr id="899" name="Google Shape;899;p111"/>
          <p:cNvSpPr txBox="1">
            <a:spLocks noGrp="1"/>
          </p:cNvSpPr>
          <p:nvPr>
            <p:ph type="body" idx="1"/>
          </p:nvPr>
        </p:nvSpPr>
        <p:spPr>
          <a:xfrm>
            <a:off x="533400" y="1066800"/>
            <a:ext cx="80772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Examples of APTs include: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 well-crafted e-mail with the subject line "</a:t>
            </a:r>
            <a:r>
              <a:rPr lang="en-US" sz="2400" b="1" i="0" u="none" strike="noStrike" cap="none">
                <a:solidFill>
                  <a:srgbClr val="222222"/>
                </a:solidFill>
                <a:latin typeface="Arial"/>
                <a:ea typeface="Arial"/>
                <a:cs typeface="Arial"/>
                <a:sym typeface="Arial"/>
              </a:rPr>
              <a:t>2011 Recruitment Plan</a:t>
            </a:r>
            <a:r>
              <a:rPr lang="en-US" sz="2400" b="0" i="0" u="none" strike="noStrike" cap="none">
                <a:solidFill>
                  <a:srgbClr val="222222"/>
                </a:solidFill>
                <a:latin typeface="Arial"/>
                <a:ea typeface="Arial"/>
                <a:cs typeface="Arial"/>
                <a:sym typeface="Arial"/>
              </a:rPr>
              <a:t>" tricked an RSA employee to retrieve from a junk-mail folder and open a message containing a virus that led to a sophisticated attack on the company's information systems, a top technologist at the security vendor</a:t>
            </a:r>
            <a:endParaRPr/>
          </a:p>
        </p:txBody>
      </p:sp>
      <p:sp>
        <p:nvSpPr>
          <p:cNvPr id="900" name="Google Shape;900;p11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85</a:t>
            </a:fld>
            <a:endParaRPr/>
          </a:p>
        </p:txBody>
      </p:sp>
      <p:pic>
        <p:nvPicPr>
          <p:cNvPr id="901" name="Google Shape;901;p111" descr="Related image"/>
          <p:cNvPicPr preferRelativeResize="0"/>
          <p:nvPr/>
        </p:nvPicPr>
        <p:blipFill rotWithShape="1">
          <a:blip r:embed="rId3">
            <a:alphaModFix/>
          </a:blip>
          <a:srcRect/>
          <a:stretch/>
        </p:blipFill>
        <p:spPr>
          <a:xfrm>
            <a:off x="6784975" y="5616575"/>
            <a:ext cx="2362200" cy="1241425"/>
          </a:xfrm>
          <a:prstGeom prst="rect">
            <a:avLst/>
          </a:prstGeom>
          <a:noFill/>
          <a:ln>
            <a:noFill/>
          </a:ln>
        </p:spPr>
      </p:pic>
      <p:pic>
        <p:nvPicPr>
          <p:cNvPr id="902" name="Google Shape;902;p111" descr="Image result for 2011 recruitment plan attack"/>
          <p:cNvPicPr preferRelativeResize="0"/>
          <p:nvPr/>
        </p:nvPicPr>
        <p:blipFill rotWithShape="1">
          <a:blip r:embed="rId4">
            <a:alphaModFix/>
          </a:blip>
          <a:srcRect/>
          <a:stretch/>
        </p:blipFill>
        <p:spPr>
          <a:xfrm>
            <a:off x="685800" y="3810000"/>
            <a:ext cx="6467475" cy="292576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Attacks and Defenses</a:t>
            </a:r>
            <a:endParaRPr/>
          </a:p>
        </p:txBody>
      </p:sp>
      <p:sp>
        <p:nvSpPr>
          <p:cNvPr id="909" name="Google Shape;909;p1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wide variety of attacks can be launched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same basic steps are used in most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protect computers against attacks follow five fundamental security principles</a:t>
            </a:r>
            <a:endParaRPr/>
          </a:p>
        </p:txBody>
      </p:sp>
      <p:sp>
        <p:nvSpPr>
          <p:cNvPr id="910" name="Google Shape;910;p112"/>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11" name="Google Shape;911;p11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13"/>
          <p:cNvSpPr txBox="1">
            <a:spLocks noGrp="1"/>
          </p:cNvSpPr>
          <p:nvPr>
            <p:ph type="title"/>
          </p:nvPr>
        </p:nvSpPr>
        <p:spPr>
          <a:xfrm>
            <a:off x="533400" y="-1524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Steps of an Attack</a:t>
            </a:r>
            <a:endParaRPr/>
          </a:p>
        </p:txBody>
      </p:sp>
      <p:sp>
        <p:nvSpPr>
          <p:cNvPr id="918" name="Google Shape;918;p113"/>
          <p:cNvSpPr txBox="1">
            <a:spLocks noGrp="1"/>
          </p:cNvSpPr>
          <p:nvPr>
            <p:ph type="body" idx="1"/>
          </p:nvPr>
        </p:nvSpPr>
        <p:spPr>
          <a:xfrm>
            <a:off x="533400" y="1143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1" i="0" u="none">
                <a:solidFill>
                  <a:srgbClr val="222222"/>
                </a:solidFill>
                <a:latin typeface="Arial"/>
                <a:ea typeface="Arial"/>
                <a:cs typeface="Arial"/>
                <a:sym typeface="Arial"/>
              </a:rPr>
              <a:t>Cyber Kill Chain </a:t>
            </a:r>
            <a:r>
              <a:rPr lang="en-US" sz="2000" b="0" i="0" u="none">
                <a:solidFill>
                  <a:srgbClr val="222222"/>
                </a:solidFill>
                <a:latin typeface="Arial"/>
                <a:ea typeface="Arial"/>
                <a:cs typeface="Arial"/>
                <a:sym typeface="Arial"/>
              </a:rPr>
              <a:t>outlines the steps of an attack:</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1. </a:t>
            </a:r>
            <a:r>
              <a:rPr lang="en-US" sz="2000" b="0" i="1" u="none">
                <a:solidFill>
                  <a:srgbClr val="222222"/>
                </a:solidFill>
                <a:latin typeface="Arial"/>
                <a:ea typeface="Arial"/>
                <a:cs typeface="Arial"/>
                <a:sym typeface="Arial"/>
              </a:rPr>
              <a:t>Reconnaissance</a:t>
            </a:r>
            <a:r>
              <a:rPr lang="en-US" sz="2000" b="0" i="0" u="none">
                <a:solidFill>
                  <a:srgbClr val="222222"/>
                </a:solidFill>
                <a:latin typeface="Arial"/>
                <a:ea typeface="Arial"/>
                <a:cs typeface="Arial"/>
                <a:sym typeface="Arial"/>
              </a:rPr>
              <a:t> - probe for information about the system: type of hardware or software used</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2. </a:t>
            </a:r>
            <a:r>
              <a:rPr lang="en-US" sz="2000" b="0" i="1" u="none">
                <a:solidFill>
                  <a:srgbClr val="222222"/>
                </a:solidFill>
                <a:latin typeface="Arial"/>
                <a:ea typeface="Arial"/>
                <a:cs typeface="Arial"/>
                <a:sym typeface="Arial"/>
              </a:rPr>
              <a:t>Weaponization</a:t>
            </a:r>
            <a:r>
              <a:rPr lang="en-US" sz="2000" b="0" i="0" u="none">
                <a:solidFill>
                  <a:srgbClr val="222222"/>
                </a:solidFill>
                <a:latin typeface="Arial"/>
                <a:ea typeface="Arial"/>
                <a:cs typeface="Arial"/>
                <a:sym typeface="Arial"/>
              </a:rPr>
              <a:t> - attacker creates an exploit (i.e. virus) and packages it into a deliverable payload (i.e. Microsoft Excel)</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3. </a:t>
            </a:r>
            <a:r>
              <a:rPr lang="en-US" sz="2000" b="0" i="1" u="none">
                <a:solidFill>
                  <a:srgbClr val="222222"/>
                </a:solidFill>
                <a:latin typeface="Arial"/>
                <a:ea typeface="Arial"/>
                <a:cs typeface="Arial"/>
                <a:sym typeface="Arial"/>
              </a:rPr>
              <a:t>Delivery</a:t>
            </a:r>
            <a:r>
              <a:rPr lang="en-US" sz="2000" b="0" i="0" u="none">
                <a:solidFill>
                  <a:srgbClr val="222222"/>
                </a:solidFill>
                <a:latin typeface="Arial"/>
                <a:ea typeface="Arial"/>
                <a:cs typeface="Arial"/>
                <a:sym typeface="Arial"/>
              </a:rPr>
              <a:t> - weapon is transmitted to the target (such as by an email attachment or through an infected web server)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4. </a:t>
            </a:r>
            <a:r>
              <a:rPr lang="en-US" sz="2000" b="0" i="1" u="none">
                <a:solidFill>
                  <a:srgbClr val="222222"/>
                </a:solidFill>
                <a:latin typeface="Arial"/>
                <a:ea typeface="Arial"/>
                <a:cs typeface="Arial"/>
                <a:sym typeface="Arial"/>
              </a:rPr>
              <a:t>Exploitation</a:t>
            </a:r>
            <a:r>
              <a:rPr lang="en-US" sz="2000" b="0" i="0" u="none">
                <a:solidFill>
                  <a:srgbClr val="222222"/>
                </a:solidFill>
                <a:latin typeface="Arial"/>
                <a:ea typeface="Arial"/>
                <a:cs typeface="Arial"/>
                <a:sym typeface="Arial"/>
              </a:rPr>
              <a:t> - after weapon is delivered, the exploitation stage triggers the intruder’s exploit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5. </a:t>
            </a:r>
            <a:r>
              <a:rPr lang="en-US" sz="2000" b="0" i="1" u="none">
                <a:solidFill>
                  <a:srgbClr val="222222"/>
                </a:solidFill>
                <a:latin typeface="Arial"/>
                <a:ea typeface="Arial"/>
                <a:cs typeface="Arial"/>
                <a:sym typeface="Arial"/>
              </a:rPr>
              <a:t>Installation</a:t>
            </a:r>
            <a:r>
              <a:rPr lang="en-US" sz="2000" b="0" i="0" u="none">
                <a:solidFill>
                  <a:srgbClr val="222222"/>
                </a:solidFill>
                <a:latin typeface="Arial"/>
                <a:ea typeface="Arial"/>
                <a:cs typeface="Arial"/>
                <a:sym typeface="Arial"/>
              </a:rPr>
              <a:t> - the weapon is installed to either attack the computer or install a remote “backdoor”</a:t>
            </a:r>
            <a:endParaRPr/>
          </a:p>
        </p:txBody>
      </p:sp>
      <p:pic>
        <p:nvPicPr>
          <p:cNvPr id="919" name="Google Shape;919;p113" descr="Image result for virus trojan worm"/>
          <p:cNvPicPr preferRelativeResize="0"/>
          <p:nvPr/>
        </p:nvPicPr>
        <p:blipFill rotWithShape="1">
          <a:blip r:embed="rId3">
            <a:alphaModFix/>
          </a:blip>
          <a:srcRect/>
          <a:stretch/>
        </p:blipFill>
        <p:spPr>
          <a:xfrm>
            <a:off x="6019800" y="4953000"/>
            <a:ext cx="2857500" cy="16002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Steps of an Attack</a:t>
            </a:r>
            <a:endParaRPr/>
          </a:p>
        </p:txBody>
      </p:sp>
      <p:sp>
        <p:nvSpPr>
          <p:cNvPr id="926" name="Google Shape;926;p1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1" i="0" u="none">
                <a:solidFill>
                  <a:srgbClr val="222222"/>
                </a:solidFill>
                <a:latin typeface="Arial"/>
                <a:ea typeface="Arial"/>
                <a:cs typeface="Arial"/>
                <a:sym typeface="Arial"/>
              </a:rPr>
              <a:t>Cyber Kill Chain </a:t>
            </a:r>
            <a:r>
              <a:rPr lang="en-US" sz="2600" b="0" i="0" u="none">
                <a:solidFill>
                  <a:srgbClr val="222222"/>
                </a:solidFill>
                <a:latin typeface="Arial"/>
                <a:ea typeface="Arial"/>
                <a:cs typeface="Arial"/>
                <a:sym typeface="Arial"/>
              </a:rPr>
              <a:t>outlines the steps of an attack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6. </a:t>
            </a:r>
            <a:r>
              <a:rPr lang="en-US" sz="2400" b="0" i="1" u="none">
                <a:solidFill>
                  <a:srgbClr val="222222"/>
                </a:solidFill>
                <a:latin typeface="Arial"/>
                <a:ea typeface="Arial"/>
                <a:cs typeface="Arial"/>
                <a:sym typeface="Arial"/>
              </a:rPr>
              <a:t>Command and Control </a:t>
            </a:r>
            <a:r>
              <a:rPr lang="en-US" sz="2400" b="0" i="0" u="none">
                <a:solidFill>
                  <a:srgbClr val="222222"/>
                </a:solidFill>
                <a:latin typeface="Arial"/>
                <a:ea typeface="Arial"/>
                <a:cs typeface="Arial"/>
                <a:sym typeface="Arial"/>
              </a:rPr>
              <a:t>- the comprised system connects back to the attacker so that the system can be remotely controlled by the attacker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7. </a:t>
            </a:r>
            <a:r>
              <a:rPr lang="en-US" sz="2400" b="0" i="1" u="none">
                <a:solidFill>
                  <a:srgbClr val="222222"/>
                </a:solidFill>
                <a:latin typeface="Arial"/>
                <a:ea typeface="Arial"/>
                <a:cs typeface="Arial"/>
                <a:sym typeface="Arial"/>
              </a:rPr>
              <a:t>Action on Objectives </a:t>
            </a:r>
            <a:r>
              <a:rPr lang="en-US" sz="2400" b="0" i="0" u="none">
                <a:solidFill>
                  <a:srgbClr val="222222"/>
                </a:solidFill>
                <a:latin typeface="Arial"/>
                <a:ea typeface="Arial"/>
                <a:cs typeface="Arial"/>
                <a:sym typeface="Arial"/>
              </a:rPr>
              <a:t>- now the attackers can start to take actions to achieve their original objectives</a:t>
            </a:r>
            <a:endParaRPr/>
          </a:p>
        </p:txBody>
      </p:sp>
      <p:sp>
        <p:nvSpPr>
          <p:cNvPr id="927" name="Google Shape;927;p114"/>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28" name="Google Shape;928;p114"/>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1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35" name="Google Shape;935;p11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Defenses Against Attacks</a:t>
            </a:r>
            <a:endParaRPr/>
          </a:p>
        </p:txBody>
      </p:sp>
      <p:sp>
        <p:nvSpPr>
          <p:cNvPr id="936" name="Google Shape;936;p115"/>
          <p:cNvSpPr txBox="1">
            <a:spLocks noGrp="1"/>
          </p:cNvSpPr>
          <p:nvPr>
            <p:ph type="body" idx="1"/>
          </p:nvPr>
        </p:nvSpPr>
        <p:spPr>
          <a:xfrm>
            <a:off x="533400" y="1676400"/>
            <a:ext cx="8229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Five fundamental security principles for defenses: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Layering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Limiting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Diversity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Obscurity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Simplicity</a:t>
            </a:r>
            <a:endParaRPr/>
          </a:p>
        </p:txBody>
      </p:sp>
      <p:sp>
        <p:nvSpPr>
          <p:cNvPr id="937" name="Google Shape;937;p11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Today’s Security Attacks</a:t>
            </a:r>
            <a:endParaRPr/>
          </a:p>
        </p:txBody>
      </p:sp>
      <p:sp>
        <p:nvSpPr>
          <p:cNvPr id="229" name="Google Shape;229;p35"/>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230" name="Google Shape;230;p35"/>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a:t>
            </a:fld>
            <a:endParaRPr/>
          </a:p>
        </p:txBody>
      </p:sp>
      <p:pic>
        <p:nvPicPr>
          <p:cNvPr id="231" name="Google Shape;231;p35" descr="Selected security breaches involving personal information in a one-month period&#10;"/>
          <p:cNvPicPr preferRelativeResize="0"/>
          <p:nvPr/>
        </p:nvPicPr>
        <p:blipFill rotWithShape="1">
          <a:blip r:embed="rId3">
            <a:alphaModFix/>
          </a:blip>
          <a:srcRect/>
          <a:stretch/>
        </p:blipFill>
        <p:spPr>
          <a:xfrm>
            <a:off x="2057400" y="1447800"/>
            <a:ext cx="5083175" cy="47466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1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Layering</a:t>
            </a:r>
            <a:endParaRPr/>
          </a:p>
        </p:txBody>
      </p:sp>
      <p:sp>
        <p:nvSpPr>
          <p:cNvPr id="944" name="Google Shape;944;p1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must be created in layers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single defense mechanism may be easy to circumvent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Making it unlikely that an attacker can break through all defense layers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Layered security approach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useful in resisting a variety of attacks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Provides the most comprehensive protection</a:t>
            </a:r>
            <a:endParaRPr/>
          </a:p>
        </p:txBody>
      </p:sp>
      <p:sp>
        <p:nvSpPr>
          <p:cNvPr id="945" name="Google Shape;945;p116"/>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46" name="Google Shape;946;p116"/>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11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Limiting</a:t>
            </a:r>
            <a:endParaRPr/>
          </a:p>
        </p:txBody>
      </p:sp>
      <p:sp>
        <p:nvSpPr>
          <p:cNvPr id="953" name="Google Shape;953;p11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Limiting access to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Reduces the threat against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Only those who must use data should be granted access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be limited to only what they need to do their job</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Methods of limiting access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Technology-based - such as file permissions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Procedural - such as prohibiting document removal from premises</a:t>
            </a:r>
            <a:endParaRPr/>
          </a:p>
        </p:txBody>
      </p:sp>
      <p:sp>
        <p:nvSpPr>
          <p:cNvPr id="954" name="Google Shape;954;p117"/>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55" name="Google Shape;955;p117"/>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Diversity</a:t>
            </a:r>
            <a:endParaRPr/>
          </a:p>
        </p:txBody>
      </p:sp>
      <p:sp>
        <p:nvSpPr>
          <p:cNvPr id="962" name="Google Shape;962;p1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Closely related to layering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Layers must be different (diverse)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If attackers penetrate one layer: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Same techniques will be unsuccessful in breaking through other layers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Breaching one security layer does not compromise the whole system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 of diversity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Using security products from different manufacturers</a:t>
            </a:r>
            <a:endParaRPr/>
          </a:p>
        </p:txBody>
      </p:sp>
      <p:sp>
        <p:nvSpPr>
          <p:cNvPr id="963" name="Google Shape;963;p118"/>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64" name="Google Shape;964;p118"/>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1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Obscurity</a:t>
            </a:r>
            <a:endParaRPr/>
          </a:p>
        </p:txBody>
      </p:sp>
      <p:sp>
        <p:nvSpPr>
          <p:cNvPr id="971" name="Google Shape;971;p11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Obscuring inside details to outsiders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 not revealing details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Type of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Operating system version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Brand of software used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Difficult for attacker to devise attack if system details are unknown</a:t>
            </a:r>
            <a:endParaRPr/>
          </a:p>
        </p:txBody>
      </p:sp>
      <p:sp>
        <p:nvSpPr>
          <p:cNvPr id="972" name="Google Shape;972;p119"/>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73" name="Google Shape;973;p119"/>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Simplicity</a:t>
            </a:r>
            <a:endParaRPr/>
          </a:p>
        </p:txBody>
      </p:sp>
      <p:sp>
        <p:nvSpPr>
          <p:cNvPr id="980" name="Google Shape;980;p1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Nature of information security is complex</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Complex security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difficult to understand and troubleshoot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often compromised for ease of use by trusted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secure system should be simple from the inside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But complex from the outside</a:t>
            </a:r>
            <a:endParaRPr/>
          </a:p>
        </p:txBody>
      </p:sp>
      <p:sp>
        <p:nvSpPr>
          <p:cNvPr id="981" name="Google Shape;981;p120"/>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82" name="Google Shape;982;p120"/>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989" name="Google Shape;989;p12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attacks have grown exponentially in recent years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It is difficult to defend against today’s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security protects information’s integrity, confidentiality, and availability: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 devices that store, manipulate, and transmit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Using products, people, and procedures</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990" name="Google Shape;990;p121"/>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991" name="Google Shape;991;p121"/>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998" name="Google Shape;998;p122"/>
          <p:cNvSpPr txBox="1">
            <a:spLocks noGrp="1"/>
          </p:cNvSpPr>
          <p:nvPr>
            <p:ph type="body" idx="1"/>
          </p:nvPr>
        </p:nvSpPr>
        <p:spPr>
          <a:xfrm>
            <a:off x="533400" y="1524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Main goals of information security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Prevent data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Thwart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Avoid legal consequences of not securing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 productivity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Foil cyberterrorism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Different types of people with different motivations conduct computer attacks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 attack has seven general steps known as the Cyber Kill Chain</a:t>
            </a:r>
            <a:endParaRPr/>
          </a:p>
        </p:txBody>
      </p:sp>
      <p:sp>
        <p:nvSpPr>
          <p:cNvPr id="999" name="Google Shape;999;p122"/>
          <p:cNvSpPr txBox="1"/>
          <p:nvPr/>
        </p:nvSpPr>
        <p:spPr>
          <a:xfrm>
            <a:off x="533400" y="6324600"/>
            <a:ext cx="51816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a:solidFill>
                  <a:srgbClr val="222222"/>
                </a:solidFill>
                <a:latin typeface="Arial"/>
                <a:ea typeface="Arial"/>
                <a:cs typeface="Arial"/>
                <a:sym typeface="Arial"/>
              </a:rPr>
              <a:t>CompTIA Security+ Guide to Network Security Fundamentals, Fifth Edition</a:t>
            </a:r>
            <a:endParaRPr/>
          </a:p>
        </p:txBody>
      </p:sp>
      <p:sp>
        <p:nvSpPr>
          <p:cNvPr id="1000" name="Google Shape;1000;p122"/>
          <p:cNvSpPr txBox="1"/>
          <p:nvPr/>
        </p:nvSpPr>
        <p:spPr>
          <a:xfrm>
            <a:off x="8077200" y="6324600"/>
            <a:ext cx="5334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a:solidFill>
                  <a:srgbClr val="222222"/>
                </a:solidFill>
                <a:latin typeface="Arial"/>
                <a:ea typeface="Arial"/>
                <a:cs typeface="Arial"/>
                <a:sym typeface="Arial"/>
              </a:rPr>
              <a:t>96</a:t>
            </a:fld>
            <a:endParaRPr/>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7755</Words>
  <Application>Microsoft Macintosh PowerPoint</Application>
  <PresentationFormat>On-screen Show (4:3)</PresentationFormat>
  <Paragraphs>1062</Paragraphs>
  <Slides>96</Slides>
  <Notes>96</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96</vt:i4>
      </vt:variant>
    </vt:vector>
  </HeadingPairs>
  <TitlesOfParts>
    <vt:vector size="103" baseType="lpstr">
      <vt:lpstr>Arial</vt:lpstr>
      <vt:lpstr>Lucida Sans</vt:lpstr>
      <vt:lpstr>Times New Roman</vt:lpstr>
      <vt:lpstr>Default Design</vt:lpstr>
      <vt:lpstr>2_Default Design</vt:lpstr>
      <vt:lpstr>1_Default Design</vt:lpstr>
      <vt:lpstr>3_Default Design</vt:lpstr>
      <vt:lpstr>PowerPoint Presentation</vt:lpstr>
      <vt:lpstr>Marks Distribution</vt:lpstr>
      <vt:lpstr>Possible training sessions</vt:lpstr>
      <vt:lpstr>Introduction to Security</vt:lpstr>
      <vt:lpstr>Books</vt:lpstr>
      <vt:lpstr>Certification</vt:lpstr>
      <vt:lpstr>Challenges of Securing Information</vt:lpstr>
      <vt:lpstr>Today’s Security Attacks</vt:lpstr>
      <vt:lpstr>Today’s Security Attacks</vt:lpstr>
      <vt:lpstr>The Sony Data Breaches</vt:lpstr>
      <vt:lpstr>1.1: The Sony Data Breaches</vt:lpstr>
      <vt:lpstr>The Sony Data Breaches</vt:lpstr>
      <vt:lpstr>The Sony Data Breaches</vt:lpstr>
      <vt:lpstr>PowerPoint Presentation</vt:lpstr>
      <vt:lpstr>The Sony Data Breaches</vt:lpstr>
      <vt:lpstr>Difficulties in Defending Against Attacks</vt:lpstr>
      <vt:lpstr>Next generation attacks</vt:lpstr>
      <vt:lpstr>Kali Linux</vt:lpstr>
      <vt:lpstr>PowerPoint Presentation</vt:lpstr>
      <vt:lpstr>Difficulties in Defending Against Attacks</vt:lpstr>
      <vt:lpstr>Difficulties in Defending Against Attacks</vt:lpstr>
      <vt:lpstr>What Is Information Security?</vt:lpstr>
      <vt:lpstr>Understanding Security</vt:lpstr>
      <vt:lpstr>Understanding Security</vt:lpstr>
      <vt:lpstr>Defining Information Security</vt:lpstr>
      <vt:lpstr>Defining Information Security (cont’d.)</vt:lpstr>
      <vt:lpstr>Defining Information Security (cont’d.)</vt:lpstr>
      <vt:lpstr>Defining Information Security (cont’d.)</vt:lpstr>
      <vt:lpstr>Quiz</vt:lpstr>
      <vt:lpstr>Defining Information Security (cont’d.)</vt:lpstr>
      <vt:lpstr>Defining Information Security (cont’d.)</vt:lpstr>
      <vt:lpstr>Defining Information Security (cont’d.)</vt:lpstr>
      <vt:lpstr>Defining Information Security (cont’d.)</vt:lpstr>
      <vt:lpstr>Defining Information Security (cont’d.)</vt:lpstr>
      <vt:lpstr>PowerPoint Presentation</vt:lpstr>
      <vt:lpstr>PowerPoint Presentation</vt:lpstr>
      <vt:lpstr>PowerPoint Presentation</vt:lpstr>
      <vt:lpstr>Defining Information Security</vt:lpstr>
      <vt:lpstr>Defining Information Security</vt:lpstr>
      <vt:lpstr>Defining Information Security</vt:lpstr>
      <vt:lpstr>Information Security Terminology</vt:lpstr>
      <vt:lpstr>Information Security Terminology</vt:lpstr>
      <vt:lpstr>Information Security Terminology</vt:lpstr>
      <vt:lpstr>PowerPoint Presentation</vt:lpstr>
      <vt:lpstr>PowerPoint Presentation</vt:lpstr>
      <vt:lpstr>Information Security Terminology</vt:lpstr>
      <vt:lpstr>Information Security Terminology</vt:lpstr>
      <vt:lpstr>Case study: Heartbleed!</vt:lpstr>
      <vt:lpstr>Case study: Heartbleed!</vt:lpstr>
      <vt:lpstr>PowerPoint Presentation</vt:lpstr>
      <vt:lpstr>Case study: Heartbleed!</vt:lpstr>
      <vt:lpstr>The Marketplace for Vulnerabilities</vt:lpstr>
      <vt:lpstr>Marketplace for Vulnerabilities</vt:lpstr>
      <vt:lpstr>Example:  Mozilla</vt:lpstr>
      <vt:lpstr>Marketplace for Vulnerabilities</vt:lpstr>
      <vt:lpstr>Marketplace for owned machines</vt:lpstr>
      <vt:lpstr>Marketplace for owned machines</vt:lpstr>
      <vt:lpstr>Understanding the Importance of Information Security</vt:lpstr>
      <vt:lpstr>Preventing Data Theft</vt:lpstr>
      <vt:lpstr>Thwarting Identity Theft</vt:lpstr>
      <vt:lpstr>Avoiding Legal Consequences</vt:lpstr>
      <vt:lpstr>Maintaining Productivity</vt:lpstr>
      <vt:lpstr>Foiling Cyberterrorism</vt:lpstr>
      <vt:lpstr>Who Are the Attackers?</vt:lpstr>
      <vt:lpstr>Who Are the Attackers?</vt:lpstr>
      <vt:lpstr>Cybercriminals</vt:lpstr>
      <vt:lpstr>Cybercriminals</vt:lpstr>
      <vt:lpstr>Script Kiddies</vt:lpstr>
      <vt:lpstr>tools</vt:lpstr>
      <vt:lpstr>tools</vt:lpstr>
      <vt:lpstr>tools</vt:lpstr>
      <vt:lpstr>tools</vt:lpstr>
      <vt:lpstr>PowerPoint Presentation</vt:lpstr>
      <vt:lpstr>PowerPoint Presentation</vt:lpstr>
      <vt:lpstr>Brokers</vt:lpstr>
      <vt:lpstr>Insiders</vt:lpstr>
      <vt:lpstr>Cyberterrorists</vt:lpstr>
      <vt:lpstr>Hactivists</vt:lpstr>
      <vt:lpstr>State-Sponsored Attackers</vt:lpstr>
      <vt:lpstr>PowerPoint Presentation</vt:lpstr>
      <vt:lpstr>PowerPoint Presentation</vt:lpstr>
      <vt:lpstr>Advanced Persistent Threat (APT) </vt:lpstr>
      <vt:lpstr>APT Network Security Attack </vt:lpstr>
      <vt:lpstr>Advanced Persistent Threat (Example: Stuxnet)</vt:lpstr>
      <vt:lpstr>Advanced Persistent Threat (APT) </vt:lpstr>
      <vt:lpstr>Attacks and Defenses</vt:lpstr>
      <vt:lpstr>Steps of an Attack</vt:lpstr>
      <vt:lpstr>Steps of an Attack</vt:lpstr>
      <vt:lpstr>Defenses Against Attacks</vt:lpstr>
      <vt:lpstr>Layering</vt:lpstr>
      <vt:lpstr>Limiting</vt:lpstr>
      <vt:lpstr>Diversity</vt:lpstr>
      <vt:lpstr>Obscurity</vt:lpstr>
      <vt:lpstr>Simplicity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2023-02-20T18:51:37Z</dcterms:modified>
</cp:coreProperties>
</file>