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8"/>
  </p:notesMasterIdLst>
  <p:handoutMasterIdLst>
    <p:handoutMasterId r:id="rId29"/>
  </p:handoutMasterIdLst>
  <p:sldIdLst>
    <p:sldId id="256" r:id="rId2"/>
    <p:sldId id="257" r:id="rId3"/>
    <p:sldId id="25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3" r:id="rId18"/>
    <p:sldId id="284" r:id="rId19"/>
    <p:sldId id="285" r:id="rId20"/>
    <p:sldId id="286" r:id="rId21"/>
    <p:sldId id="287" r:id="rId22"/>
    <p:sldId id="288" r:id="rId23"/>
    <p:sldId id="289" r:id="rId24"/>
    <p:sldId id="290" r:id="rId25"/>
    <p:sldId id="291"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6357" autoAdjust="0"/>
  </p:normalViewPr>
  <p:slideViewPr>
    <p:cSldViewPr snapToGrid="0">
      <p:cViewPr varScale="1">
        <p:scale>
          <a:sx n="58" d="100"/>
          <a:sy n="58" d="100"/>
        </p:scale>
        <p:origin x="988" y="44"/>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6/12/2023</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6/12/2023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831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3097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8091547" y="2245929"/>
            <a:ext cx="3759807" cy="1547813"/>
          </a:xfrm>
        </p:spPr>
        <p:txBody>
          <a:bodyPr/>
          <a:lstStyle/>
          <a:p>
            <a:pPr algn="ctr"/>
            <a:r>
              <a:rPr lang="en-US" b="1" dirty="0"/>
              <a:t>Presentation Topics:</a:t>
            </a:r>
            <a:br>
              <a:rPr lang="en-US" b="1" dirty="0"/>
            </a:br>
            <a:br>
              <a:rPr lang="en-US" dirty="0"/>
            </a:br>
            <a:r>
              <a:rPr lang="en-US" dirty="0"/>
              <a:t>IOT And It’s Security</a:t>
            </a:r>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sp>
        <p:nvSpPr>
          <p:cNvPr id="7" name="TextBox 6"/>
          <p:cNvSpPr txBox="1"/>
          <p:nvPr/>
        </p:nvSpPr>
        <p:spPr>
          <a:xfrm>
            <a:off x="460375" y="404287"/>
            <a:ext cx="6789683" cy="800219"/>
          </a:xfrm>
          <a:prstGeom prst="rect">
            <a:avLst/>
          </a:prstGeom>
          <a:noFill/>
        </p:spPr>
        <p:txBody>
          <a:bodyPr wrap="square" rtlCol="0">
            <a:spAutoFit/>
          </a:bodyPr>
          <a:lstStyle/>
          <a:p>
            <a:pPr algn="ctr"/>
            <a:r>
              <a:rPr lang="en-US" sz="2800" b="1" dirty="0" err="1">
                <a:latin typeface="Times New Roman" panose="02020603050405020304" pitchFamily="18" charset="0"/>
                <a:cs typeface="Times New Roman" panose="02020603050405020304" pitchFamily="18" charset="0"/>
              </a:rPr>
              <a:t>Barani</a:t>
            </a:r>
            <a:r>
              <a:rPr lang="en-US" sz="2800" b="1" dirty="0">
                <a:latin typeface="Times New Roman" panose="02020603050405020304" pitchFamily="18" charset="0"/>
                <a:cs typeface="Times New Roman" panose="02020603050405020304" pitchFamily="18" charset="0"/>
              </a:rPr>
              <a:t> Institute of Management Sciences</a:t>
            </a:r>
          </a:p>
          <a:p>
            <a:endParaRPr lang="en-US" dirty="0"/>
          </a:p>
        </p:txBody>
      </p:sp>
      <p:sp>
        <p:nvSpPr>
          <p:cNvPr id="8" name="AutoShape 6" descr="Barani Institute of Management Sciences (BIM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Barani Institute of Management Sciences (BIM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46" y="1204506"/>
            <a:ext cx="3419475" cy="1333500"/>
          </a:xfrm>
          <a:prstGeom prst="rect">
            <a:avLst/>
          </a:prstGeo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sz="half" idx="1"/>
          </p:nvPr>
        </p:nvSpPr>
        <p:spPr>
          <a:xfrm>
            <a:off x="360000" y="1430815"/>
            <a:ext cx="10065898" cy="4500000"/>
          </a:xfrm>
        </p:spPr>
        <p:txBody>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Once inside, the attacker can move laterally across the organization's network, gaining access to other devices and systems. </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They can then use these devices to launch further attacks, steal data, or cause damage to the organization's infrastructure.</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5"/>
          </p:nvPr>
        </p:nvSpPr>
        <p:spPr/>
        <p:txBody>
          <a:bodyPr/>
          <a:lstStyle/>
          <a:p>
            <a:fld id="{058DB212-BFA2-403F-85EF-DFD3FF6D973A}" type="slidenum">
              <a:rPr lang="en-US" noProof="0" smtClean="0"/>
              <a:pPr/>
              <a:t>10</a:t>
            </a:fld>
            <a:endParaRPr lang="en-US" noProof="0"/>
          </a:p>
        </p:txBody>
      </p:sp>
    </p:spTree>
    <p:extLst>
      <p:ext uri="{BB962C8B-B14F-4D97-AF65-F5344CB8AC3E}">
        <p14:creationId xmlns:p14="http://schemas.microsoft.com/office/powerpoint/2010/main" val="293352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FB93-64C4-D16D-480F-0952F199F696}"/>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IOT AND ITS SECURITY</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DDC9BC6-942B-7A63-D833-4E1A1F6E4988}"/>
              </a:ext>
            </a:extLst>
          </p:cNvPr>
          <p:cNvSpPr>
            <a:spLocks noGrp="1"/>
          </p:cNvSpPr>
          <p:nvPr>
            <p:ph type="body" sz="quarter" idx="12"/>
          </p:nvPr>
        </p:nvSpPr>
        <p:spPr>
          <a:xfrm>
            <a:off x="360363" y="1011137"/>
            <a:ext cx="6992937" cy="360362"/>
          </a:xfrm>
        </p:spPr>
        <p:txBody>
          <a:bodyPr/>
          <a:lstStyle/>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HOW WE MITIGATE INTERNAL ATTACKS?</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49FBCD5-DDF2-093E-2F46-96E907F5F511}"/>
              </a:ext>
            </a:extLst>
          </p:cNvPr>
          <p:cNvSpPr>
            <a:spLocks noGrp="1"/>
          </p:cNvSpPr>
          <p:nvPr>
            <p:ph sz="half" idx="1"/>
          </p:nvPr>
        </p:nvSpPr>
        <p:spPr>
          <a:xfrm>
            <a:off x="360000" y="1440362"/>
            <a:ext cx="9898425" cy="4500000"/>
          </a:xfrm>
        </p:spPr>
        <p:txBody>
          <a:bodyPr/>
          <a:lstStyle/>
          <a:p>
            <a:pPr algn="just">
              <a:buClr>
                <a:srgbClr val="FF0000"/>
              </a:buClr>
              <a:buNone/>
            </a:pPr>
            <a:r>
              <a:rPr lang="en-US" sz="2400" b="1" dirty="0">
                <a:latin typeface="Times New Roman" panose="02020603050405020304" pitchFamily="18" charset="0"/>
                <a:cs typeface="Times New Roman" panose="02020603050405020304" pitchFamily="18" charset="0"/>
              </a:rPr>
              <a:t>     Mitigating internal attacks in IoT (Internet of Things) environments requires a unique approach due to the distributed nature and diversity of IoT devices. Here are some measures that can help mitigate internal attacks in IoT environments:</a:t>
            </a:r>
          </a:p>
          <a:p>
            <a:pPr>
              <a:buClr>
                <a:schemeClr val="tx1">
                  <a:lumMod val="95000"/>
                  <a:lumOff val="5000"/>
                </a:schemeClr>
              </a:buClr>
              <a:buSzPct val="1000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Secure Communication</a:t>
            </a:r>
          </a:p>
          <a:p>
            <a:pPr>
              <a:buClr>
                <a:schemeClr val="tx1">
                  <a:lumMod val="95000"/>
                  <a:lumOff val="5000"/>
                </a:schemeClr>
              </a:buClr>
              <a:buSzPct val="1000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Network Segmentation</a:t>
            </a:r>
          </a:p>
          <a:p>
            <a:pPr>
              <a:buClr>
                <a:schemeClr val="tx1">
                  <a:lumMod val="95000"/>
                  <a:lumOff val="5000"/>
                </a:schemeClr>
              </a:buClr>
              <a:buSzPct val="1000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Device Authentication</a:t>
            </a:r>
          </a:p>
          <a:p>
            <a:pPr>
              <a:buClr>
                <a:schemeClr val="tx1">
                  <a:lumMod val="95000"/>
                  <a:lumOff val="5000"/>
                </a:schemeClr>
              </a:buClr>
              <a:buSzPct val="1000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Regular Firmware Updates</a:t>
            </a:r>
          </a:p>
          <a:p>
            <a:pPr>
              <a:buClr>
                <a:schemeClr val="tx1">
                  <a:lumMod val="95000"/>
                  <a:lumOff val="5000"/>
                </a:schemeClr>
              </a:buClr>
              <a:buSzPct val="1000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Access Control</a:t>
            </a:r>
          </a:p>
          <a:p>
            <a:pPr>
              <a:buClr>
                <a:schemeClr val="tx1">
                  <a:lumMod val="95000"/>
                  <a:lumOff val="5000"/>
                </a:schemeClr>
              </a:buClr>
              <a:buSzPct val="1000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Monitor and Analyze Network Traffic</a:t>
            </a:r>
          </a:p>
          <a:p>
            <a:pPr>
              <a:buClr>
                <a:schemeClr val="tx1">
                  <a:lumMod val="95000"/>
                  <a:lumOff val="5000"/>
                </a:schemeClr>
              </a:buClr>
              <a:buSzPct val="1000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Data Encryption</a:t>
            </a:r>
          </a:p>
          <a:p>
            <a:pPr>
              <a:buClr>
                <a:schemeClr val="tx1">
                  <a:lumMod val="95000"/>
                  <a:lumOff val="5000"/>
                </a:schemeClr>
              </a:buClr>
              <a:buSzPct val="1000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Threat Modeling</a:t>
            </a:r>
            <a:endParaRPr lang="en-US" sz="24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5"/>
          </p:nvPr>
        </p:nvSpPr>
        <p:spPr/>
        <p:txBody>
          <a:bodyPr/>
          <a:lstStyle/>
          <a:p>
            <a:fld id="{058DB212-BFA2-403F-85EF-DFD3FF6D973A}" type="slidenum">
              <a:rPr lang="en-US" noProof="0" smtClean="0"/>
              <a:pPr/>
              <a:t>11</a:t>
            </a:fld>
            <a:endParaRPr lang="en-US" noProof="0"/>
          </a:p>
        </p:txBody>
      </p:sp>
    </p:spTree>
    <p:extLst>
      <p:ext uri="{BB962C8B-B14F-4D97-AF65-F5344CB8AC3E}">
        <p14:creationId xmlns:p14="http://schemas.microsoft.com/office/powerpoint/2010/main" val="4259981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FCC-CE4D-85FE-1E70-2680F1AF1F82}"/>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SECURE COMMUNICATION:</a:t>
            </a:r>
            <a:br>
              <a:rPr lang="en-US" sz="3200"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5CAB47-6825-BC3E-D94E-ED076CD411C3}"/>
              </a:ext>
            </a:extLst>
          </p:cNvPr>
          <p:cNvSpPr>
            <a:spLocks noGrp="1"/>
          </p:cNvSpPr>
          <p:nvPr>
            <p:ph type="body" sz="quarter" idx="12"/>
          </p:nvPr>
        </p:nvSpPr>
        <p:spPr/>
        <p:txBody>
          <a:bodyPr/>
          <a:lstStyle/>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IoT devices should use secure communication protocols, such as SSL/TLS, to encrypt data in transit. This can help prevent attackers from intercepting and manipulating data exchanged between devices and other network components.</a:t>
            </a:r>
          </a:p>
          <a:p>
            <a:pPr marL="342900" indent="-34290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EEB4485-2B30-2145-52C2-AE85B8C08484}"/>
              </a:ext>
            </a:extLst>
          </p:cNvPr>
          <p:cNvSpPr txBox="1"/>
          <p:nvPr/>
        </p:nvSpPr>
        <p:spPr>
          <a:xfrm>
            <a:off x="360000" y="3041765"/>
            <a:ext cx="6110286"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NETWORK SEGMENTATION:</a:t>
            </a:r>
          </a:p>
        </p:txBody>
      </p:sp>
      <p:sp>
        <p:nvSpPr>
          <p:cNvPr id="14" name="TextBox 13">
            <a:extLst>
              <a:ext uri="{FF2B5EF4-FFF2-40B4-BE49-F238E27FC236}">
                <a16:creationId xmlns:a16="http://schemas.microsoft.com/office/drawing/2014/main" id="{B5C74E47-3571-3A2B-4EA8-F3941CF1938C}"/>
              </a:ext>
            </a:extLst>
          </p:cNvPr>
          <p:cNvSpPr txBox="1"/>
          <p:nvPr/>
        </p:nvSpPr>
        <p:spPr>
          <a:xfrm>
            <a:off x="360000" y="3626540"/>
            <a:ext cx="11471274" cy="1200329"/>
          </a:xfrm>
          <a:prstGeom prst="rect">
            <a:avLst/>
          </a:prstGeom>
          <a:noFill/>
        </p:spPr>
        <p:txBody>
          <a:bodyPr wrap="square">
            <a:spAutoFit/>
          </a:bodyPr>
          <a:lstStyle/>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Network segmentation can help limit the spread of attacks by separating IoT devices into different network segments. This can prevent attackers from moving laterally across the network to gain access to other devices or sensitive data.</a:t>
            </a:r>
          </a:p>
        </p:txBody>
      </p:sp>
      <p:sp>
        <p:nvSpPr>
          <p:cNvPr id="5" name="Slide Number Placeholder 4"/>
          <p:cNvSpPr>
            <a:spLocks noGrp="1"/>
          </p:cNvSpPr>
          <p:nvPr>
            <p:ph type="sldNum" sz="quarter" idx="14"/>
          </p:nvPr>
        </p:nvSpPr>
        <p:spPr/>
        <p:txBody>
          <a:bodyPr/>
          <a:lstStyle/>
          <a:p>
            <a:fld id="{058DB212-BFA2-403F-85EF-DFD3FF6D973A}" type="slidenum">
              <a:rPr lang="en-US" noProof="0" smtClean="0"/>
              <a:pPr/>
              <a:t>12</a:t>
            </a:fld>
            <a:endParaRPr lang="en-US" noProof="0"/>
          </a:p>
        </p:txBody>
      </p:sp>
    </p:spTree>
    <p:extLst>
      <p:ext uri="{BB962C8B-B14F-4D97-AF65-F5344CB8AC3E}">
        <p14:creationId xmlns:p14="http://schemas.microsoft.com/office/powerpoint/2010/main" val="3201135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FCC-CE4D-85FE-1E70-2680F1AF1F82}"/>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DEVICE AUTHENTICATION: </a:t>
            </a:r>
          </a:p>
        </p:txBody>
      </p:sp>
      <p:sp>
        <p:nvSpPr>
          <p:cNvPr id="3" name="Text Placeholder 2">
            <a:extLst>
              <a:ext uri="{FF2B5EF4-FFF2-40B4-BE49-F238E27FC236}">
                <a16:creationId xmlns:a16="http://schemas.microsoft.com/office/drawing/2014/main" id="{765CAB47-6825-BC3E-D94E-ED076CD411C3}"/>
              </a:ext>
            </a:extLst>
          </p:cNvPr>
          <p:cNvSpPr>
            <a:spLocks noGrp="1"/>
          </p:cNvSpPr>
          <p:nvPr>
            <p:ph type="body" sz="quarter" idx="12"/>
          </p:nvPr>
        </p:nvSpPr>
        <p:spPr/>
        <p:txBody>
          <a:bodyPr/>
          <a:lstStyle/>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Device authentication can help ensure that only authorized devices are allowed to communicate with the network. This can be achieved through the use of digital certificates, secure tokens, or other authentication mechanisms.</a:t>
            </a:r>
          </a:p>
        </p:txBody>
      </p:sp>
      <p:sp>
        <p:nvSpPr>
          <p:cNvPr id="12" name="TextBox 11">
            <a:extLst>
              <a:ext uri="{FF2B5EF4-FFF2-40B4-BE49-F238E27FC236}">
                <a16:creationId xmlns:a16="http://schemas.microsoft.com/office/drawing/2014/main" id="{BEEB4485-2B30-2145-52C2-AE85B8C08484}"/>
              </a:ext>
            </a:extLst>
          </p:cNvPr>
          <p:cNvSpPr txBox="1"/>
          <p:nvPr/>
        </p:nvSpPr>
        <p:spPr>
          <a:xfrm>
            <a:off x="360000" y="3041765"/>
            <a:ext cx="689805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REGULAR FIRMWARE UPDATES: </a:t>
            </a:r>
          </a:p>
        </p:txBody>
      </p:sp>
      <p:sp>
        <p:nvSpPr>
          <p:cNvPr id="14" name="TextBox 13">
            <a:extLst>
              <a:ext uri="{FF2B5EF4-FFF2-40B4-BE49-F238E27FC236}">
                <a16:creationId xmlns:a16="http://schemas.microsoft.com/office/drawing/2014/main" id="{B5C74E47-3571-3A2B-4EA8-F3941CF1938C}"/>
              </a:ext>
            </a:extLst>
          </p:cNvPr>
          <p:cNvSpPr txBox="1"/>
          <p:nvPr/>
        </p:nvSpPr>
        <p:spPr>
          <a:xfrm>
            <a:off x="360000" y="3626540"/>
            <a:ext cx="11471274" cy="1200329"/>
          </a:xfrm>
          <a:prstGeom prst="rect">
            <a:avLst/>
          </a:prstGeom>
          <a:noFill/>
        </p:spPr>
        <p:txBody>
          <a:bodyPr wrap="square">
            <a:spAutoFit/>
          </a:bodyPr>
          <a:lstStyle/>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IoT devices should be updated regularly with the latest firmware updates and security patches. This can help prevent attackers from exploiting known vulnerabilities in the device's software and reduce the risk of internal attacks.</a:t>
            </a:r>
          </a:p>
        </p:txBody>
      </p:sp>
      <p:sp>
        <p:nvSpPr>
          <p:cNvPr id="5" name="Slide Number Placeholder 4"/>
          <p:cNvSpPr>
            <a:spLocks noGrp="1"/>
          </p:cNvSpPr>
          <p:nvPr>
            <p:ph type="sldNum" sz="quarter" idx="14"/>
          </p:nvPr>
        </p:nvSpPr>
        <p:spPr/>
        <p:txBody>
          <a:bodyPr/>
          <a:lstStyle/>
          <a:p>
            <a:fld id="{058DB212-BFA2-403F-85EF-DFD3FF6D973A}" type="slidenum">
              <a:rPr lang="en-US" noProof="0" smtClean="0"/>
              <a:pPr/>
              <a:t>13</a:t>
            </a:fld>
            <a:endParaRPr lang="en-US" noProof="0"/>
          </a:p>
        </p:txBody>
      </p:sp>
    </p:spTree>
    <p:extLst>
      <p:ext uri="{BB962C8B-B14F-4D97-AF65-F5344CB8AC3E}">
        <p14:creationId xmlns:p14="http://schemas.microsoft.com/office/powerpoint/2010/main" val="373549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AFCC-CE4D-85FE-1E70-2680F1AF1F82}"/>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ACCESS CONTROL: </a:t>
            </a:r>
          </a:p>
        </p:txBody>
      </p:sp>
      <p:sp>
        <p:nvSpPr>
          <p:cNvPr id="3" name="Text Placeholder 2">
            <a:extLst>
              <a:ext uri="{FF2B5EF4-FFF2-40B4-BE49-F238E27FC236}">
                <a16:creationId xmlns:a16="http://schemas.microsoft.com/office/drawing/2014/main" id="{765CAB47-6825-BC3E-D94E-ED076CD411C3}"/>
              </a:ext>
            </a:extLst>
          </p:cNvPr>
          <p:cNvSpPr>
            <a:spLocks noGrp="1"/>
          </p:cNvSpPr>
          <p:nvPr>
            <p:ph type="body" sz="quarter" idx="12"/>
          </p:nvPr>
        </p:nvSpPr>
        <p:spPr/>
        <p:txBody>
          <a:bodyPr/>
          <a:lstStyle/>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Access control policies should be in place to ensure that only authorized personnel can access and configure IoT devices. This can help prevent employees or other insiders from making unauthorized changes to the devices, which could result in security breaches.</a:t>
            </a:r>
          </a:p>
        </p:txBody>
      </p:sp>
      <p:sp>
        <p:nvSpPr>
          <p:cNvPr id="12" name="TextBox 11">
            <a:extLst>
              <a:ext uri="{FF2B5EF4-FFF2-40B4-BE49-F238E27FC236}">
                <a16:creationId xmlns:a16="http://schemas.microsoft.com/office/drawing/2014/main" id="{BEEB4485-2B30-2145-52C2-AE85B8C08484}"/>
              </a:ext>
            </a:extLst>
          </p:cNvPr>
          <p:cNvSpPr txBox="1"/>
          <p:nvPr/>
        </p:nvSpPr>
        <p:spPr>
          <a:xfrm>
            <a:off x="360000" y="2890391"/>
            <a:ext cx="6110286" cy="1077218"/>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MONITOR AND ANALYZE NETWORK TRAFFIC:</a:t>
            </a:r>
          </a:p>
        </p:txBody>
      </p:sp>
      <p:sp>
        <p:nvSpPr>
          <p:cNvPr id="14" name="TextBox 13">
            <a:extLst>
              <a:ext uri="{FF2B5EF4-FFF2-40B4-BE49-F238E27FC236}">
                <a16:creationId xmlns:a16="http://schemas.microsoft.com/office/drawing/2014/main" id="{B5C74E47-3571-3A2B-4EA8-F3941CF1938C}"/>
              </a:ext>
            </a:extLst>
          </p:cNvPr>
          <p:cNvSpPr txBox="1"/>
          <p:nvPr/>
        </p:nvSpPr>
        <p:spPr>
          <a:xfrm>
            <a:off x="360000" y="4118983"/>
            <a:ext cx="11471274" cy="1200329"/>
          </a:xfrm>
          <a:prstGeom prst="rect">
            <a:avLst/>
          </a:prstGeom>
          <a:noFill/>
        </p:spPr>
        <p:txBody>
          <a:bodyPr wrap="square">
            <a:spAutoFit/>
          </a:bodyPr>
          <a:lstStyle/>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Monitoring and analyzing network traffic can help detect unusual activity, such as unauthorized access attempts or unusual data flows. This can help security teams identify potential security breaches before they cause significant damage.</a:t>
            </a:r>
          </a:p>
        </p:txBody>
      </p:sp>
      <p:sp>
        <p:nvSpPr>
          <p:cNvPr id="5" name="Slide Number Placeholder 4"/>
          <p:cNvSpPr>
            <a:spLocks noGrp="1"/>
          </p:cNvSpPr>
          <p:nvPr>
            <p:ph type="sldNum" sz="quarter" idx="14"/>
          </p:nvPr>
        </p:nvSpPr>
        <p:spPr/>
        <p:txBody>
          <a:bodyPr/>
          <a:lstStyle/>
          <a:p>
            <a:fld id="{058DB212-BFA2-403F-85EF-DFD3FF6D973A}" type="slidenum">
              <a:rPr lang="en-US" noProof="0" smtClean="0"/>
              <a:pPr/>
              <a:t>14</a:t>
            </a:fld>
            <a:endParaRPr lang="en-US" noProof="0"/>
          </a:p>
        </p:txBody>
      </p:sp>
    </p:spTree>
    <p:extLst>
      <p:ext uri="{BB962C8B-B14F-4D97-AF65-F5344CB8AC3E}">
        <p14:creationId xmlns:p14="http://schemas.microsoft.com/office/powerpoint/2010/main" val="343165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Techniques of </a:t>
            </a:r>
            <a:r>
              <a:rPr lang="en-GB" dirty="0" err="1">
                <a:latin typeface="Times New Roman" panose="02020603050405020304" pitchFamily="18" charset="0"/>
                <a:cs typeface="Times New Roman" panose="02020603050405020304" pitchFamily="18" charset="0"/>
              </a:rPr>
              <a:t>IoT</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360000" y="1430815"/>
            <a:ext cx="10065898" cy="4500000"/>
          </a:xfrm>
        </p:spPr>
        <p:txBody>
          <a:bodyPr/>
          <a:lstStyle/>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Ubiquitous computing</a:t>
            </a:r>
          </a:p>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WSN</a:t>
            </a:r>
          </a:p>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RFID</a:t>
            </a:r>
          </a:p>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Context Awareness</a:t>
            </a:r>
          </a:p>
        </p:txBody>
      </p:sp>
      <p:sp>
        <p:nvSpPr>
          <p:cNvPr id="5" name="Slide Number Placeholder 4"/>
          <p:cNvSpPr>
            <a:spLocks noGrp="1"/>
          </p:cNvSpPr>
          <p:nvPr>
            <p:ph type="sldNum" sz="quarter" idx="15"/>
          </p:nvPr>
        </p:nvSpPr>
        <p:spPr/>
        <p:txBody>
          <a:bodyPr/>
          <a:lstStyle/>
          <a:p>
            <a:fld id="{058DB212-BFA2-403F-85EF-DFD3FF6D973A}" type="slidenum">
              <a:rPr lang="en-US" noProof="0" smtClean="0"/>
              <a:pPr/>
              <a:t>15</a:t>
            </a:fld>
            <a:endParaRPr lang="en-US" noProof="0"/>
          </a:p>
        </p:txBody>
      </p:sp>
    </p:spTree>
    <p:extLst>
      <p:ext uri="{BB962C8B-B14F-4D97-AF65-F5344CB8AC3E}">
        <p14:creationId xmlns:p14="http://schemas.microsoft.com/office/powerpoint/2010/main" val="960895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Ubiquitous computing</a:t>
            </a:r>
            <a:br>
              <a:rPr lang="en-GB"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360000" y="1430815"/>
            <a:ext cx="10065898" cy="4500000"/>
          </a:xfrm>
        </p:spPr>
        <p:txBody>
          <a:bodyPr/>
          <a:lstStyle/>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Ubiquitous computing is a concept in computer science and engineering that refers to the integration of computing and communication technologies into everyday objects and environments</a:t>
            </a:r>
          </a:p>
        </p:txBody>
      </p:sp>
      <p:sp>
        <p:nvSpPr>
          <p:cNvPr id="5" name="Slide Number Placeholder 4"/>
          <p:cNvSpPr>
            <a:spLocks noGrp="1"/>
          </p:cNvSpPr>
          <p:nvPr>
            <p:ph type="sldNum" sz="quarter" idx="15"/>
          </p:nvPr>
        </p:nvSpPr>
        <p:spPr/>
        <p:txBody>
          <a:bodyPr/>
          <a:lstStyle/>
          <a:p>
            <a:fld id="{058DB212-BFA2-403F-85EF-DFD3FF6D973A}" type="slidenum">
              <a:rPr lang="en-US" noProof="0" smtClean="0"/>
              <a:pPr/>
              <a:t>16</a:t>
            </a:fld>
            <a:endParaRPr lang="en-US" noProof="0"/>
          </a:p>
        </p:txBody>
      </p:sp>
    </p:spTree>
    <p:extLst>
      <p:ext uri="{BB962C8B-B14F-4D97-AF65-F5344CB8AC3E}">
        <p14:creationId xmlns:p14="http://schemas.microsoft.com/office/powerpoint/2010/main" val="3735256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Wireless Sensor Network</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360000" y="1430815"/>
            <a:ext cx="10065898" cy="4500000"/>
          </a:xfrm>
        </p:spPr>
        <p:txBody>
          <a:bodyPr/>
          <a:lstStyle/>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 wireless sensor network is a collection of distributed, small, low-power, and wireless devices called sensor nodes that are capable of sensing, processing, and communicating data over wireless channels.</a:t>
            </a:r>
          </a:p>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purpose of WSNs in IoT applications is to collect and transmit data from the physical world to the cloud or other computing resources for further analysis and processing.</a:t>
            </a:r>
          </a:p>
        </p:txBody>
      </p:sp>
      <p:sp>
        <p:nvSpPr>
          <p:cNvPr id="5" name="Slide Number Placeholder 4"/>
          <p:cNvSpPr>
            <a:spLocks noGrp="1"/>
          </p:cNvSpPr>
          <p:nvPr>
            <p:ph type="sldNum" sz="quarter" idx="15"/>
          </p:nvPr>
        </p:nvSpPr>
        <p:spPr/>
        <p:txBody>
          <a:bodyPr/>
          <a:lstStyle/>
          <a:p>
            <a:fld id="{058DB212-BFA2-403F-85EF-DFD3FF6D973A}" type="slidenum">
              <a:rPr lang="en-US" noProof="0" smtClean="0"/>
              <a:pPr/>
              <a:t>17</a:t>
            </a:fld>
            <a:endParaRPr lang="en-US" noProof="0"/>
          </a:p>
        </p:txBody>
      </p:sp>
    </p:spTree>
    <p:extLst>
      <p:ext uri="{BB962C8B-B14F-4D97-AF65-F5344CB8AC3E}">
        <p14:creationId xmlns:p14="http://schemas.microsoft.com/office/powerpoint/2010/main" val="2670851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Radio Frequency Identification</a:t>
            </a:r>
            <a:br>
              <a:rPr lang="en-GB"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360000" y="1430815"/>
            <a:ext cx="10065898" cy="4500000"/>
          </a:xfrm>
        </p:spPr>
        <p:txBody>
          <a:bodyPr/>
          <a:lstStyle/>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it is a wireless communication technology that uses radio waves to identify and track objects or people. In an RFID system, a tag is attached to the object or person being tracked, and a reader emits radio waves to detect and read the information stored on the tag.</a:t>
            </a:r>
          </a:p>
          <a:p>
            <a:r>
              <a:rPr lang="en-GB" sz="2400" dirty="0">
                <a:latin typeface="Times New Roman" panose="02020603050405020304" pitchFamily="18" charset="0"/>
                <a:cs typeface="Times New Roman" panose="02020603050405020304" pitchFamily="18" charset="0"/>
              </a:rPr>
              <a:t>RFID tags can be either passive or active.</a:t>
            </a:r>
          </a:p>
        </p:txBody>
      </p:sp>
      <p:sp>
        <p:nvSpPr>
          <p:cNvPr id="5" name="Slide Number Placeholder 4"/>
          <p:cNvSpPr>
            <a:spLocks noGrp="1"/>
          </p:cNvSpPr>
          <p:nvPr>
            <p:ph type="sldNum" sz="quarter" idx="15"/>
          </p:nvPr>
        </p:nvSpPr>
        <p:spPr/>
        <p:txBody>
          <a:bodyPr/>
          <a:lstStyle/>
          <a:p>
            <a:fld id="{058DB212-BFA2-403F-85EF-DFD3FF6D973A}" type="slidenum">
              <a:rPr lang="en-US" noProof="0" smtClean="0"/>
              <a:pPr/>
              <a:t>18</a:t>
            </a:fld>
            <a:endParaRPr lang="en-US" noProof="0"/>
          </a:p>
        </p:txBody>
      </p:sp>
    </p:spTree>
    <p:extLst>
      <p:ext uri="{BB962C8B-B14F-4D97-AF65-F5344CB8AC3E}">
        <p14:creationId xmlns:p14="http://schemas.microsoft.com/office/powerpoint/2010/main" val="403216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Context Awareness</a:t>
            </a:r>
            <a:br>
              <a:rPr lang="en-GB" dirty="0"/>
            </a:br>
            <a:endParaRPr lang="en-US" dirty="0"/>
          </a:p>
        </p:txBody>
      </p:sp>
      <p:sp>
        <p:nvSpPr>
          <p:cNvPr id="4" name="Content Placeholder 3"/>
          <p:cNvSpPr>
            <a:spLocks noGrp="1"/>
          </p:cNvSpPr>
          <p:nvPr>
            <p:ph sz="half" idx="1"/>
          </p:nvPr>
        </p:nvSpPr>
        <p:spPr>
          <a:xfrm>
            <a:off x="360000" y="1430815"/>
            <a:ext cx="10065898" cy="4500000"/>
          </a:xfrm>
        </p:spPr>
        <p:txBody>
          <a:bodyPr/>
          <a:lstStyle/>
          <a:p>
            <a:pPr>
              <a:buFont typeface="Wingdings" panose="05000000000000000000" pitchFamily="2" charset="2"/>
              <a:buChar char="§"/>
            </a:pPr>
            <a:r>
              <a:rPr lang="en-GB" sz="2400" dirty="0"/>
              <a:t>Context awareness is an important concept in IoT that refers to the ability of devices and systems to detect and respond to changes in the user's environment and </a:t>
            </a:r>
            <a:r>
              <a:rPr lang="en-GB" sz="2400" dirty="0" err="1"/>
              <a:t>behavior</a:t>
            </a:r>
            <a:r>
              <a:rPr lang="en-GB" sz="2400" dirty="0"/>
              <a:t>.</a:t>
            </a:r>
          </a:p>
          <a:p>
            <a:pPr>
              <a:buFont typeface="Wingdings" panose="05000000000000000000" pitchFamily="2" charset="2"/>
              <a:buChar char="§"/>
            </a:pPr>
            <a:endParaRPr lang="en-GB" sz="2400" dirty="0"/>
          </a:p>
        </p:txBody>
      </p:sp>
      <p:sp>
        <p:nvSpPr>
          <p:cNvPr id="5" name="Slide Number Placeholder 4"/>
          <p:cNvSpPr>
            <a:spLocks noGrp="1"/>
          </p:cNvSpPr>
          <p:nvPr>
            <p:ph type="sldNum" sz="quarter" idx="15"/>
          </p:nvPr>
        </p:nvSpPr>
        <p:spPr/>
        <p:txBody>
          <a:bodyPr/>
          <a:lstStyle/>
          <a:p>
            <a:fld id="{058DB212-BFA2-403F-85EF-DFD3FF6D973A}" type="slidenum">
              <a:rPr lang="en-US" noProof="0" smtClean="0"/>
              <a:pPr/>
              <a:t>19</a:t>
            </a:fld>
            <a:endParaRPr lang="en-US" noProof="0"/>
          </a:p>
        </p:txBody>
      </p:sp>
    </p:spTree>
    <p:extLst>
      <p:ext uri="{BB962C8B-B14F-4D97-AF65-F5344CB8AC3E}">
        <p14:creationId xmlns:p14="http://schemas.microsoft.com/office/powerpoint/2010/main" val="416696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540655" y="374188"/>
            <a:ext cx="5875282" cy="648806"/>
          </a:xfrm>
        </p:spPr>
        <p:txBody>
          <a:bodyPr/>
          <a:lstStyle/>
          <a:p>
            <a:pPr algn="ctr"/>
            <a:r>
              <a:rPr lang="en-US" b="1" dirty="0"/>
              <a:t>Agenda</a:t>
            </a:r>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Picture Placeholder 17" descr="books on a shelf with pages showing out">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7804352" y="0"/>
            <a:ext cx="4389475" cy="6654018"/>
          </a:xfrm>
        </p:spPr>
      </p:pic>
      <p:sp>
        <p:nvSpPr>
          <p:cNvPr id="17" name="Title 3">
            <a:extLst>
              <a:ext uri="{FF2B5EF4-FFF2-40B4-BE49-F238E27FC236}">
                <a16:creationId xmlns:a16="http://schemas.microsoft.com/office/drawing/2014/main" id="{D65A836F-346F-4099-BC7B-0D8F3B27F395}"/>
              </a:ext>
            </a:extLst>
          </p:cNvPr>
          <p:cNvSpPr txBox="1">
            <a:spLocks/>
          </p:cNvSpPr>
          <p:nvPr/>
        </p:nvSpPr>
        <p:spPr>
          <a:xfrm>
            <a:off x="1306807" y="929184"/>
            <a:ext cx="5875282" cy="4479922"/>
          </a:xfrm>
          <a:prstGeom prst="rect">
            <a:avLst/>
          </a:prstGeom>
        </p:spPr>
        <p:txBody>
          <a:bodyPr vert="horz" lIns="0" tIns="0" rIns="0" bIns="0" rtlCol="0" anchor="b">
            <a:noAutofit/>
          </a:bodyPr>
          <a:lstStyle>
            <a:lvl1pPr algn="l" defTabSz="914400" rtl="0" eaLnBrk="1" latinLnBrk="0" hangingPunct="1">
              <a:lnSpc>
                <a:spcPts val="4000"/>
              </a:lnSpc>
              <a:spcBef>
                <a:spcPct val="0"/>
              </a:spcBef>
              <a:buNone/>
              <a:defRPr sz="4800" kern="1200" spc="-150">
                <a:solidFill>
                  <a:schemeClr val="bg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What is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Why they are called LLNS?</a:t>
            </a:r>
          </a:p>
          <a:p>
            <a:r>
              <a:rPr lang="en-US" sz="2400" dirty="0">
                <a:latin typeface="Times New Roman" panose="02020603050405020304" pitchFamily="18" charset="0"/>
                <a:cs typeface="Times New Roman" panose="02020603050405020304" pitchFamily="18" charset="0"/>
              </a:rPr>
              <a:t>How messages passed through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What are internal attacks?</a:t>
            </a:r>
          </a:p>
          <a:p>
            <a:r>
              <a:rPr lang="en-US" sz="2400" dirty="0">
                <a:latin typeface="Times New Roman" panose="02020603050405020304" pitchFamily="18" charset="0"/>
                <a:cs typeface="Times New Roman" panose="02020603050405020304" pitchFamily="18" charset="0"/>
              </a:rPr>
              <a:t>How do internal attacks work?</a:t>
            </a:r>
          </a:p>
          <a:p>
            <a:r>
              <a:rPr lang="en-US" sz="2400" dirty="0">
                <a:latin typeface="Times New Roman" panose="02020603050405020304" pitchFamily="18" charset="0"/>
                <a:cs typeface="Times New Roman" panose="02020603050405020304" pitchFamily="18" charset="0"/>
              </a:rPr>
              <a:t>How do we mitigate internal attacks?</a:t>
            </a:r>
          </a:p>
          <a:p>
            <a:r>
              <a:rPr lang="en-US" sz="2400" dirty="0">
                <a:latin typeface="Times New Roman" panose="02020603050405020304" pitchFamily="18" charset="0"/>
                <a:cs typeface="Times New Roman" panose="02020603050405020304" pitchFamily="18" charset="0"/>
              </a:rPr>
              <a:t>What are algorithms and techniques?</a:t>
            </a:r>
          </a:p>
          <a:p>
            <a:r>
              <a:rPr lang="en-US" sz="2400" dirty="0">
                <a:latin typeface="Times New Roman" panose="02020603050405020304" pitchFamily="18" charset="0"/>
                <a:cs typeface="Times New Roman" panose="02020603050405020304" pitchFamily="18" charset="0"/>
              </a:rPr>
              <a:t>How information security can help to mitigate internal attacks?</a:t>
            </a:r>
          </a:p>
        </p:txBody>
      </p:sp>
      <p:sp>
        <p:nvSpPr>
          <p:cNvPr id="19" name="TextBox 18"/>
          <p:cNvSpPr txBox="1"/>
          <p:nvPr/>
        </p:nvSpPr>
        <p:spPr>
          <a:xfrm>
            <a:off x="1" y="6654018"/>
            <a:ext cx="12193826" cy="18775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01304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Algorithm of </a:t>
            </a:r>
            <a:r>
              <a:rPr lang="en-GB" dirty="0" err="1">
                <a:latin typeface="Times New Roman" panose="02020603050405020304" pitchFamily="18" charset="0"/>
                <a:cs typeface="Times New Roman" panose="02020603050405020304" pitchFamily="18" charset="0"/>
              </a:rPr>
              <a:t>IoT</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360000" y="1430815"/>
            <a:ext cx="10065898" cy="4500000"/>
          </a:xfrm>
        </p:spPr>
        <p:txBody>
          <a:bodyPr/>
          <a:lstStyle/>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Data Collection:</a:t>
            </a:r>
          </a:p>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Data Processing:</a:t>
            </a:r>
          </a:p>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Data Storage</a:t>
            </a:r>
          </a:p>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Data Transmission</a:t>
            </a:r>
          </a:p>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Data Analysis</a:t>
            </a:r>
          </a:p>
        </p:txBody>
      </p:sp>
      <p:sp>
        <p:nvSpPr>
          <p:cNvPr id="5" name="Slide Number Placeholder 4"/>
          <p:cNvSpPr>
            <a:spLocks noGrp="1"/>
          </p:cNvSpPr>
          <p:nvPr>
            <p:ph type="sldNum" sz="quarter" idx="15"/>
          </p:nvPr>
        </p:nvSpPr>
        <p:spPr/>
        <p:txBody>
          <a:bodyPr/>
          <a:lstStyle/>
          <a:p>
            <a:fld id="{058DB212-BFA2-403F-85EF-DFD3FF6D973A}" type="slidenum">
              <a:rPr lang="en-US" noProof="0" smtClean="0"/>
              <a:pPr/>
              <a:t>20</a:t>
            </a:fld>
            <a:endParaRPr lang="en-US" noProof="0"/>
          </a:p>
        </p:txBody>
      </p:sp>
    </p:spTree>
    <p:extLst>
      <p:ext uri="{BB962C8B-B14F-4D97-AF65-F5344CB8AC3E}">
        <p14:creationId xmlns:p14="http://schemas.microsoft.com/office/powerpoint/2010/main" val="194149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350" y="283800"/>
            <a:ext cx="6993300" cy="540000"/>
          </a:xfrm>
        </p:spPr>
        <p:txBody>
          <a:bodyPr/>
          <a:lstStyle/>
          <a:p>
            <a:pPr algn="ctr"/>
            <a:r>
              <a:rPr lang="en-US" b="1" u="sng" dirty="0">
                <a:latin typeface="Times New Roman" panose="02020603050405020304" pitchFamily="18" charset="0"/>
                <a:cs typeface="Times New Roman" panose="02020603050405020304" pitchFamily="18" charset="0"/>
              </a:rPr>
              <a:t>Information security to migrate Internal attacks:</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360000" y="1430815"/>
            <a:ext cx="10065898" cy="4500000"/>
          </a:xfrm>
        </p:spPr>
        <p:txBody>
          <a:bodyPr/>
          <a:lstStyle/>
          <a:p>
            <a:pPr>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Information security can play a critical role In </a:t>
            </a:r>
            <a:r>
              <a:rPr lang="en-US" sz="2400" dirty="0" err="1">
                <a:solidFill>
                  <a:schemeClr val="tx1"/>
                </a:solidFill>
                <a:latin typeface="Times New Roman" panose="02020603050405020304" pitchFamily="18" charset="0"/>
                <a:cs typeface="Times New Roman" panose="02020603050405020304" pitchFamily="18" charset="0"/>
              </a:rPr>
              <a:t>migitating</a:t>
            </a:r>
            <a:r>
              <a:rPr lang="en-US" sz="2400" dirty="0">
                <a:solidFill>
                  <a:schemeClr val="tx1"/>
                </a:solidFill>
                <a:latin typeface="Times New Roman" panose="02020603050405020304" pitchFamily="18" charset="0"/>
                <a:cs typeface="Times New Roman" panose="02020603050405020304" pitchFamily="18" charset="0"/>
              </a:rPr>
              <a:t> Internal attacks</a:t>
            </a:r>
          </a:p>
          <a:p>
            <a:pPr marL="0" indent="0">
              <a:buNone/>
            </a:pP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by implementing a range of preventive, detective and corrective  controls. </a:t>
            </a:r>
          </a:p>
        </p:txBody>
      </p:sp>
      <p:sp>
        <p:nvSpPr>
          <p:cNvPr id="5" name="Slide Number Placeholder 4"/>
          <p:cNvSpPr>
            <a:spLocks noGrp="1"/>
          </p:cNvSpPr>
          <p:nvPr>
            <p:ph type="sldNum" sz="quarter" idx="15"/>
          </p:nvPr>
        </p:nvSpPr>
        <p:spPr/>
        <p:txBody>
          <a:bodyPr/>
          <a:lstStyle/>
          <a:p>
            <a:fld id="{058DB212-BFA2-403F-85EF-DFD3FF6D973A}" type="slidenum">
              <a:rPr lang="en-US" noProof="0" smtClean="0"/>
              <a:pPr/>
              <a:t>21</a:t>
            </a:fld>
            <a:endParaRPr lang="en-US" noProof="0"/>
          </a:p>
        </p:txBody>
      </p:sp>
    </p:spTree>
    <p:extLst>
      <p:ext uri="{BB962C8B-B14F-4D97-AF65-F5344CB8AC3E}">
        <p14:creationId xmlns:p14="http://schemas.microsoft.com/office/powerpoint/2010/main" val="1130532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00" y="657185"/>
            <a:ext cx="6993300" cy="540000"/>
          </a:xfrm>
        </p:spPr>
        <p:txBody>
          <a:bodyPr/>
          <a:lstStyle/>
          <a:p>
            <a:r>
              <a:rPr lang="en-US" sz="3200" u="sng" dirty="0">
                <a:latin typeface="Times New Roman" panose="02020603050405020304" pitchFamily="18" charset="0"/>
                <a:cs typeface="Times New Roman" panose="02020603050405020304" pitchFamily="18" charset="0"/>
              </a:rPr>
              <a:t>Some of the measures that can help are:</a:t>
            </a:r>
          </a:p>
        </p:txBody>
      </p:sp>
      <p:sp>
        <p:nvSpPr>
          <p:cNvPr id="4" name="Content Placeholder 3"/>
          <p:cNvSpPr>
            <a:spLocks noGrp="1"/>
          </p:cNvSpPr>
          <p:nvPr>
            <p:ph sz="half" idx="1"/>
          </p:nvPr>
        </p:nvSpPr>
        <p:spPr>
          <a:xfrm>
            <a:off x="360000" y="1430815"/>
            <a:ext cx="10065898" cy="4500000"/>
          </a:xfrm>
        </p:spPr>
        <p:txBody>
          <a:bodyPr/>
          <a:lstStyle/>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Access controls.</a:t>
            </a:r>
          </a:p>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Employee training.</a:t>
            </a:r>
          </a:p>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User-activity monitoring.</a:t>
            </a:r>
          </a:p>
          <a:p>
            <a:pPr>
              <a:buFont typeface="Wingdings" panose="05000000000000000000" pitchFamily="2" charset="2"/>
              <a:buChar char="§"/>
            </a:pPr>
            <a:r>
              <a:rPr lang="en-US" sz="2400" u="sng" dirty="0" err="1">
                <a:latin typeface="Times New Roman" panose="02020603050405020304" pitchFamily="18" charset="0"/>
                <a:cs typeface="Times New Roman" panose="02020603050405020304" pitchFamily="18" charset="0"/>
              </a:rPr>
              <a:t>Seperation</a:t>
            </a:r>
            <a:r>
              <a:rPr lang="en-US" sz="2400" u="sng" dirty="0">
                <a:latin typeface="Times New Roman" panose="02020603050405020304" pitchFamily="18" charset="0"/>
                <a:cs typeface="Times New Roman" panose="02020603050405020304" pitchFamily="18" charset="0"/>
              </a:rPr>
              <a:t> of duties.</a:t>
            </a:r>
          </a:p>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Incident response plan.</a:t>
            </a:r>
          </a:p>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Regular audits and assessment.</a:t>
            </a:r>
          </a:p>
        </p:txBody>
      </p:sp>
      <p:sp>
        <p:nvSpPr>
          <p:cNvPr id="5" name="Slide Number Placeholder 4"/>
          <p:cNvSpPr>
            <a:spLocks noGrp="1"/>
          </p:cNvSpPr>
          <p:nvPr>
            <p:ph type="sldNum" sz="quarter" idx="15"/>
          </p:nvPr>
        </p:nvSpPr>
        <p:spPr/>
        <p:txBody>
          <a:bodyPr/>
          <a:lstStyle/>
          <a:p>
            <a:fld id="{058DB212-BFA2-403F-85EF-DFD3FF6D973A}" type="slidenum">
              <a:rPr lang="en-US" noProof="0" smtClean="0"/>
              <a:pPr/>
              <a:t>22</a:t>
            </a:fld>
            <a:endParaRPr lang="en-US" noProof="0"/>
          </a:p>
        </p:txBody>
      </p:sp>
    </p:spTree>
    <p:extLst>
      <p:ext uri="{BB962C8B-B14F-4D97-AF65-F5344CB8AC3E}">
        <p14:creationId xmlns:p14="http://schemas.microsoft.com/office/powerpoint/2010/main" val="3594850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17150" y="583090"/>
            <a:ext cx="10065898" cy="4500000"/>
          </a:xfrm>
        </p:spPr>
        <p:txBody>
          <a:bodyPr/>
          <a:lstStyle/>
          <a:p>
            <a:pPr marL="0" indent="0">
              <a:buNone/>
            </a:pPr>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1. Access controls: </a:t>
            </a:r>
          </a:p>
          <a:p>
            <a:r>
              <a:rPr lang="en-US" sz="2400" dirty="0">
                <a:latin typeface="Times New Roman" panose="02020603050405020304" pitchFamily="18" charset="0"/>
                <a:cs typeface="Times New Roman" panose="02020603050405020304" pitchFamily="18" charset="0"/>
              </a:rPr>
              <a:t>     Access controls help to provide unauthorized access to sensitive data and systems. </a:t>
            </a:r>
          </a:p>
          <a:p>
            <a:pPr marL="0" indent="0">
              <a:buNone/>
            </a:pPr>
            <a:r>
              <a:rPr lang="en-US" sz="2400" b="1" u="sng" dirty="0">
                <a:latin typeface="Times New Roman" panose="02020603050405020304" pitchFamily="18" charset="0"/>
                <a:cs typeface="Times New Roman" panose="02020603050405020304" pitchFamily="18" charset="0"/>
              </a:rPr>
              <a:t>2. Employees training:</a:t>
            </a:r>
          </a:p>
          <a:p>
            <a:r>
              <a:rPr lang="en-US" sz="2400" dirty="0">
                <a:latin typeface="Times New Roman" panose="02020603050405020304" pitchFamily="18" charset="0"/>
                <a:cs typeface="Times New Roman" panose="02020603050405020304" pitchFamily="18" charset="0"/>
              </a:rPr>
              <a:t>   It is crucial to provide regular training to employees on information security policies and procedures, including how to identify and report suspicious activities. </a:t>
            </a:r>
          </a:p>
          <a:p>
            <a:pPr marL="0" indent="0">
              <a:buNone/>
            </a:pPr>
            <a:r>
              <a:rPr lang="en-US" sz="2400" b="1" u="sng" dirty="0">
                <a:latin typeface="Times New Roman" panose="02020603050405020304" pitchFamily="18" charset="0"/>
                <a:cs typeface="Times New Roman" panose="02020603050405020304" pitchFamily="18" charset="0"/>
              </a:rPr>
              <a:t>3.User-activity monitoring:</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Monitoring user activity can help detect suspicious behavior or activities such as attempts to access unauthorized systems or data.</a:t>
            </a:r>
            <a:endParaRPr lang="en-US" sz="2400" b="1" u="sng"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5"/>
          </p:nvPr>
        </p:nvSpPr>
        <p:spPr/>
        <p:txBody>
          <a:bodyPr/>
          <a:lstStyle/>
          <a:p>
            <a:fld id="{058DB212-BFA2-403F-85EF-DFD3FF6D973A}" type="slidenum">
              <a:rPr lang="en-US" noProof="0" smtClean="0"/>
              <a:pPr/>
              <a:t>23</a:t>
            </a:fld>
            <a:endParaRPr lang="en-US" noProof="0"/>
          </a:p>
        </p:txBody>
      </p:sp>
    </p:spTree>
    <p:extLst>
      <p:ext uri="{BB962C8B-B14F-4D97-AF65-F5344CB8AC3E}">
        <p14:creationId xmlns:p14="http://schemas.microsoft.com/office/powerpoint/2010/main" val="4141913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17150" y="583090"/>
            <a:ext cx="10065898" cy="4500000"/>
          </a:xfrm>
        </p:spPr>
        <p:txBody>
          <a:bodyPr/>
          <a:lstStyle/>
          <a:p>
            <a:pPr marL="0" indent="0">
              <a:buNone/>
            </a:pPr>
            <a:r>
              <a:rPr lang="en-US" sz="2400" b="1" u="sng" dirty="0">
                <a:latin typeface="Times New Roman" panose="02020603050405020304" pitchFamily="18" charset="0"/>
                <a:cs typeface="Times New Roman" panose="02020603050405020304" pitchFamily="18" charset="0"/>
              </a:rPr>
              <a:t>4.Seperation of duties:</a:t>
            </a:r>
          </a:p>
          <a:p>
            <a:r>
              <a:rPr lang="en-US" sz="2400" dirty="0">
                <a:latin typeface="Times New Roman" panose="02020603050405020304" pitchFamily="18" charset="0"/>
                <a:cs typeface="Times New Roman" panose="02020603050405020304" pitchFamily="18" charset="0"/>
              </a:rPr>
              <a:t>   Separating duties among employees and limiting the scope of access to systems and data can reduce the risk of insider attacks.</a:t>
            </a:r>
          </a:p>
          <a:p>
            <a:pPr marL="0" indent="0">
              <a:buNone/>
            </a:pPr>
            <a:r>
              <a:rPr lang="en-US" sz="2400" b="1" u="sng" dirty="0">
                <a:latin typeface="Times New Roman" panose="02020603050405020304" pitchFamily="18" charset="0"/>
                <a:cs typeface="Times New Roman" panose="02020603050405020304" pitchFamily="18" charset="0"/>
              </a:rPr>
              <a:t>5. Incident response plan:</a:t>
            </a:r>
          </a:p>
          <a:p>
            <a:r>
              <a:rPr lang="en-US" sz="2400" dirty="0">
                <a:latin typeface="Times New Roman" panose="02020603050405020304" pitchFamily="18" charset="0"/>
                <a:cs typeface="Times New Roman" panose="02020603050405020304" pitchFamily="18" charset="0"/>
              </a:rPr>
              <a:t>   Developing an incident response plan that outlines how to respond to internal attacks is crucial. </a:t>
            </a:r>
          </a:p>
          <a:p>
            <a:pPr marL="0" indent="0">
              <a:buNone/>
            </a:pPr>
            <a:r>
              <a:rPr lang="en-US" sz="2400" b="1" u="sng" dirty="0">
                <a:latin typeface="Times New Roman" panose="02020603050405020304" pitchFamily="18" charset="0"/>
                <a:cs typeface="Times New Roman" panose="02020603050405020304" pitchFamily="18" charset="0"/>
              </a:rPr>
              <a:t>6.Regular audits and assessment:</a:t>
            </a:r>
          </a:p>
          <a:p>
            <a:pPr>
              <a:lnSpc>
                <a:spcPct val="100000"/>
              </a:lnSpc>
              <a:spcBef>
                <a:spcPts val="0"/>
              </a:spcBef>
            </a:pPr>
            <a:r>
              <a:rPr lang="en-US" sz="2400" dirty="0">
                <a:latin typeface="Times New Roman" panose="02020603050405020304" pitchFamily="18" charset="0"/>
                <a:cs typeface="Times New Roman" panose="02020603050405020304" pitchFamily="18" charset="0"/>
              </a:rPr>
              <a:t>  Regular audits and assessments of information security controls can help identify vulnerabilities and weakness that can be exploited by internal attackers. </a:t>
            </a:r>
          </a:p>
          <a:p>
            <a:pPr>
              <a:lnSpc>
                <a:spcPct val="100000"/>
              </a:lnSpc>
              <a:spcBef>
                <a:spcPts val="0"/>
              </a:spcBef>
            </a:pP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5"/>
          </p:nvPr>
        </p:nvSpPr>
        <p:spPr/>
        <p:txBody>
          <a:bodyPr/>
          <a:lstStyle/>
          <a:p>
            <a:fld id="{058DB212-BFA2-403F-85EF-DFD3FF6D973A}" type="slidenum">
              <a:rPr lang="en-US" noProof="0" smtClean="0"/>
              <a:pPr/>
              <a:t>24</a:t>
            </a:fld>
            <a:endParaRPr lang="en-US" noProof="0"/>
          </a:p>
        </p:txBody>
      </p:sp>
    </p:spTree>
    <p:extLst>
      <p:ext uri="{BB962C8B-B14F-4D97-AF65-F5344CB8AC3E}">
        <p14:creationId xmlns:p14="http://schemas.microsoft.com/office/powerpoint/2010/main" val="692454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17150" y="583090"/>
            <a:ext cx="10065898" cy="4500000"/>
          </a:xfrm>
        </p:spPr>
        <p:txBody>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By implementing these  controls, organizations can help to mitigate the risk of internal attacks. However, it’s important to note that no system is </a:t>
            </a:r>
            <a:r>
              <a:rPr lang="en-US" sz="2400" dirty="0" err="1">
                <a:latin typeface="Times New Roman" panose="02020603050405020304" pitchFamily="18" charset="0"/>
                <a:cs typeface="Times New Roman" panose="02020603050405020304" pitchFamily="18" charset="0"/>
              </a:rPr>
              <a:t>foolproofs</a:t>
            </a:r>
            <a:r>
              <a:rPr lang="en-US" sz="2400" dirty="0">
                <a:latin typeface="Times New Roman" panose="02020603050405020304" pitchFamily="18" charset="0"/>
                <a:cs typeface="Times New Roman" panose="02020603050405020304" pitchFamily="18" charset="0"/>
              </a:rPr>
              <a:t>, and organizations  should always be prepared to respond quickly and effectively to security incident.</a:t>
            </a:r>
          </a:p>
        </p:txBody>
      </p:sp>
      <p:sp>
        <p:nvSpPr>
          <p:cNvPr id="3" name="Slide Number Placeholder 2"/>
          <p:cNvSpPr>
            <a:spLocks noGrp="1"/>
          </p:cNvSpPr>
          <p:nvPr>
            <p:ph type="sldNum" sz="quarter" idx="15"/>
          </p:nvPr>
        </p:nvSpPr>
        <p:spPr/>
        <p:txBody>
          <a:bodyPr/>
          <a:lstStyle/>
          <a:p>
            <a:fld id="{058DB212-BFA2-403F-85EF-DFD3FF6D973A}" type="slidenum">
              <a:rPr lang="en-US" noProof="0" smtClean="0"/>
              <a:pPr/>
              <a:t>25</a:t>
            </a:fld>
            <a:endParaRPr lang="en-US" noProof="0"/>
          </a:p>
        </p:txBody>
      </p:sp>
    </p:spTree>
    <p:extLst>
      <p:ext uri="{BB962C8B-B14F-4D97-AF65-F5344CB8AC3E}">
        <p14:creationId xmlns:p14="http://schemas.microsoft.com/office/powerpoint/2010/main" val="371602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flipH="1">
            <a:off x="7801097" y="1"/>
            <a:ext cx="4389475" cy="6677644"/>
          </a:xfrm>
        </p:spPr>
      </p:pic>
    </p:spTree>
    <p:extLst>
      <p:ext uri="{BB962C8B-B14F-4D97-AF65-F5344CB8AC3E}">
        <p14:creationId xmlns:p14="http://schemas.microsoft.com/office/powerpoint/2010/main" val="26867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60364" y="1089745"/>
            <a:ext cx="6992936" cy="4500000"/>
          </a:xfrm>
        </p:spPr>
        <p:txBody>
          <a:bodyPr/>
          <a:lstStyle/>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stands for Internet of Things, which refers to the network of physical objects that are embedded with sensors, software, and connectivity to exchange data with other devices and systems over the Internet.</a:t>
            </a:r>
          </a:p>
          <a:p>
            <a:pPr marL="0" indent="0">
              <a:buNone/>
            </a:pPr>
            <a:endParaRPr lang="en-US" sz="2400" dirty="0">
              <a:latin typeface="Times New Roman" panose="02020603050405020304" pitchFamily="18" charset="0"/>
              <a:cs typeface="Times New Roman" panose="02020603050405020304" pitchFamily="18" charset="0"/>
            </a:endParaRPr>
          </a:p>
          <a:p>
            <a:pPr marL="263525" lvl="2" indent="-263525">
              <a:spcBef>
                <a:spcPts val="10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75 billion connected devices in 2025 </a:t>
            </a:r>
          </a:p>
          <a:p>
            <a:pPr>
              <a:buFont typeface="Wingdings" panose="05000000000000000000" pitchFamily="2" charset="2"/>
              <a:buChar char="§"/>
            </a:pPr>
            <a:endParaRPr lang="en-US" dirty="0"/>
          </a:p>
          <a:p>
            <a:pPr marL="0" indent="0">
              <a:buNone/>
            </a:pPr>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205263" y="900000"/>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0" name="Picture 2" descr="IoT: The Internet of Threats and how users can defend themselves |  2020-08-24 | Security Magaz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5263" y="630000"/>
            <a:ext cx="4986737" cy="4797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they are called LLNS?</a:t>
            </a:r>
            <a:br>
              <a:rPr lang="en-US" dirty="0">
                <a:latin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sz="half" idx="1"/>
          </p:nvPr>
        </p:nvSpPr>
        <p:spPr>
          <a:xfrm>
            <a:off x="360000" y="1089745"/>
            <a:ext cx="7186968" cy="4500000"/>
          </a:xfrm>
        </p:spPr>
        <p:txBody>
          <a:bodyPr/>
          <a:lstStyle/>
          <a:p>
            <a:r>
              <a:rPr lang="en-US" sz="2400" dirty="0">
                <a:latin typeface="Times New Roman" panose="02020603050405020304" pitchFamily="18" charset="0"/>
                <a:cs typeface="Times New Roman" panose="02020603050405020304" pitchFamily="18" charset="0"/>
              </a:rPr>
              <a:t>Low-power and </a:t>
            </a:r>
            <a:r>
              <a:rPr lang="en-US" sz="2400" dirty="0" err="1">
                <a:latin typeface="Times New Roman" panose="02020603050405020304" pitchFamily="18" charset="0"/>
                <a:cs typeface="Times New Roman" panose="02020603050405020304" pitchFamily="18" charset="0"/>
              </a:rPr>
              <a:t>Lossy</a:t>
            </a:r>
            <a:r>
              <a:rPr lang="en-US" sz="2400" dirty="0">
                <a:latin typeface="Times New Roman" panose="02020603050405020304" pitchFamily="18" charset="0"/>
                <a:cs typeface="Times New Roman" panose="02020603050405020304" pitchFamily="18" charset="0"/>
              </a:rPr>
              <a:t> Networks (LLNs) are a type of wireless network used in the Internet of Things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that are designed to operate with limited power and bandwidth resources.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LLNs are typically made up of a large number of devices with low-power radios that are capable of communicating wirelessly with other devices within the network. These devices can include sensors, actuators, and other types of embedded systems.</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1562" y="375765"/>
            <a:ext cx="4340232" cy="570711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5"/>
          </p:nvPr>
        </p:nvSpPr>
        <p:spPr/>
        <p:txBody>
          <a:bodyPr/>
          <a:lstStyle/>
          <a:p>
            <a:fld id="{058DB212-BFA2-403F-85EF-DFD3FF6D973A}" type="slidenum">
              <a:rPr lang="en-US" noProof="0" smtClean="0"/>
              <a:pPr/>
              <a:t>4</a:t>
            </a:fld>
            <a:endParaRPr lang="en-US" noProof="0"/>
          </a:p>
        </p:txBody>
      </p:sp>
      <p:sp>
        <p:nvSpPr>
          <p:cNvPr id="6" name="TextBox 5"/>
          <p:cNvSpPr txBox="1"/>
          <p:nvPr/>
        </p:nvSpPr>
        <p:spPr>
          <a:xfrm>
            <a:off x="0" y="6269866"/>
            <a:ext cx="12192000" cy="57190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489248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messages passed through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sz="half" idx="1"/>
          </p:nvPr>
        </p:nvSpPr>
        <p:spPr>
          <a:xfrm>
            <a:off x="360000" y="1620000"/>
            <a:ext cx="6660910" cy="4500000"/>
          </a:xfrm>
        </p:spPr>
        <p:txBody>
          <a:bodyPr/>
          <a:lstStyle/>
          <a:p>
            <a:r>
              <a:rPr lang="en-US" sz="2400" dirty="0">
                <a:latin typeface="Times New Roman" panose="02020603050405020304" pitchFamily="18" charset="0"/>
                <a:cs typeface="Times New Roman" panose="02020603050405020304" pitchFamily="18" charset="0"/>
              </a:rPr>
              <a:t>In the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messages are passed through a network of interconnected devices that are embedded with sensors, software, and network connectivity.</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These devices communicate with each other using a variety of wireless and wired communication protocols such as Wi-Fi, Bluetooth, </a:t>
            </a:r>
            <a:r>
              <a:rPr lang="en-US" sz="2400" dirty="0" err="1">
                <a:latin typeface="Times New Roman" panose="02020603050405020304" pitchFamily="18" charset="0"/>
                <a:cs typeface="Times New Roman" panose="02020603050405020304" pitchFamily="18" charset="0"/>
              </a:rPr>
              <a:t>Zigbee</a:t>
            </a:r>
            <a:r>
              <a:rPr lang="en-US" sz="2400" dirty="0">
                <a:latin typeface="Times New Roman" panose="02020603050405020304" pitchFamily="18" charset="0"/>
                <a:cs typeface="Times New Roman" panose="02020603050405020304" pitchFamily="18" charset="0"/>
              </a:rPr>
              <a:t>, and Z-Wave. </a:t>
            </a:r>
          </a:p>
        </p:txBody>
      </p:sp>
      <p:pic>
        <p:nvPicPr>
          <p:cNvPr id="3076" name="Picture 4" descr="Device communication in I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910" y="0"/>
            <a:ext cx="5244662" cy="6678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5"/>
          </p:nvPr>
        </p:nvSpPr>
        <p:spPr/>
        <p:txBody>
          <a:bodyPr/>
          <a:lstStyle/>
          <a:p>
            <a:fld id="{058DB212-BFA2-403F-85EF-DFD3FF6D973A}" type="slidenum">
              <a:rPr lang="en-US" noProof="0" smtClean="0"/>
              <a:pPr/>
              <a:t>5</a:t>
            </a:fld>
            <a:endParaRPr lang="en-US" noProof="0"/>
          </a:p>
        </p:txBody>
      </p:sp>
    </p:spTree>
    <p:extLst>
      <p:ext uri="{BB962C8B-B14F-4D97-AF65-F5344CB8AC3E}">
        <p14:creationId xmlns:p14="http://schemas.microsoft.com/office/powerpoint/2010/main" val="190211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4" name="Content Placeholder 3"/>
          <p:cNvSpPr>
            <a:spLocks noGrp="1"/>
          </p:cNvSpPr>
          <p:nvPr>
            <p:ph sz="half" idx="1"/>
          </p:nvPr>
        </p:nvSpPr>
        <p:spPr>
          <a:xfrm>
            <a:off x="360000" y="1178566"/>
            <a:ext cx="10675862" cy="4500000"/>
          </a:xfrm>
        </p:spPr>
        <p: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messages are typically sent from one device to another until they reach their destination.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devices can be remotely monitored and controlled using cloud-based services that provide real-time data analytics and insights.</a:t>
            </a:r>
          </a:p>
          <a:p>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01546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are internal attacks?</a:t>
            </a:r>
            <a:br>
              <a:rPr lang="en-US" dirty="0">
                <a:latin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sz="half" idx="1"/>
          </p:nvPr>
        </p:nvSpPr>
        <p:spPr>
          <a:xfrm>
            <a:off x="360364" y="1147035"/>
            <a:ext cx="10065898" cy="4500000"/>
          </a:xfrm>
        </p:spPr>
        <p:txBody>
          <a:bodyPr/>
          <a:lstStyle/>
          <a:p>
            <a:r>
              <a:rPr lang="en-US" sz="2400" dirty="0">
                <a:latin typeface="Times New Roman" panose="02020603050405020304" pitchFamily="18" charset="0"/>
                <a:cs typeface="Times New Roman" panose="02020603050405020304" pitchFamily="18" charset="0"/>
              </a:rPr>
              <a:t>Internal attacks in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refer to the unauthorized access or manipulation of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devices by someone who has legitimate access to them.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can include employees, contractors, or even customers who have been granted access to these </a:t>
            </a:r>
            <a:r>
              <a:rPr lang="en-US" sz="2400" dirty="0" err="1">
                <a:latin typeface="Times New Roman" panose="02020603050405020304" pitchFamily="18" charset="0"/>
                <a:cs typeface="Times New Roman" panose="02020603050405020304" pitchFamily="18" charset="0"/>
              </a:rPr>
              <a:t>devices.Internal</a:t>
            </a:r>
            <a:r>
              <a:rPr lang="en-US" sz="2400" dirty="0">
                <a:latin typeface="Times New Roman" panose="02020603050405020304" pitchFamily="18" charset="0"/>
                <a:cs typeface="Times New Roman" panose="02020603050405020304" pitchFamily="18" charset="0"/>
              </a:rPr>
              <a:t> attacks can be intentional or unintentional, and they can cause significant damage to the organization's infrastructure and reputation.</a:t>
            </a:r>
          </a:p>
        </p:txBody>
      </p:sp>
      <p:sp>
        <p:nvSpPr>
          <p:cNvPr id="5" name="Slide Number Placeholder 4"/>
          <p:cNvSpPr>
            <a:spLocks noGrp="1"/>
          </p:cNvSpPr>
          <p:nvPr>
            <p:ph type="sldNum" sz="quarter" idx="15"/>
          </p:nvPr>
        </p:nvSpPr>
        <p:spPr/>
        <p:txBody>
          <a:bodyPr/>
          <a:lstStyle/>
          <a:p>
            <a:fld id="{058DB212-BFA2-403F-85EF-DFD3FF6D973A}" type="slidenum">
              <a:rPr lang="en-US" noProof="0" smtClean="0"/>
              <a:pPr/>
              <a:t>7</a:t>
            </a:fld>
            <a:endParaRPr lang="en-US" noProof="0"/>
          </a:p>
        </p:txBody>
      </p:sp>
    </p:spTree>
    <p:extLst>
      <p:ext uri="{BB962C8B-B14F-4D97-AF65-F5344CB8AC3E}">
        <p14:creationId xmlns:p14="http://schemas.microsoft.com/office/powerpoint/2010/main" val="327393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security attacks.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sz="half" idx="1"/>
          </p:nvPr>
        </p:nvSpPr>
        <p:spPr>
          <a:xfrm>
            <a:off x="360000" y="1430815"/>
            <a:ext cx="10065898" cy="4500000"/>
          </a:xfrm>
        </p:spPr>
        <p:txBody>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DOS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DDOS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Information manipulation</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Unauthorized access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Information  disclosure</a:t>
            </a:r>
          </a:p>
        </p:txBody>
      </p:sp>
      <p:sp>
        <p:nvSpPr>
          <p:cNvPr id="5" name="Slide Number Placeholder 4"/>
          <p:cNvSpPr>
            <a:spLocks noGrp="1"/>
          </p:cNvSpPr>
          <p:nvPr>
            <p:ph type="sldNum" sz="quarter" idx="15"/>
          </p:nvPr>
        </p:nvSpPr>
        <p:spPr/>
        <p:txBody>
          <a:bodyPr/>
          <a:lstStyle/>
          <a:p>
            <a:fld id="{058DB212-BFA2-403F-85EF-DFD3FF6D973A}" type="slidenum">
              <a:rPr lang="en-US" noProof="0" smtClean="0"/>
              <a:pPr/>
              <a:t>8</a:t>
            </a:fld>
            <a:endParaRPr lang="en-US" noProof="0"/>
          </a:p>
        </p:txBody>
      </p:sp>
    </p:spTree>
    <p:extLst>
      <p:ext uri="{BB962C8B-B14F-4D97-AF65-F5344CB8AC3E}">
        <p14:creationId xmlns:p14="http://schemas.microsoft.com/office/powerpoint/2010/main" val="281168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do internal attacks work?</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sz="half" idx="1"/>
          </p:nvPr>
        </p:nvSpPr>
        <p:spPr>
          <a:xfrm>
            <a:off x="360000" y="1430815"/>
            <a:ext cx="10065898" cy="4500000"/>
          </a:xfrm>
        </p:spPr>
        <p:txBody>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Internal attacks in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typically start with a compromised device or account. </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 attacker may gain access to a device through a weak password or exploit a vulnerability in the device's firmware.</a:t>
            </a:r>
          </a:p>
        </p:txBody>
      </p:sp>
      <p:sp>
        <p:nvSpPr>
          <p:cNvPr id="5" name="Slide Number Placeholder 4"/>
          <p:cNvSpPr>
            <a:spLocks noGrp="1"/>
          </p:cNvSpPr>
          <p:nvPr>
            <p:ph type="sldNum" sz="quarter" idx="15"/>
          </p:nvPr>
        </p:nvSpPr>
        <p:spPr/>
        <p:txBody>
          <a:bodyPr/>
          <a:lstStyle/>
          <a:p>
            <a:fld id="{058DB212-BFA2-403F-85EF-DFD3FF6D973A}" type="slidenum">
              <a:rPr lang="en-US" noProof="0" smtClean="0"/>
              <a:pPr/>
              <a:t>9</a:t>
            </a:fld>
            <a:endParaRPr lang="en-US" noProof="0"/>
          </a:p>
        </p:txBody>
      </p:sp>
    </p:spTree>
    <p:extLst>
      <p:ext uri="{BB962C8B-B14F-4D97-AF65-F5344CB8AC3E}">
        <p14:creationId xmlns:p14="http://schemas.microsoft.com/office/powerpoint/2010/main" val="3192701633"/>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0</TotalTime>
  <Words>1294</Words>
  <Application>Microsoft Office PowerPoint</Application>
  <PresentationFormat>Widescreen</PresentationFormat>
  <Paragraphs>155</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Lucida Sans Typewriter</vt:lpstr>
      <vt:lpstr>Times New Roman</vt:lpstr>
      <vt:lpstr>Tw Cen MT</vt:lpstr>
      <vt:lpstr>Wingdings</vt:lpstr>
      <vt:lpstr>Office Theme</vt:lpstr>
      <vt:lpstr>Presentation Topics:  IOT And It’s Security</vt:lpstr>
      <vt:lpstr>Agenda</vt:lpstr>
      <vt:lpstr>What is IoT? </vt:lpstr>
      <vt:lpstr>Why they are called LLNS? </vt:lpstr>
      <vt:lpstr>How messages passed through IoT. </vt:lpstr>
      <vt:lpstr>Continue:</vt:lpstr>
      <vt:lpstr>What are internal attacks? </vt:lpstr>
      <vt:lpstr>Types of IoT security attacks.  </vt:lpstr>
      <vt:lpstr>How do internal attacks work?   </vt:lpstr>
      <vt:lpstr>Continue:   </vt:lpstr>
      <vt:lpstr>IOT AND ITS SECURITY</vt:lpstr>
      <vt:lpstr>SECURE COMMUNICATION: </vt:lpstr>
      <vt:lpstr>DEVICE AUTHENTICATION: </vt:lpstr>
      <vt:lpstr>ACCESS CONTROL: </vt:lpstr>
      <vt:lpstr>Techniques of IoT</vt:lpstr>
      <vt:lpstr>Ubiquitous computing </vt:lpstr>
      <vt:lpstr>Wireless Sensor Network</vt:lpstr>
      <vt:lpstr>Radio Frequency Identification </vt:lpstr>
      <vt:lpstr>Context Awareness </vt:lpstr>
      <vt:lpstr>Algorithm of IoT</vt:lpstr>
      <vt:lpstr>Information security to migrate Internal attacks:</vt:lpstr>
      <vt:lpstr>Some of the measures that can help are:</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2023-05-07T20:37:35Z</dcterms:created>
  <dcterms:modified xsi:type="dcterms:W3CDTF">2023-06-12T15:43:54Z</dcterms:modified>
</cp:coreProperties>
</file>