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62" r:id="rId8"/>
    <p:sldId id="274" r:id="rId9"/>
    <p:sldId id="272" r:id="rId10"/>
    <p:sldId id="273" r:id="rId11"/>
    <p:sldId id="275" r:id="rId12"/>
    <p:sldId id="276" r:id="rId13"/>
    <p:sldId id="277" r:id="rId14"/>
    <p:sldId id="278" r:id="rId15"/>
    <p:sldId id="279" r:id="rId16"/>
    <p:sldId id="280" r:id="rId17"/>
    <p:sldId id="281" r:id="rId18"/>
    <p:sldId id="282" r:id="rId19"/>
    <p:sldId id="283" r:id="rId20"/>
    <p:sldId id="284" r:id="rId21"/>
    <p:sldId id="26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8.xml"/><Relationship Id="rId5" Type="http://schemas.openxmlformats.org/officeDocument/2006/relationships/image" Target="../media/image20.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2200" dirty="0"/>
              <a:t>Weather Classification Dataset for Computer Vision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Autofit/>
          </a:bodyPr>
          <a:lstStyle/>
          <a:p>
            <a:pPr>
              <a:lnSpc>
                <a:spcPct val="100000"/>
              </a:lnSpc>
            </a:pPr>
            <a:r>
              <a:rPr lang="en-US" sz="1400"/>
              <a:t>Muhammad Faizan</a:t>
            </a:r>
          </a:p>
          <a:p>
            <a:pPr>
              <a:lnSpc>
                <a:spcPct val="100000"/>
              </a:lnSpc>
            </a:pPr>
            <a:r>
              <a:rPr lang="en-US" sz="1400"/>
              <a:t>SP20-BCS-101</a:t>
            </a:r>
            <a:endParaRPr lang="en-US" sz="1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49519" y="935601"/>
            <a:ext cx="8421688" cy="1325563"/>
          </a:xfrm>
        </p:spPr>
        <p:txBody>
          <a:bodyPr/>
          <a:lstStyle/>
          <a:p>
            <a:r>
              <a:rPr lang="en-US" dirty="0"/>
              <a:t>Train – Test Split</a:t>
            </a:r>
            <a:br>
              <a:rPr lang="en-US" dirty="0"/>
            </a:br>
            <a:r>
              <a:rPr lang="en-US" sz="2000" dirty="0"/>
              <a:t>(Dataset)</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690665" y="4912991"/>
            <a:ext cx="2317707" cy="343061"/>
          </a:xfrm>
        </p:spPr>
        <p:txBody>
          <a:bodyPr/>
          <a:lstStyle/>
          <a:p>
            <a:r>
              <a:rPr lang="en-US" dirty="0"/>
              <a:t>Dataset</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4940647" y="4912991"/>
            <a:ext cx="2317707" cy="343061"/>
          </a:xfrm>
        </p:spPr>
        <p:txBody>
          <a:bodyPr/>
          <a:lstStyle/>
          <a:p>
            <a:r>
              <a:rPr lang="en-US" dirty="0"/>
              <a:t>Train Set</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849187" y="4927411"/>
            <a:ext cx="2317706" cy="343061"/>
          </a:xfrm>
        </p:spPr>
        <p:txBody>
          <a:bodyPr/>
          <a:lstStyle/>
          <a:p>
            <a:r>
              <a:rPr lang="en-US" dirty="0"/>
              <a:t>Test Set</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Weather Classification</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7" name="Picture 6">
            <a:extLst>
              <a:ext uri="{FF2B5EF4-FFF2-40B4-BE49-F238E27FC236}">
                <a16:creationId xmlns:a16="http://schemas.microsoft.com/office/drawing/2014/main" id="{EF43EEBD-1480-2D6A-03AB-22601271A4D9}"/>
              </a:ext>
            </a:extLst>
          </p:cNvPr>
          <p:cNvPicPr>
            <a:picLocks noChangeAspect="1"/>
          </p:cNvPicPr>
          <p:nvPr/>
        </p:nvPicPr>
        <p:blipFill>
          <a:blip r:embed="rId2"/>
          <a:stretch>
            <a:fillRect/>
          </a:stretch>
        </p:blipFill>
        <p:spPr>
          <a:xfrm>
            <a:off x="442639" y="2813116"/>
            <a:ext cx="3482642" cy="1752752"/>
          </a:xfrm>
          <a:prstGeom prst="rect">
            <a:avLst/>
          </a:prstGeom>
        </p:spPr>
      </p:pic>
      <p:pic>
        <p:nvPicPr>
          <p:cNvPr id="12" name="Picture 11">
            <a:extLst>
              <a:ext uri="{FF2B5EF4-FFF2-40B4-BE49-F238E27FC236}">
                <a16:creationId xmlns:a16="http://schemas.microsoft.com/office/drawing/2014/main" id="{66D48950-A563-EFA6-BC59-91BD67A675A2}"/>
              </a:ext>
            </a:extLst>
          </p:cNvPr>
          <p:cNvPicPr>
            <a:picLocks noChangeAspect="1"/>
          </p:cNvPicPr>
          <p:nvPr/>
        </p:nvPicPr>
        <p:blipFill>
          <a:blip r:embed="rId3"/>
          <a:stretch>
            <a:fillRect/>
          </a:stretch>
        </p:blipFill>
        <p:spPr>
          <a:xfrm>
            <a:off x="4295008" y="2813116"/>
            <a:ext cx="3601984" cy="1752751"/>
          </a:xfrm>
          <a:prstGeom prst="rect">
            <a:avLst/>
          </a:prstGeom>
        </p:spPr>
      </p:pic>
      <p:pic>
        <p:nvPicPr>
          <p:cNvPr id="14" name="Picture 13">
            <a:extLst>
              <a:ext uri="{FF2B5EF4-FFF2-40B4-BE49-F238E27FC236}">
                <a16:creationId xmlns:a16="http://schemas.microsoft.com/office/drawing/2014/main" id="{D6ADF9A5-0E6C-4C2F-D595-76B29612347A}"/>
              </a:ext>
            </a:extLst>
          </p:cNvPr>
          <p:cNvPicPr>
            <a:picLocks noChangeAspect="1"/>
          </p:cNvPicPr>
          <p:nvPr/>
        </p:nvPicPr>
        <p:blipFill>
          <a:blip r:embed="rId4"/>
          <a:stretch>
            <a:fillRect/>
          </a:stretch>
        </p:blipFill>
        <p:spPr>
          <a:xfrm>
            <a:off x="8266720" y="2795193"/>
            <a:ext cx="3482641" cy="1788596"/>
          </a:xfrm>
          <a:prstGeom prst="rect">
            <a:avLst/>
          </a:prstGeom>
        </p:spPr>
      </p:pic>
    </p:spTree>
    <p:extLst>
      <p:ext uri="{BB962C8B-B14F-4D97-AF65-F5344CB8AC3E}">
        <p14:creationId xmlns:p14="http://schemas.microsoft.com/office/powerpoint/2010/main" val="254279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8" name="Title 7">
            <a:extLst>
              <a:ext uri="{FF2B5EF4-FFF2-40B4-BE49-F238E27FC236}">
                <a16:creationId xmlns:a16="http://schemas.microsoft.com/office/drawing/2014/main" id="{9E8F5A8C-7BAC-F344-F249-09FA8378DBE7}"/>
              </a:ext>
            </a:extLst>
          </p:cNvPr>
          <p:cNvSpPr>
            <a:spLocks noGrp="1"/>
          </p:cNvSpPr>
          <p:nvPr>
            <p:ph type="title"/>
          </p:nvPr>
        </p:nvSpPr>
        <p:spPr>
          <a:xfrm>
            <a:off x="984250" y="474453"/>
            <a:ext cx="5111750" cy="435276"/>
          </a:xfrm>
        </p:spPr>
        <p:txBody>
          <a:bodyPr>
            <a:normAutofit fontScale="90000"/>
          </a:bodyPr>
          <a:lstStyle/>
          <a:p>
            <a:r>
              <a:rPr lang="en-US" dirty="0"/>
              <a:t>VGG19	</a:t>
            </a:r>
          </a:p>
        </p:txBody>
      </p:sp>
      <p:pic>
        <p:nvPicPr>
          <p:cNvPr id="12" name="Picture 11">
            <a:extLst>
              <a:ext uri="{FF2B5EF4-FFF2-40B4-BE49-F238E27FC236}">
                <a16:creationId xmlns:a16="http://schemas.microsoft.com/office/drawing/2014/main" id="{41EAD3A7-D5CE-DA19-6FCE-6D9562449BD8}"/>
              </a:ext>
            </a:extLst>
          </p:cNvPr>
          <p:cNvPicPr>
            <a:picLocks noChangeAspect="1"/>
          </p:cNvPicPr>
          <p:nvPr/>
        </p:nvPicPr>
        <p:blipFill>
          <a:blip r:embed="rId2"/>
          <a:stretch>
            <a:fillRect/>
          </a:stretch>
        </p:blipFill>
        <p:spPr>
          <a:xfrm>
            <a:off x="837643" y="909729"/>
            <a:ext cx="5938574" cy="5446621"/>
          </a:xfrm>
          <a:prstGeom prst="rect">
            <a:avLst/>
          </a:prstGeom>
        </p:spPr>
      </p:pic>
    </p:spTree>
    <p:extLst>
      <p:ext uri="{BB962C8B-B14F-4D97-AF65-F5344CB8AC3E}">
        <p14:creationId xmlns:p14="http://schemas.microsoft.com/office/powerpoint/2010/main" val="301594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8" name="Title 7">
            <a:extLst>
              <a:ext uri="{FF2B5EF4-FFF2-40B4-BE49-F238E27FC236}">
                <a16:creationId xmlns:a16="http://schemas.microsoft.com/office/drawing/2014/main" id="{9E8F5A8C-7BAC-F344-F249-09FA8378DBE7}"/>
              </a:ext>
            </a:extLst>
          </p:cNvPr>
          <p:cNvSpPr>
            <a:spLocks noGrp="1"/>
          </p:cNvSpPr>
          <p:nvPr>
            <p:ph type="title"/>
          </p:nvPr>
        </p:nvSpPr>
        <p:spPr>
          <a:xfrm>
            <a:off x="984250" y="474453"/>
            <a:ext cx="5111750" cy="435276"/>
          </a:xfrm>
        </p:spPr>
        <p:txBody>
          <a:bodyPr>
            <a:normAutofit fontScale="90000"/>
          </a:bodyPr>
          <a:lstStyle/>
          <a:p>
            <a:r>
              <a:rPr lang="en-US" dirty="0" err="1"/>
              <a:t>rESnET</a:t>
            </a:r>
            <a:r>
              <a:rPr lang="en-US" dirty="0"/>
              <a:t>	</a:t>
            </a:r>
          </a:p>
        </p:txBody>
      </p:sp>
      <p:pic>
        <p:nvPicPr>
          <p:cNvPr id="3" name="Picture 2">
            <a:extLst>
              <a:ext uri="{FF2B5EF4-FFF2-40B4-BE49-F238E27FC236}">
                <a16:creationId xmlns:a16="http://schemas.microsoft.com/office/drawing/2014/main" id="{F6327C65-EAB9-9E79-B7F3-ECA937F58C6E}"/>
              </a:ext>
            </a:extLst>
          </p:cNvPr>
          <p:cNvPicPr>
            <a:picLocks noChangeAspect="1"/>
          </p:cNvPicPr>
          <p:nvPr/>
        </p:nvPicPr>
        <p:blipFill>
          <a:blip r:embed="rId2"/>
          <a:stretch>
            <a:fillRect/>
          </a:stretch>
        </p:blipFill>
        <p:spPr>
          <a:xfrm>
            <a:off x="838200" y="909729"/>
            <a:ext cx="4521213" cy="5473818"/>
          </a:xfrm>
          <a:prstGeom prst="rect">
            <a:avLst/>
          </a:prstGeom>
        </p:spPr>
      </p:pic>
    </p:spTree>
    <p:extLst>
      <p:ext uri="{BB962C8B-B14F-4D97-AF65-F5344CB8AC3E}">
        <p14:creationId xmlns:p14="http://schemas.microsoft.com/office/powerpoint/2010/main" val="272634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8" name="Title 7">
            <a:extLst>
              <a:ext uri="{FF2B5EF4-FFF2-40B4-BE49-F238E27FC236}">
                <a16:creationId xmlns:a16="http://schemas.microsoft.com/office/drawing/2014/main" id="{9E8F5A8C-7BAC-F344-F249-09FA8378DBE7}"/>
              </a:ext>
            </a:extLst>
          </p:cNvPr>
          <p:cNvSpPr>
            <a:spLocks noGrp="1"/>
          </p:cNvSpPr>
          <p:nvPr>
            <p:ph type="title"/>
          </p:nvPr>
        </p:nvSpPr>
        <p:spPr>
          <a:xfrm>
            <a:off x="984250" y="474453"/>
            <a:ext cx="5111750" cy="435276"/>
          </a:xfrm>
        </p:spPr>
        <p:txBody>
          <a:bodyPr>
            <a:normAutofit fontScale="90000"/>
          </a:bodyPr>
          <a:lstStyle/>
          <a:p>
            <a:r>
              <a:rPr lang="en-US" dirty="0" err="1"/>
              <a:t>iNception</a:t>
            </a:r>
            <a:r>
              <a:rPr lang="en-US" dirty="0"/>
              <a:t>	</a:t>
            </a:r>
          </a:p>
        </p:txBody>
      </p:sp>
      <p:pic>
        <p:nvPicPr>
          <p:cNvPr id="7" name="Picture 6">
            <a:extLst>
              <a:ext uri="{FF2B5EF4-FFF2-40B4-BE49-F238E27FC236}">
                <a16:creationId xmlns:a16="http://schemas.microsoft.com/office/drawing/2014/main" id="{11A6BB80-B9B4-FE6F-2A44-61B94A319F72}"/>
              </a:ext>
            </a:extLst>
          </p:cNvPr>
          <p:cNvPicPr>
            <a:picLocks noChangeAspect="1"/>
          </p:cNvPicPr>
          <p:nvPr/>
        </p:nvPicPr>
        <p:blipFill>
          <a:blip r:embed="rId2"/>
          <a:stretch>
            <a:fillRect/>
          </a:stretch>
        </p:blipFill>
        <p:spPr>
          <a:xfrm>
            <a:off x="838200" y="909729"/>
            <a:ext cx="3833859" cy="5473818"/>
          </a:xfrm>
          <a:prstGeom prst="rect">
            <a:avLst/>
          </a:prstGeom>
        </p:spPr>
      </p:pic>
    </p:spTree>
    <p:extLst>
      <p:ext uri="{BB962C8B-B14F-4D97-AF65-F5344CB8AC3E}">
        <p14:creationId xmlns:p14="http://schemas.microsoft.com/office/powerpoint/2010/main" val="247480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8" name="Title 7">
            <a:extLst>
              <a:ext uri="{FF2B5EF4-FFF2-40B4-BE49-F238E27FC236}">
                <a16:creationId xmlns:a16="http://schemas.microsoft.com/office/drawing/2014/main" id="{9E8F5A8C-7BAC-F344-F249-09FA8378DBE7}"/>
              </a:ext>
            </a:extLst>
          </p:cNvPr>
          <p:cNvSpPr>
            <a:spLocks noGrp="1"/>
          </p:cNvSpPr>
          <p:nvPr>
            <p:ph type="title"/>
          </p:nvPr>
        </p:nvSpPr>
        <p:spPr>
          <a:xfrm>
            <a:off x="984250" y="474453"/>
            <a:ext cx="5111750" cy="435276"/>
          </a:xfrm>
        </p:spPr>
        <p:txBody>
          <a:bodyPr>
            <a:normAutofit fontScale="90000"/>
          </a:bodyPr>
          <a:lstStyle/>
          <a:p>
            <a:r>
              <a:rPr lang="en-US" dirty="0" err="1"/>
              <a:t>Alexnet</a:t>
            </a:r>
            <a:r>
              <a:rPr lang="en-US" dirty="0"/>
              <a:t>	</a:t>
            </a:r>
          </a:p>
        </p:txBody>
      </p:sp>
      <p:pic>
        <p:nvPicPr>
          <p:cNvPr id="3" name="Picture 2">
            <a:extLst>
              <a:ext uri="{FF2B5EF4-FFF2-40B4-BE49-F238E27FC236}">
                <a16:creationId xmlns:a16="http://schemas.microsoft.com/office/drawing/2014/main" id="{9F3E3FA2-8632-FD0F-3683-A7B4F0D83134}"/>
              </a:ext>
            </a:extLst>
          </p:cNvPr>
          <p:cNvPicPr>
            <a:picLocks noChangeAspect="1"/>
          </p:cNvPicPr>
          <p:nvPr/>
        </p:nvPicPr>
        <p:blipFill>
          <a:blip r:embed="rId2"/>
          <a:stretch>
            <a:fillRect/>
          </a:stretch>
        </p:blipFill>
        <p:spPr>
          <a:xfrm>
            <a:off x="984250" y="909729"/>
            <a:ext cx="3828760" cy="5473818"/>
          </a:xfrm>
          <a:prstGeom prst="rect">
            <a:avLst/>
          </a:prstGeom>
        </p:spPr>
      </p:pic>
    </p:spTree>
    <p:extLst>
      <p:ext uri="{BB962C8B-B14F-4D97-AF65-F5344CB8AC3E}">
        <p14:creationId xmlns:p14="http://schemas.microsoft.com/office/powerpoint/2010/main" val="407850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8" name="Title 7">
            <a:extLst>
              <a:ext uri="{FF2B5EF4-FFF2-40B4-BE49-F238E27FC236}">
                <a16:creationId xmlns:a16="http://schemas.microsoft.com/office/drawing/2014/main" id="{9E8F5A8C-7BAC-F344-F249-09FA8378DBE7}"/>
              </a:ext>
            </a:extLst>
          </p:cNvPr>
          <p:cNvSpPr>
            <a:spLocks noGrp="1"/>
          </p:cNvSpPr>
          <p:nvPr>
            <p:ph type="title"/>
          </p:nvPr>
        </p:nvSpPr>
        <p:spPr>
          <a:xfrm>
            <a:off x="984250" y="474453"/>
            <a:ext cx="5111750" cy="435276"/>
          </a:xfrm>
        </p:spPr>
        <p:txBody>
          <a:bodyPr>
            <a:normAutofit fontScale="90000"/>
          </a:bodyPr>
          <a:lstStyle/>
          <a:p>
            <a:r>
              <a:rPr lang="en-US" dirty="0"/>
              <a:t>Accuracy comparison	</a:t>
            </a:r>
          </a:p>
        </p:txBody>
      </p:sp>
      <p:pic>
        <p:nvPicPr>
          <p:cNvPr id="7" name="Picture 6">
            <a:extLst>
              <a:ext uri="{FF2B5EF4-FFF2-40B4-BE49-F238E27FC236}">
                <a16:creationId xmlns:a16="http://schemas.microsoft.com/office/drawing/2014/main" id="{6587BACA-27FC-C7AC-F834-3F12105E4502}"/>
              </a:ext>
            </a:extLst>
          </p:cNvPr>
          <p:cNvPicPr>
            <a:picLocks noChangeAspect="1"/>
          </p:cNvPicPr>
          <p:nvPr/>
        </p:nvPicPr>
        <p:blipFill>
          <a:blip r:embed="rId2"/>
          <a:stretch>
            <a:fillRect/>
          </a:stretch>
        </p:blipFill>
        <p:spPr>
          <a:xfrm>
            <a:off x="754773" y="2095384"/>
            <a:ext cx="5570703" cy="2667231"/>
          </a:xfrm>
          <a:prstGeom prst="rect">
            <a:avLst/>
          </a:prstGeom>
        </p:spPr>
      </p:pic>
    </p:spTree>
    <p:extLst>
      <p:ext uri="{BB962C8B-B14F-4D97-AF65-F5344CB8AC3E}">
        <p14:creationId xmlns:p14="http://schemas.microsoft.com/office/powerpoint/2010/main" val="128120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8" name="Title 7">
            <a:extLst>
              <a:ext uri="{FF2B5EF4-FFF2-40B4-BE49-F238E27FC236}">
                <a16:creationId xmlns:a16="http://schemas.microsoft.com/office/drawing/2014/main" id="{9E8F5A8C-7BAC-F344-F249-09FA8378DBE7}"/>
              </a:ext>
            </a:extLst>
          </p:cNvPr>
          <p:cNvSpPr>
            <a:spLocks noGrp="1"/>
          </p:cNvSpPr>
          <p:nvPr>
            <p:ph type="title"/>
          </p:nvPr>
        </p:nvSpPr>
        <p:spPr>
          <a:xfrm>
            <a:off x="984250" y="474453"/>
            <a:ext cx="5111750" cy="435276"/>
          </a:xfrm>
        </p:spPr>
        <p:txBody>
          <a:bodyPr>
            <a:normAutofit fontScale="90000"/>
          </a:bodyPr>
          <a:lstStyle/>
          <a:p>
            <a:r>
              <a:rPr lang="en-US" dirty="0"/>
              <a:t>Loss comparison	</a:t>
            </a:r>
          </a:p>
        </p:txBody>
      </p:sp>
      <p:pic>
        <p:nvPicPr>
          <p:cNvPr id="7" name="Picture 6">
            <a:extLst>
              <a:ext uri="{FF2B5EF4-FFF2-40B4-BE49-F238E27FC236}">
                <a16:creationId xmlns:a16="http://schemas.microsoft.com/office/drawing/2014/main" id="{AEADA0B7-0EDC-D9B0-9E48-79872AA12863}"/>
              </a:ext>
            </a:extLst>
          </p:cNvPr>
          <p:cNvPicPr>
            <a:picLocks noChangeAspect="1"/>
          </p:cNvPicPr>
          <p:nvPr/>
        </p:nvPicPr>
        <p:blipFill>
          <a:blip r:embed="rId2"/>
          <a:stretch>
            <a:fillRect/>
          </a:stretch>
        </p:blipFill>
        <p:spPr>
          <a:xfrm>
            <a:off x="783566" y="2091574"/>
            <a:ext cx="5509737" cy="2674852"/>
          </a:xfrm>
          <a:prstGeom prst="rect">
            <a:avLst/>
          </a:prstGeom>
        </p:spPr>
      </p:pic>
    </p:spTree>
    <p:extLst>
      <p:ext uri="{BB962C8B-B14F-4D97-AF65-F5344CB8AC3E}">
        <p14:creationId xmlns:p14="http://schemas.microsoft.com/office/powerpoint/2010/main" val="406317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44305" y="1871932"/>
            <a:ext cx="4179570" cy="517322"/>
          </a:xfrm>
        </p:spPr>
        <p:txBody>
          <a:bodyPr/>
          <a:lstStyle/>
          <a:p>
            <a:pPr algn="ctr"/>
            <a:r>
              <a:rPr lang="en-US" sz="3000" dirty="0"/>
              <a:t>Code</a:t>
            </a:r>
          </a:p>
        </p:txBody>
      </p:sp>
      <p:sp>
        <p:nvSpPr>
          <p:cNvPr id="5" name="Subtitle 4">
            <a:extLst>
              <a:ext uri="{FF2B5EF4-FFF2-40B4-BE49-F238E27FC236}">
                <a16:creationId xmlns:a16="http://schemas.microsoft.com/office/drawing/2014/main" id="{D8D555CC-40FC-F483-AB62-602715E86076}"/>
              </a:ext>
            </a:extLst>
          </p:cNvPr>
          <p:cNvSpPr>
            <a:spLocks noGrp="1"/>
          </p:cNvSpPr>
          <p:nvPr>
            <p:ph type="subTitle" idx="1"/>
          </p:nvPr>
        </p:nvSpPr>
        <p:spPr>
          <a:xfrm>
            <a:off x="6096000" y="2555898"/>
            <a:ext cx="5676181" cy="756646"/>
          </a:xfrm>
        </p:spPr>
        <p:txBody>
          <a:bodyPr>
            <a:noAutofit/>
          </a:bodyPr>
          <a:lstStyle/>
          <a:p>
            <a:r>
              <a:rPr lang="en-US" sz="2400" dirty="0"/>
              <a:t>For codes we have attached notebook file</a:t>
            </a:r>
          </a:p>
        </p:txBody>
      </p:sp>
    </p:spTree>
    <p:extLst>
      <p:ext uri="{BB962C8B-B14F-4D97-AF65-F5344CB8AC3E}">
        <p14:creationId xmlns:p14="http://schemas.microsoft.com/office/powerpoint/2010/main" val="224440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1525588"/>
          </a:xfrm>
        </p:spPr>
        <p:txBody>
          <a:bodyPr>
            <a:normAutofit fontScale="92500"/>
          </a:bodyPr>
          <a:lstStyle/>
          <a:p>
            <a:r>
              <a:rPr lang="en-US" dirty="0"/>
              <a:t>Defining weather classes provides a foundation for categorizing weather conditions accurately. Collecting diverse weather data from multiple sources ensures dataset robustness. Data annotation ensures accurate labeling, while the train-test split allows for model training and evaluation. These steps collectively contribute to the creation of a reliable weather classification dataset for computer vision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Weather Classification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Autofit/>
          </a:bodyPr>
          <a:lstStyle/>
          <a:p>
            <a:pPr>
              <a:lnSpc>
                <a:spcPct val="100000"/>
              </a:lnSpc>
            </a:pPr>
            <a:r>
              <a:rPr lang="en-US" sz="1200" dirty="0"/>
              <a:t>Muhammad Faizan</a:t>
            </a:r>
          </a:p>
          <a:p>
            <a:pPr>
              <a:lnSpc>
                <a:spcPct val="100000"/>
              </a:lnSpc>
            </a:pPr>
            <a:r>
              <a:rPr lang="en-US" sz="1200" dirty="0"/>
              <a:t>SP20-BCS-101</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Weather Classification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Defining the Weather Classes</a:t>
            </a:r>
          </a:p>
          <a:p>
            <a:r>
              <a:rPr lang="en-US" dirty="0"/>
              <a:t>Collecting Weather Data</a:t>
            </a:r>
          </a:p>
          <a:p>
            <a:r>
              <a:rPr lang="en-US" dirty="0"/>
              <a:t>Data Annotation</a:t>
            </a:r>
          </a:p>
          <a:p>
            <a:r>
              <a:rPr lang="en-US" dirty="0"/>
              <a:t>Data Splitting</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Weather Classification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18656"/>
            <a:ext cx="5111750" cy="1525588"/>
          </a:xfrm>
        </p:spPr>
        <p:txBody>
          <a:bodyPr>
            <a:noAutofit/>
          </a:bodyPr>
          <a:lstStyle/>
          <a:p>
            <a:r>
              <a:rPr lang="en-US" dirty="0"/>
              <a:t>we will introduce the concept of weather classification and its significance in computer vision applications. We will discuss how accurately categorizing weather conditions such as sunny, rainy, cloudy, and shine can enhance various computer vision tasks, including autonomous driving, scene understanding, and object detection. Furthermore, we will explore the challenges associated with weather classification and emphasize the importance of reliable and well-curated datasets in addressing these challenges.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sz="2400" dirty="0"/>
              <a:t>Defining the Weather Classes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noAutofit/>
          </a:bodyPr>
          <a:lstStyle/>
          <a:p>
            <a:pPr marL="285750" indent="-285750">
              <a:buFont typeface="Arial" panose="020B0604020202020204" pitchFamily="34" charset="0"/>
              <a:buChar char="•"/>
            </a:pPr>
            <a:r>
              <a:rPr lang="en-US" sz="1800" dirty="0"/>
              <a:t>Cloudy</a:t>
            </a:r>
          </a:p>
          <a:p>
            <a:pPr marL="285750" indent="-285750">
              <a:buFont typeface="Arial" panose="020B0604020202020204" pitchFamily="34" charset="0"/>
              <a:buChar char="•"/>
            </a:pPr>
            <a:r>
              <a:rPr lang="en-US" sz="1800" dirty="0"/>
              <a:t>Rain</a:t>
            </a:r>
          </a:p>
          <a:p>
            <a:pPr marL="285750" indent="-285750">
              <a:buFont typeface="Arial" panose="020B0604020202020204" pitchFamily="34" charset="0"/>
              <a:buChar char="•"/>
            </a:pPr>
            <a:r>
              <a:rPr lang="en-US" sz="1800" dirty="0"/>
              <a:t>Shine</a:t>
            </a:r>
          </a:p>
          <a:p>
            <a:pPr marL="285750" indent="-285750">
              <a:buFont typeface="Arial" panose="020B0604020202020204" pitchFamily="34" charset="0"/>
              <a:buChar char="•"/>
            </a:pPr>
            <a:r>
              <a:rPr lang="en-US" sz="1800" dirty="0"/>
              <a:t>Sunrise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560512" y="935601"/>
            <a:ext cx="8421688" cy="1325563"/>
          </a:xfrm>
        </p:spPr>
        <p:txBody>
          <a:bodyPr/>
          <a:lstStyle/>
          <a:p>
            <a:r>
              <a:rPr lang="en-US" dirty="0"/>
              <a:t>Weather Classes</a:t>
            </a:r>
            <a:br>
              <a:rPr lang="en-US" dirty="0"/>
            </a:br>
            <a:r>
              <a:rPr lang="en-US" sz="2000" dirty="0"/>
              <a:t>(Images)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726302" y="4912991"/>
            <a:ext cx="2317707" cy="343061"/>
          </a:xfrm>
        </p:spPr>
        <p:txBody>
          <a:bodyPr/>
          <a:lstStyle/>
          <a:p>
            <a:r>
              <a:rPr lang="en-US" dirty="0"/>
              <a:t>Cloudy</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10970" y="4912990"/>
            <a:ext cx="2330816" cy="343061"/>
          </a:xfrm>
        </p:spPr>
        <p:txBody>
          <a:bodyPr/>
          <a:lstStyle/>
          <a:p>
            <a:r>
              <a:rPr lang="en-US" dirty="0"/>
              <a:t>Rainy</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359370" y="4912989"/>
            <a:ext cx="2317707" cy="343061"/>
          </a:xfrm>
        </p:spPr>
        <p:txBody>
          <a:bodyPr/>
          <a:lstStyle/>
          <a:p>
            <a:r>
              <a:rPr lang="en-US" dirty="0"/>
              <a:t>Shine</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9181409" y="4912989"/>
            <a:ext cx="2317706" cy="343061"/>
          </a:xfrm>
        </p:spPr>
        <p:txBody>
          <a:bodyPr/>
          <a:lstStyle/>
          <a:p>
            <a:r>
              <a:rPr lang="en-US" dirty="0"/>
              <a:t>Sunrise</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Weather Classification</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7" name="Picture Placeholder 6" descr="A picture containing cloudy, nature, clouds, black and white&#10;&#10;Description automatically generated">
            <a:extLst>
              <a:ext uri="{FF2B5EF4-FFF2-40B4-BE49-F238E27FC236}">
                <a16:creationId xmlns:a16="http://schemas.microsoft.com/office/drawing/2014/main" id="{2B790CAA-983D-7F1B-6007-C0AB79596D59}"/>
              </a:ext>
            </a:extLst>
          </p:cNvPr>
          <p:cNvPicPr preferRelativeResize="0">
            <a:picLocks noGrp="1"/>
          </p:cNvPicPr>
          <p:nvPr>
            <p:ph type="pic" sz="quarter" idx="14"/>
          </p:nvPr>
        </p:nvPicPr>
        <p:blipFill>
          <a:blip r:embed="rId2"/>
          <a:srcRect l="16695" r="16695"/>
          <a:stretch>
            <a:fillRect/>
          </a:stretch>
        </p:blipFill>
        <p:spPr>
          <a:xfrm>
            <a:off x="742156" y="2886073"/>
            <a:ext cx="2286000" cy="1845511"/>
          </a:xfrm>
        </p:spPr>
      </p:pic>
      <p:pic>
        <p:nvPicPr>
          <p:cNvPr id="29" name="Picture Placeholder 28" descr="A picture containing water, outdoor&#10;&#10;Description automatically generated">
            <a:extLst>
              <a:ext uri="{FF2B5EF4-FFF2-40B4-BE49-F238E27FC236}">
                <a16:creationId xmlns:a16="http://schemas.microsoft.com/office/drawing/2014/main" id="{5DF6F93F-9230-3ECB-2538-883EF3F23D4A}"/>
              </a:ext>
            </a:extLst>
          </p:cNvPr>
          <p:cNvPicPr preferRelativeResize="0">
            <a:picLocks noGrp="1"/>
          </p:cNvPicPr>
          <p:nvPr>
            <p:ph type="pic" sz="quarter" idx="15"/>
          </p:nvPr>
        </p:nvPicPr>
        <p:blipFill>
          <a:blip r:embed="rId3"/>
          <a:srcRect l="12532" r="12532"/>
          <a:stretch>
            <a:fillRect/>
          </a:stretch>
        </p:blipFill>
        <p:spPr>
          <a:xfrm>
            <a:off x="3533378" y="2886072"/>
            <a:ext cx="2286000" cy="1845511"/>
          </a:xfrm>
        </p:spPr>
      </p:pic>
      <p:pic>
        <p:nvPicPr>
          <p:cNvPr id="33" name="Picture Placeholder 32" descr="A picture containing nature, cloud, outdoor, cumulus&#10;&#10;Description automatically generated">
            <a:extLst>
              <a:ext uri="{FF2B5EF4-FFF2-40B4-BE49-F238E27FC236}">
                <a16:creationId xmlns:a16="http://schemas.microsoft.com/office/drawing/2014/main" id="{C158133C-6B31-C368-BE7B-F5B3E0A918E1}"/>
              </a:ext>
            </a:extLst>
          </p:cNvPr>
          <p:cNvPicPr preferRelativeResize="0">
            <a:picLocks noGrp="1"/>
          </p:cNvPicPr>
          <p:nvPr>
            <p:ph type="pic" sz="quarter" idx="16"/>
          </p:nvPr>
        </p:nvPicPr>
        <p:blipFill>
          <a:blip r:embed="rId4"/>
          <a:srcRect l="22024" r="22024"/>
          <a:stretch>
            <a:fillRect/>
          </a:stretch>
        </p:blipFill>
        <p:spPr>
          <a:xfrm>
            <a:off x="6372622" y="2893502"/>
            <a:ext cx="2286000" cy="1845511"/>
          </a:xfrm>
        </p:spPr>
      </p:pic>
      <p:pic>
        <p:nvPicPr>
          <p:cNvPr id="39" name="Picture Placeholder 38" descr="A picture containing outdoor, cloud, water, nature&#10;&#10;Description automatically generated">
            <a:extLst>
              <a:ext uri="{FF2B5EF4-FFF2-40B4-BE49-F238E27FC236}">
                <a16:creationId xmlns:a16="http://schemas.microsoft.com/office/drawing/2014/main" id="{46F7B70C-11F5-B666-05A9-AC5ECAE7DD9F}"/>
              </a:ext>
            </a:extLst>
          </p:cNvPr>
          <p:cNvPicPr preferRelativeResize="0">
            <a:picLocks noGrp="1"/>
          </p:cNvPicPr>
          <p:nvPr>
            <p:ph type="pic" sz="quarter" idx="17"/>
          </p:nvPr>
        </p:nvPicPr>
        <p:blipFill>
          <a:blip r:embed="rId5"/>
          <a:srcRect l="12548" r="12548"/>
          <a:stretch>
            <a:fillRect/>
          </a:stretch>
        </p:blipFill>
        <p:spPr>
          <a:xfrm>
            <a:off x="9163844" y="2886071"/>
            <a:ext cx="2286000" cy="1845511"/>
          </a:xfrm>
        </p:spPr>
      </p:pic>
    </p:spTree>
    <p:extLst>
      <p:ext uri="{BB962C8B-B14F-4D97-AF65-F5344CB8AC3E}">
        <p14:creationId xmlns:p14="http://schemas.microsoft.com/office/powerpoint/2010/main" val="31653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Collecting Weather 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18656"/>
            <a:ext cx="5111750" cy="1525588"/>
          </a:xfrm>
        </p:spPr>
        <p:txBody>
          <a:bodyPr>
            <a:noAutofit/>
          </a:bodyPr>
          <a:lstStyle/>
          <a:p>
            <a:r>
              <a:rPr lang="en-US" dirty="0"/>
              <a:t>The weather images have been collected very carefully from Google.</a:t>
            </a:r>
          </a:p>
          <a:p>
            <a:pPr marL="285750" indent="-285750">
              <a:buFont typeface="Arial" panose="020B0604020202020204" pitchFamily="34" charset="0"/>
              <a:buChar char="•"/>
            </a:pPr>
            <a:r>
              <a:rPr lang="en-US" b="1" dirty="0"/>
              <a:t>Image Search and Filtering</a:t>
            </a:r>
            <a:r>
              <a:rPr lang="en-US" dirty="0"/>
              <a:t>: Using relevant weather-related keywords and apply appropriate usage rights filters to find suitable images.</a:t>
            </a:r>
          </a:p>
          <a:p>
            <a:pPr marL="285750" indent="-285750">
              <a:buFont typeface="Arial" panose="020B0604020202020204" pitchFamily="34" charset="0"/>
              <a:buChar char="•"/>
            </a:pPr>
            <a:r>
              <a:rPr lang="en-US" b="1" dirty="0"/>
              <a:t>Data Diversity</a:t>
            </a:r>
            <a:r>
              <a:rPr lang="en-US" dirty="0"/>
              <a:t>: Collecting images from different geographical locations to capture weather variations.</a:t>
            </a:r>
          </a:p>
          <a:p>
            <a:pPr marL="285750" indent="-285750">
              <a:buFont typeface="Arial" panose="020B0604020202020204" pitchFamily="34" charset="0"/>
              <a:buChar char="•"/>
            </a:pPr>
            <a:r>
              <a:rPr lang="en-US" b="1" dirty="0"/>
              <a:t>Data Cleaning</a:t>
            </a:r>
            <a:r>
              <a:rPr lang="en-US" dirty="0"/>
              <a:t>: Remove low-quality and irrelevant images to ensure dataset integrity.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8562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1699404"/>
            <a:ext cx="4179570" cy="517322"/>
          </a:xfrm>
        </p:spPr>
        <p:txBody>
          <a:bodyPr/>
          <a:lstStyle/>
          <a:p>
            <a:r>
              <a:rPr lang="en-US" sz="2400" dirty="0"/>
              <a:t>Data Annotation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435127"/>
            <a:ext cx="4179570" cy="365125"/>
          </a:xfrm>
        </p:spPr>
        <p:txBody>
          <a:bodyPr>
            <a:noAutofit/>
          </a:bodyPr>
          <a:lstStyle/>
          <a:p>
            <a:r>
              <a:rPr lang="en-US" sz="1400" dirty="0"/>
              <a:t>Accurate and consistent labeling of the weather classes is essential for creating a reliable weather classification dataset</a:t>
            </a:r>
          </a:p>
          <a:p>
            <a:endParaRPr lang="en-US" sz="1400" dirty="0"/>
          </a:p>
          <a:p>
            <a:r>
              <a:rPr lang="en-US" sz="1800" dirty="0"/>
              <a:t>Image Labeling Approach</a:t>
            </a:r>
            <a:r>
              <a:rPr lang="en-US" sz="1400" dirty="0"/>
              <a:t>:</a:t>
            </a:r>
          </a:p>
          <a:p>
            <a:pPr marL="285750" indent="-285750">
              <a:buFont typeface="Arial" panose="020B0604020202020204" pitchFamily="34" charset="0"/>
              <a:buChar char="•"/>
            </a:pPr>
            <a:r>
              <a:rPr lang="en-US" sz="1400" b="1" dirty="0"/>
              <a:t>Class Folder Structure</a:t>
            </a:r>
            <a:r>
              <a:rPr lang="en-US" sz="1400" dirty="0"/>
              <a:t>: Organize the weather images into separate folders based on their respective classes (sunrise, rainy, cloudy, shine).</a:t>
            </a:r>
          </a:p>
          <a:p>
            <a:pPr marL="285750" indent="-285750">
              <a:buFont typeface="Arial" panose="020B0604020202020204" pitchFamily="34" charset="0"/>
              <a:buChar char="•"/>
            </a:pPr>
            <a:r>
              <a:rPr lang="en-US" sz="1400" b="1" dirty="0"/>
              <a:t>Python Script</a:t>
            </a:r>
            <a:r>
              <a:rPr lang="en-US" sz="1400" dirty="0"/>
              <a:t>: Developed a Python script that iterates through each image in the class folders and assigns the appropriate class label and numbering to the image file.</a:t>
            </a:r>
          </a:p>
          <a:p>
            <a:pPr marL="285750" indent="-285750">
              <a:buFont typeface="Arial" panose="020B0604020202020204" pitchFamily="34" charset="0"/>
              <a:buChar char="•"/>
            </a:pPr>
            <a:r>
              <a:rPr lang="en-US" sz="1400" b="1" dirty="0"/>
              <a:t>Class Labeling Convention:</a:t>
            </a:r>
            <a:r>
              <a:rPr lang="en-US" sz="1400" dirty="0"/>
              <a:t> Used consistent and descriptive class names (e.g., “rainy1.jpg," “shine2.jpg") to represent each labeled image.</a:t>
            </a:r>
          </a:p>
        </p:txBody>
      </p:sp>
    </p:spTree>
    <p:extLst>
      <p:ext uri="{BB962C8B-B14F-4D97-AF65-F5344CB8AC3E}">
        <p14:creationId xmlns:p14="http://schemas.microsoft.com/office/powerpoint/2010/main" val="387479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49519" y="935601"/>
            <a:ext cx="8421688" cy="1325563"/>
          </a:xfrm>
        </p:spPr>
        <p:txBody>
          <a:bodyPr/>
          <a:lstStyle/>
          <a:p>
            <a:r>
              <a:rPr lang="en-US" dirty="0"/>
              <a:t>Annotated Weather Images</a:t>
            </a:r>
            <a:br>
              <a:rPr lang="en-US" dirty="0"/>
            </a:br>
            <a:r>
              <a:rPr lang="en-US" sz="2000" dirty="0"/>
              <a:t>(Classes)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459408" y="4912991"/>
            <a:ext cx="2317707" cy="343061"/>
          </a:xfrm>
        </p:spPr>
        <p:txBody>
          <a:bodyPr/>
          <a:lstStyle/>
          <a:p>
            <a:r>
              <a:rPr lang="en-US" dirty="0"/>
              <a:t>Cloudy</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367494" y="4912991"/>
            <a:ext cx="2330816" cy="343061"/>
          </a:xfrm>
        </p:spPr>
        <p:txBody>
          <a:bodyPr/>
          <a:lstStyle/>
          <a:p>
            <a:r>
              <a:rPr lang="en-US" dirty="0"/>
              <a:t>Rainy</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232897" y="4916556"/>
            <a:ext cx="2317707" cy="343061"/>
          </a:xfrm>
        </p:spPr>
        <p:txBody>
          <a:bodyPr/>
          <a:lstStyle/>
          <a:p>
            <a:r>
              <a:rPr lang="en-US" dirty="0"/>
              <a:t>Shine</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9190629" y="4912991"/>
            <a:ext cx="2317706" cy="343061"/>
          </a:xfrm>
        </p:spPr>
        <p:txBody>
          <a:bodyPr/>
          <a:lstStyle/>
          <a:p>
            <a:r>
              <a:rPr lang="en-US" dirty="0"/>
              <a:t>Sunrise</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Weather Classification</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5" name="Picture 14">
            <a:extLst>
              <a:ext uri="{FF2B5EF4-FFF2-40B4-BE49-F238E27FC236}">
                <a16:creationId xmlns:a16="http://schemas.microsoft.com/office/drawing/2014/main" id="{FC9E2232-3A5E-E4B7-C18B-A73CA504BD2B}"/>
              </a:ext>
            </a:extLst>
          </p:cNvPr>
          <p:cNvPicPr>
            <a:picLocks noChangeAspect="1"/>
          </p:cNvPicPr>
          <p:nvPr/>
        </p:nvPicPr>
        <p:blipFill>
          <a:blip r:embed="rId2"/>
          <a:stretch>
            <a:fillRect/>
          </a:stretch>
        </p:blipFill>
        <p:spPr>
          <a:xfrm>
            <a:off x="231083" y="2886073"/>
            <a:ext cx="2774359" cy="1882303"/>
          </a:xfrm>
          <a:prstGeom prst="rect">
            <a:avLst/>
          </a:prstGeom>
        </p:spPr>
      </p:pic>
      <p:pic>
        <p:nvPicPr>
          <p:cNvPr id="31" name="Picture 30">
            <a:extLst>
              <a:ext uri="{FF2B5EF4-FFF2-40B4-BE49-F238E27FC236}">
                <a16:creationId xmlns:a16="http://schemas.microsoft.com/office/drawing/2014/main" id="{658C1BFA-B398-8760-9F9C-708B0E61951B}"/>
              </a:ext>
            </a:extLst>
          </p:cNvPr>
          <p:cNvPicPr>
            <a:picLocks noChangeAspect="1"/>
          </p:cNvPicPr>
          <p:nvPr/>
        </p:nvPicPr>
        <p:blipFill>
          <a:blip r:embed="rId3"/>
          <a:stretch>
            <a:fillRect/>
          </a:stretch>
        </p:blipFill>
        <p:spPr>
          <a:xfrm>
            <a:off x="3231535" y="2878671"/>
            <a:ext cx="2774359" cy="1903398"/>
          </a:xfrm>
          <a:prstGeom prst="rect">
            <a:avLst/>
          </a:prstGeom>
        </p:spPr>
      </p:pic>
      <p:pic>
        <p:nvPicPr>
          <p:cNvPr id="34" name="Picture 33">
            <a:extLst>
              <a:ext uri="{FF2B5EF4-FFF2-40B4-BE49-F238E27FC236}">
                <a16:creationId xmlns:a16="http://schemas.microsoft.com/office/drawing/2014/main" id="{CF56AB7D-C451-121D-A15C-1F4A85238A2C}"/>
              </a:ext>
            </a:extLst>
          </p:cNvPr>
          <p:cNvPicPr>
            <a:picLocks noChangeAspect="1"/>
          </p:cNvPicPr>
          <p:nvPr/>
        </p:nvPicPr>
        <p:blipFill>
          <a:blip r:embed="rId4"/>
          <a:stretch>
            <a:fillRect/>
          </a:stretch>
        </p:blipFill>
        <p:spPr>
          <a:xfrm>
            <a:off x="6190177" y="2886073"/>
            <a:ext cx="2774359" cy="1882303"/>
          </a:xfrm>
          <a:prstGeom prst="rect">
            <a:avLst/>
          </a:prstGeom>
        </p:spPr>
      </p:pic>
      <p:pic>
        <p:nvPicPr>
          <p:cNvPr id="38" name="Picture 37">
            <a:extLst>
              <a:ext uri="{FF2B5EF4-FFF2-40B4-BE49-F238E27FC236}">
                <a16:creationId xmlns:a16="http://schemas.microsoft.com/office/drawing/2014/main" id="{E250918F-629C-CDD3-D152-4AA7C813BE52}"/>
              </a:ext>
            </a:extLst>
          </p:cNvPr>
          <p:cNvPicPr>
            <a:picLocks noChangeAspect="1"/>
          </p:cNvPicPr>
          <p:nvPr/>
        </p:nvPicPr>
        <p:blipFill>
          <a:blip r:embed="rId5"/>
          <a:stretch>
            <a:fillRect/>
          </a:stretch>
        </p:blipFill>
        <p:spPr>
          <a:xfrm>
            <a:off x="9190629" y="2878671"/>
            <a:ext cx="2774359" cy="1882303"/>
          </a:xfrm>
          <a:prstGeom prst="rect">
            <a:avLst/>
          </a:prstGeom>
        </p:spPr>
      </p:pic>
    </p:spTree>
    <p:extLst>
      <p:ext uri="{BB962C8B-B14F-4D97-AF65-F5344CB8AC3E}">
        <p14:creationId xmlns:p14="http://schemas.microsoft.com/office/powerpoint/2010/main" val="285651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65799"/>
            <a:ext cx="5111750" cy="1204912"/>
          </a:xfrm>
        </p:spPr>
        <p:txBody>
          <a:bodyPr/>
          <a:lstStyle/>
          <a:p>
            <a:r>
              <a:rPr lang="en-US" dirty="0"/>
              <a:t>Dataset splitting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212816"/>
            <a:ext cx="5111750" cy="1525588"/>
          </a:xfrm>
        </p:spPr>
        <p:txBody>
          <a:bodyPr>
            <a:noAutofit/>
          </a:bodyPr>
          <a:lstStyle/>
          <a:p>
            <a:r>
              <a:rPr lang="en-US" dirty="0"/>
              <a:t>The weather images have been collected very carefully from Google.</a:t>
            </a:r>
          </a:p>
          <a:p>
            <a:pPr marL="285750" indent="-285750">
              <a:buFont typeface="Arial" panose="020B0604020202020204" pitchFamily="34" charset="0"/>
              <a:buChar char="•"/>
            </a:pPr>
            <a:r>
              <a:rPr lang="en-US" b="1" dirty="0"/>
              <a:t>Train-Test Split Ratio: </a:t>
            </a:r>
            <a:r>
              <a:rPr lang="en-US" dirty="0"/>
              <a:t>Divided the weather classification dataset into two subsets: a training set and a testing set.</a:t>
            </a:r>
          </a:p>
          <a:p>
            <a:pPr marL="285750" indent="-285750">
              <a:buFont typeface="Arial" panose="020B0604020202020204" pitchFamily="34" charset="0"/>
              <a:buChar char="•"/>
            </a:pPr>
            <a:r>
              <a:rPr lang="en-US" b="1" dirty="0"/>
              <a:t>80% Train Split: </a:t>
            </a:r>
            <a:r>
              <a:rPr lang="en-US" dirty="0"/>
              <a:t>Allocated 80% of the dataset to the training set, ensuring a sufficiently large sample for model training.</a:t>
            </a:r>
          </a:p>
          <a:p>
            <a:pPr marL="285750" indent="-285750">
              <a:buFont typeface="Arial" panose="020B0604020202020204" pitchFamily="34" charset="0"/>
              <a:buChar char="•"/>
            </a:pPr>
            <a:r>
              <a:rPr lang="en-US" b="1" dirty="0"/>
              <a:t>20% Test Split: </a:t>
            </a:r>
            <a:r>
              <a:rPr lang="en-US" dirty="0"/>
              <a:t>Reserved 20% of the dataset for the testing set to evaluate the model's performance on unseen data.</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	Weather Classification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67651215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infopath/2007/PartnerControls"/>
    <ds:schemaRef ds:uri="http://schemas.openxmlformats.org/package/2006/metadata/core-properties"/>
    <ds:schemaRef ds:uri="230e9df3-be65-4c73-a93b-d1236ebd677e"/>
    <ds:schemaRef ds:uri="http://schemas.microsoft.com/office/2006/documentManagement/types"/>
    <ds:schemaRef ds:uri="http://schemas.microsoft.com/sharepoint/v3"/>
    <ds:schemaRef ds:uri="http://purl.org/dc/terms/"/>
    <ds:schemaRef ds:uri="http://www.w3.org/XML/1998/namespace"/>
    <ds:schemaRef ds:uri="http://schemas.microsoft.com/office/2006/metadata/properties"/>
    <ds:schemaRef ds:uri="71af3243-3dd4-4a8d-8c0d-dd76da1f02a5"/>
    <ds:schemaRef ds:uri="http://purl.org/dc/dcmitype/"/>
    <ds:schemaRef ds:uri="16c05727-aa75-4e4a-9b5f-8a80a1165891"/>
    <ds:schemaRef ds:uri="http://purl.org/dc/elements/1.1/"/>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{A6B4F599-0291-4515-A7F4-1392CA2082FC}tf67328976_win32</Template>
  <TotalTime>84</TotalTime>
  <Words>550</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Weather Classification Dataset for Computer Vision</vt:lpstr>
      <vt:lpstr>AGENDA</vt:lpstr>
      <vt:lpstr>INTRODUCTION</vt:lpstr>
      <vt:lpstr>Defining the Weather Classes</vt:lpstr>
      <vt:lpstr>Weather Classes (Images)</vt:lpstr>
      <vt:lpstr>Collecting Weather Data</vt:lpstr>
      <vt:lpstr>Data Annotation</vt:lpstr>
      <vt:lpstr>Annotated Weather Images (Classes)</vt:lpstr>
      <vt:lpstr>Dataset splitting</vt:lpstr>
      <vt:lpstr>Train – Test Split (Dataset)</vt:lpstr>
      <vt:lpstr>VGG19 </vt:lpstr>
      <vt:lpstr>rESnET </vt:lpstr>
      <vt:lpstr>iNception </vt:lpstr>
      <vt:lpstr>Alexnet </vt:lpstr>
      <vt:lpstr>Accuracy comparison </vt:lpstr>
      <vt:lpstr>Loss comparison </vt:lpstr>
      <vt:lpstr>Code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Classification Dataset for Computer Vision</dc:title>
  <dc:creator>SP20-BCS-101</dc:creator>
  <cp:lastModifiedBy>SP20-BCS-101</cp:lastModifiedBy>
  <cp:revision>24</cp:revision>
  <dcterms:created xsi:type="dcterms:W3CDTF">2023-06-11T09:15:12Z</dcterms:created>
  <dcterms:modified xsi:type="dcterms:W3CDTF">2023-07-28T08:24:13Z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