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2.xml" ContentType="application/vnd.openxmlformats-officedocument.presentationml.notesSlide+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rts/colors1.xml" ContentType="application/vnd.ms-office.chartcolorstyle+xml"/>
  <Override PartName="/ppt/charts/style1.xml" ContentType="application/vnd.ms-office.chartstyle+xml"/>
  <Override PartName="/ppt/charts/colors2.xml" ContentType="application/vnd.ms-office.chartcolorstyle+xml"/>
  <Override PartName="/ppt/charts/style2.xml" ContentType="application/vnd.ms-office.chartstyle+xml"/>
  <Override PartName="/ppt/charts/colors3.xml" ContentType="application/vnd.ms-office.chartcolorstyle+xml"/>
  <Override PartName="/ppt/charts/style3.xml" ContentType="application/vnd.ms-office.chartstyle+xml"/>
  <Override PartName="/ppt/charts/colors4.xml" ContentType="application/vnd.ms-office.chartcolorstyle+xml"/>
  <Override PartName="/ppt/charts/style4.xml" ContentType="application/vnd.ms-office.chartstyle+xml"/>
  <Override PartName="/ppt/charts/colors5.xml" ContentType="application/vnd.ms-office.chartcolorstyle+xml"/>
  <Override PartName="/ppt/charts/style5.xml" ContentType="application/vnd.ms-office.chartstyl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2"/>
    <p:sldId id="257" r:id="rId3"/>
    <p:sldId id="258" r:id="rId4"/>
    <p:sldId id="264" r:id="rId5"/>
    <p:sldId id="260" r:id="rId6"/>
    <p:sldId id="265" r:id="rId7"/>
    <p:sldId id="266" r:id="rId8"/>
    <p:sldId id="262" r:id="rId9"/>
    <p:sldId id="263" r:id="rId10"/>
  </p:sldIdLst>
  <p:sldSz cx="18300700" cy="10299700"/>
  <p:notesSz cx="18300700" cy="102997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3" d="100"/>
          <a:sy n="43" d="100"/>
        </p:scale>
        <p:origin x="-696" y="-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microsoft.com/office/2011/relationships/chartStyle" Target="style1.xml"/><Relationship Id="rId2" Type="http://schemas.microsoft.com/office/2011/relationships/chartColorStyle" Target="colors1.xml"/><Relationship Id="rId1" Type="http://schemas.openxmlformats.org/officeDocument/2006/relationships/oleObject" Target="file:///C:\Users\crack\OneDrive\Desktop\EXCELR%20BUSINESS%20ANALIST\Class%20&amp;%20cource%20materials\Excelr%20Project's\E-commerce%20Project_2\Merge%20Data.xlsx" TargetMode="External"/></Relationships>
</file>

<file path=ppt/charts/_rels/chart2.xml.rels><?xml version="1.0" encoding="UTF-8" standalone="yes"?>
<Relationships xmlns="http://schemas.openxmlformats.org/package/2006/relationships"><Relationship Id="rId3" Type="http://schemas.microsoft.com/office/2011/relationships/chartStyle" Target="style2.xml"/><Relationship Id="rId2" Type="http://schemas.microsoft.com/office/2011/relationships/chartColorStyle" Target="colors2.xml"/><Relationship Id="rId1" Type="http://schemas.openxmlformats.org/officeDocument/2006/relationships/oleObject" Target="file:///C:\Users\crack\OneDrive\Desktop\EXCELR%20BUSINESS%20ANALIST\Class%20&amp;%20cource%20materials\Excelr%20Project's\E-commerce%20Project_2\Merge%20Data.xlsx" TargetMode="External"/></Relationships>
</file>

<file path=ppt/charts/_rels/chart3.xml.rels><?xml version="1.0" encoding="UTF-8" standalone="yes"?>
<Relationships xmlns="http://schemas.openxmlformats.org/package/2006/relationships"><Relationship Id="rId3" Type="http://schemas.microsoft.com/office/2011/relationships/chartStyle" Target="style3.xml"/><Relationship Id="rId2" Type="http://schemas.microsoft.com/office/2011/relationships/chartColorStyle" Target="colors3.xml"/><Relationship Id="rId1" Type="http://schemas.openxmlformats.org/officeDocument/2006/relationships/oleObject" Target="file:///C:\Users\crack\OneDrive\Desktop\EXCELR%20BUSINESS%20ANALIST\Class%20&amp;%20cource%20materials\Excelr%20Project's\E-commerce%20Project_2\Merge%20Data.xlsx" TargetMode="External"/></Relationships>
</file>

<file path=ppt/charts/_rels/chart4.xml.rels><?xml version="1.0" encoding="UTF-8" standalone="yes"?>
<Relationships xmlns="http://schemas.openxmlformats.org/package/2006/relationships"><Relationship Id="rId3" Type="http://schemas.microsoft.com/office/2011/relationships/chartStyle" Target="style4.xml"/><Relationship Id="rId2" Type="http://schemas.microsoft.com/office/2011/relationships/chartColorStyle" Target="colors4.xml"/><Relationship Id="rId1" Type="http://schemas.openxmlformats.org/officeDocument/2006/relationships/oleObject" Target="file:///C:\Users\crack\OneDrive\Desktop\EXCELR%20BUSINESS%20ANALIST\Class%20&amp;%20cource%20materials\Excelr%20Project's\E-commerce%20Project_2\Merge%20Data.xlsx" TargetMode="External"/></Relationships>
</file>

<file path=ppt/charts/_rels/chart5.xml.rels><?xml version="1.0" encoding="UTF-8" standalone="yes"?>
<Relationships xmlns="http://schemas.openxmlformats.org/package/2006/relationships"><Relationship Id="rId3" Type="http://schemas.microsoft.com/office/2011/relationships/chartStyle" Target="style5.xml"/><Relationship Id="rId2" Type="http://schemas.microsoft.com/office/2011/relationships/chartColorStyle" Target="colors5.xml"/><Relationship Id="rId1" Type="http://schemas.openxmlformats.org/officeDocument/2006/relationships/oleObject" Target="file:///C:\Users\crack\OneDrive\Desktop\EXCELR%20BUSINESS%20ANALIST\Class%20&amp;%20cource%20materials\Excelr%20Project's\E-commerce%20Project_2\Merge%20Data.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 Data.xlsx]KPI's!PivotTable1</c:name>
    <c:fmtId val="32"/>
  </c:pivotSource>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sz="2000" dirty="0">
                <a:solidFill>
                  <a:schemeClr val="bg1"/>
                </a:solidFill>
              </a:rPr>
              <a:t>Weekday vs. Weekend Payment Statistics</a:t>
            </a:r>
          </a:p>
        </c:rich>
      </c:tx>
      <c:layout/>
      <c:overlay val="0"/>
      <c:spPr>
        <a:noFill/>
        <a:ln>
          <a:noFill/>
        </a:ln>
        <a:effectLst/>
      </c:spPr>
    </c:title>
    <c:autoTitleDeleted val="0"/>
    <c:pivotFmts>
      <c:pivotFmt>
        <c:idx val="0"/>
        <c:dLbl>
          <c:idx val="0"/>
          <c:delete val="1"/>
          <c:extLst xmlns:c16r2="http://schemas.microsoft.com/office/drawing/2015/06/chart">
            <c:ext xmlns:c15="http://schemas.microsoft.com/office/drawing/2012/chart" uri="{CE6537A1-D6FC-4f65-9D91-7224C49458BB}"/>
          </c:extLst>
        </c:dLbl>
      </c:pivotFmt>
      <c:pivotFmt>
        <c:idx val="1"/>
        <c:dLbl>
          <c:idx val="0"/>
          <c:delete val="1"/>
          <c:extLst xmlns:c16r2="http://schemas.microsoft.com/office/drawing/2015/06/chart">
            <c:ext xmlns:c15="http://schemas.microsoft.com/office/drawing/2012/chart" uri="{CE6537A1-D6FC-4f65-9D91-7224C49458BB}"/>
          </c:extLst>
        </c:dLbl>
      </c:pivotFmt>
      <c:pivotFmt>
        <c:idx val="2"/>
      </c:pivotFmt>
      <c:pivotFmt>
        <c:idx val="3"/>
      </c:pivotFmt>
      <c:pivotFmt>
        <c:idx val="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5"/>
        <c:spPr>
          <a:solidFill>
            <a:srgbClr val="FF00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tx>
            <c:rich>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fld id="{B10FCDA1-9BAD-48CC-9F37-82D91CAE5B7A}" type="PERCENTAGE">
                  <a:rPr lang="en-US" sz="1050">
                    <a:solidFill>
                      <a:sysClr val="windowText" lastClr="000000"/>
                    </a:solidFill>
                  </a:rPr>
                  <a:pPr>
                    <a:defRPr sz="1100" b="1" i="0" u="none" strike="noStrike" kern="1200" spc="0" baseline="0">
                      <a:solidFill>
                        <a:schemeClr val="accent1"/>
                      </a:solidFill>
                      <a:latin typeface="+mn-lt"/>
                      <a:ea typeface="+mn-ea"/>
                      <a:cs typeface="+mn-cs"/>
                    </a:defRPr>
                  </a:pPr>
                  <a:t>[PERCENTAGE]</a:t>
                </a:fld>
                <a:endParaRPr lang="en-US"/>
              </a:p>
            </c:rich>
          </c:tx>
          <c:spPr>
            <a:noFill/>
            <a:ln>
              <a:noFill/>
            </a:ln>
            <a:effectLst/>
          </c:sp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15:dlblFieldTable/>
              <c15:showDataLabelsRange val="0"/>
            </c:ext>
          </c:extLst>
        </c:dLbl>
      </c:pivotFmt>
      <c:pivotFmt>
        <c:idx val="6"/>
        <c:spPr>
          <a:solidFill>
            <a:srgbClr val="00206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tx>
            <c:rich>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fld id="{05033E6E-E902-4930-8C13-E414FDC88E22}" type="PERCENTAGE">
                  <a:rPr lang="en-US" sz="1050">
                    <a:solidFill>
                      <a:sysClr val="windowText" lastClr="000000"/>
                    </a:solidFill>
                  </a:rPr>
                  <a:pPr>
                    <a:defRPr sz="1100" b="1" i="0" u="none" strike="noStrike" kern="1200" spc="0" baseline="0">
                      <a:solidFill>
                        <a:schemeClr val="accent1"/>
                      </a:solidFill>
                      <a:latin typeface="+mn-lt"/>
                      <a:ea typeface="+mn-ea"/>
                      <a:cs typeface="+mn-cs"/>
                    </a:defRPr>
                  </a:pPr>
                  <a:t>[PERCENTAGE]</a:t>
                </a:fld>
                <a:endParaRPr lang="en-US"/>
              </a:p>
            </c:rich>
          </c:tx>
          <c:spPr>
            <a:noFill/>
            <a:ln>
              <a:noFill/>
            </a:ln>
            <a:effectLst/>
          </c:sp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15:dlblFieldTable/>
              <c15:showDataLabelsRange val="0"/>
            </c:ext>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8"/>
        <c:spPr>
          <a:solidFill>
            <a:srgbClr val="FF00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tx>
            <c:rich>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fld id="{B10FCDA1-9BAD-48CC-9F37-82D91CAE5B7A}" type="PERCENTAGE">
                  <a:rPr lang="en-US" sz="1050">
                    <a:solidFill>
                      <a:sysClr val="windowText" lastClr="000000"/>
                    </a:solidFill>
                  </a:rPr>
                  <a:pPr>
                    <a:defRPr sz="1100" b="1" i="0" u="none" strike="noStrike" kern="1200" spc="0" baseline="0">
                      <a:solidFill>
                        <a:schemeClr val="accent1"/>
                      </a:solidFill>
                      <a:latin typeface="+mn-lt"/>
                      <a:ea typeface="+mn-ea"/>
                      <a:cs typeface="+mn-cs"/>
                    </a:defRPr>
                  </a:pPr>
                  <a:t>[PERCENTAGE]</a:t>
                </a:fld>
                <a:endParaRPr lang="en-US"/>
              </a:p>
            </c:rich>
          </c:tx>
          <c:spPr>
            <a:noFill/>
            <a:ln>
              <a:noFill/>
            </a:ln>
            <a:effectLst/>
          </c:sp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15:dlblFieldTable/>
              <c15:showDataLabelsRange val="0"/>
            </c:ext>
          </c:extLst>
        </c:dLbl>
      </c:pivotFmt>
      <c:pivotFmt>
        <c:idx val="9"/>
        <c:spPr>
          <a:solidFill>
            <a:srgbClr val="00206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tx>
            <c:rich>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fld id="{05033E6E-E902-4930-8C13-E414FDC88E22}" type="PERCENTAGE">
                  <a:rPr lang="en-US" sz="1050">
                    <a:solidFill>
                      <a:sysClr val="windowText" lastClr="000000"/>
                    </a:solidFill>
                  </a:rPr>
                  <a:pPr>
                    <a:defRPr sz="1100" b="1" i="0" u="none" strike="noStrike" kern="1200" spc="0" baseline="0">
                      <a:solidFill>
                        <a:schemeClr val="accent1"/>
                      </a:solidFill>
                      <a:latin typeface="+mn-lt"/>
                      <a:ea typeface="+mn-ea"/>
                      <a:cs typeface="+mn-cs"/>
                    </a:defRPr>
                  </a:pPr>
                  <a:t>[PERCENTAGE]</a:t>
                </a:fld>
                <a:endParaRPr lang="en-US"/>
              </a:p>
            </c:rich>
          </c:tx>
          <c:spPr>
            <a:noFill/>
            <a:ln>
              <a:noFill/>
            </a:ln>
            <a:effectLst/>
          </c:sp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15:dlblFieldTable/>
              <c15:showDataLabelsRange val="0"/>
            </c:ext>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11"/>
        <c:spPr>
          <a:solidFill>
            <a:srgbClr val="FF000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tx>
            <c:rich>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fld id="{B10FCDA1-9BAD-48CC-9F37-82D91CAE5B7A}" type="PERCENTAGE">
                  <a:rPr lang="en-US" sz="1050">
                    <a:solidFill>
                      <a:sysClr val="windowText" lastClr="000000"/>
                    </a:solidFill>
                  </a:rPr>
                  <a:pPr>
                    <a:defRPr sz="1100" b="1" i="0" u="none" strike="noStrike" kern="1200" spc="0" baseline="0">
                      <a:solidFill>
                        <a:schemeClr val="accent1"/>
                      </a:solidFill>
                      <a:latin typeface="+mn-lt"/>
                      <a:ea typeface="+mn-ea"/>
                      <a:cs typeface="+mn-cs"/>
                    </a:defRPr>
                  </a:pPr>
                  <a:t>[PERCENTAGE]</a:t>
                </a:fld>
                <a:endParaRPr lang="en-US"/>
              </a:p>
            </c:rich>
          </c:tx>
          <c:spPr>
            <a:noFill/>
            <a:ln>
              <a:noFill/>
            </a:ln>
            <a:effectLst/>
          </c:sp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15:dlblFieldTable/>
              <c15:showDataLabelsRange val="0"/>
            </c:ext>
          </c:extLst>
        </c:dLbl>
      </c:pivotFmt>
      <c:pivotFmt>
        <c:idx val="12"/>
        <c:spPr>
          <a:solidFill>
            <a:srgbClr val="002060"/>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tx>
            <c:rich>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fld id="{05033E6E-E902-4930-8C13-E414FDC88E22}" type="PERCENTAGE">
                  <a:rPr lang="en-US" sz="1050">
                    <a:solidFill>
                      <a:sysClr val="windowText" lastClr="000000"/>
                    </a:solidFill>
                  </a:rPr>
                  <a:pPr>
                    <a:defRPr sz="1100" b="1" i="0" u="none" strike="noStrike" kern="1200" spc="0" baseline="0">
                      <a:solidFill>
                        <a:schemeClr val="accent1"/>
                      </a:solidFill>
                      <a:latin typeface="+mn-lt"/>
                      <a:ea typeface="+mn-ea"/>
                      <a:cs typeface="+mn-cs"/>
                    </a:defRPr>
                  </a:pPr>
                  <a:t>[PERCENTAGE]</a:t>
                </a:fld>
                <a:endParaRPr lang="en-US"/>
              </a:p>
            </c:rich>
          </c:tx>
          <c:spPr>
            <a:noFill/>
            <a:ln>
              <a:noFill/>
            </a:ln>
            <a:effectLst/>
          </c:spPr>
          <c:dLblPos val="outEnd"/>
          <c:showLegendKey val="0"/>
          <c:showVal val="0"/>
          <c:showCatName val="0"/>
          <c:showSerName val="0"/>
          <c:showPercent val="1"/>
          <c:showBubbleSize val="0"/>
          <c:extLst xmlns:c16r2="http://schemas.microsoft.com/office/drawing/2015/06/chart">
            <c:ext xmlns:c15="http://schemas.microsoft.com/office/drawing/2012/chart" uri="{CE6537A1-D6FC-4f65-9D91-7224C49458BB}">
              <c15:dlblFieldTable/>
              <c15:showDataLabelsRange val="0"/>
            </c:ext>
          </c:extLst>
        </c:dLbl>
      </c:pivotFmt>
    </c:pivotFmts>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'KPI''s'!$D$4</c:f>
              <c:strCache>
                <c:ptCount val="1"/>
                <c:pt idx="0">
                  <c:v>Total</c:v>
                </c:pt>
              </c:strCache>
            </c:strRef>
          </c:tx>
          <c:explosion val="9"/>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1-CBBD-45A9-A51B-6DC82A83062A}"/>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xmlns:c16r2="http://schemas.microsoft.com/office/drawing/2015/06/chart">
              <c:ext xmlns:c16="http://schemas.microsoft.com/office/drawing/2014/chart" uri="{C3380CC4-5D6E-409C-BE32-E72D297353CC}">
                <c16:uniqueId val="{00000003-CBBD-45A9-A51B-6DC82A83062A}"/>
              </c:ext>
            </c:extLst>
          </c:dPt>
          <c:dLbls>
            <c:dLbl>
              <c:idx val="0"/>
              <c:layout/>
              <c:tx>
                <c:rich>
                  <a:bodyPr rot="0" spcFirstLastPara="1" vertOverflow="ellipsis" vert="horz" wrap="square" lIns="38100" tIns="19050" rIns="38100" bIns="19050" anchor="ctr" anchorCtr="1">
                    <a:spAutoFit/>
                  </a:bodyPr>
                  <a:lstStyle/>
                  <a:p>
                    <a:pPr>
                      <a:defRPr sz="4800" b="1" i="0" u="none" strike="noStrike" kern="1200" spc="0" baseline="0">
                        <a:noFill/>
                        <a:highlight>
                          <a:srgbClr val="C0C0C0"/>
                        </a:highlight>
                        <a:latin typeface="+mn-lt"/>
                        <a:ea typeface="+mn-ea"/>
                        <a:cs typeface="+mn-cs"/>
                      </a:defRPr>
                    </a:pPr>
                    <a:fld id="{B10FCDA1-9BAD-48CC-9F37-82D91CAE5B7A}" type="PERCENTAGE">
                      <a:rPr lang="en-US" sz="1050">
                        <a:solidFill>
                          <a:sysClr val="windowText" lastClr="000000"/>
                        </a:solidFill>
                      </a:rPr>
                      <a:pPr>
                        <a:defRPr sz="4800" b="1" i="0" u="none" strike="noStrike" kern="1200" spc="0" baseline="0">
                          <a:noFill/>
                          <a:highlight>
                            <a:srgbClr val="C0C0C0"/>
                          </a:highlight>
                          <a:latin typeface="+mn-lt"/>
                          <a:ea typeface="+mn-ea"/>
                          <a:cs typeface="+mn-cs"/>
                        </a:defRPr>
                      </a:pPr>
                      <a:t>[PERCENTAGE]</a:t>
                    </a:fld>
                    <a:endParaRPr lang="en-US"/>
                  </a:p>
                </c:rich>
              </c:tx>
              <c:spPr>
                <a:noFill/>
                <a:ln>
                  <a:solidFill>
                    <a:schemeClr val="accent1">
                      <a:alpha val="94000"/>
                    </a:schemeClr>
                  </a:solidFill>
                </a:ln>
                <a:effectLst/>
              </c:spPr>
              <c:dLblPos val="ctr"/>
              <c:showLegendKey val="0"/>
              <c:showVal val="1"/>
              <c:showCatName val="1"/>
              <c:showSerName val="0"/>
              <c:showPercent val="1"/>
              <c:showBubbleSize val="0"/>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1-CBBD-45A9-A51B-6DC82A83062A}"/>
                </c:ext>
              </c:extLst>
            </c:dLbl>
            <c:dLbl>
              <c:idx val="1"/>
              <c:layout/>
              <c:tx>
                <c:rich>
                  <a:bodyPr rot="0" spcFirstLastPara="1" vertOverflow="ellipsis" vert="horz" wrap="square" lIns="38100" tIns="19050" rIns="38100" bIns="19050" anchor="ctr" anchorCtr="1">
                    <a:spAutoFit/>
                  </a:bodyPr>
                  <a:lstStyle/>
                  <a:p>
                    <a:pPr>
                      <a:defRPr sz="4800" b="1" i="0" u="none" strike="noStrike" kern="1200" spc="0" baseline="0">
                        <a:noFill/>
                        <a:highlight>
                          <a:srgbClr val="C0C0C0"/>
                        </a:highlight>
                        <a:latin typeface="+mn-lt"/>
                        <a:ea typeface="+mn-ea"/>
                        <a:cs typeface="+mn-cs"/>
                      </a:defRPr>
                    </a:pPr>
                    <a:fld id="{05033E6E-E902-4930-8C13-E414FDC88E22}" type="PERCENTAGE">
                      <a:rPr lang="en-US" sz="1050">
                        <a:solidFill>
                          <a:sysClr val="windowText" lastClr="000000"/>
                        </a:solidFill>
                      </a:rPr>
                      <a:pPr>
                        <a:defRPr sz="4800" b="1" i="0" u="none" strike="noStrike" kern="1200" spc="0" baseline="0">
                          <a:noFill/>
                          <a:highlight>
                            <a:srgbClr val="C0C0C0"/>
                          </a:highlight>
                          <a:latin typeface="+mn-lt"/>
                          <a:ea typeface="+mn-ea"/>
                          <a:cs typeface="+mn-cs"/>
                        </a:defRPr>
                      </a:pPr>
                      <a:t>[PERCENTAGE]</a:t>
                    </a:fld>
                    <a:endParaRPr lang="en-US"/>
                  </a:p>
                </c:rich>
              </c:tx>
              <c:spPr>
                <a:noFill/>
                <a:ln>
                  <a:solidFill>
                    <a:schemeClr val="accent1">
                      <a:alpha val="94000"/>
                    </a:schemeClr>
                  </a:solidFill>
                </a:ln>
                <a:effectLst/>
              </c:spPr>
              <c:dLblPos val="ctr"/>
              <c:showLegendKey val="0"/>
              <c:showVal val="1"/>
              <c:showCatName val="1"/>
              <c:showSerName val="0"/>
              <c:showPercent val="1"/>
              <c:showBubbleSize val="0"/>
              <c:extLst xmlns:c16r2="http://schemas.microsoft.com/office/drawing/2015/06/chart">
                <c:ext xmlns:c15="http://schemas.microsoft.com/office/drawing/2012/chart" uri="{CE6537A1-D6FC-4f65-9D91-7224C49458BB}">
                  <c15:dlblFieldTable/>
                  <c15:showDataLabelsRange val="0"/>
                </c:ext>
                <c:ext xmlns:c16="http://schemas.microsoft.com/office/drawing/2014/chart" uri="{C3380CC4-5D6E-409C-BE32-E72D297353CC}">
                  <c16:uniqueId val="{00000003-CBBD-45A9-A51B-6DC82A83062A}"/>
                </c:ext>
              </c:extLst>
            </c:dLbl>
            <c:spPr>
              <a:noFill/>
              <a:ln>
                <a:solidFill>
                  <a:schemeClr val="accent1">
                    <a:alpha val="94000"/>
                  </a:schemeClr>
                </a:solidFill>
              </a:ln>
            </c:spPr>
            <c:txPr>
              <a:bodyPr rot="0" spcFirstLastPara="1" vertOverflow="ellipsis" vert="horz" wrap="square" lIns="38100" tIns="19050" rIns="38100" bIns="19050" anchor="ctr" anchorCtr="1">
                <a:spAutoFit/>
              </a:bodyPr>
              <a:lstStyle/>
              <a:p>
                <a:pPr>
                  <a:defRPr sz="4800" b="1" i="0" u="none" strike="noStrike" kern="1200" spc="0" baseline="0">
                    <a:noFill/>
                    <a:highlight>
                      <a:srgbClr val="C0C0C0"/>
                    </a:highlight>
                    <a:latin typeface="+mn-lt"/>
                    <a:ea typeface="+mn-ea"/>
                    <a:cs typeface="+mn-cs"/>
                  </a:defRPr>
                </a:pPr>
                <a:endParaRPr lang="en-US"/>
              </a:p>
            </c:txPr>
            <c:dLblPos val="ctr"/>
            <c:showLegendKey val="0"/>
            <c:showVal val="1"/>
            <c:showCatName val="1"/>
            <c:showSerName val="0"/>
            <c:showPercent val="1"/>
            <c:showBubbleSize val="0"/>
            <c:showLeaderLines val="0"/>
            <c:extLst xmlns:c16r2="http://schemas.microsoft.com/office/drawing/2015/06/chart">
              <c:ext xmlns:c15="http://schemas.microsoft.com/office/drawing/2012/chart" uri="{CE6537A1-D6FC-4f65-9D91-7224C49458BB}"/>
            </c:extLst>
          </c:dLbls>
          <c:cat>
            <c:strRef>
              <c:f>'KPI''s'!$C$5:$C$7</c:f>
              <c:strCache>
                <c:ptCount val="2"/>
                <c:pt idx="0">
                  <c:v>Weekdays</c:v>
                </c:pt>
                <c:pt idx="1">
                  <c:v>Weekend</c:v>
                </c:pt>
              </c:strCache>
            </c:strRef>
          </c:cat>
          <c:val>
            <c:numRef>
              <c:f>'KPI''s'!$D$5:$D$7</c:f>
              <c:numCache>
                <c:formatCode>General</c:formatCode>
                <c:ptCount val="2"/>
                <c:pt idx="0">
                  <c:v>92153</c:v>
                </c:pt>
                <c:pt idx="1">
                  <c:v>26990</c:v>
                </c:pt>
              </c:numCache>
            </c:numRef>
          </c:val>
          <c:extLst xmlns:c16r2="http://schemas.microsoft.com/office/drawing/2015/06/chart">
            <c:ext xmlns:c16="http://schemas.microsoft.com/office/drawing/2014/chart" uri="{C3380CC4-5D6E-409C-BE32-E72D297353CC}">
              <c16:uniqueId val="{00000004-CBBD-45A9-A51B-6DC82A83062A}"/>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Data val="1"/>
        <c14:dropZoneSeries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 Data.xlsx]KPI's!PivotTable2</c:name>
    <c:fmtId val="22"/>
  </c:pivotSource>
  <c:chart>
    <c:title>
      <c:tx>
        <c:rich>
          <a:bodyPr rot="0" spcFirstLastPara="1" vertOverflow="ellipsis" vert="horz" wrap="square" anchor="ctr" anchorCtr="1"/>
          <a:lstStyle/>
          <a:p>
            <a:pPr>
              <a:defRPr sz="2200" b="0" i="0" u="none" strike="noStrike" kern="1200" cap="all" baseline="0">
                <a:solidFill>
                  <a:schemeClr val="lt1"/>
                </a:solidFill>
                <a:latin typeface="+mn-lt"/>
                <a:ea typeface="+mn-ea"/>
                <a:cs typeface="+mn-cs"/>
              </a:defRPr>
            </a:pPr>
            <a:r>
              <a:rPr lang="en-US" dirty="0"/>
              <a:t>Number of Orders with Review Score 5 and Payment Type as Credit Card </a:t>
            </a:r>
          </a:p>
        </c:rich>
      </c:tx>
      <c:layout>
        <c:manualLayout>
          <c:xMode val="edge"/>
          <c:yMode val="edge"/>
          <c:x val="0.11461016748045626"/>
          <c:y val="1.639927455807506E-2"/>
        </c:manualLayout>
      </c:layout>
      <c:overlay val="0"/>
      <c:spPr>
        <a:noFill/>
        <a:ln>
          <a:noFill/>
        </a:ln>
        <a:effectLst/>
      </c:spPr>
    </c:title>
    <c:autoTitleDeleted val="0"/>
    <c:pivotFmts>
      <c:pivotFmt>
        <c:idx val="0"/>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lang="en-US" sz="11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rgbClr val="00B050"/>
          </a:solidFill>
          <a:ln>
            <a:noFill/>
          </a:ln>
          <a:effectLst/>
          <a:sp3d/>
        </c:spPr>
      </c:pivotFmt>
      <c:pivotFmt>
        <c:idx val="4"/>
        <c:spPr>
          <a:solidFill>
            <a:srgbClr val="FF0000"/>
          </a:solidFill>
          <a:ln>
            <a:noFill/>
          </a:ln>
          <a:effectLst/>
          <a:sp3d/>
        </c:spPr>
      </c:pivotFmt>
      <c:pivotFmt>
        <c:idx val="5"/>
        <c:spPr>
          <a:solidFill>
            <a:srgbClr val="FF0000"/>
          </a:solidFill>
          <a:ln>
            <a:noFill/>
          </a:ln>
          <a:effectLst/>
          <a:sp3d/>
        </c:spPr>
      </c:pivotFmt>
      <c:pivotFmt>
        <c:idx val="6"/>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lang="en-US" sz="11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rgbClr val="00B050"/>
          </a:solidFill>
          <a:ln>
            <a:noFill/>
          </a:ln>
          <a:effectLst/>
          <a:sp3d/>
        </c:spPr>
      </c:pivotFmt>
      <c:pivotFmt>
        <c:idx val="8"/>
        <c:spPr>
          <a:solidFill>
            <a:srgbClr val="FF0000"/>
          </a:solidFill>
          <a:ln>
            <a:noFill/>
          </a:ln>
          <a:effectLst/>
          <a:sp3d/>
        </c:spPr>
      </c:pivotFmt>
      <c:pivotFmt>
        <c:idx val="9"/>
        <c:spPr>
          <a:solidFill>
            <a:srgbClr val="FF0000"/>
          </a:solidFill>
          <a:ln>
            <a:noFill/>
          </a:ln>
          <a:effectLst/>
          <a:sp3d/>
        </c:spPr>
      </c:pivotFmt>
      <c:pivotFmt>
        <c:idx val="10"/>
        <c:spPr>
          <a:solidFill>
            <a:schemeClr val="accent1"/>
          </a:solidFill>
          <a:ln>
            <a:noFill/>
          </a:ln>
          <a:effectLst/>
          <a:sp3d/>
        </c:spPr>
        <c:marker>
          <c:symbol val="none"/>
        </c:marker>
        <c:dLbl>
          <c:idx val="0"/>
          <c:spPr>
            <a:noFill/>
            <a:ln>
              <a:noFill/>
              <a:round/>
            </a:ln>
            <a:effectLst/>
          </c:spPr>
          <c:txPr>
            <a:bodyPr rot="0" spcFirstLastPara="1" vertOverflow="ellipsis" vert="horz" wrap="square" lIns="38100" tIns="19050" rIns="38100" bIns="19050" anchor="ctr" anchorCtr="1">
              <a:spAutoFit/>
            </a:bodyPr>
            <a:lstStyle/>
            <a:p>
              <a:pPr>
                <a:defRPr lang="en-US" sz="1100" b="0" i="0" u="none" strike="noStrike" kern="1200" baseline="0">
                  <a:solidFill>
                    <a:schemeClr val="dk1"/>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rgbClr val="00B050"/>
          </a:solidFill>
          <a:ln>
            <a:noFill/>
          </a:ln>
          <a:effectLst/>
          <a:sp3d/>
        </c:spPr>
      </c:pivotFmt>
      <c:pivotFmt>
        <c:idx val="12"/>
        <c:spPr>
          <a:solidFill>
            <a:srgbClr val="FF0000"/>
          </a:solidFill>
          <a:ln>
            <a:noFill/>
          </a:ln>
          <a:effectLst/>
          <a:sp3d/>
        </c:spPr>
      </c:pivotFmt>
      <c:pivotFmt>
        <c:idx val="13"/>
        <c:spPr>
          <a:solidFill>
            <a:srgbClr val="FF0000"/>
          </a:solidFill>
          <a:ln>
            <a:noFill/>
          </a:ln>
          <a:effectLst/>
          <a:sp3d/>
        </c:spPr>
      </c:pivotFmt>
    </c:pivotFmts>
    <c:view3D>
      <c:rotX val="15"/>
      <c:rotY val="20"/>
      <c:depthPercent val="100"/>
      <c:rAngAx val="1"/>
    </c:view3D>
    <c:floor>
      <c:thickness val="0"/>
      <c:spPr>
        <a:solidFill>
          <a:schemeClr val="bg2">
            <a:lumMod val="75000"/>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3.3374900697641978E-2"/>
          <c:y val="0.18213058773837876"/>
          <c:w val="0.94377052334581735"/>
          <c:h val="0.70650933427990048"/>
        </c:manualLayout>
      </c:layout>
      <c:bar3DChart>
        <c:barDir val="col"/>
        <c:grouping val="clustered"/>
        <c:varyColors val="0"/>
        <c:ser>
          <c:idx val="0"/>
          <c:order val="0"/>
          <c:tx>
            <c:strRef>
              <c:f>'KPI''s'!$D$11</c:f>
              <c:strCache>
                <c:ptCount val="1"/>
                <c:pt idx="0">
                  <c:v>Total</c:v>
                </c:pt>
              </c:strCache>
            </c:strRef>
          </c:tx>
          <c:spPr>
            <a:solidFill>
              <a:schemeClr val="accent1">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invertIfNegative val="0"/>
          <c:dPt>
            <c:idx val="0"/>
            <c:invertIfNegative val="0"/>
            <c:bubble3D val="0"/>
            <c:spPr>
              <a:solidFill>
                <a:srgbClr val="92D050">
                  <a:alpha val="88000"/>
                </a:srgb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extLst xmlns:c16r2="http://schemas.microsoft.com/office/drawing/2015/06/chart">
              <c:ext xmlns:c16="http://schemas.microsoft.com/office/drawing/2014/chart" uri="{C3380CC4-5D6E-409C-BE32-E72D297353CC}">
                <c16:uniqueId val="{00000007-C526-45EA-9259-450EA2BF2368}"/>
              </c:ext>
            </c:extLst>
          </c:dPt>
          <c:dPt>
            <c:idx val="1"/>
            <c:invertIfNegative val="0"/>
            <c:bubble3D val="0"/>
            <c:spPr>
              <a:solidFill>
                <a:srgbClr val="00B050">
                  <a:alpha val="88000"/>
                </a:srgb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extLst xmlns:c16r2="http://schemas.microsoft.com/office/drawing/2015/06/chart">
              <c:ext xmlns:c16="http://schemas.microsoft.com/office/drawing/2014/chart" uri="{C3380CC4-5D6E-409C-BE32-E72D297353CC}">
                <c16:uniqueId val="{00000001-C526-45EA-9259-450EA2BF2368}"/>
              </c:ext>
            </c:extLst>
          </c:dPt>
          <c:dPt>
            <c:idx val="2"/>
            <c:invertIfNegative val="0"/>
            <c:bubble3D val="0"/>
            <c:spPr>
              <a:solidFill>
                <a:srgbClr val="FF0000">
                  <a:alpha val="88000"/>
                </a:srgb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extLst xmlns:c16r2="http://schemas.microsoft.com/office/drawing/2015/06/chart">
              <c:ext xmlns:c16="http://schemas.microsoft.com/office/drawing/2014/chart" uri="{C3380CC4-5D6E-409C-BE32-E72D297353CC}">
                <c16:uniqueId val="{00000003-C526-45EA-9259-450EA2BF2368}"/>
              </c:ext>
            </c:extLst>
          </c:dPt>
          <c:dPt>
            <c:idx val="3"/>
            <c:invertIfNegative val="0"/>
            <c:bubble3D val="0"/>
            <c:spPr>
              <a:solidFill>
                <a:srgbClr val="FF0000">
                  <a:alpha val="88000"/>
                </a:srgb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extLst xmlns:c16r2="http://schemas.microsoft.com/office/drawing/2015/06/chart">
              <c:ext xmlns:c16="http://schemas.microsoft.com/office/drawing/2014/chart" uri="{C3380CC4-5D6E-409C-BE32-E72D297353CC}">
                <c16:uniqueId val="{00000005-C526-45EA-9259-450EA2BF2368}"/>
              </c:ext>
            </c:extLst>
          </c:dPt>
          <c:dPt>
            <c:idx val="4"/>
            <c:invertIfNegative val="0"/>
            <c:bubble3D val="0"/>
            <c:spPr>
              <a:solidFill>
                <a:schemeClr val="accent4">
                  <a:lumMod val="75000"/>
                  <a:alpha val="88000"/>
                </a:schemeClr>
              </a:solidFill>
              <a:ln>
                <a:solidFill>
                  <a:schemeClr val="accent1">
                    <a:lumMod val="50000"/>
                  </a:schemeClr>
                </a:solidFill>
              </a:ln>
              <a:effectLst/>
              <a:scene3d>
                <a:camera prst="orthographicFront"/>
                <a:lightRig rig="threePt" dir="t"/>
              </a:scene3d>
              <a:sp3d prstMaterial="flat">
                <a:contourClr>
                  <a:schemeClr val="accent1">
                    <a:lumMod val="50000"/>
                  </a:schemeClr>
                </a:contourClr>
              </a:sp3d>
            </c:spPr>
            <c:extLst xmlns:c16r2="http://schemas.microsoft.com/office/drawing/2015/06/chart">
              <c:ext xmlns:c16="http://schemas.microsoft.com/office/drawing/2014/chart" uri="{C3380CC4-5D6E-409C-BE32-E72D297353CC}">
                <c16:uniqueId val="{00000008-C526-45EA-9259-450EA2BF2368}"/>
              </c:ext>
            </c:extLst>
          </c:dPt>
          <c:dLbls>
            <c:numFmt formatCode="General" sourceLinked="0"/>
            <c:spPr>
              <a:noFill/>
              <a:ln>
                <a:solidFill>
                  <a:schemeClr val="lt1">
                    <a:alpha val="50000"/>
                  </a:schemeClr>
                </a:solidFill>
                <a:round/>
              </a:ln>
              <a:effectLst>
                <a:outerShdw blurRad="63500" dist="889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cat>
            <c:strRef>
              <c:f>'KPI''s'!$C$12:$C$17</c:f>
              <c:strCache>
                <c:ptCount val="5"/>
                <c:pt idx="0">
                  <c:v>Boleto</c:v>
                </c:pt>
                <c:pt idx="1">
                  <c:v>Credit_Card</c:v>
                </c:pt>
                <c:pt idx="2">
                  <c:v>Debit_Card</c:v>
                </c:pt>
                <c:pt idx="3">
                  <c:v>Not_Defined</c:v>
                </c:pt>
                <c:pt idx="4">
                  <c:v>Voucher</c:v>
                </c:pt>
              </c:strCache>
            </c:strRef>
          </c:cat>
          <c:val>
            <c:numRef>
              <c:f>'KPI''s'!$D$12:$D$17</c:f>
              <c:numCache>
                <c:formatCode>General</c:formatCode>
                <c:ptCount val="5"/>
                <c:pt idx="0">
                  <c:v>23190</c:v>
                </c:pt>
                <c:pt idx="1">
                  <c:v>87776</c:v>
                </c:pt>
                <c:pt idx="2">
                  <c:v>1706</c:v>
                </c:pt>
                <c:pt idx="3">
                  <c:v>6</c:v>
                </c:pt>
                <c:pt idx="4">
                  <c:v>6465</c:v>
                </c:pt>
              </c:numCache>
            </c:numRef>
          </c:val>
          <c:extLst xmlns:c16r2="http://schemas.microsoft.com/office/drawing/2015/06/chart">
            <c:ext xmlns:c16="http://schemas.microsoft.com/office/drawing/2014/chart" uri="{C3380CC4-5D6E-409C-BE32-E72D297353CC}">
              <c16:uniqueId val="{00000006-C526-45EA-9259-450EA2BF2368}"/>
            </c:ext>
          </c:extLst>
        </c:ser>
        <c:dLbls>
          <c:showLegendKey val="0"/>
          <c:showVal val="1"/>
          <c:showCatName val="0"/>
          <c:showSerName val="0"/>
          <c:showPercent val="0"/>
          <c:showBubbleSize val="0"/>
        </c:dLbls>
        <c:gapWidth val="84"/>
        <c:gapDepth val="53"/>
        <c:shape val="box"/>
        <c:axId val="192885888"/>
        <c:axId val="192890752"/>
        <c:axId val="0"/>
      </c:bar3DChart>
      <c:catAx>
        <c:axId val="1928858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75000"/>
                  </a:schemeClr>
                </a:solidFill>
                <a:latin typeface="+mn-lt"/>
                <a:ea typeface="+mn-ea"/>
                <a:cs typeface="+mn-cs"/>
              </a:defRPr>
            </a:pPr>
            <a:endParaRPr lang="en-US"/>
          </a:p>
        </c:txPr>
        <c:crossAx val="192890752"/>
        <c:crosses val="autoZero"/>
        <c:auto val="1"/>
        <c:lblAlgn val="ctr"/>
        <c:lblOffset val="100"/>
        <c:noMultiLvlLbl val="0"/>
      </c:catAx>
      <c:valAx>
        <c:axId val="192890752"/>
        <c:scaling>
          <c:orientation val="minMax"/>
        </c:scaling>
        <c:delete val="1"/>
        <c:axPos val="l"/>
        <c:numFmt formatCode="General" sourceLinked="1"/>
        <c:majorTickMark val="out"/>
        <c:minorTickMark val="none"/>
        <c:tickLblPos val="nextTo"/>
        <c:crossAx val="192885888"/>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w="6350" cap="flat" cmpd="sng" algn="ctr">
      <a:noFill/>
      <a:round/>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rtl="0">
              <a:defRPr lang="en-US" sz="2000" b="1" i="0" u="none" strike="noStrike" kern="1200" cap="all" baseline="0" dirty="0" smtClean="0">
                <a:solidFill>
                  <a:schemeClr val="bg1"/>
                </a:solidFill>
                <a:latin typeface="+mn-lt"/>
                <a:ea typeface="+mn-ea"/>
                <a:cs typeface="+mn-cs"/>
              </a:defRPr>
            </a:pPr>
            <a:r>
              <a:rPr lang="en-US" sz="2800" b="1" i="1" u="none" strike="noStrike" kern="1200" cap="all" baseline="0" dirty="0">
                <a:solidFill>
                  <a:schemeClr val="bg1"/>
                </a:solidFill>
                <a:latin typeface="+mn-lt"/>
                <a:ea typeface="+mn-ea"/>
                <a:cs typeface="+mn-cs"/>
              </a:rPr>
              <a:t>Average Number of Days for Order Delivery for Pet Shop</a:t>
            </a:r>
          </a:p>
        </c:rich>
      </c:tx>
      <c:layout>
        <c:manualLayout>
          <c:xMode val="edge"/>
          <c:yMode val="edge"/>
          <c:x val="0.1464021752796397"/>
          <c:y val="3.8946234021835391E-2"/>
        </c:manualLayout>
      </c:layout>
      <c:overlay val="0"/>
      <c:spPr>
        <a:noFill/>
        <a:ln>
          <a:noFill/>
        </a:ln>
        <a:effectLst/>
      </c:spPr>
    </c:title>
    <c:autoTitleDeleted val="0"/>
    <c:view3D>
      <c:rotX val="30"/>
      <c:rotY val="0"/>
      <c:depthPercent val="100"/>
      <c:rAngAx val="0"/>
      <c:perspective val="3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1-ACC7-436B-A5E8-C37B0AF8706A}"/>
              </c:ext>
            </c:extLst>
          </c:dPt>
          <c:dPt>
            <c:idx val="1"/>
            <c:bubble3D val="0"/>
            <c:explosion val="7"/>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p3d/>
            </c:spPr>
            <c:extLst xmlns:c16r2="http://schemas.microsoft.com/office/drawing/2015/06/chart">
              <c:ext xmlns:c16="http://schemas.microsoft.com/office/drawing/2014/chart" uri="{C3380CC4-5D6E-409C-BE32-E72D297353CC}">
                <c16:uniqueId val="{00000003-ACC7-436B-A5E8-C37B0AF8706A}"/>
              </c:ext>
            </c:extLst>
          </c:dPt>
          <c:dLbls>
            <c:spPr>
              <a:solidFill>
                <a:srgbClr val="FFFF00"/>
              </a:solid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2"/>
                    </a:solidFill>
                    <a:latin typeface="+mn-lt"/>
                    <a:ea typeface="+mn-ea"/>
                    <a:cs typeface="+mn-cs"/>
                  </a:defRPr>
                </a:pPr>
                <a:endParaRPr lang="en-US"/>
              </a:p>
            </c:txPr>
            <c:dLblPos val="ctr"/>
            <c:showLegendKey val="0"/>
            <c:showVal val="1"/>
            <c:showCatName val="0"/>
            <c:showSerName val="0"/>
            <c:showPercent val="0"/>
            <c:showBubbleSize val="0"/>
            <c:showLeaderLines val="1"/>
            <c:leaderLines>
              <c:spPr>
                <a:ln w="9525">
                  <a:solidFill>
                    <a:schemeClr val="tx2">
                      <a:lumMod val="35000"/>
                      <a:lumOff val="65000"/>
                    </a:schemeClr>
                  </a:solidFill>
                </a:ln>
                <a:effectLst/>
              </c:spPr>
            </c:leaderLines>
            <c:extLst xmlns:c16r2="http://schemas.microsoft.com/office/drawing/2015/06/chart">
              <c:ext xmlns:c15="http://schemas.microsoft.com/office/drawing/2012/chart" uri="{CE6537A1-D6FC-4f65-9D91-7224C49458BB}"/>
            </c:extLst>
          </c:dLbls>
          <c:cat>
            <c:strRef>
              <c:f>'KPI''s'!$C$34:$C$35</c:f>
              <c:strCache>
                <c:ptCount val="2"/>
                <c:pt idx="0">
                  <c:v>musica</c:v>
                </c:pt>
                <c:pt idx="1">
                  <c:v>pet_shop</c:v>
                </c:pt>
              </c:strCache>
            </c:strRef>
          </c:cat>
          <c:val>
            <c:numRef>
              <c:f>'KPI''s'!$D$34:$D$35</c:f>
              <c:numCache>
                <c:formatCode>0</c:formatCode>
                <c:ptCount val="2"/>
                <c:pt idx="0">
                  <c:v>11.625516782407066</c:v>
                </c:pt>
                <c:pt idx="1">
                  <c:v>11.24135305366409</c:v>
                </c:pt>
              </c:numCache>
            </c:numRef>
          </c:val>
          <c:extLst xmlns:c16r2="http://schemas.microsoft.com/office/drawing/2015/06/chart">
            <c:ext xmlns:c16="http://schemas.microsoft.com/office/drawing/2014/chart" uri="{C3380CC4-5D6E-409C-BE32-E72D297353CC}">
              <c16:uniqueId val="{00000004-ACC7-436B-A5E8-C37B0AF8706A}"/>
            </c:ext>
          </c:extLst>
        </c:ser>
        <c:dLbls>
          <c:dLblPos val="ctr"/>
          <c:showLegendKey val="0"/>
          <c:showVal val="1"/>
          <c:showCatName val="0"/>
          <c:showSerName val="0"/>
          <c:showPercent val="0"/>
          <c:showBubbleSize val="0"/>
          <c:showLeaderLines val="1"/>
        </c:dLbls>
      </c:pie3DChart>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 Data.xlsx]KPI's!PivotTable5</c:name>
    <c:fmtId val="24"/>
  </c:pivotSource>
  <c:chart>
    <c:title>
      <c:tx>
        <c:rich>
          <a:bodyPr rot="0" spcFirstLastPara="1" vertOverflow="ellipsis" vert="horz" wrap="square" anchor="ctr" anchorCtr="1"/>
          <a:lstStyle/>
          <a:p>
            <a:pPr algn="ctr" rtl="0">
              <a:defRPr lang="en-US" sz="2200" b="0" i="0" u="none" strike="noStrike" kern="1200" cap="all" spc="50" baseline="0" dirty="0" smtClean="0">
                <a:solidFill>
                  <a:prstClr val="white"/>
                </a:solidFill>
                <a:latin typeface="+mn-lt"/>
                <a:ea typeface="+mn-ea"/>
                <a:cs typeface="+mn-cs"/>
              </a:defRPr>
            </a:pPr>
            <a:r>
              <a:rPr lang="en-US" sz="2200" b="1" i="0" u="none" strike="noStrike" kern="1200" cap="all" baseline="0" dirty="0">
                <a:solidFill>
                  <a:prstClr val="white"/>
                </a:solidFill>
                <a:latin typeface="+mn-lt"/>
                <a:ea typeface="+mn-ea"/>
                <a:cs typeface="+mn-cs"/>
              </a:rPr>
              <a:t>Average Number of Days for Order Delivery for Pet Shop</a:t>
            </a:r>
          </a:p>
        </c:rich>
      </c:tx>
      <c:layout>
        <c:manualLayout>
          <c:xMode val="edge"/>
          <c:yMode val="edge"/>
          <c:x val="0.14198039215686276"/>
          <c:y val="4.8215119476137484E-2"/>
        </c:manualLayout>
      </c:layout>
      <c:overlay val="0"/>
      <c:spPr>
        <a:noFill/>
        <a:ln>
          <a:noFill/>
        </a:ln>
        <a:effectLst/>
      </c:spPr>
    </c:title>
    <c:autoTitleDeleted val="0"/>
    <c:pivotFmts>
      <c:pivotFmt>
        <c:idx val="0"/>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1"/>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2"/>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3"/>
        <c:spPr>
          <a:solidFill>
            <a:schemeClr val="accent1"/>
          </a:solidFill>
          <a:ln>
            <a:noFill/>
          </a:ln>
          <a:effectLst/>
          <a:sp3d/>
        </c:spPr>
        <c:marker>
          <c:symbol val="none"/>
        </c:marker>
        <c:dLbl>
          <c:idx val="0"/>
          <c:delete val="1"/>
          <c:extLst xmlns:c16r2="http://schemas.microsoft.com/office/drawing/2015/06/chart">
            <c:ext xmlns:c15="http://schemas.microsoft.com/office/drawing/2012/chart" uri="{CE6537A1-D6FC-4f65-9D91-7224C49458BB}"/>
          </c:extLst>
        </c:dLbl>
      </c:pivotFmt>
      <c:pivotFmt>
        <c:idx val="4"/>
        <c:spPr>
          <a:solidFill>
            <a:srgbClr val="FF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rgbClr val="00B050"/>
          </a:solidFill>
          <a:ln>
            <a:noFill/>
          </a:ln>
          <a:effectLst/>
          <a:sp3d/>
        </c:spPr>
        <c:dLbl>
          <c:idx val="0"/>
          <c:layout>
            <c:manualLayout>
              <c:x val="0.20950146193170247"/>
              <c:y val="-7.6696165191740412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7"/>
        <c:spPr>
          <a:solidFill>
            <a:srgbClr val="FF0000"/>
          </a:solidFill>
          <a:ln>
            <a:noFill/>
          </a:ln>
          <a:effectLst/>
          <a:sp3d/>
        </c:spPr>
        <c:dLbl>
          <c:idx val="0"/>
          <c:layout>
            <c:manualLayout>
              <c:x val="-8.9786340827872527E-2"/>
              <c:y val="-9.439528023598825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8"/>
        <c:spPr>
          <a:solidFill>
            <a:srgbClr val="FF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9"/>
        <c:spPr>
          <a:solidFill>
            <a:srgbClr val="FF0000"/>
          </a:solidFill>
          <a:ln>
            <a:noFill/>
          </a:ln>
          <a:effectLst/>
          <a:sp3d/>
        </c:spPr>
        <c:dLbl>
          <c:idx val="0"/>
          <c:layout>
            <c:manualLayout>
              <c:x val="-8.9786340827872527E-2"/>
              <c:y val="-9.439528023598825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0"/>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1"/>
        <c:spPr>
          <a:solidFill>
            <a:srgbClr val="00B050"/>
          </a:solidFill>
          <a:ln>
            <a:noFill/>
          </a:ln>
          <a:effectLst/>
          <a:sp3d/>
        </c:spPr>
        <c:dLbl>
          <c:idx val="0"/>
          <c:layout>
            <c:manualLayout>
              <c:x val="0.20950146193170247"/>
              <c:y val="-7.6696165191740412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2"/>
        <c:spPr>
          <a:solidFill>
            <a:srgbClr val="FF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3"/>
        <c:spPr>
          <a:solidFill>
            <a:srgbClr val="FF0000"/>
          </a:solidFill>
          <a:ln>
            <a:noFill/>
          </a:ln>
          <a:effectLst/>
          <a:sp3d/>
        </c:spPr>
        <c:dLbl>
          <c:idx val="0"/>
          <c:layout>
            <c:manualLayout>
              <c:x val="-8.9786340827872527E-2"/>
              <c:y val="-9.4395280235988255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4"/>
        <c:spPr>
          <a:solidFill>
            <a:srgbClr val="00B05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rgbClr val="00B050"/>
          </a:solidFill>
          <a:ln>
            <a:noFill/>
          </a:ln>
          <a:effectLst/>
          <a:sp3d/>
        </c:spPr>
        <c:dLbl>
          <c:idx val="0"/>
          <c:layout>
            <c:manualLayout>
              <c:x val="0.20950146193170247"/>
              <c:y val="-7.6696165191740412E-2"/>
            </c:manualLayout>
          </c:layout>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manualLayout>
          <c:layoutTarget val="inner"/>
          <c:xMode val="edge"/>
          <c:yMode val="edge"/>
          <c:x val="0.11952552558718947"/>
          <c:y val="0.28466030241794998"/>
          <c:w val="0.88047447441281057"/>
          <c:h val="0.60991707894920211"/>
        </c:manualLayout>
      </c:layout>
      <c:bar3DChart>
        <c:barDir val="col"/>
        <c:grouping val="clustered"/>
        <c:varyColors val="0"/>
        <c:ser>
          <c:idx val="0"/>
          <c:order val="0"/>
          <c:tx>
            <c:strRef>
              <c:f>'KPI''s'!$H$4</c:f>
              <c:strCache>
                <c:ptCount val="1"/>
                <c:pt idx="0">
                  <c:v>Average of Price</c:v>
                </c:pt>
              </c:strCache>
            </c:strRef>
          </c:tx>
          <c:spPr>
            <a:solidFill>
              <a:srgbClr val="FF0000"/>
            </a:solidFill>
            <a:ln>
              <a:noFill/>
            </a:ln>
            <a:effectLst/>
            <a:sp3d/>
          </c:spPr>
          <c:invertIfNegative val="0"/>
          <c:dPt>
            <c:idx val="0"/>
            <c:invertIfNegative val="0"/>
            <c:bubble3D val="0"/>
            <c:extLst xmlns:c16r2="http://schemas.microsoft.com/office/drawing/2015/06/chart">
              <c:ext xmlns:c16="http://schemas.microsoft.com/office/drawing/2014/chart" uri="{C3380CC4-5D6E-409C-BE32-E72D297353CC}">
                <c16:uniqueId val="{00000001-89C3-465D-B8D6-B710999D24B7}"/>
              </c:ext>
            </c:extLst>
          </c:dPt>
          <c:dLbls>
            <c:dLbl>
              <c:idx val="0"/>
              <c:layout>
                <c:manualLayout>
                  <c:x val="-8.9786340827872527E-2"/>
                  <c:y val="-9.4395280235988255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1-89C3-465D-B8D6-B710999D24B7}"/>
                </c:ext>
              </c:extLst>
            </c:dLbl>
            <c:spPr>
              <a:solidFill>
                <a:srgbClr val="FFFF00"/>
              </a:solid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'KPI''s'!$G$5:$G$6</c:f>
              <c:strCache>
                <c:ptCount val="1"/>
                <c:pt idx="0">
                  <c:v>sao paulo</c:v>
                </c:pt>
              </c:strCache>
            </c:strRef>
          </c:cat>
          <c:val>
            <c:numRef>
              <c:f>'KPI''s'!$H$5:$H$6</c:f>
              <c:numCache>
                <c:formatCode>0.0</c:formatCode>
                <c:ptCount val="1"/>
                <c:pt idx="0">
                  <c:v>107.91384578414667</c:v>
                </c:pt>
              </c:numCache>
            </c:numRef>
          </c:val>
          <c:extLst xmlns:c16r2="http://schemas.microsoft.com/office/drawing/2015/06/chart">
            <c:ext xmlns:c16="http://schemas.microsoft.com/office/drawing/2014/chart" uri="{C3380CC4-5D6E-409C-BE32-E72D297353CC}">
              <c16:uniqueId val="{00000002-89C3-465D-B8D6-B710999D24B7}"/>
            </c:ext>
          </c:extLst>
        </c:ser>
        <c:ser>
          <c:idx val="1"/>
          <c:order val="1"/>
          <c:tx>
            <c:strRef>
              <c:f>'KPI''s'!$I$4</c:f>
              <c:strCache>
                <c:ptCount val="1"/>
                <c:pt idx="0">
                  <c:v>Average of Payment_Value</c:v>
                </c:pt>
              </c:strCache>
            </c:strRef>
          </c:tx>
          <c:spPr>
            <a:solidFill>
              <a:srgbClr val="00B050"/>
            </a:solidFill>
            <a:ln>
              <a:noFill/>
            </a:ln>
            <a:effectLst/>
            <a:sp3d/>
          </c:spPr>
          <c:invertIfNegative val="0"/>
          <c:dPt>
            <c:idx val="0"/>
            <c:invertIfNegative val="0"/>
            <c:bubble3D val="0"/>
            <c:extLst xmlns:c16r2="http://schemas.microsoft.com/office/drawing/2015/06/chart">
              <c:ext xmlns:c16="http://schemas.microsoft.com/office/drawing/2014/chart" uri="{C3380CC4-5D6E-409C-BE32-E72D297353CC}">
                <c16:uniqueId val="{00000004-89C3-465D-B8D6-B710999D24B7}"/>
              </c:ext>
            </c:extLst>
          </c:dPt>
          <c:dLbls>
            <c:dLbl>
              <c:idx val="0"/>
              <c:layout>
                <c:manualLayout>
                  <c:x val="0.20950146193170247"/>
                  <c:y val="-7.6696165191740412E-2"/>
                </c:manualLayout>
              </c:layout>
              <c:showLegendKey val="0"/>
              <c:showVal val="1"/>
              <c:showCatName val="0"/>
              <c:showSerName val="0"/>
              <c:showPercent val="0"/>
              <c:showBubbleSize val="0"/>
              <c:extLst xmlns:c16r2="http://schemas.microsoft.com/office/drawing/2015/06/chart">
                <c:ext xmlns:c15="http://schemas.microsoft.com/office/drawing/2012/chart" uri="{CE6537A1-D6FC-4f65-9D91-7224C49458BB}"/>
                <c:ext xmlns:c16="http://schemas.microsoft.com/office/drawing/2014/chart" uri="{C3380CC4-5D6E-409C-BE32-E72D297353CC}">
                  <c16:uniqueId val="{00000004-89C3-465D-B8D6-B710999D24B7}"/>
                </c:ext>
              </c:extLst>
            </c:dLbl>
            <c:spPr>
              <a:solidFill>
                <a:srgbClr val="FFFF00"/>
              </a:solid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'KPI''s'!$G$5:$G$6</c:f>
              <c:strCache>
                <c:ptCount val="1"/>
                <c:pt idx="0">
                  <c:v>sao paulo</c:v>
                </c:pt>
              </c:strCache>
            </c:strRef>
          </c:cat>
          <c:val>
            <c:numRef>
              <c:f>'KPI''s'!$I$5:$I$6</c:f>
              <c:numCache>
                <c:formatCode>0.0</c:formatCode>
                <c:ptCount val="1"/>
                <c:pt idx="0">
                  <c:v>153.73720105960174</c:v>
                </c:pt>
              </c:numCache>
            </c:numRef>
          </c:val>
          <c:extLst xmlns:c16r2="http://schemas.microsoft.com/office/drawing/2015/06/chart">
            <c:ext xmlns:c16="http://schemas.microsoft.com/office/drawing/2014/chart" uri="{C3380CC4-5D6E-409C-BE32-E72D297353CC}">
              <c16:uniqueId val="{00000005-89C3-465D-B8D6-B710999D24B7}"/>
            </c:ext>
          </c:extLst>
        </c:ser>
        <c:dLbls>
          <c:showLegendKey val="0"/>
          <c:showVal val="1"/>
          <c:showCatName val="0"/>
          <c:showSerName val="0"/>
          <c:showPercent val="0"/>
          <c:showBubbleSize val="0"/>
        </c:dLbls>
        <c:gapWidth val="150"/>
        <c:gapDepth val="0"/>
        <c:shape val="box"/>
        <c:axId val="193123072"/>
        <c:axId val="193124608"/>
        <c:axId val="0"/>
      </c:bar3DChart>
      <c:catAx>
        <c:axId val="193123072"/>
        <c:scaling>
          <c:orientation val="minMax"/>
        </c:scaling>
        <c:delete val="1"/>
        <c:axPos val="b"/>
        <c:numFmt formatCode="General" sourceLinked="1"/>
        <c:majorTickMark val="none"/>
        <c:minorTickMark val="none"/>
        <c:tickLblPos val="nextTo"/>
        <c:crossAx val="193124608"/>
        <c:crosses val="autoZero"/>
        <c:auto val="1"/>
        <c:lblAlgn val="ctr"/>
        <c:lblOffset val="100"/>
        <c:noMultiLvlLbl val="0"/>
      </c:catAx>
      <c:valAx>
        <c:axId val="193124608"/>
        <c:scaling>
          <c:orientation val="minMax"/>
        </c:scaling>
        <c:delete val="1"/>
        <c:axPos val="l"/>
        <c:numFmt formatCode="0.0" sourceLinked="1"/>
        <c:majorTickMark val="none"/>
        <c:minorTickMark val="none"/>
        <c:tickLblPos val="nextTo"/>
        <c:crossAx val="193123072"/>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[Merge Data.xlsx]KPI's!PivotTable6</c:name>
    <c:fmtId val="32"/>
  </c:pivotSource>
  <c:chart>
    <c:title>
      <c:tx>
        <c:rich>
          <a:bodyPr rot="0" spcFirstLastPara="1" vertOverflow="ellipsis" vert="horz" wrap="square" anchor="ctr" anchorCtr="1"/>
          <a:lstStyle/>
          <a:p>
            <a:pPr algn="ctr" rtl="0">
              <a:defRPr lang="en-US" sz="2800" b="1" i="1" u="none" strike="noStrike" kern="1200" cap="all" spc="100" baseline="0">
                <a:solidFill>
                  <a:schemeClr val="bg1"/>
                </a:solidFill>
                <a:effectLst>
                  <a:outerShdw blurRad="50800" dist="38100" dir="5400000" algn="t" rotWithShape="0">
                    <a:prstClr val="black">
                      <a:alpha val="40000"/>
                    </a:prstClr>
                  </a:outerShdw>
                </a:effectLst>
                <a:latin typeface="+mn-lt"/>
                <a:ea typeface="+mn-ea"/>
                <a:cs typeface="+mn-cs"/>
              </a:defRPr>
            </a:pPr>
            <a:r>
              <a:rPr lang="en-US" sz="2800" b="1" i="1" u="none" strike="noStrike" kern="1200" cap="all" baseline="0">
                <a:solidFill>
                  <a:schemeClr val="bg1"/>
                </a:solidFill>
                <a:latin typeface="+mn-lt"/>
                <a:ea typeface="+mn-ea"/>
                <a:cs typeface="+mn-cs"/>
              </a:rPr>
              <a:t>Relationship Between Shipping Days and Review Scores</a:t>
            </a:r>
          </a:p>
        </c:rich>
      </c:tx>
      <c:layout/>
      <c:overlay val="0"/>
      <c:spPr>
        <a:noFill/>
        <a:ln>
          <a:noFill/>
        </a:ln>
        <a:effectLst/>
      </c:spPr>
    </c:title>
    <c:autoTitleDeleted val="0"/>
    <c:pivotFmts>
      <c:pivotFmt>
        <c:idx val="0"/>
        <c:dLbl>
          <c:idx val="0"/>
          <c:delete val="1"/>
          <c:extLst xmlns:c16r2="http://schemas.microsoft.com/office/drawing/2015/06/chart">
            <c:ext xmlns:c15="http://schemas.microsoft.com/office/drawing/2012/chart" uri="{CE6537A1-D6FC-4f65-9D91-7224C49458BB}"/>
          </c:extLst>
        </c:dLbl>
      </c:pivotFmt>
      <c:pivotFmt>
        <c:idx val="1"/>
        <c:dLbl>
          <c:idx val="0"/>
          <c:delete val="1"/>
          <c:extLst xmlns:c16r2="http://schemas.microsoft.com/office/drawing/2015/06/chart">
            <c:ext xmlns:c15="http://schemas.microsoft.com/office/drawing/2012/chart" uri="{CE6537A1-D6FC-4f65-9D91-7224C49458BB}"/>
          </c:extLst>
        </c:dLbl>
      </c:pivotFmt>
      <c:pivotFmt>
        <c:idx val="2"/>
        <c:dLbl>
          <c:idx val="0"/>
          <c:delete val="1"/>
          <c:extLst xmlns:c16r2="http://schemas.microsoft.com/office/drawing/2015/06/chart">
            <c:ext xmlns:c15="http://schemas.microsoft.com/office/drawing/2012/chart" uri="{CE6537A1-D6FC-4f65-9D91-7224C49458BB}"/>
          </c:extLst>
        </c:dLbl>
      </c:pivotFmt>
      <c:pivotFmt>
        <c:idx val="3"/>
        <c:dLbl>
          <c:idx val="0"/>
          <c:delete val="1"/>
          <c:extLst xmlns:c16r2="http://schemas.microsoft.com/office/drawing/2015/06/char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5"/>
        <c:spPr>
          <a:solidFill>
            <a:schemeClr val="tx1"/>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7"/>
        <c:spPr>
          <a:solidFill>
            <a:schemeClr val="tx1"/>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8"/>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9"/>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1"/>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2"/>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3"/>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5"/>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7"/>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8"/>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19"/>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0"/>
        <c:spPr>
          <a:solidFill>
            <a:schemeClr val="tx1"/>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1"/>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2"/>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4"/>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5"/>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6"/>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7"/>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8"/>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29"/>
        <c:spPr>
          <a:solidFill>
            <a:schemeClr val="tx1"/>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0"/>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
        <c:idx val="31"/>
        <c:spPr>
          <a:solidFill>
            <a:srgbClr val="00B05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pivotFmt>
    </c:pivotFmts>
    <c:plotArea>
      <c:layout>
        <c:manualLayout>
          <c:layoutTarget val="inner"/>
          <c:xMode val="edge"/>
          <c:yMode val="edge"/>
          <c:x val="8.3883925798964917E-3"/>
          <c:y val="0.12995800928801179"/>
          <c:w val="0.98935189681826641"/>
          <c:h val="0.74840008898693922"/>
        </c:manualLayout>
      </c:layout>
      <c:barChart>
        <c:barDir val="col"/>
        <c:grouping val="clustered"/>
        <c:varyColors val="0"/>
        <c:ser>
          <c:idx val="0"/>
          <c:order val="0"/>
          <c:tx>
            <c:strRef>
              <c:f>'KPI''s'!$H$14</c:f>
              <c:strCache>
                <c:ptCount val="1"/>
                <c:pt idx="0">
                  <c:v>Average of No of Days in delivery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0"/>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1-B333-4140-A421-C6C3648E01B7}"/>
              </c:ext>
            </c:extLst>
          </c:dPt>
          <c:dPt>
            <c:idx val="2"/>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B333-4140-A421-C6C3648E01B7}"/>
              </c:ext>
            </c:extLst>
          </c:dPt>
          <c:dPt>
            <c:idx val="6"/>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B333-4140-A421-C6C3648E01B7}"/>
              </c:ext>
            </c:extLst>
          </c:dPt>
          <c:dPt>
            <c:idx val="9"/>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7-B333-4140-A421-C6C3648E01B7}"/>
              </c:ext>
            </c:extLst>
          </c:dPt>
          <c:dPt>
            <c:idx val="17"/>
            <c:invertIfNegative val="0"/>
            <c:bubble3D val="0"/>
            <c:spPr>
              <a:solidFill>
                <a:srgbClr val="FF0000"/>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9-B333-4140-A421-C6C3648E01B7}"/>
              </c:ext>
            </c:extLst>
          </c:dPt>
          <c:dLbls>
            <c:spPr>
              <a:noFill/>
              <a:ln>
                <a:noFill/>
              </a:ln>
              <a:effectLst/>
            </c:spPr>
            <c:txPr>
              <a:bodyPr rot="0" spcFirstLastPara="1" vertOverflow="ellipsis" vert="horz" wrap="square" lIns="38100" tIns="19050" rIns="38100" bIns="19050" anchor="ctr" anchorCtr="1">
                <a:spAutoFit/>
              </a:bodyPr>
              <a:lstStyle/>
              <a:p>
                <a:pPr>
                  <a:defRPr sz="2000" b="1"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trendline>
            <c:spPr>
              <a:ln w="19050" cap="rnd">
                <a:solidFill>
                  <a:srgbClr val="FF0000"/>
                </a:solidFill>
              </a:ln>
              <a:effectLst/>
            </c:spPr>
            <c:trendlineType val="movingAvg"/>
            <c:period val="2"/>
            <c:forward val="2"/>
            <c:dispRSqr val="0"/>
            <c:dispEq val="0"/>
          </c:trendline>
          <c:cat>
            <c:strRef>
              <c:f>'KPI''s'!$G$15:$G$37</c:f>
              <c:strCache>
                <c:ptCount val="22"/>
                <c:pt idx="0">
                  <c:v>AM</c:v>
                </c:pt>
                <c:pt idx="1">
                  <c:v>BA</c:v>
                </c:pt>
                <c:pt idx="2">
                  <c:v>CE</c:v>
                </c:pt>
                <c:pt idx="3">
                  <c:v>DF</c:v>
                </c:pt>
                <c:pt idx="4">
                  <c:v>ES</c:v>
                </c:pt>
                <c:pt idx="5">
                  <c:v>GO</c:v>
                </c:pt>
                <c:pt idx="6">
                  <c:v>MA</c:v>
                </c:pt>
                <c:pt idx="7">
                  <c:v>MG</c:v>
                </c:pt>
                <c:pt idx="8">
                  <c:v>MS</c:v>
                </c:pt>
                <c:pt idx="9">
                  <c:v>MT</c:v>
                </c:pt>
                <c:pt idx="10">
                  <c:v>PA</c:v>
                </c:pt>
                <c:pt idx="11">
                  <c:v>PB</c:v>
                </c:pt>
                <c:pt idx="12">
                  <c:v>PE</c:v>
                </c:pt>
                <c:pt idx="13">
                  <c:v>PI</c:v>
                </c:pt>
                <c:pt idx="14">
                  <c:v>PR</c:v>
                </c:pt>
                <c:pt idx="15">
                  <c:v>RJ</c:v>
                </c:pt>
                <c:pt idx="16">
                  <c:v>RN</c:v>
                </c:pt>
                <c:pt idx="17">
                  <c:v>RO</c:v>
                </c:pt>
                <c:pt idx="18">
                  <c:v>RS</c:v>
                </c:pt>
                <c:pt idx="19">
                  <c:v>SC</c:v>
                </c:pt>
                <c:pt idx="20">
                  <c:v>SE</c:v>
                </c:pt>
                <c:pt idx="21">
                  <c:v>SP</c:v>
                </c:pt>
              </c:strCache>
            </c:strRef>
          </c:cat>
          <c:val>
            <c:numRef>
              <c:f>'KPI''s'!$H$15:$H$37</c:f>
              <c:numCache>
                <c:formatCode>0</c:formatCode>
                <c:ptCount val="22"/>
                <c:pt idx="0">
                  <c:v>47.840802469133145</c:v>
                </c:pt>
                <c:pt idx="1">
                  <c:v>13.867436843965956</c:v>
                </c:pt>
                <c:pt idx="2">
                  <c:v>17.43772353161205</c:v>
                </c:pt>
                <c:pt idx="3">
                  <c:v>12.596427808575715</c:v>
                </c:pt>
                <c:pt idx="4">
                  <c:v>12.800362310936636</c:v>
                </c:pt>
                <c:pt idx="5">
                  <c:v>12.777157519484204</c:v>
                </c:pt>
                <c:pt idx="6">
                  <c:v>17.758990297115314</c:v>
                </c:pt>
                <c:pt idx="7">
                  <c:v>12.880297429604308</c:v>
                </c:pt>
                <c:pt idx="8">
                  <c:v>12.457481095678789</c:v>
                </c:pt>
                <c:pt idx="9">
                  <c:v>14.725847840562905</c:v>
                </c:pt>
                <c:pt idx="10">
                  <c:v>13.427086226852225</c:v>
                </c:pt>
                <c:pt idx="11">
                  <c:v>11.854530846253024</c:v>
                </c:pt>
                <c:pt idx="12">
                  <c:v>12.852346129950163</c:v>
                </c:pt>
                <c:pt idx="13">
                  <c:v>13.789200336701469</c:v>
                </c:pt>
                <c:pt idx="14">
                  <c:v>13.354278715856751</c:v>
                </c:pt>
                <c:pt idx="15">
                  <c:v>11.94703858890775</c:v>
                </c:pt>
                <c:pt idx="16">
                  <c:v>13.018111359127033</c:v>
                </c:pt>
                <c:pt idx="17">
                  <c:v>17.411102017196495</c:v>
                </c:pt>
                <c:pt idx="18">
                  <c:v>11.602837735779559</c:v>
                </c:pt>
                <c:pt idx="19">
                  <c:v>13.463121749103733</c:v>
                </c:pt>
                <c:pt idx="20">
                  <c:v>12.702990740740642</c:v>
                </c:pt>
                <c:pt idx="21">
                  <c:v>12.302400238832943</c:v>
                </c:pt>
              </c:numCache>
            </c:numRef>
          </c:val>
          <c:extLst xmlns:c16r2="http://schemas.microsoft.com/office/drawing/2015/06/chart">
            <c:ext xmlns:c16="http://schemas.microsoft.com/office/drawing/2014/chart" uri="{C3380CC4-5D6E-409C-BE32-E72D297353CC}">
              <c16:uniqueId val="{0000000B-B333-4140-A421-C6C3648E01B7}"/>
            </c:ext>
          </c:extLst>
        </c:ser>
        <c:ser>
          <c:idx val="1"/>
          <c:order val="1"/>
          <c:tx>
            <c:strRef>
              <c:f>'KPI''s'!$I$14</c:f>
              <c:strCache>
                <c:ptCount val="1"/>
                <c:pt idx="0">
                  <c:v>Average of Review_Score</c:v>
                </c:pt>
              </c:strCache>
            </c:strRef>
          </c:tx>
          <c:spPr>
            <a:solidFill>
              <a:schemeClr val="accent6">
                <a:lumMod val="75000"/>
              </a:schemeClr>
            </a:solidFill>
            <a:ln>
              <a:noFill/>
            </a:ln>
            <a:effectLst>
              <a:outerShdw blurRad="57150" dist="19050" dir="5400000" algn="ctr" rotWithShape="0">
                <a:srgbClr val="000000">
                  <a:alpha val="63000"/>
                </a:srgbClr>
              </a:outerShdw>
            </a:effectLst>
            <a:scene3d>
              <a:camera prst="orthographicFront">
                <a:rot lat="0" lon="0" rev="0"/>
              </a:camera>
              <a:lightRig rig="threePt" dir="t">
                <a:rot lat="0" lon="0" rev="1200000"/>
              </a:lightRig>
            </a:scene3d>
            <a:sp3d>
              <a:bevelT w="63500" h="25400"/>
            </a:sp3d>
          </c:spPr>
          <c:invertIfNegative val="0"/>
          <c:dPt>
            <c:idx val="8"/>
            <c:invertIfNegative val="0"/>
            <c:bubble3D val="0"/>
            <c:extLst xmlns:c16r2="http://schemas.microsoft.com/office/drawing/2015/06/chart">
              <c:ext xmlns:c16="http://schemas.microsoft.com/office/drawing/2014/chart" uri="{C3380CC4-5D6E-409C-BE32-E72D297353CC}">
                <c16:uniqueId val="{0000000D-B333-4140-A421-C6C3648E01B7}"/>
              </c:ext>
            </c:extLst>
          </c:dPt>
          <c:dPt>
            <c:idx val="10"/>
            <c:invertIfNegative val="0"/>
            <c:bubble3D val="0"/>
            <c:extLst xmlns:c16r2="http://schemas.microsoft.com/office/drawing/2015/06/chart">
              <c:ext xmlns:c16="http://schemas.microsoft.com/office/drawing/2014/chart" uri="{C3380CC4-5D6E-409C-BE32-E72D297353CC}">
                <c16:uniqueId val="{0000000F-B333-4140-A421-C6C3648E01B7}"/>
              </c:ext>
            </c:extLst>
          </c:dPt>
          <c:dLbls>
            <c:spPr>
              <a:noFill/>
              <a:ln>
                <a:noFill/>
              </a:ln>
              <a:effectLst/>
            </c:spPr>
            <c:txPr>
              <a:bodyPr rot="0" spcFirstLastPara="1" vertOverflow="ellipsis" vert="horz" wrap="square" lIns="38100" tIns="19050" rIns="38100" bIns="19050" anchor="ctr" anchorCtr="1">
                <a:spAutoFit/>
              </a:bodyPr>
              <a:lstStyle/>
              <a:p>
                <a:pPr>
                  <a:defRPr sz="2000"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'KPI''s'!$G$15:$G$37</c:f>
              <c:strCache>
                <c:ptCount val="22"/>
                <c:pt idx="0">
                  <c:v>AM</c:v>
                </c:pt>
                <c:pt idx="1">
                  <c:v>BA</c:v>
                </c:pt>
                <c:pt idx="2">
                  <c:v>CE</c:v>
                </c:pt>
                <c:pt idx="3">
                  <c:v>DF</c:v>
                </c:pt>
                <c:pt idx="4">
                  <c:v>ES</c:v>
                </c:pt>
                <c:pt idx="5">
                  <c:v>GO</c:v>
                </c:pt>
                <c:pt idx="6">
                  <c:v>MA</c:v>
                </c:pt>
                <c:pt idx="7">
                  <c:v>MG</c:v>
                </c:pt>
                <c:pt idx="8">
                  <c:v>MS</c:v>
                </c:pt>
                <c:pt idx="9">
                  <c:v>MT</c:v>
                </c:pt>
                <c:pt idx="10">
                  <c:v>PA</c:v>
                </c:pt>
                <c:pt idx="11">
                  <c:v>PB</c:v>
                </c:pt>
                <c:pt idx="12">
                  <c:v>PE</c:v>
                </c:pt>
                <c:pt idx="13">
                  <c:v>PI</c:v>
                </c:pt>
                <c:pt idx="14">
                  <c:v>PR</c:v>
                </c:pt>
                <c:pt idx="15">
                  <c:v>RJ</c:v>
                </c:pt>
                <c:pt idx="16">
                  <c:v>RN</c:v>
                </c:pt>
                <c:pt idx="17">
                  <c:v>RO</c:v>
                </c:pt>
                <c:pt idx="18">
                  <c:v>RS</c:v>
                </c:pt>
                <c:pt idx="19">
                  <c:v>SC</c:v>
                </c:pt>
                <c:pt idx="20">
                  <c:v>SE</c:v>
                </c:pt>
                <c:pt idx="21">
                  <c:v>SP</c:v>
                </c:pt>
              </c:strCache>
            </c:strRef>
          </c:cat>
          <c:val>
            <c:numRef>
              <c:f>'KPI''s'!$I$15:$I$37</c:f>
              <c:numCache>
                <c:formatCode>0</c:formatCode>
                <c:ptCount val="22"/>
                <c:pt idx="0">
                  <c:v>2.3333333333333335</c:v>
                </c:pt>
                <c:pt idx="1">
                  <c:v>4.0902578796561606</c:v>
                </c:pt>
                <c:pt idx="2">
                  <c:v>4.1553398058252426</c:v>
                </c:pt>
                <c:pt idx="3">
                  <c:v>4.052742616033755</c:v>
                </c:pt>
                <c:pt idx="4">
                  <c:v>3.9818181818181819</c:v>
                </c:pt>
                <c:pt idx="5">
                  <c:v>4.2577696526508229</c:v>
                </c:pt>
                <c:pt idx="6">
                  <c:v>3.9875930521091814</c:v>
                </c:pt>
                <c:pt idx="7">
                  <c:v>4.1045730385782404</c:v>
                </c:pt>
                <c:pt idx="8">
                  <c:v>4.5593220338983054</c:v>
                </c:pt>
                <c:pt idx="9">
                  <c:v>4.1768707482993195</c:v>
                </c:pt>
                <c:pt idx="10">
                  <c:v>4.5</c:v>
                </c:pt>
                <c:pt idx="11">
                  <c:v>3.8837209302325579</c:v>
                </c:pt>
                <c:pt idx="12">
                  <c:v>4.1214750542299345</c:v>
                </c:pt>
                <c:pt idx="13">
                  <c:v>4.083333333333333</c:v>
                </c:pt>
                <c:pt idx="14">
                  <c:v>4.0688662533215236</c:v>
                </c:pt>
                <c:pt idx="15">
                  <c:v>4.1031857343217792</c:v>
                </c:pt>
                <c:pt idx="16">
                  <c:v>4.2678571428571432</c:v>
                </c:pt>
                <c:pt idx="17">
                  <c:v>3.8571428571428572</c:v>
                </c:pt>
                <c:pt idx="18">
                  <c:v>4.205545774647887</c:v>
                </c:pt>
                <c:pt idx="19">
                  <c:v>4.1011792452830189</c:v>
                </c:pt>
                <c:pt idx="20">
                  <c:v>3.9</c:v>
                </c:pt>
                <c:pt idx="21">
                  <c:v>4.003681084246633</c:v>
                </c:pt>
              </c:numCache>
            </c:numRef>
          </c:val>
          <c:extLst xmlns:c16r2="http://schemas.microsoft.com/office/drawing/2015/06/chart">
            <c:ext xmlns:c16="http://schemas.microsoft.com/office/drawing/2014/chart" uri="{C3380CC4-5D6E-409C-BE32-E72D297353CC}">
              <c16:uniqueId val="{00000010-B333-4140-A421-C6C3648E01B7}"/>
            </c:ext>
          </c:extLst>
        </c:ser>
        <c:dLbls>
          <c:showLegendKey val="0"/>
          <c:showVal val="0"/>
          <c:showCatName val="0"/>
          <c:showSerName val="0"/>
          <c:showPercent val="0"/>
          <c:showBubbleSize val="0"/>
        </c:dLbls>
        <c:gapWidth val="50"/>
        <c:axId val="193647744"/>
        <c:axId val="193649280"/>
      </c:barChart>
      <c:catAx>
        <c:axId val="193647744"/>
        <c:scaling>
          <c:orientation val="minMax"/>
        </c:scaling>
        <c:delete val="0"/>
        <c:axPos val="b"/>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193649280"/>
        <c:crosses val="autoZero"/>
        <c:auto val="1"/>
        <c:lblAlgn val="ctr"/>
        <c:lblOffset val="100"/>
        <c:noMultiLvlLbl val="0"/>
      </c:catAx>
      <c:valAx>
        <c:axId val="193649280"/>
        <c:scaling>
          <c:orientation val="minMax"/>
        </c:scaling>
        <c:delete val="1"/>
        <c:axPos val="l"/>
        <c:numFmt formatCode="0" sourceLinked="1"/>
        <c:majorTickMark val="none"/>
        <c:minorTickMark val="none"/>
        <c:tickLblPos val="nextTo"/>
        <c:crossAx val="193647744"/>
        <c:crosses val="autoZero"/>
        <c:crossBetween val="between"/>
      </c:valAx>
      <c:spPr>
        <a:noFill/>
        <a:ln>
          <a:noFill/>
        </a:ln>
        <a:effectLst/>
      </c:spPr>
    </c:plotArea>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extLst xmlns:c16r2="http://schemas.microsoft.com/office/drawing/2015/06/chart">
    <c:ext xmlns:c16="http://schemas.microsoft.com/office/drawing/2014/chart" uri="{E28EC0CA-F0BB-4C9C-879D-F8772B89E7AC}">
      <c16:pivotOptions16>
        <c16:showExpandCollapseFieldButtons val="1"/>
      </c16:pivotOptions16>
    </c:ext>
    <c:ext xmlns:c14="http://schemas.microsoft.com/office/drawing/2007/8/2/chart" uri="{781A3756-C4B2-4CAC-9D66-4F8BD8637D16}">
      <c14:pivotOptions>
        <c14:dropZoneFilter val="1"/>
        <c14:dropZoneCategories val="1"/>
        <c14:dropZoneData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1">
  <cs:axisTitle>
    <cs:lnRef idx="0"/>
    <cs:fillRef idx="0"/>
    <cs:effectRef idx="0"/>
    <cs:fontRef idx="minor">
      <a:schemeClr val="lt1">
        <a:lumMod val="75000"/>
      </a:schemeClr>
    </cs:fontRef>
    <cs:defRPr sz="1197" kern="1200"/>
  </cs:axisTitle>
  <cs:categoryAxis>
    <cs:lnRef idx="0"/>
    <cs:fillRef idx="0"/>
    <cs:effectRef idx="0"/>
    <cs:fontRef idx="minor">
      <a:schemeClr val="lt1">
        <a:lumMod val="75000"/>
      </a:schemeClr>
    </cs:fontRef>
    <cs:defRPr sz="1197" kern="1200"/>
  </cs:categoryAxis>
  <cs:chartArea>
    <cs:lnRef idx="0"/>
    <cs:fillRef idx="0"/>
    <cs:effectRef idx="0"/>
    <cs:fontRef idx="minor">
      <a:schemeClr val="lt1"/>
    </cs:fontRef>
    <cs:spPr>
      <a:solidFill>
        <a:schemeClr val="dk1">
          <a:lumMod val="75000"/>
          <a:lumOff val="25000"/>
        </a:schemeClr>
      </a:solidFill>
      <a:ln w="6350" cap="flat" cmpd="sng" algn="ctr">
        <a:solidFill>
          <a:schemeClr val="dk1">
            <a:tint val="75000"/>
          </a:schemeClr>
        </a:solidFill>
        <a:round/>
      </a:ln>
    </cs:spPr>
    <cs:defRPr sz="1330" kern="1200"/>
  </cs:chartArea>
  <cs:dataLabel>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dataLabel>
  <cs:dataLabelCallout>
    <cs:lnRef idx="0"/>
    <cs:fillRef idx="0">
      <cs:styleClr val="auto"/>
    </cs:fillRef>
    <cs:effectRef idx="0"/>
    <cs:fontRef idx="minor">
      <a:schemeClr val="lt1"/>
    </cs:fontRef>
    <cs:spPr>
      <a:solidFill>
        <a:schemeClr val="phClr">
          <a:alpha val="30000"/>
        </a:schemeClr>
      </a:solidFill>
      <a:ln>
        <a:solidFill>
          <a:schemeClr val="lt1">
            <a:alpha val="50000"/>
          </a:schemeClr>
        </a:solidFill>
        <a:round/>
      </a:ln>
      <a:effectLst>
        <a:outerShdw blurRad="63500" dist="88900" dir="2700000" algn="tl" rotWithShape="0">
          <a:prstClr val="black">
            <a:alpha val="40000"/>
          </a:prstClr>
        </a:outerShdw>
      </a:effectLst>
    </cs:spPr>
    <cs:defRPr sz="1197" b="1" i="0" u="none" strike="noStrike" kern="1200" baseline="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cs:spPr>
  </cs:dataPoint>
  <cs:dataPoint3D>
    <cs:lnRef idx="0">
      <cs:styleClr val="auto"/>
    </cs:lnRef>
    <cs:fillRef idx="0">
      <cs:styleClr val="auto"/>
    </cs:fillRef>
    <cs:effectRef idx="0"/>
    <cs:fontRef idx="minor">
      <a:schemeClr val="tx1"/>
    </cs:fontRef>
    <cs:spPr>
      <a:solidFill>
        <a:schemeClr val="phClr">
          <a:alpha val="88000"/>
        </a:schemeClr>
      </a:solidFill>
      <a:ln>
        <a:solidFill>
          <a:schemeClr val="phClr">
            <a:lumMod val="50000"/>
          </a:schemeClr>
        </a:solidFill>
      </a:ln>
      <a:scene3d>
        <a:camera prst="orthographicFront"/>
        <a:lightRig rig="threePt" dir="t"/>
      </a:scene3d>
      <a:sp3d prstMaterial="flat"/>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dk1">
            <a:lumMod val="75000"/>
            <a:lumOff val="2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1197"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tx1"/>
    </cs:fontRef>
    <cs:spPr>
      <a:solidFill>
        <a:schemeClr val="bg2">
          <a:lumMod val="75000"/>
          <a:alpha val="27000"/>
        </a:schemeClr>
      </a:solidFill>
      <a:sp3d/>
    </cs:spPr>
  </cs:floor>
  <cs:gridlineMajor>
    <cs:lnRef idx="0"/>
    <cs:fillRef idx="0"/>
    <cs:effectRef idx="0"/>
    <cs:fontRef idx="minor">
      <a:schemeClr val="tx1"/>
    </cs:fontRef>
    <cs:spPr>
      <a:ln w="9525">
        <a:solidFill>
          <a:schemeClr val="lt1">
            <a:lumMod val="50000"/>
          </a:schemeClr>
        </a:solidFill>
      </a:ln>
    </cs:spPr>
  </cs:gridlineMajor>
  <cs:gridlineMinor>
    <cs:lnRef idx="0"/>
    <cs:fillRef idx="0"/>
    <cs:effectRef idx="0"/>
    <cs:fontRef idx="minor">
      <a:schemeClr val="tx1"/>
    </cs:fontRef>
    <cs:spPr>
      <a:ln w="9525">
        <a:solidFill>
          <a:schemeClr val="lt1">
            <a:lumMod val="40000"/>
          </a:schemeClr>
        </a:solidFill>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defRPr sz="1197"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cs:fontRef>
    <cs:defRPr sz="2200" b="0" kern="1200" cap="all" baseline="0"/>
  </cs:title>
  <cs:trendline>
    <cs:lnRef idx="0">
      <cs:styleClr val="auto"/>
    </cs:lnRef>
    <cs:fillRef idx="0"/>
    <cs:effectRef idx="0"/>
    <cs:fontRef idx="minor">
      <a:schemeClr val="dk1"/>
    </cs:fontRef>
    <cs:spPr>
      <a:ln w="9525" cap="rnd">
        <a:solidFill>
          <a:schemeClr val="phClr">
            <a:alpha val="50000"/>
          </a:schemeClr>
        </a:solidFill>
      </a:ln>
    </cs:spPr>
  </cs:trendline>
  <cs:trendlineLabel>
    <cs:lnRef idx="0"/>
    <cs:fillRef idx="0"/>
    <cs:effectRef idx="0"/>
    <cs:fontRef idx="minor">
      <a:schemeClr val="lt1">
        <a:lumMod val="75000"/>
      </a:schemeClr>
    </cs:fontRef>
    <cs:defRPr sz="1197"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defRPr sz="1197" kern="1200"/>
  </cs:valueAxis>
  <cs:wall>
    <cs:lnRef idx="0"/>
    <cs:fillRef idx="0"/>
    <cs:effectRef idx="0"/>
    <cs:fontRef idx="minor">
      <a:schemeClr val="tx1"/>
    </cs:fontRef>
    <cs:spPr>
      <a:sp3d/>
    </cs:spPr>
  </cs:wall>
</cs:chartStyle>
</file>

<file path=ppt/charts/style3.xml><?xml version="1.0" encoding="utf-8"?>
<cs:chartStyle xmlns:cs="http://schemas.microsoft.com/office/drawing/2012/chartStyle" xmlns:a="http://schemas.openxmlformats.org/drawingml/2006/main" id="266">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93">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cs:spPr>
  </cs:dataPoint>
  <cs:dataPoint3D>
    <cs:lnRef idx="0"/>
    <cs:fillRef idx="0">
      <cs:styleClr val="auto"/>
    </cs:fillRef>
    <cs:effectRef idx="0"/>
    <cs:fontRef idx="minor">
      <a:schemeClr val="tx1"/>
    </cs:fontRef>
    <cs:spPr>
      <a:gradFill>
        <a:gsLst>
          <a:gs pos="100000">
            <a:schemeClr val="phClr">
              <a:alpha val="0"/>
            </a:schemeClr>
          </a:gs>
          <a:gs pos="50000">
            <a:schemeClr val="phClr"/>
          </a:gs>
        </a:gsLst>
        <a:lin ang="5400000" scaled="0"/>
      </a:gradFill>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flip="none" rotWithShape="1">
        <a:gsLst>
          <a:gs pos="0">
            <a:schemeClr val="phClr"/>
          </a:gs>
          <a:gs pos="75000">
            <a:schemeClr val="phClr">
              <a:lumMod val="60000"/>
              <a:lumOff val="40000"/>
            </a:schemeClr>
          </a:gs>
          <a:gs pos="51000">
            <a:schemeClr val="phClr">
              <a:alpha val="75000"/>
            </a:schemeClr>
          </a:gs>
          <a:gs pos="100000">
            <a:schemeClr val="phClr">
              <a:lumMod val="20000"/>
              <a:lumOff val="80000"/>
              <a:alpha val="15000"/>
            </a:schemeClr>
          </a:gs>
        </a:gsLst>
        <a:lin ang="5400000" scaled="0"/>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32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gradFill>
        <a:gsLst>
          <a:gs pos="100000">
            <a:schemeClr val="dk1">
              <a:lumMod val="95000"/>
              <a:lumOff val="5000"/>
            </a:schemeClr>
          </a:gs>
          <a:gs pos="0">
            <a:schemeClr val="dk1">
              <a:lumMod val="75000"/>
              <a:lumOff val="25000"/>
            </a:schemeClr>
          </a:gs>
        </a:gsLst>
        <a:path path="circle">
          <a:fillToRect l="50000" t="50000" r="50000" b="50000"/>
        </a:path>
      </a:gradFill>
      <a:ln w="9525">
        <a:solidFill>
          <a:schemeClr val="dk1">
            <a:lumMod val="75000"/>
            <a:lumOff val="25000"/>
          </a:schemeClr>
        </a:solidFill>
      </a:ln>
    </cs:spPr>
  </cs:downBar>
  <cs:dropLine>
    <cs:lnRef idx="0"/>
    <cs:fillRef idx="0"/>
    <cs:effectRef idx="0"/>
    <cs:fontRef idx="minor">
      <a:schemeClr val="tx1"/>
    </cs:fontRef>
    <cs:spPr>
      <a:ln w="9525" cap="flat" cmpd="sng" algn="ctr">
        <a:solidFill>
          <a:schemeClr val="lt1"/>
        </a:solidFill>
        <a:round/>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cap="flat" cmpd="sng" algn="ctr">
        <a:solidFill>
          <a:schemeClr val="lt1"/>
        </a:solidFill>
        <a:round/>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gradFill>
        <a:gsLst>
          <a:gs pos="100000">
            <a:schemeClr val="lt1">
              <a:lumMod val="85000"/>
            </a:schemeClr>
          </a:gs>
          <a:gs pos="0">
            <a:schemeClr val="lt1"/>
          </a:gs>
        </a:gsLst>
        <a:path path="circle">
          <a:fillToRect l="50000" t="50000" r="50000" b="50000"/>
        </a:path>
      </a:gradFill>
      <a:ln w="9525" cap="flat" cmpd="sng" algn="ctr">
        <a:solidFill>
          <a:schemeClr val="lt1"/>
        </a:solidFill>
        <a:round/>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9563"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66375" y="0"/>
            <a:ext cx="7929563" cy="515938"/>
          </a:xfrm>
          <a:prstGeom prst="rect">
            <a:avLst/>
          </a:prstGeom>
        </p:spPr>
        <p:txBody>
          <a:bodyPr vert="horz" lIns="91440" tIns="45720" rIns="91440" bIns="45720" rtlCol="0"/>
          <a:lstStyle>
            <a:lvl1pPr algn="r">
              <a:defRPr sz="1200"/>
            </a:lvl1pPr>
          </a:lstStyle>
          <a:p>
            <a:fld id="{3B1E1DC4-C0ED-4FE5-98FE-3C38035F7F4A}" type="datetimeFigureOut">
              <a:rPr lang="en-US" smtClean="0"/>
              <a:t>10/27/2025</a:t>
            </a:fld>
            <a:endParaRPr lang="en-US"/>
          </a:p>
        </p:txBody>
      </p:sp>
      <p:sp>
        <p:nvSpPr>
          <p:cNvPr id="4" name="Slide Image Placeholder 3"/>
          <p:cNvSpPr>
            <a:spLocks noGrp="1" noRot="1" noChangeAspect="1"/>
          </p:cNvSpPr>
          <p:nvPr>
            <p:ph type="sldImg" idx="2"/>
          </p:nvPr>
        </p:nvSpPr>
        <p:spPr>
          <a:xfrm>
            <a:off x="6061075" y="1287463"/>
            <a:ext cx="6178550" cy="3476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30388" y="4956175"/>
            <a:ext cx="14639925" cy="4056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83763"/>
            <a:ext cx="7929563"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66375" y="9783763"/>
            <a:ext cx="7929563" cy="515937"/>
          </a:xfrm>
          <a:prstGeom prst="rect">
            <a:avLst/>
          </a:prstGeom>
        </p:spPr>
        <p:txBody>
          <a:bodyPr vert="horz" lIns="91440" tIns="45720" rIns="91440" bIns="45720" rtlCol="0" anchor="b"/>
          <a:lstStyle>
            <a:lvl1pPr algn="r">
              <a:defRPr sz="1200"/>
            </a:lvl1pPr>
          </a:lstStyle>
          <a:p>
            <a:fld id="{86ACAB10-5870-49EF-961D-543372A1A841}" type="slidenum">
              <a:rPr lang="en-US" smtClean="0"/>
              <a:t>‹#›</a:t>
            </a:fld>
            <a:endParaRPr lang="en-US"/>
          </a:p>
        </p:txBody>
      </p:sp>
    </p:spTree>
    <p:extLst>
      <p:ext uri="{BB962C8B-B14F-4D97-AF65-F5344CB8AC3E}">
        <p14:creationId xmlns:p14="http://schemas.microsoft.com/office/powerpoint/2010/main" val="30307174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ACAB10-5870-49EF-961D-543372A1A841}" type="slidenum">
              <a:rPr lang="en-US" smtClean="0"/>
              <a:t>4</a:t>
            </a:fld>
            <a:endParaRPr lang="en-US"/>
          </a:p>
        </p:txBody>
      </p:sp>
    </p:spTree>
    <p:extLst>
      <p:ext uri="{BB962C8B-B14F-4D97-AF65-F5344CB8AC3E}">
        <p14:creationId xmlns:p14="http://schemas.microsoft.com/office/powerpoint/2010/main" val="446670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ACAB10-5870-49EF-961D-543372A1A841}" type="slidenum">
              <a:rPr lang="en-US" smtClean="0"/>
              <a:t>7</a:t>
            </a:fld>
            <a:endParaRPr lang="en-US"/>
          </a:p>
        </p:txBody>
      </p:sp>
    </p:spTree>
    <p:extLst>
      <p:ext uri="{BB962C8B-B14F-4D97-AF65-F5344CB8AC3E}">
        <p14:creationId xmlns:p14="http://schemas.microsoft.com/office/powerpoint/2010/main" val="1797067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552" y="3192907"/>
            <a:ext cx="15555595" cy="2162937"/>
          </a:xfrm>
          <a:prstGeom prst="rect">
            <a:avLst/>
          </a:prstGeom>
        </p:spPr>
        <p:txBody>
          <a:bodyPr wrap="square" lIns="0" tIns="0" rIns="0" bIns="0">
            <a:spAutoFit/>
          </a:bodyPr>
          <a:lstStyle>
            <a:lvl1pPr>
              <a:defRPr sz="13050" b="0" i="0">
                <a:solidFill>
                  <a:schemeClr val="bg1"/>
                </a:solidFill>
                <a:latin typeface="Cambria"/>
                <a:cs typeface="Cambria"/>
              </a:defRPr>
            </a:lvl1pPr>
          </a:lstStyle>
          <a:p>
            <a:endParaRPr/>
          </a:p>
        </p:txBody>
      </p:sp>
      <p:sp>
        <p:nvSpPr>
          <p:cNvPr id="3" name="Holder 3"/>
          <p:cNvSpPr>
            <a:spLocks noGrp="1"/>
          </p:cNvSpPr>
          <p:nvPr>
            <p:ph type="subTitle" idx="4"/>
          </p:nvPr>
        </p:nvSpPr>
        <p:spPr>
          <a:xfrm>
            <a:off x="2745105" y="5767832"/>
            <a:ext cx="12810490" cy="2574925"/>
          </a:xfrm>
          <a:prstGeom prst="rect">
            <a:avLst/>
          </a:prstGeom>
        </p:spPr>
        <p:txBody>
          <a:bodyPr wrap="square" lIns="0" tIns="0" rIns="0" bIns="0">
            <a:spAutoFit/>
          </a:bodyPr>
          <a:lstStyle>
            <a:lvl1pPr>
              <a:defRPr sz="35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50" b="0" i="0">
                <a:solidFill>
                  <a:schemeClr val="bg1"/>
                </a:solidFill>
                <a:latin typeface="Cambria"/>
                <a:cs typeface="Cambria"/>
              </a:defRPr>
            </a:lvl1pPr>
          </a:lstStyle>
          <a:p>
            <a:endParaRPr/>
          </a:p>
        </p:txBody>
      </p:sp>
      <p:sp>
        <p:nvSpPr>
          <p:cNvPr id="3" name="Holder 3"/>
          <p:cNvSpPr>
            <a:spLocks noGrp="1"/>
          </p:cNvSpPr>
          <p:nvPr>
            <p:ph type="body" idx="1"/>
          </p:nvPr>
        </p:nvSpPr>
        <p:spPr/>
        <p:txBody>
          <a:bodyPr lIns="0" tIns="0" rIns="0" bIns="0"/>
          <a:lstStyle>
            <a:lvl1pPr>
              <a:defRPr sz="3500" b="0" i="0">
                <a:solidFill>
                  <a:schemeClr val="bg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50" b="0" i="0">
                <a:solidFill>
                  <a:schemeClr val="bg1"/>
                </a:solidFill>
                <a:latin typeface="Cambria"/>
                <a:cs typeface="Cambria"/>
              </a:defRPr>
            </a:lvl1pPr>
          </a:lstStyle>
          <a:p>
            <a:endParaRPr/>
          </a:p>
        </p:txBody>
      </p:sp>
      <p:sp>
        <p:nvSpPr>
          <p:cNvPr id="3" name="Holder 3"/>
          <p:cNvSpPr>
            <a:spLocks noGrp="1"/>
          </p:cNvSpPr>
          <p:nvPr>
            <p:ph sz="half" idx="2"/>
          </p:nvPr>
        </p:nvSpPr>
        <p:spPr>
          <a:xfrm>
            <a:off x="915035" y="2368931"/>
            <a:ext cx="7960804" cy="6797802"/>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4860" y="2368931"/>
            <a:ext cx="7960804" cy="6797802"/>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3050" b="0" i="0">
                <a:solidFill>
                  <a:schemeClr val="bg1"/>
                </a:solidFill>
                <a:latin typeface="Cambria"/>
                <a:cs typeface="Cambri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282938"/>
          </a:solidFill>
        </p:spPr>
        <p:txBody>
          <a:bodyPr wrap="square" lIns="0" tIns="0" rIns="0" bIns="0" rtlCol="0"/>
          <a:lstStyle/>
          <a:p>
            <a:endParaRPr/>
          </a:p>
        </p:txBody>
      </p:sp>
      <p:sp>
        <p:nvSpPr>
          <p:cNvPr id="17" name="bg object 17"/>
          <p:cNvSpPr/>
          <p:nvPr/>
        </p:nvSpPr>
        <p:spPr>
          <a:xfrm>
            <a:off x="15855060" y="5907507"/>
            <a:ext cx="2433320" cy="3476625"/>
          </a:xfrm>
          <a:custGeom>
            <a:avLst/>
            <a:gdLst/>
            <a:ahLst/>
            <a:cxnLst/>
            <a:rect l="l" t="t" r="r" b="b"/>
            <a:pathLst>
              <a:path w="2433319" h="3476625">
                <a:moveTo>
                  <a:pt x="1738248" y="0"/>
                </a:moveTo>
                <a:lnTo>
                  <a:pt x="0" y="1738312"/>
                </a:lnTo>
                <a:lnTo>
                  <a:pt x="1738248" y="3476621"/>
                </a:lnTo>
                <a:lnTo>
                  <a:pt x="2433002" y="2781894"/>
                </a:lnTo>
                <a:lnTo>
                  <a:pt x="2433002" y="694728"/>
                </a:lnTo>
                <a:lnTo>
                  <a:pt x="1738248" y="0"/>
                </a:lnTo>
                <a:close/>
              </a:path>
            </a:pathLst>
          </a:custGeom>
          <a:solidFill>
            <a:srgbClr val="484C68"/>
          </a:solidFill>
        </p:spPr>
        <p:txBody>
          <a:bodyPr wrap="square" lIns="0" tIns="0" rIns="0" bIns="0" rtlCol="0"/>
          <a:lstStyle/>
          <a:p>
            <a:endParaRPr/>
          </a:p>
        </p:txBody>
      </p:sp>
      <p:sp>
        <p:nvSpPr>
          <p:cNvPr id="18" name="bg object 18"/>
          <p:cNvSpPr/>
          <p:nvPr/>
        </p:nvSpPr>
        <p:spPr>
          <a:xfrm>
            <a:off x="8716814" y="8595246"/>
            <a:ext cx="2892425" cy="1692275"/>
          </a:xfrm>
          <a:custGeom>
            <a:avLst/>
            <a:gdLst/>
            <a:ahLst/>
            <a:cxnLst/>
            <a:rect l="l" t="t" r="r" b="b"/>
            <a:pathLst>
              <a:path w="2892425" h="1692275">
                <a:moveTo>
                  <a:pt x="1691749" y="0"/>
                </a:moveTo>
                <a:lnTo>
                  <a:pt x="0" y="1691752"/>
                </a:lnTo>
                <a:lnTo>
                  <a:pt x="2401118" y="1691752"/>
                </a:lnTo>
                <a:lnTo>
                  <a:pt x="2892305" y="1200565"/>
                </a:lnTo>
                <a:lnTo>
                  <a:pt x="1691749" y="0"/>
                </a:lnTo>
                <a:close/>
              </a:path>
            </a:pathLst>
          </a:custGeom>
          <a:solidFill>
            <a:srgbClr val="484C68"/>
          </a:solidFill>
        </p:spPr>
        <p:txBody>
          <a:bodyPr wrap="square" lIns="0" tIns="0" rIns="0" bIns="0" rtlCol="0"/>
          <a:lstStyle/>
          <a:p>
            <a:endParaRPr/>
          </a:p>
        </p:txBody>
      </p:sp>
      <p:sp>
        <p:nvSpPr>
          <p:cNvPr id="19" name="bg object 19"/>
          <p:cNvSpPr/>
          <p:nvPr/>
        </p:nvSpPr>
        <p:spPr>
          <a:xfrm>
            <a:off x="8132495" y="8057502"/>
            <a:ext cx="2371725" cy="2230120"/>
          </a:xfrm>
          <a:custGeom>
            <a:avLst/>
            <a:gdLst/>
            <a:ahLst/>
            <a:cxnLst/>
            <a:rect l="l" t="t" r="r" b="b"/>
            <a:pathLst>
              <a:path w="2371725" h="2230120">
                <a:moveTo>
                  <a:pt x="1738312" y="0"/>
                </a:moveTo>
                <a:lnTo>
                  <a:pt x="0" y="1740807"/>
                </a:lnTo>
                <a:lnTo>
                  <a:pt x="490630" y="2229495"/>
                </a:lnTo>
                <a:lnTo>
                  <a:pt x="774412" y="2229495"/>
                </a:lnTo>
                <a:lnTo>
                  <a:pt x="2371115" y="632790"/>
                </a:lnTo>
                <a:lnTo>
                  <a:pt x="1738312" y="0"/>
                </a:lnTo>
                <a:close/>
              </a:path>
            </a:pathLst>
          </a:custGeom>
          <a:solidFill>
            <a:srgbClr val="70B1DA"/>
          </a:solidFill>
        </p:spPr>
        <p:txBody>
          <a:bodyPr wrap="square" lIns="0" tIns="0" rIns="0" bIns="0" rtlCol="0"/>
          <a:lstStyle/>
          <a:p>
            <a:endParaRPr/>
          </a:p>
        </p:txBody>
      </p:sp>
      <p:sp>
        <p:nvSpPr>
          <p:cNvPr id="20" name="bg object 20"/>
          <p:cNvSpPr/>
          <p:nvPr/>
        </p:nvSpPr>
        <p:spPr>
          <a:xfrm>
            <a:off x="11900026" y="6899998"/>
            <a:ext cx="5772150" cy="3387090"/>
          </a:xfrm>
          <a:custGeom>
            <a:avLst/>
            <a:gdLst/>
            <a:ahLst/>
            <a:cxnLst/>
            <a:rect l="l" t="t" r="r" b="b"/>
            <a:pathLst>
              <a:path w="5772150" h="3387090">
                <a:moveTo>
                  <a:pt x="2887344" y="0"/>
                </a:moveTo>
                <a:lnTo>
                  <a:pt x="0" y="2886048"/>
                </a:lnTo>
                <a:lnTo>
                  <a:pt x="501124" y="3386998"/>
                </a:lnTo>
                <a:lnTo>
                  <a:pt x="5271444" y="3386998"/>
                </a:lnTo>
                <a:lnTo>
                  <a:pt x="5772124" y="2886098"/>
                </a:lnTo>
                <a:lnTo>
                  <a:pt x="2887344" y="0"/>
                </a:lnTo>
                <a:close/>
              </a:path>
            </a:pathLst>
          </a:custGeom>
          <a:solidFill>
            <a:srgbClr val="70B1DA"/>
          </a:solidFill>
        </p:spPr>
        <p:txBody>
          <a:bodyPr wrap="square" lIns="0" tIns="0" rIns="0" bIns="0" rtlCol="0"/>
          <a:lstStyle/>
          <a:p>
            <a:endParaRPr/>
          </a:p>
        </p:txBody>
      </p:sp>
      <p:sp>
        <p:nvSpPr>
          <p:cNvPr id="21" name="bg object 21"/>
          <p:cNvSpPr/>
          <p:nvPr/>
        </p:nvSpPr>
        <p:spPr>
          <a:xfrm>
            <a:off x="0" y="0"/>
            <a:ext cx="2344420" cy="2506345"/>
          </a:xfrm>
          <a:custGeom>
            <a:avLst/>
            <a:gdLst/>
            <a:ahLst/>
            <a:cxnLst/>
            <a:rect l="l" t="t" r="r" b="b"/>
            <a:pathLst>
              <a:path w="2344420" h="2506345">
                <a:moveTo>
                  <a:pt x="1909360" y="0"/>
                </a:moveTo>
                <a:lnTo>
                  <a:pt x="0" y="0"/>
                </a:lnTo>
                <a:lnTo>
                  <a:pt x="0" y="2234839"/>
                </a:lnTo>
                <a:lnTo>
                  <a:pt x="271011" y="2506014"/>
                </a:lnTo>
                <a:lnTo>
                  <a:pt x="2343949" y="434327"/>
                </a:lnTo>
                <a:lnTo>
                  <a:pt x="1909360" y="0"/>
                </a:lnTo>
                <a:close/>
              </a:path>
            </a:pathLst>
          </a:custGeom>
          <a:solidFill>
            <a:srgbClr val="70B1DA"/>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solidFill>
            <a:srgbClr val="282938"/>
          </a:solidFill>
        </p:spPr>
        <p:txBody>
          <a:bodyPr wrap="square" lIns="0" tIns="0" rIns="0" bIns="0" rtlCol="0"/>
          <a:lstStyle/>
          <a:p>
            <a:endParaRPr/>
          </a:p>
        </p:txBody>
      </p:sp>
      <p:sp>
        <p:nvSpPr>
          <p:cNvPr id="2" name="Holder 2"/>
          <p:cNvSpPr>
            <a:spLocks noGrp="1"/>
          </p:cNvSpPr>
          <p:nvPr>
            <p:ph type="title"/>
          </p:nvPr>
        </p:nvSpPr>
        <p:spPr>
          <a:xfrm>
            <a:off x="605849" y="1014438"/>
            <a:ext cx="11489579" cy="2798902"/>
          </a:xfrm>
          <a:prstGeom prst="rect">
            <a:avLst/>
          </a:prstGeom>
        </p:spPr>
        <p:txBody>
          <a:bodyPr wrap="square" lIns="0" tIns="0" rIns="0" bIns="0">
            <a:spAutoFit/>
          </a:bodyPr>
          <a:lstStyle>
            <a:lvl1pPr>
              <a:defRPr sz="13050" b="0" i="0">
                <a:solidFill>
                  <a:schemeClr val="bg1"/>
                </a:solidFill>
                <a:latin typeface="Cambria"/>
                <a:cs typeface="Cambria"/>
              </a:defRPr>
            </a:lvl1pPr>
          </a:lstStyle>
          <a:p>
            <a:endParaRPr/>
          </a:p>
        </p:txBody>
      </p:sp>
      <p:sp>
        <p:nvSpPr>
          <p:cNvPr id="3" name="Holder 3"/>
          <p:cNvSpPr>
            <a:spLocks noGrp="1"/>
          </p:cNvSpPr>
          <p:nvPr>
            <p:ph type="body" idx="1"/>
          </p:nvPr>
        </p:nvSpPr>
        <p:spPr>
          <a:xfrm>
            <a:off x="4069732" y="3865435"/>
            <a:ext cx="10132060" cy="3248659"/>
          </a:xfrm>
          <a:prstGeom prst="rect">
            <a:avLst/>
          </a:prstGeom>
        </p:spPr>
        <p:txBody>
          <a:bodyPr wrap="square" lIns="0" tIns="0" rIns="0" bIns="0">
            <a:spAutoFit/>
          </a:bodyPr>
          <a:lstStyle>
            <a:lvl1pPr>
              <a:defRPr sz="3500" b="0" i="0">
                <a:solidFill>
                  <a:schemeClr val="bg1"/>
                </a:solidFill>
                <a:latin typeface="Arial MT"/>
                <a:cs typeface="Arial MT"/>
              </a:defRPr>
            </a:lvl1pPr>
          </a:lstStyle>
          <a:p>
            <a:endParaRPr/>
          </a:p>
        </p:txBody>
      </p:sp>
      <p:sp>
        <p:nvSpPr>
          <p:cNvPr id="4" name="Holder 4"/>
          <p:cNvSpPr>
            <a:spLocks noGrp="1"/>
          </p:cNvSpPr>
          <p:nvPr>
            <p:ph type="ftr" sz="quarter" idx="5"/>
          </p:nvPr>
        </p:nvSpPr>
        <p:spPr>
          <a:xfrm>
            <a:off x="6222238" y="9578721"/>
            <a:ext cx="5856224" cy="51498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5035" y="9578721"/>
            <a:ext cx="4209161" cy="51498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10/27/2025</a:t>
            </a:fld>
            <a:endParaRPr lang="en-US"/>
          </a:p>
        </p:txBody>
      </p:sp>
      <p:sp>
        <p:nvSpPr>
          <p:cNvPr id="6" name="Holder 6"/>
          <p:cNvSpPr>
            <a:spLocks noGrp="1"/>
          </p:cNvSpPr>
          <p:nvPr>
            <p:ph type="sldNum" sz="quarter" idx="7"/>
          </p:nvPr>
        </p:nvSpPr>
        <p:spPr>
          <a:xfrm>
            <a:off x="13176505" y="9578721"/>
            <a:ext cx="4209161" cy="51498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12995712" y="2101850"/>
            <a:ext cx="5324348" cy="5324398"/>
          </a:xfrm>
          <a:prstGeom prst="rect">
            <a:avLst/>
          </a:prstGeom>
        </p:spPr>
      </p:pic>
      <p:sp>
        <p:nvSpPr>
          <p:cNvPr id="6" name="TextBox 5">
            <a:extLst>
              <a:ext uri="{FF2B5EF4-FFF2-40B4-BE49-F238E27FC236}">
                <a16:creationId xmlns:a16="http://schemas.microsoft.com/office/drawing/2014/main" xmlns="" id="{0B9F2025-7401-E6E0-BA2F-72D7C4A34E34}"/>
              </a:ext>
            </a:extLst>
          </p:cNvPr>
          <p:cNvSpPr txBox="1"/>
          <p:nvPr/>
        </p:nvSpPr>
        <p:spPr>
          <a:xfrm>
            <a:off x="1149350" y="2703476"/>
            <a:ext cx="10210800" cy="3031150"/>
          </a:xfrm>
          <a:prstGeom prst="rect">
            <a:avLst/>
          </a:prstGeom>
        </p:spPr>
        <p:txBody>
          <a:bodyPr vert="horz" wrap="square" lIns="0" tIns="1173035" rIns="0" bIns="0" rtlCol="0" anchor="ctr">
            <a:spAutoFit/>
          </a:bodyPr>
          <a:lstStyle>
            <a:defPPr>
              <a:defRPr kern="0"/>
            </a:defPPr>
            <a:lvl1pPr marL="12700">
              <a:lnSpc>
                <a:spcPct val="100000"/>
              </a:lnSpc>
              <a:spcBef>
                <a:spcPts val="125"/>
              </a:spcBef>
              <a:defRPr sz="5750" b="0" i="0" spc="245">
                <a:solidFill>
                  <a:schemeClr val="bg1"/>
                </a:solidFill>
                <a:latin typeface="Cambria"/>
                <a:ea typeface="+mj-ea"/>
                <a:cs typeface="Cambria"/>
              </a:defRPr>
            </a:lvl1pPr>
          </a:lstStyle>
          <a:p>
            <a:pPr algn="ctr"/>
            <a:r>
              <a:rPr lang="en-US" sz="6000" dirty="0">
                <a:latin typeface="Arial Black" panose="020B0A04020102020204" pitchFamily="34" charset="0"/>
              </a:rPr>
              <a:t>E-Commerce </a:t>
            </a:r>
            <a:r>
              <a:rPr lang="en-US" sz="6000" dirty="0" err="1">
                <a:latin typeface="Arial Black" panose="020B0A04020102020204" pitchFamily="34" charset="0"/>
              </a:rPr>
              <a:t>Olist</a:t>
            </a:r>
            <a:r>
              <a:rPr lang="en-US" sz="6000" dirty="0">
                <a:latin typeface="Arial Black" panose="020B0A04020102020204" pitchFamily="34" charset="0"/>
              </a:rPr>
              <a:t> Store Analysis</a:t>
            </a:r>
          </a:p>
        </p:txBody>
      </p:sp>
      <p:sp>
        <p:nvSpPr>
          <p:cNvPr id="8" name="TextBox 7">
            <a:extLst>
              <a:ext uri="{FF2B5EF4-FFF2-40B4-BE49-F238E27FC236}">
                <a16:creationId xmlns:a16="http://schemas.microsoft.com/office/drawing/2014/main" xmlns="" id="{7E35E0C0-8630-365C-E960-A63525E437AA}"/>
              </a:ext>
            </a:extLst>
          </p:cNvPr>
          <p:cNvSpPr txBox="1"/>
          <p:nvPr/>
        </p:nvSpPr>
        <p:spPr>
          <a:xfrm>
            <a:off x="692150" y="5749315"/>
            <a:ext cx="6448351" cy="1676933"/>
          </a:xfrm>
          <a:prstGeom prst="rect">
            <a:avLst/>
          </a:prstGeom>
        </p:spPr>
        <p:txBody>
          <a:bodyPr vert="horz" wrap="square" lIns="0" tIns="1173035" rIns="0" bIns="0" rtlCol="0">
            <a:spAutoFit/>
          </a:bodyPr>
          <a:lstStyle>
            <a:lvl1pPr marL="12700">
              <a:lnSpc>
                <a:spcPct val="100000"/>
              </a:lnSpc>
              <a:spcBef>
                <a:spcPts val="125"/>
              </a:spcBef>
              <a:defRPr sz="5750" b="0" i="0" spc="245">
                <a:solidFill>
                  <a:schemeClr val="bg1"/>
                </a:solidFill>
                <a:latin typeface="Cambria"/>
                <a:ea typeface="+mj-ea"/>
                <a:cs typeface="Cambria"/>
              </a:defRPr>
            </a:lvl1pPr>
          </a:lstStyle>
          <a:p>
            <a:pPr algn="ctr"/>
            <a:r>
              <a:rPr lang="en-US" sz="3200" dirty="0"/>
              <a:t>Prepared by: </a:t>
            </a:r>
            <a:r>
              <a:rPr lang="en-US" sz="3200" dirty="0" err="1" smtClean="0"/>
              <a:t>Faizan</a:t>
            </a:r>
            <a:endParaRPr lang="en-US" sz="3200" dirty="0"/>
          </a:p>
        </p:txBody>
      </p:sp>
      <p:sp>
        <p:nvSpPr>
          <p:cNvPr id="9" name="TextBox 8">
            <a:extLst>
              <a:ext uri="{FF2B5EF4-FFF2-40B4-BE49-F238E27FC236}">
                <a16:creationId xmlns:a16="http://schemas.microsoft.com/office/drawing/2014/main" xmlns="" id="{4348E75B-4921-BE8E-58D6-EE788B455E26}"/>
              </a:ext>
            </a:extLst>
          </p:cNvPr>
          <p:cNvSpPr txBox="1"/>
          <p:nvPr/>
        </p:nvSpPr>
        <p:spPr>
          <a:xfrm>
            <a:off x="12076461" y="8883650"/>
            <a:ext cx="5257800" cy="1077218"/>
          </a:xfrm>
          <a:prstGeom prst="rect">
            <a:avLst/>
          </a:prstGeom>
          <a:noFill/>
        </p:spPr>
        <p:txBody>
          <a:bodyPr wrap="square" rtlCol="0">
            <a:spAutoFit/>
          </a:bodyPr>
          <a:lstStyle/>
          <a:p>
            <a:pPr algn="ctr"/>
            <a:r>
              <a:rPr lang="en-US" sz="3200" b="1" dirty="0">
                <a:latin typeface="Arial Black" panose="020B0A04020102020204" pitchFamily="34" charset="0"/>
              </a:rPr>
              <a:t>Date:</a:t>
            </a:r>
          </a:p>
          <a:p>
            <a:pPr algn="ctr"/>
            <a:r>
              <a:rPr lang="en-US" sz="3200" b="1" dirty="0">
                <a:latin typeface="Arial Black" panose="020B0A04020102020204" pitchFamily="34" charset="0"/>
              </a:rPr>
              <a:t>17-Aug-2024</a:t>
            </a:r>
            <a:endParaRPr lang="en-US" sz="3200" b="1" i="1" dirty="0">
              <a:solidFill>
                <a:schemeClr val="accent1">
                  <a:lumMod val="60000"/>
                  <a:lumOff val="40000"/>
                </a:schemeClr>
              </a:solidFill>
              <a:latin typeface="Arial Black" panose="020B0A04020102020204" pitchFamily="34" charset="0"/>
            </a:endParaRPr>
          </a:p>
        </p:txBody>
      </p:sp>
      <p:sp>
        <p:nvSpPr>
          <p:cNvPr id="14" name="TextBox 20">
            <a:extLst>
              <a:ext uri="{FF2B5EF4-FFF2-40B4-BE49-F238E27FC236}">
                <a16:creationId xmlns:a16="http://schemas.microsoft.com/office/drawing/2014/main" xmlns="" id="{1C3966F8-B928-5890-0B63-7863EB17F5DE}"/>
              </a:ext>
            </a:extLst>
          </p:cNvPr>
          <p:cNvSpPr txBox="1"/>
          <p:nvPr/>
        </p:nvSpPr>
        <p:spPr>
          <a:xfrm>
            <a:off x="3157514" y="697951"/>
            <a:ext cx="8429552" cy="1861599"/>
          </a:xfrm>
          <a:prstGeom prst="rect">
            <a:avLst/>
          </a:prstGeom>
        </p:spPr>
        <p:txBody>
          <a:bodyPr vert="horz" wrap="square" lIns="0" tIns="1173035" rIns="0" bIns="0" rtlCol="0" anchor="ctr">
            <a:spAutoFit/>
          </a:bodyPr>
          <a:lstStyle>
            <a:defPPr>
              <a:defRPr kern="0"/>
            </a:defPPr>
            <a:lvl1pPr marL="12700" algn="ctr">
              <a:lnSpc>
                <a:spcPct val="100000"/>
              </a:lnSpc>
              <a:spcBef>
                <a:spcPts val="125"/>
              </a:spcBef>
              <a:defRPr sz="4400" b="0" i="0" spc="245">
                <a:solidFill>
                  <a:schemeClr val="bg1"/>
                </a:solidFill>
                <a:latin typeface="Cambria"/>
                <a:ea typeface="+mj-ea"/>
                <a:cs typeface="Cambria"/>
              </a:defRPr>
            </a:lvl1pPr>
          </a:lstStyle>
          <a:p>
            <a:r>
              <a:rPr lang="en-US" dirty="0">
                <a:sym typeface="Open Sauce"/>
              </a:rPr>
              <a:t>Project Bootcamp Program</a:t>
            </a:r>
          </a:p>
        </p:txBody>
      </p:sp>
      <p:pic>
        <p:nvPicPr>
          <p:cNvPr id="16" name="Picture 15">
            <a:extLst>
              <a:ext uri="{FF2B5EF4-FFF2-40B4-BE49-F238E27FC236}">
                <a16:creationId xmlns:a16="http://schemas.microsoft.com/office/drawing/2014/main" xmlns="" id="{06C5443A-0A1F-61B9-69E5-54A3ABBA1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2750" y="1171537"/>
            <a:ext cx="1474764" cy="138801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p:nvPr/>
        </p:nvSpPr>
        <p:spPr>
          <a:xfrm>
            <a:off x="0" y="6801866"/>
            <a:ext cx="4617085" cy="3485515"/>
          </a:xfrm>
          <a:custGeom>
            <a:avLst/>
            <a:gdLst/>
            <a:ahLst/>
            <a:cxnLst/>
            <a:rect l="l" t="t" r="r" b="b"/>
            <a:pathLst>
              <a:path w="4617085" h="3485515">
                <a:moveTo>
                  <a:pt x="1392351" y="0"/>
                </a:moveTo>
                <a:lnTo>
                  <a:pt x="0" y="1391813"/>
                </a:lnTo>
                <a:lnTo>
                  <a:pt x="0" y="3485131"/>
                </a:lnTo>
                <a:lnTo>
                  <a:pt x="4354499" y="3485131"/>
                </a:lnTo>
                <a:lnTo>
                  <a:pt x="4616551" y="3222979"/>
                </a:lnTo>
                <a:lnTo>
                  <a:pt x="1392351" y="0"/>
                </a:lnTo>
                <a:close/>
              </a:path>
            </a:pathLst>
          </a:custGeom>
          <a:solidFill>
            <a:srgbClr val="484C68"/>
          </a:solidFill>
        </p:spPr>
        <p:txBody>
          <a:bodyPr wrap="square" lIns="0" tIns="0" rIns="0" bIns="0" rtlCol="0"/>
          <a:lstStyle/>
          <a:p>
            <a:endParaRPr/>
          </a:p>
        </p:txBody>
      </p:sp>
      <p:sp>
        <p:nvSpPr>
          <p:cNvPr id="8" name="object 8"/>
          <p:cNvSpPr/>
          <p:nvPr/>
        </p:nvSpPr>
        <p:spPr>
          <a:xfrm>
            <a:off x="0" y="4062768"/>
            <a:ext cx="1925955" cy="3851910"/>
          </a:xfrm>
          <a:custGeom>
            <a:avLst/>
            <a:gdLst/>
            <a:ahLst/>
            <a:cxnLst/>
            <a:rect l="l" t="t" r="r" b="b"/>
            <a:pathLst>
              <a:path w="1925955" h="3851909">
                <a:moveTo>
                  <a:pt x="0" y="0"/>
                </a:moveTo>
                <a:lnTo>
                  <a:pt x="0" y="3851855"/>
                </a:lnTo>
                <a:lnTo>
                  <a:pt x="1925929" y="1925929"/>
                </a:lnTo>
                <a:lnTo>
                  <a:pt x="0" y="0"/>
                </a:lnTo>
                <a:close/>
              </a:path>
            </a:pathLst>
          </a:custGeom>
          <a:solidFill>
            <a:srgbClr val="70B1DA"/>
          </a:solidFill>
        </p:spPr>
        <p:txBody>
          <a:bodyPr wrap="square" lIns="0" tIns="0" rIns="0" bIns="0" rtlCol="0"/>
          <a:lstStyle/>
          <a:p>
            <a:endParaRPr/>
          </a:p>
        </p:txBody>
      </p:sp>
      <p:sp>
        <p:nvSpPr>
          <p:cNvPr id="11" name="object 11"/>
          <p:cNvSpPr txBox="1">
            <a:spLocks noGrp="1"/>
          </p:cNvSpPr>
          <p:nvPr>
            <p:ph type="title"/>
          </p:nvPr>
        </p:nvSpPr>
        <p:spPr>
          <a:xfrm>
            <a:off x="495101" y="92748"/>
            <a:ext cx="9144000" cy="457200"/>
          </a:xfrm>
          <a:prstGeom prst="rect">
            <a:avLst/>
          </a:prstGeom>
        </p:spPr>
        <p:txBody>
          <a:bodyPr vert="horz" wrap="square" lIns="0" tIns="1173035" rIns="0" bIns="0" rtlCol="0">
            <a:spAutoFit/>
          </a:bodyPr>
          <a:lstStyle/>
          <a:p>
            <a:pPr marL="12700">
              <a:lnSpc>
                <a:spcPct val="100000"/>
              </a:lnSpc>
              <a:spcBef>
                <a:spcPts val="125"/>
              </a:spcBef>
            </a:pPr>
            <a:r>
              <a:rPr sz="5750" spc="245" dirty="0"/>
              <a:t>Introduction</a:t>
            </a:r>
            <a:r>
              <a:rPr lang="en-US" sz="5750" spc="245" dirty="0"/>
              <a:t> &amp;</a:t>
            </a:r>
            <a:r>
              <a:rPr sz="5750" spc="204" dirty="0"/>
              <a:t> </a:t>
            </a:r>
            <a:r>
              <a:rPr lang="en-US" sz="5750" spc="225" dirty="0"/>
              <a:t>Objectives</a:t>
            </a:r>
            <a:endParaRPr sz="5750" dirty="0"/>
          </a:p>
        </p:txBody>
      </p:sp>
      <p:sp>
        <p:nvSpPr>
          <p:cNvPr id="12" name="object 12"/>
          <p:cNvSpPr txBox="1"/>
          <p:nvPr/>
        </p:nvSpPr>
        <p:spPr>
          <a:xfrm>
            <a:off x="463351" y="2002416"/>
            <a:ext cx="17602399" cy="1258678"/>
          </a:xfrm>
          <a:prstGeom prst="rect">
            <a:avLst/>
          </a:prstGeom>
        </p:spPr>
        <p:txBody>
          <a:bodyPr vert="horz" wrap="square" lIns="0" tIns="27305" rIns="0" bIns="0" rtlCol="0">
            <a:spAutoFit/>
          </a:bodyPr>
          <a:lstStyle/>
          <a:p>
            <a:pPr marL="354965" marR="5080" indent="1548130" algn="l">
              <a:lnSpc>
                <a:spcPts val="3229"/>
              </a:lnSpc>
              <a:spcBef>
                <a:spcPts val="215"/>
              </a:spcBef>
            </a:pPr>
            <a:r>
              <a:rPr lang="en-US" sz="2700" spc="70" dirty="0" err="1">
                <a:solidFill>
                  <a:srgbClr val="FFFFFF"/>
                </a:solidFill>
                <a:latin typeface="+mn-lt"/>
                <a:cs typeface="Tahoma"/>
              </a:rPr>
              <a:t>Olist</a:t>
            </a:r>
            <a:r>
              <a:rPr lang="en-US" sz="2700" spc="70" dirty="0">
                <a:solidFill>
                  <a:srgbClr val="FFFFFF"/>
                </a:solidFill>
                <a:latin typeface="+mn-lt"/>
                <a:cs typeface="Tahoma"/>
              </a:rPr>
              <a:t> Store </a:t>
            </a:r>
            <a:r>
              <a:rPr sz="2700" spc="70" dirty="0">
                <a:solidFill>
                  <a:srgbClr val="FFFFFF"/>
                </a:solidFill>
                <a:latin typeface="+mn-lt"/>
                <a:cs typeface="Tahoma"/>
              </a:rPr>
              <a:t>is</a:t>
            </a:r>
            <a:r>
              <a:rPr sz="2700" spc="-140" dirty="0">
                <a:solidFill>
                  <a:srgbClr val="FFFFFF"/>
                </a:solidFill>
                <a:latin typeface="+mn-lt"/>
                <a:cs typeface="Tahoma"/>
              </a:rPr>
              <a:t> </a:t>
            </a:r>
            <a:r>
              <a:rPr sz="2700" spc="80" dirty="0">
                <a:solidFill>
                  <a:srgbClr val="FFFFFF"/>
                </a:solidFill>
                <a:latin typeface="+mn-lt"/>
                <a:cs typeface="Tahoma"/>
              </a:rPr>
              <a:t>a</a:t>
            </a:r>
            <a:r>
              <a:rPr sz="2700" spc="-140" dirty="0">
                <a:solidFill>
                  <a:srgbClr val="FFFFFF"/>
                </a:solidFill>
                <a:latin typeface="+mn-lt"/>
                <a:cs typeface="Tahoma"/>
              </a:rPr>
              <a:t> </a:t>
            </a:r>
            <a:r>
              <a:rPr sz="2700" spc="85" dirty="0">
                <a:solidFill>
                  <a:srgbClr val="FFFFFF"/>
                </a:solidFill>
                <a:latin typeface="+mn-lt"/>
                <a:cs typeface="Tahoma"/>
              </a:rPr>
              <a:t>leading</a:t>
            </a:r>
            <a:r>
              <a:rPr sz="2700" spc="-140" dirty="0">
                <a:solidFill>
                  <a:srgbClr val="FFFFFF"/>
                </a:solidFill>
                <a:latin typeface="+mn-lt"/>
                <a:cs typeface="Tahoma"/>
              </a:rPr>
              <a:t> </a:t>
            </a:r>
            <a:r>
              <a:rPr sz="2700" spc="70" dirty="0">
                <a:solidFill>
                  <a:srgbClr val="FFFFFF"/>
                </a:solidFill>
                <a:latin typeface="+mn-lt"/>
                <a:cs typeface="Tahoma"/>
              </a:rPr>
              <a:t>e-</a:t>
            </a:r>
            <a:r>
              <a:rPr sz="2700" spc="80" dirty="0">
                <a:solidFill>
                  <a:srgbClr val="FFFFFF"/>
                </a:solidFill>
                <a:latin typeface="+mn-lt"/>
                <a:cs typeface="Tahoma"/>
              </a:rPr>
              <a:t>commerce </a:t>
            </a:r>
            <a:r>
              <a:rPr sz="2700" spc="110" dirty="0">
                <a:solidFill>
                  <a:srgbClr val="FFFFFF"/>
                </a:solidFill>
                <a:latin typeface="+mn-lt"/>
                <a:cs typeface="Tahoma"/>
              </a:rPr>
              <a:t>platform</a:t>
            </a:r>
            <a:r>
              <a:rPr sz="2700" spc="-130" dirty="0">
                <a:solidFill>
                  <a:srgbClr val="FFFFFF"/>
                </a:solidFill>
                <a:latin typeface="+mn-lt"/>
                <a:cs typeface="Tahoma"/>
              </a:rPr>
              <a:t> </a:t>
            </a:r>
            <a:r>
              <a:rPr sz="2700" spc="100" dirty="0">
                <a:solidFill>
                  <a:srgbClr val="FFFFFF"/>
                </a:solidFill>
                <a:latin typeface="+mn-lt"/>
                <a:cs typeface="Tahoma"/>
              </a:rPr>
              <a:t>in</a:t>
            </a:r>
            <a:r>
              <a:rPr sz="2700" spc="-130" dirty="0">
                <a:solidFill>
                  <a:srgbClr val="FFFFFF"/>
                </a:solidFill>
                <a:latin typeface="+mn-lt"/>
                <a:cs typeface="Tahoma"/>
              </a:rPr>
              <a:t> </a:t>
            </a:r>
            <a:r>
              <a:rPr sz="2700" spc="60" dirty="0">
                <a:solidFill>
                  <a:srgbClr val="FFFFFF"/>
                </a:solidFill>
                <a:latin typeface="+mn-lt"/>
                <a:cs typeface="Tahoma"/>
              </a:rPr>
              <a:t>Brazil,</a:t>
            </a:r>
            <a:r>
              <a:rPr sz="2700" spc="-130" dirty="0">
                <a:solidFill>
                  <a:srgbClr val="FFFFFF"/>
                </a:solidFill>
                <a:latin typeface="+mn-lt"/>
                <a:cs typeface="Tahoma"/>
              </a:rPr>
              <a:t> </a:t>
            </a:r>
            <a:r>
              <a:rPr sz="2700" spc="75" dirty="0">
                <a:solidFill>
                  <a:srgbClr val="FFFFFF"/>
                </a:solidFill>
                <a:latin typeface="+mn-lt"/>
                <a:cs typeface="Tahoma"/>
              </a:rPr>
              <a:t>specializing</a:t>
            </a:r>
            <a:r>
              <a:rPr sz="2700" spc="-125" dirty="0">
                <a:solidFill>
                  <a:srgbClr val="FFFFFF"/>
                </a:solidFill>
                <a:latin typeface="+mn-lt"/>
                <a:cs typeface="Tahoma"/>
              </a:rPr>
              <a:t> </a:t>
            </a:r>
            <a:r>
              <a:rPr sz="2700" spc="100" dirty="0">
                <a:solidFill>
                  <a:srgbClr val="FFFFFF"/>
                </a:solidFill>
                <a:latin typeface="+mn-lt"/>
                <a:cs typeface="Tahoma"/>
              </a:rPr>
              <a:t>i</a:t>
            </a:r>
            <a:r>
              <a:rPr lang="en-US" sz="2700" spc="100" dirty="0">
                <a:solidFill>
                  <a:srgbClr val="FFFFFF"/>
                </a:solidFill>
                <a:latin typeface="+mn-lt"/>
                <a:cs typeface="Tahoma"/>
              </a:rPr>
              <a:t>n</a:t>
            </a:r>
            <a:r>
              <a:rPr lang="en-US" sz="2700" spc="-130" dirty="0">
                <a:solidFill>
                  <a:srgbClr val="FFFFFF"/>
                </a:solidFill>
                <a:latin typeface="+mn-lt"/>
                <a:cs typeface="Tahoma"/>
              </a:rPr>
              <a:t> </a:t>
            </a:r>
            <a:r>
              <a:rPr lang="en-US" sz="2700" spc="30" dirty="0">
                <a:solidFill>
                  <a:srgbClr val="FFFFFF"/>
                </a:solidFill>
                <a:latin typeface="+mn-lt"/>
                <a:cs typeface="Tahoma"/>
              </a:rPr>
              <a:t>a </a:t>
            </a:r>
            <a:r>
              <a:rPr sz="2700" spc="95" dirty="0">
                <a:solidFill>
                  <a:srgbClr val="FFFFFF"/>
                </a:solidFill>
                <a:latin typeface="+mn-lt"/>
                <a:cs typeface="Tahoma"/>
              </a:rPr>
              <a:t>wide</a:t>
            </a:r>
            <a:r>
              <a:rPr sz="2700" spc="-140" dirty="0">
                <a:solidFill>
                  <a:srgbClr val="FFFFFF"/>
                </a:solidFill>
                <a:latin typeface="+mn-lt"/>
                <a:cs typeface="Tahoma"/>
              </a:rPr>
              <a:t> </a:t>
            </a:r>
            <a:r>
              <a:rPr sz="2700" spc="80" dirty="0">
                <a:solidFill>
                  <a:srgbClr val="FFFFFF"/>
                </a:solidFill>
                <a:latin typeface="+mn-lt"/>
                <a:cs typeface="Tahoma"/>
              </a:rPr>
              <a:t>range</a:t>
            </a:r>
            <a:r>
              <a:rPr sz="2700" spc="-140" dirty="0">
                <a:solidFill>
                  <a:srgbClr val="FFFFFF"/>
                </a:solidFill>
                <a:latin typeface="+mn-lt"/>
                <a:cs typeface="Tahoma"/>
              </a:rPr>
              <a:t> </a:t>
            </a:r>
            <a:r>
              <a:rPr sz="2700" spc="90" dirty="0">
                <a:solidFill>
                  <a:srgbClr val="FFFFFF"/>
                </a:solidFill>
                <a:latin typeface="+mn-lt"/>
                <a:cs typeface="Tahoma"/>
              </a:rPr>
              <a:t>of</a:t>
            </a:r>
            <a:r>
              <a:rPr sz="2700" spc="-140" dirty="0">
                <a:solidFill>
                  <a:srgbClr val="FFFFFF"/>
                </a:solidFill>
                <a:latin typeface="+mn-lt"/>
                <a:cs typeface="Tahoma"/>
              </a:rPr>
              <a:t> </a:t>
            </a:r>
            <a:r>
              <a:rPr sz="2700" spc="85" dirty="0">
                <a:solidFill>
                  <a:srgbClr val="FFFFFF"/>
                </a:solidFill>
                <a:latin typeface="+mn-lt"/>
                <a:cs typeface="Tahoma"/>
              </a:rPr>
              <a:t>products.</a:t>
            </a:r>
            <a:r>
              <a:rPr sz="2700" spc="-135" dirty="0">
                <a:solidFill>
                  <a:srgbClr val="FFFFFF"/>
                </a:solidFill>
                <a:latin typeface="+mn-lt"/>
                <a:cs typeface="Tahoma"/>
              </a:rPr>
              <a:t> </a:t>
            </a:r>
            <a:r>
              <a:rPr sz="2700" spc="-20" dirty="0">
                <a:solidFill>
                  <a:srgbClr val="FFFFFF"/>
                </a:solidFill>
                <a:latin typeface="+mn-lt"/>
                <a:cs typeface="Tahoma"/>
              </a:rPr>
              <a:t>This </a:t>
            </a:r>
            <a:r>
              <a:rPr sz="2700" spc="90" dirty="0">
                <a:solidFill>
                  <a:srgbClr val="FFFFFF"/>
                </a:solidFill>
                <a:latin typeface="+mn-lt"/>
                <a:cs typeface="Tahoma"/>
              </a:rPr>
              <a:t>presentation</a:t>
            </a:r>
            <a:r>
              <a:rPr sz="2700" spc="-125" dirty="0">
                <a:solidFill>
                  <a:srgbClr val="FFFFFF"/>
                </a:solidFill>
                <a:latin typeface="+mn-lt"/>
                <a:cs typeface="Tahoma"/>
              </a:rPr>
              <a:t> </a:t>
            </a:r>
            <a:r>
              <a:rPr sz="2700" spc="60" dirty="0">
                <a:solidFill>
                  <a:srgbClr val="FFFFFF"/>
                </a:solidFill>
                <a:latin typeface="+mn-lt"/>
                <a:cs typeface="Tahoma"/>
              </a:rPr>
              <a:t>will</a:t>
            </a:r>
            <a:r>
              <a:rPr sz="2700" spc="-125" dirty="0">
                <a:solidFill>
                  <a:srgbClr val="FFFFFF"/>
                </a:solidFill>
                <a:latin typeface="+mn-lt"/>
                <a:cs typeface="Tahoma"/>
              </a:rPr>
              <a:t> </a:t>
            </a:r>
            <a:r>
              <a:rPr sz="2700" spc="100" dirty="0">
                <a:solidFill>
                  <a:srgbClr val="FFFFFF"/>
                </a:solidFill>
                <a:latin typeface="+mn-lt"/>
                <a:cs typeface="Tahoma"/>
              </a:rPr>
              <a:t>provide</a:t>
            </a:r>
            <a:r>
              <a:rPr sz="2700" spc="-120" dirty="0">
                <a:solidFill>
                  <a:srgbClr val="FFFFFF"/>
                </a:solidFill>
                <a:latin typeface="+mn-lt"/>
                <a:cs typeface="Tahoma"/>
              </a:rPr>
              <a:t> </a:t>
            </a:r>
            <a:r>
              <a:rPr sz="2700" spc="30" dirty="0">
                <a:solidFill>
                  <a:srgbClr val="FFFFFF"/>
                </a:solidFill>
                <a:latin typeface="+mn-lt"/>
                <a:cs typeface="Tahoma"/>
              </a:rPr>
              <a:t>a</a:t>
            </a:r>
            <a:r>
              <a:rPr lang="en-US" sz="2700" dirty="0">
                <a:latin typeface="+mn-lt"/>
                <a:cs typeface="Tahoma"/>
              </a:rPr>
              <a:t> </a:t>
            </a:r>
            <a:r>
              <a:rPr sz="2700" spc="90" dirty="0">
                <a:solidFill>
                  <a:srgbClr val="FFFFFF"/>
                </a:solidFill>
                <a:latin typeface="+mn-lt"/>
                <a:cs typeface="Tahoma"/>
              </a:rPr>
              <a:t>of</a:t>
            </a:r>
            <a:r>
              <a:rPr sz="2700" spc="-145" dirty="0">
                <a:solidFill>
                  <a:srgbClr val="FFFFFF"/>
                </a:solidFill>
                <a:latin typeface="+mn-lt"/>
                <a:cs typeface="Tahoma"/>
              </a:rPr>
              <a:t> </a:t>
            </a:r>
            <a:r>
              <a:rPr sz="2700" spc="45" dirty="0">
                <a:solidFill>
                  <a:srgbClr val="FFFFFF"/>
                </a:solidFill>
                <a:latin typeface="+mn-lt"/>
                <a:cs typeface="Tahoma"/>
              </a:rPr>
              <a:t>its </a:t>
            </a:r>
            <a:r>
              <a:rPr sz="2700" spc="90" dirty="0">
                <a:solidFill>
                  <a:srgbClr val="FFFFFF"/>
                </a:solidFill>
                <a:latin typeface="+mn-lt"/>
                <a:cs typeface="Tahoma"/>
              </a:rPr>
              <a:t>performance,</a:t>
            </a:r>
            <a:r>
              <a:rPr sz="2700" spc="-135" dirty="0">
                <a:solidFill>
                  <a:srgbClr val="FFFFFF"/>
                </a:solidFill>
                <a:latin typeface="+mn-lt"/>
                <a:cs typeface="Tahoma"/>
              </a:rPr>
              <a:t> </a:t>
            </a:r>
            <a:r>
              <a:rPr sz="2700" spc="85" dirty="0">
                <a:solidFill>
                  <a:srgbClr val="FFFFFF"/>
                </a:solidFill>
                <a:latin typeface="+mn-lt"/>
                <a:cs typeface="Tahoma"/>
              </a:rPr>
              <a:t>focusing</a:t>
            </a:r>
            <a:r>
              <a:rPr sz="2700" spc="-130" dirty="0">
                <a:solidFill>
                  <a:srgbClr val="FFFFFF"/>
                </a:solidFill>
                <a:latin typeface="+mn-lt"/>
                <a:cs typeface="Tahoma"/>
              </a:rPr>
              <a:t> </a:t>
            </a:r>
            <a:r>
              <a:rPr sz="2700" spc="145" dirty="0">
                <a:solidFill>
                  <a:srgbClr val="FFFFFF"/>
                </a:solidFill>
                <a:latin typeface="+mn-lt"/>
                <a:cs typeface="Tahoma"/>
              </a:rPr>
              <a:t>on</a:t>
            </a:r>
            <a:r>
              <a:rPr sz="2700" spc="-130" dirty="0">
                <a:solidFill>
                  <a:srgbClr val="FFFFFF"/>
                </a:solidFill>
                <a:latin typeface="+mn-lt"/>
                <a:cs typeface="Tahoma"/>
              </a:rPr>
              <a:t> </a:t>
            </a:r>
            <a:r>
              <a:rPr sz="2700" spc="-25" dirty="0">
                <a:solidFill>
                  <a:srgbClr val="FFFFFF"/>
                </a:solidFill>
                <a:latin typeface="+mn-lt"/>
                <a:cs typeface="Tahoma"/>
              </a:rPr>
              <a:t>key </a:t>
            </a:r>
            <a:r>
              <a:rPr sz="2700" spc="70" dirty="0">
                <a:solidFill>
                  <a:srgbClr val="FFFFFF"/>
                </a:solidFill>
                <a:latin typeface="+mn-lt"/>
                <a:cs typeface="Tahoma"/>
              </a:rPr>
              <a:t>metrics,</a:t>
            </a:r>
            <a:r>
              <a:rPr sz="2700" spc="-130" dirty="0">
                <a:solidFill>
                  <a:srgbClr val="FFFFFF"/>
                </a:solidFill>
                <a:latin typeface="+mn-lt"/>
                <a:cs typeface="Tahoma"/>
              </a:rPr>
              <a:t> </a:t>
            </a:r>
            <a:r>
              <a:rPr sz="2700" spc="105" dirty="0">
                <a:solidFill>
                  <a:srgbClr val="FFFFFF"/>
                </a:solidFill>
                <a:latin typeface="+mn-lt"/>
                <a:cs typeface="Tahoma"/>
              </a:rPr>
              <a:t>customer</a:t>
            </a:r>
            <a:r>
              <a:rPr sz="2700" spc="-125" dirty="0">
                <a:solidFill>
                  <a:srgbClr val="FFFFFF"/>
                </a:solidFill>
                <a:latin typeface="+mn-lt"/>
                <a:cs typeface="Tahoma"/>
              </a:rPr>
              <a:t> </a:t>
            </a:r>
            <a:r>
              <a:rPr sz="2700" spc="70" dirty="0">
                <a:solidFill>
                  <a:srgbClr val="FFFFFF"/>
                </a:solidFill>
                <a:latin typeface="+mn-lt"/>
                <a:cs typeface="Tahoma"/>
              </a:rPr>
              <a:t>engagement,</a:t>
            </a:r>
            <a:r>
              <a:rPr sz="2700" spc="-125" dirty="0">
                <a:solidFill>
                  <a:srgbClr val="FFFFFF"/>
                </a:solidFill>
                <a:latin typeface="+mn-lt"/>
                <a:cs typeface="Tahoma"/>
              </a:rPr>
              <a:t> </a:t>
            </a:r>
            <a:r>
              <a:rPr sz="2700" spc="105" dirty="0">
                <a:solidFill>
                  <a:srgbClr val="FFFFFF"/>
                </a:solidFill>
                <a:latin typeface="+mn-lt"/>
                <a:cs typeface="Tahoma"/>
              </a:rPr>
              <a:t>and market</a:t>
            </a:r>
            <a:r>
              <a:rPr sz="2700" spc="-135" dirty="0">
                <a:solidFill>
                  <a:srgbClr val="FFFFFF"/>
                </a:solidFill>
                <a:latin typeface="+mn-lt"/>
                <a:cs typeface="Tahoma"/>
              </a:rPr>
              <a:t> </a:t>
            </a:r>
            <a:r>
              <a:rPr sz="2700" spc="110" dirty="0">
                <a:solidFill>
                  <a:srgbClr val="FFFFFF"/>
                </a:solidFill>
                <a:latin typeface="+mn-lt"/>
                <a:cs typeface="Tahoma"/>
              </a:rPr>
              <a:t>trends</a:t>
            </a:r>
            <a:r>
              <a:rPr sz="2700" spc="-135" dirty="0">
                <a:solidFill>
                  <a:srgbClr val="FFFFFF"/>
                </a:solidFill>
                <a:latin typeface="+mn-lt"/>
                <a:cs typeface="Tahoma"/>
              </a:rPr>
              <a:t> </a:t>
            </a:r>
            <a:r>
              <a:rPr sz="2700" spc="75" dirty="0">
                <a:solidFill>
                  <a:srgbClr val="FFFFFF"/>
                </a:solidFill>
                <a:latin typeface="+mn-lt"/>
                <a:cs typeface="Tahoma"/>
              </a:rPr>
              <a:t>that</a:t>
            </a:r>
            <a:r>
              <a:rPr sz="2700" spc="-135" dirty="0">
                <a:solidFill>
                  <a:srgbClr val="FFFFFF"/>
                </a:solidFill>
                <a:latin typeface="+mn-lt"/>
                <a:cs typeface="Tahoma"/>
              </a:rPr>
              <a:t> </a:t>
            </a:r>
            <a:r>
              <a:rPr sz="2700" spc="90" dirty="0">
                <a:solidFill>
                  <a:srgbClr val="FFFFFF"/>
                </a:solidFill>
                <a:latin typeface="+mn-lt"/>
                <a:cs typeface="Tahoma"/>
              </a:rPr>
              <a:t>influence</a:t>
            </a:r>
            <a:r>
              <a:rPr sz="2700" spc="-135" dirty="0">
                <a:solidFill>
                  <a:srgbClr val="FFFFFF"/>
                </a:solidFill>
                <a:latin typeface="+mn-lt"/>
                <a:cs typeface="Tahoma"/>
              </a:rPr>
              <a:t> </a:t>
            </a:r>
            <a:r>
              <a:rPr sz="2700" spc="45" dirty="0">
                <a:solidFill>
                  <a:srgbClr val="FFFFFF"/>
                </a:solidFill>
                <a:latin typeface="+mn-lt"/>
                <a:cs typeface="Tahoma"/>
              </a:rPr>
              <a:t>its</a:t>
            </a:r>
            <a:r>
              <a:rPr lang="en-US" sz="2700" dirty="0">
                <a:latin typeface="+mn-lt"/>
                <a:cs typeface="Tahoma"/>
              </a:rPr>
              <a:t> </a:t>
            </a:r>
            <a:r>
              <a:rPr lang="en-US" sz="2700" spc="75" dirty="0">
                <a:solidFill>
                  <a:srgbClr val="FFFFFF"/>
                </a:solidFill>
                <a:latin typeface="+mn-lt"/>
                <a:cs typeface="Tahoma"/>
              </a:rPr>
              <a:t>Comprehensive analysis </a:t>
            </a:r>
            <a:r>
              <a:rPr sz="2700" spc="75" dirty="0">
                <a:solidFill>
                  <a:srgbClr val="FFFFFF"/>
                </a:solidFill>
                <a:latin typeface="+mn-lt"/>
                <a:cs typeface="Tahoma"/>
              </a:rPr>
              <a:t>growth</a:t>
            </a:r>
            <a:r>
              <a:rPr sz="2700" spc="-130" dirty="0">
                <a:solidFill>
                  <a:srgbClr val="FFFFFF"/>
                </a:solidFill>
                <a:latin typeface="+mn-lt"/>
                <a:cs typeface="Tahoma"/>
              </a:rPr>
              <a:t> </a:t>
            </a:r>
            <a:r>
              <a:rPr sz="2700" spc="130" dirty="0">
                <a:solidFill>
                  <a:srgbClr val="FFFFFF"/>
                </a:solidFill>
                <a:latin typeface="+mn-lt"/>
                <a:cs typeface="Tahoma"/>
              </a:rPr>
              <a:t>and</a:t>
            </a:r>
            <a:r>
              <a:rPr sz="2700" spc="-130" dirty="0">
                <a:solidFill>
                  <a:srgbClr val="FFFFFF"/>
                </a:solidFill>
                <a:latin typeface="+mn-lt"/>
                <a:cs typeface="Tahoma"/>
              </a:rPr>
              <a:t> </a:t>
            </a:r>
            <a:r>
              <a:rPr sz="2700" spc="-10" dirty="0">
                <a:solidFill>
                  <a:srgbClr val="FFFFFF"/>
                </a:solidFill>
                <a:latin typeface="+mn-lt"/>
                <a:cs typeface="Tahoma"/>
              </a:rPr>
              <a:t>success.</a:t>
            </a:r>
            <a:endParaRPr sz="2700" dirty="0">
              <a:latin typeface="+mn-lt"/>
              <a:cs typeface="Tahoma"/>
            </a:endParaRPr>
          </a:p>
        </p:txBody>
      </p:sp>
      <p:sp>
        <p:nvSpPr>
          <p:cNvPr id="13" name="object 13"/>
          <p:cNvSpPr/>
          <p:nvPr/>
        </p:nvSpPr>
        <p:spPr>
          <a:xfrm>
            <a:off x="526652" y="1873250"/>
            <a:ext cx="8623698" cy="72184"/>
          </a:xfrm>
          <a:custGeom>
            <a:avLst/>
            <a:gdLst/>
            <a:ahLst/>
            <a:cxnLst/>
            <a:rect l="l" t="t" r="r" b="b"/>
            <a:pathLst>
              <a:path w="3952875" h="95250">
                <a:moveTo>
                  <a:pt x="3952875" y="0"/>
                </a:moveTo>
                <a:lnTo>
                  <a:pt x="0" y="0"/>
                </a:lnTo>
                <a:lnTo>
                  <a:pt x="0" y="95250"/>
                </a:lnTo>
                <a:lnTo>
                  <a:pt x="3952875" y="95250"/>
                </a:lnTo>
                <a:lnTo>
                  <a:pt x="3952875" y="0"/>
                </a:lnTo>
                <a:close/>
              </a:path>
            </a:pathLst>
          </a:custGeom>
          <a:solidFill>
            <a:srgbClr val="70B1DA"/>
          </a:solidFill>
        </p:spPr>
        <p:txBody>
          <a:bodyPr wrap="square" lIns="0" tIns="0" rIns="0" bIns="0" rtlCol="0"/>
          <a:lstStyle/>
          <a:p>
            <a:endParaRPr/>
          </a:p>
        </p:txBody>
      </p:sp>
      <p:sp>
        <p:nvSpPr>
          <p:cNvPr id="19" name="TextBox 18">
            <a:extLst>
              <a:ext uri="{FF2B5EF4-FFF2-40B4-BE49-F238E27FC236}">
                <a16:creationId xmlns:a16="http://schemas.microsoft.com/office/drawing/2014/main" xmlns="" id="{8C58BC80-79AA-7E45-E2A3-02C2495E474F}"/>
              </a:ext>
            </a:extLst>
          </p:cNvPr>
          <p:cNvSpPr txBox="1"/>
          <p:nvPr/>
        </p:nvSpPr>
        <p:spPr>
          <a:xfrm>
            <a:off x="4121150" y="3558528"/>
            <a:ext cx="13717270" cy="5709255"/>
          </a:xfrm>
          <a:prstGeom prst="rect">
            <a:avLst/>
          </a:prstGeom>
          <a:noFill/>
        </p:spPr>
        <p:txBody>
          <a:bodyPr wrap="square" rtlCol="0">
            <a:spAutoFit/>
          </a:bodyPr>
          <a:lstStyle/>
          <a:p>
            <a:pPr marL="285750" marR="0" indent="-285750">
              <a:lnSpc>
                <a:spcPct val="107000"/>
              </a:lnSpc>
              <a:spcBef>
                <a:spcPts val="0"/>
              </a:spcBef>
              <a:spcAft>
                <a:spcPts val="800"/>
              </a:spcAft>
              <a:buFont typeface="Wingdings" panose="05000000000000000000" pitchFamily="2" charset="2"/>
              <a:buChar char="Ø"/>
            </a:pPr>
            <a:r>
              <a:rPr lang="en-US" sz="22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Identify Trends in Customer Purchasing Behavior:</a:t>
            </a:r>
          </a:p>
          <a:p>
            <a:pPr marL="0" marR="0">
              <a:lnSpc>
                <a:spcPct val="107000"/>
              </a:lnSpc>
              <a:spcBef>
                <a:spcPts val="0"/>
              </a:spcBef>
              <a:spcAft>
                <a:spcPts val="800"/>
              </a:spcAft>
            </a:pPr>
            <a:r>
              <a:rPr lang="en-US" sz="2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Analyze differences in payment values between weekdays and weekends to understand peak shopping periods.</a:t>
            </a:r>
          </a:p>
          <a:p>
            <a:pPr marL="285750" marR="0" indent="-285750">
              <a:lnSpc>
                <a:spcPct val="107000"/>
              </a:lnSpc>
              <a:spcBef>
                <a:spcPts val="0"/>
              </a:spcBef>
              <a:spcAft>
                <a:spcPts val="800"/>
              </a:spcAft>
              <a:buFont typeface="Wingdings" panose="05000000000000000000" pitchFamily="2" charset="2"/>
              <a:buChar char="Ø"/>
            </a:pPr>
            <a:r>
              <a:rPr lang="en-US" sz="22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Evaluate Customer Satisfaction Linked to Payment Methods:</a:t>
            </a:r>
          </a:p>
          <a:p>
            <a:pPr marL="0" marR="0">
              <a:lnSpc>
                <a:spcPct val="107000"/>
              </a:lnSpc>
              <a:spcBef>
                <a:spcPts val="0"/>
              </a:spcBef>
              <a:spcAft>
                <a:spcPts val="800"/>
              </a:spcAft>
            </a:pPr>
            <a:r>
              <a:rPr lang="en-US" sz="2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Determine the correlation between review scores and payment types, particularly focusing on orders paid with credit cards.</a:t>
            </a:r>
          </a:p>
          <a:p>
            <a:pPr marL="285750" marR="0" indent="-285750">
              <a:lnSpc>
                <a:spcPct val="107000"/>
              </a:lnSpc>
              <a:spcBef>
                <a:spcPts val="0"/>
              </a:spcBef>
              <a:spcAft>
                <a:spcPts val="800"/>
              </a:spcAft>
              <a:buFont typeface="Wingdings" panose="05000000000000000000" pitchFamily="2" charset="2"/>
              <a:buChar char="Ø"/>
            </a:pPr>
            <a:r>
              <a:rPr lang="en-US" sz="22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Assess Delivery Performance Across Product Categories:</a:t>
            </a:r>
          </a:p>
          <a:p>
            <a:pPr marL="0" marR="0">
              <a:lnSpc>
                <a:spcPct val="107000"/>
              </a:lnSpc>
              <a:spcBef>
                <a:spcPts val="0"/>
              </a:spcBef>
              <a:spcAft>
                <a:spcPts val="800"/>
              </a:spcAft>
            </a:pPr>
            <a:r>
              <a:rPr lang="en-US" sz="2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Measure the average delivery times for specific product categories, with a focus on the Pet Shop, to evaluate operational efficiency.</a:t>
            </a:r>
          </a:p>
          <a:p>
            <a:pPr marL="285750" marR="0" indent="-285750">
              <a:lnSpc>
                <a:spcPct val="107000"/>
              </a:lnSpc>
              <a:spcBef>
                <a:spcPts val="0"/>
              </a:spcBef>
              <a:spcAft>
                <a:spcPts val="800"/>
              </a:spcAft>
              <a:buFont typeface="Wingdings" panose="05000000000000000000" pitchFamily="2" charset="2"/>
              <a:buChar char="Ø"/>
            </a:pPr>
            <a:r>
              <a:rPr lang="en-US" sz="22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Examine Regional Spending Patterns:</a:t>
            </a:r>
          </a:p>
          <a:p>
            <a:pPr marL="0" marR="0">
              <a:lnSpc>
                <a:spcPct val="107000"/>
              </a:lnSpc>
              <a:spcBef>
                <a:spcPts val="0"/>
              </a:spcBef>
              <a:spcAft>
                <a:spcPts val="800"/>
              </a:spcAft>
            </a:pPr>
            <a:r>
              <a:rPr lang="en-US" sz="2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Investigate spending trends among customers in São Paulo to identify potential areas for targeted marketing efforts.</a:t>
            </a:r>
          </a:p>
          <a:p>
            <a:pPr marL="285750" marR="0" indent="-285750">
              <a:lnSpc>
                <a:spcPct val="107000"/>
              </a:lnSpc>
              <a:spcBef>
                <a:spcPts val="0"/>
              </a:spcBef>
              <a:spcAft>
                <a:spcPts val="800"/>
              </a:spcAft>
              <a:buFont typeface="Wingdings" panose="05000000000000000000" pitchFamily="2" charset="2"/>
              <a:buChar char="Ø"/>
            </a:pPr>
            <a:r>
              <a:rPr lang="en-US" sz="2200" b="1" kern="100" dirty="0">
                <a:solidFill>
                  <a:schemeClr val="accent2">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rPr>
              <a:t>Analyze the Impact of Delivery Timeliness on Customer Reviews:</a:t>
            </a:r>
          </a:p>
          <a:p>
            <a:pPr marL="0" marR="0">
              <a:lnSpc>
                <a:spcPct val="107000"/>
              </a:lnSpc>
              <a:spcBef>
                <a:spcPts val="0"/>
              </a:spcBef>
              <a:spcAft>
                <a:spcPts val="800"/>
              </a:spcAft>
            </a:pPr>
            <a:r>
              <a:rPr lang="en-US" sz="2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Explore the relationship between shipping duration and customer review scores to identify areas for improvement in the logistics process.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062452" y="6675004"/>
            <a:ext cx="3225800" cy="3612515"/>
          </a:xfrm>
          <a:custGeom>
            <a:avLst/>
            <a:gdLst/>
            <a:ahLst/>
            <a:cxnLst/>
            <a:rect l="l" t="t" r="r" b="b"/>
            <a:pathLst>
              <a:path w="3225800" h="3612515">
                <a:moveTo>
                  <a:pt x="3224286" y="0"/>
                </a:moveTo>
                <a:lnTo>
                  <a:pt x="0" y="3225457"/>
                </a:lnTo>
                <a:lnTo>
                  <a:pt x="386694" y="3611994"/>
                </a:lnTo>
                <a:lnTo>
                  <a:pt x="3225507" y="3611994"/>
                </a:lnTo>
                <a:lnTo>
                  <a:pt x="3225507" y="1221"/>
                </a:lnTo>
                <a:lnTo>
                  <a:pt x="3224286" y="0"/>
                </a:lnTo>
                <a:close/>
              </a:path>
            </a:pathLst>
          </a:custGeom>
          <a:solidFill>
            <a:schemeClr val="bg2">
              <a:lumMod val="50000"/>
            </a:schemeClr>
          </a:solidFill>
        </p:spPr>
        <p:txBody>
          <a:bodyPr wrap="square" lIns="0" tIns="0" rIns="0" bIns="0" rtlCol="0"/>
          <a:lstStyle/>
          <a:p>
            <a:endParaRPr/>
          </a:p>
        </p:txBody>
      </p:sp>
      <p:sp>
        <p:nvSpPr>
          <p:cNvPr id="9" name="object 9"/>
          <p:cNvSpPr txBox="1">
            <a:spLocks noGrp="1"/>
          </p:cNvSpPr>
          <p:nvPr>
            <p:ph type="title"/>
          </p:nvPr>
        </p:nvSpPr>
        <p:spPr>
          <a:xfrm>
            <a:off x="1606550" y="730250"/>
            <a:ext cx="11687519" cy="751488"/>
          </a:xfrm>
          <a:prstGeom prst="rect">
            <a:avLst/>
          </a:prstGeom>
        </p:spPr>
        <p:txBody>
          <a:bodyPr vert="horz" wrap="square" lIns="0" tIns="12700" rIns="0" bIns="0" rtlCol="0">
            <a:spAutoFit/>
          </a:bodyPr>
          <a:lstStyle/>
          <a:p>
            <a:pPr marL="12700">
              <a:lnSpc>
                <a:spcPct val="100000"/>
              </a:lnSpc>
              <a:spcBef>
                <a:spcPts val="100"/>
              </a:spcBef>
            </a:pPr>
            <a:r>
              <a:rPr lang="en-US" sz="4800" spc="185" dirty="0"/>
              <a:t>Weekday vs. Weekend Payment Statistics</a:t>
            </a:r>
            <a:endParaRPr sz="4800" dirty="0"/>
          </a:p>
        </p:txBody>
      </p:sp>
      <p:sp>
        <p:nvSpPr>
          <p:cNvPr id="14" name="object 14"/>
          <p:cNvSpPr/>
          <p:nvPr/>
        </p:nvSpPr>
        <p:spPr>
          <a:xfrm flipV="1">
            <a:off x="1682749" y="1523806"/>
            <a:ext cx="11611319" cy="45719"/>
          </a:xfrm>
          <a:custGeom>
            <a:avLst/>
            <a:gdLst/>
            <a:ahLst/>
            <a:cxnLst/>
            <a:rect l="l" t="t" r="r" b="b"/>
            <a:pathLst>
              <a:path w="3952875" h="95250">
                <a:moveTo>
                  <a:pt x="3952875" y="0"/>
                </a:moveTo>
                <a:lnTo>
                  <a:pt x="0" y="0"/>
                </a:lnTo>
                <a:lnTo>
                  <a:pt x="0" y="95250"/>
                </a:lnTo>
                <a:lnTo>
                  <a:pt x="3952875" y="95250"/>
                </a:lnTo>
                <a:lnTo>
                  <a:pt x="3952875" y="0"/>
                </a:lnTo>
                <a:close/>
              </a:path>
            </a:pathLst>
          </a:custGeom>
          <a:solidFill>
            <a:srgbClr val="70B1DA"/>
          </a:solidFill>
        </p:spPr>
        <p:txBody>
          <a:bodyPr wrap="square" lIns="0" tIns="0" rIns="0" bIns="0" rtlCol="0"/>
          <a:lstStyle/>
          <a:p>
            <a:endParaRPr/>
          </a:p>
        </p:txBody>
      </p:sp>
      <p:sp>
        <p:nvSpPr>
          <p:cNvPr id="16" name="object 16"/>
          <p:cNvSpPr/>
          <p:nvPr/>
        </p:nvSpPr>
        <p:spPr>
          <a:xfrm>
            <a:off x="0" y="686052"/>
            <a:ext cx="2930525" cy="5860415"/>
          </a:xfrm>
          <a:custGeom>
            <a:avLst/>
            <a:gdLst/>
            <a:ahLst/>
            <a:cxnLst/>
            <a:rect l="l" t="t" r="r" b="b"/>
            <a:pathLst>
              <a:path w="2930525" h="5860415">
                <a:moveTo>
                  <a:pt x="0" y="0"/>
                </a:moveTo>
                <a:lnTo>
                  <a:pt x="0" y="5860294"/>
                </a:lnTo>
                <a:lnTo>
                  <a:pt x="2930143" y="2929016"/>
                </a:lnTo>
                <a:lnTo>
                  <a:pt x="0" y="0"/>
                </a:lnTo>
                <a:close/>
              </a:path>
            </a:pathLst>
          </a:custGeom>
          <a:solidFill>
            <a:srgbClr val="484C68"/>
          </a:solidFill>
        </p:spPr>
        <p:txBody>
          <a:bodyPr wrap="square" lIns="0" tIns="0" rIns="0" bIns="0" rtlCol="0"/>
          <a:lstStyle/>
          <a:p>
            <a:endParaRPr/>
          </a:p>
        </p:txBody>
      </p:sp>
      <p:sp>
        <p:nvSpPr>
          <p:cNvPr id="18" name="TextBox 17">
            <a:extLst>
              <a:ext uri="{FF2B5EF4-FFF2-40B4-BE49-F238E27FC236}">
                <a16:creationId xmlns:a16="http://schemas.microsoft.com/office/drawing/2014/main" xmlns="" id="{4F9E2369-6BBD-3730-10B4-7B2F3B211863}"/>
              </a:ext>
            </a:extLst>
          </p:cNvPr>
          <p:cNvSpPr txBox="1"/>
          <p:nvPr/>
        </p:nvSpPr>
        <p:spPr>
          <a:xfrm>
            <a:off x="2930525" y="2949247"/>
            <a:ext cx="9039225" cy="4955203"/>
          </a:xfrm>
          <a:prstGeom prst="rect">
            <a:avLst/>
          </a:prstGeom>
          <a:noFill/>
        </p:spPr>
        <p:txBody>
          <a:bodyPr wrap="square" rtlCol="0">
            <a:spAutoFit/>
          </a:bodyPr>
          <a:lstStyle/>
          <a:p>
            <a:r>
              <a:rPr lang="en-US" sz="3200" b="1" i="1" dirty="0">
                <a:solidFill>
                  <a:schemeClr val="bg1"/>
                </a:solidFill>
                <a:latin typeface="+mj-lt"/>
              </a:rPr>
              <a:t>Insight:  Weekend Payments are Higher: </a:t>
            </a:r>
          </a:p>
          <a:p>
            <a:endParaRPr lang="en-US" sz="2800" b="1" i="1" dirty="0">
              <a:solidFill>
                <a:schemeClr val="bg1"/>
              </a:solidFill>
              <a:latin typeface="+mj-lt"/>
            </a:endParaRPr>
          </a:p>
          <a:p>
            <a:pPr algn="l"/>
            <a:r>
              <a:rPr lang="en-US" sz="3200" dirty="0">
                <a:solidFill>
                  <a:schemeClr val="bg1"/>
                </a:solidFill>
                <a:latin typeface="+mj-lt"/>
              </a:rPr>
              <a:t>The analysis of payment statistics reveals that payments tend to be higher during weekends compared to weekdays.</a:t>
            </a:r>
          </a:p>
          <a:p>
            <a:pPr algn="l"/>
            <a:r>
              <a:rPr lang="en-US" sz="3200" dirty="0">
                <a:solidFill>
                  <a:schemeClr val="bg1"/>
                </a:solidFill>
                <a:latin typeface="+mj-lt"/>
              </a:rPr>
              <a:t>This trend might be attributed to more leisure time and online shopping activities over the weekend. Businesses could capitalize on this by running weekend promotions or offering special discounts to further boost sales during this period.</a:t>
            </a:r>
          </a:p>
        </p:txBody>
      </p:sp>
      <p:graphicFrame>
        <p:nvGraphicFramePr>
          <p:cNvPr id="19" name="Chart 18">
            <a:extLst>
              <a:ext uri="{FF2B5EF4-FFF2-40B4-BE49-F238E27FC236}">
                <a16:creationId xmlns:a16="http://schemas.microsoft.com/office/drawing/2014/main" xmlns="" id="{2599CB15-527F-4104-99C2-CBA575B3963A}"/>
              </a:ext>
            </a:extLst>
          </p:cNvPr>
          <p:cNvGraphicFramePr>
            <a:graphicFrameLocks/>
          </p:cNvGraphicFramePr>
          <p:nvPr>
            <p:extLst>
              <p:ext uri="{D42A27DB-BD31-4B8C-83A1-F6EECF244321}">
                <p14:modId xmlns:p14="http://schemas.microsoft.com/office/powerpoint/2010/main" val="4089887359"/>
              </p:ext>
            </p:extLst>
          </p:nvPr>
        </p:nvGraphicFramePr>
        <p:xfrm>
          <a:off x="11588750" y="2637490"/>
          <a:ext cx="6219825" cy="609376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5062452" y="6675004"/>
            <a:ext cx="3225800" cy="3612515"/>
          </a:xfrm>
          <a:custGeom>
            <a:avLst/>
            <a:gdLst/>
            <a:ahLst/>
            <a:cxnLst/>
            <a:rect l="l" t="t" r="r" b="b"/>
            <a:pathLst>
              <a:path w="3225800" h="3612515">
                <a:moveTo>
                  <a:pt x="3224286" y="0"/>
                </a:moveTo>
                <a:lnTo>
                  <a:pt x="0" y="3225457"/>
                </a:lnTo>
                <a:lnTo>
                  <a:pt x="386694" y="3611994"/>
                </a:lnTo>
                <a:lnTo>
                  <a:pt x="3225507" y="3611994"/>
                </a:lnTo>
                <a:lnTo>
                  <a:pt x="3225507" y="1221"/>
                </a:lnTo>
                <a:lnTo>
                  <a:pt x="3224286" y="0"/>
                </a:lnTo>
                <a:close/>
              </a:path>
            </a:pathLst>
          </a:custGeom>
          <a:solidFill>
            <a:schemeClr val="bg2">
              <a:lumMod val="50000"/>
            </a:schemeClr>
          </a:solidFill>
        </p:spPr>
        <p:txBody>
          <a:bodyPr wrap="square" lIns="0" tIns="0" rIns="0" bIns="0" rtlCol="0"/>
          <a:lstStyle/>
          <a:p>
            <a:endParaRPr/>
          </a:p>
        </p:txBody>
      </p:sp>
      <p:sp>
        <p:nvSpPr>
          <p:cNvPr id="9" name="object 9"/>
          <p:cNvSpPr txBox="1">
            <a:spLocks noGrp="1"/>
          </p:cNvSpPr>
          <p:nvPr>
            <p:ph type="title"/>
          </p:nvPr>
        </p:nvSpPr>
        <p:spPr>
          <a:xfrm>
            <a:off x="1454151" y="730250"/>
            <a:ext cx="14859000" cy="628377"/>
          </a:xfrm>
          <a:prstGeom prst="rect">
            <a:avLst/>
          </a:prstGeom>
        </p:spPr>
        <p:txBody>
          <a:bodyPr vert="horz" wrap="square" lIns="0" tIns="12700" rIns="0" bIns="0" rtlCol="0">
            <a:spAutoFit/>
          </a:bodyPr>
          <a:lstStyle/>
          <a:p>
            <a:pPr marL="12700">
              <a:lnSpc>
                <a:spcPct val="100000"/>
              </a:lnSpc>
              <a:spcBef>
                <a:spcPts val="100"/>
              </a:spcBef>
            </a:pPr>
            <a:r>
              <a:rPr lang="en-US" sz="4000" spc="185" dirty="0"/>
              <a:t>Orders with Review Score 5 and Payment Type as Credit Card</a:t>
            </a:r>
            <a:endParaRPr sz="4000" dirty="0"/>
          </a:p>
        </p:txBody>
      </p:sp>
      <p:sp>
        <p:nvSpPr>
          <p:cNvPr id="14" name="object 14"/>
          <p:cNvSpPr/>
          <p:nvPr/>
        </p:nvSpPr>
        <p:spPr>
          <a:xfrm flipV="1">
            <a:off x="1606549" y="1523804"/>
            <a:ext cx="14554201" cy="45719"/>
          </a:xfrm>
          <a:custGeom>
            <a:avLst/>
            <a:gdLst/>
            <a:ahLst/>
            <a:cxnLst/>
            <a:rect l="l" t="t" r="r" b="b"/>
            <a:pathLst>
              <a:path w="3952875" h="95250">
                <a:moveTo>
                  <a:pt x="3952875" y="0"/>
                </a:moveTo>
                <a:lnTo>
                  <a:pt x="0" y="0"/>
                </a:lnTo>
                <a:lnTo>
                  <a:pt x="0" y="95250"/>
                </a:lnTo>
                <a:lnTo>
                  <a:pt x="3952875" y="95250"/>
                </a:lnTo>
                <a:lnTo>
                  <a:pt x="3952875" y="0"/>
                </a:lnTo>
                <a:close/>
              </a:path>
            </a:pathLst>
          </a:custGeom>
          <a:solidFill>
            <a:srgbClr val="70B1DA"/>
          </a:solidFill>
        </p:spPr>
        <p:txBody>
          <a:bodyPr wrap="square" lIns="0" tIns="0" rIns="0" bIns="0" rtlCol="0"/>
          <a:lstStyle/>
          <a:p>
            <a:endParaRPr/>
          </a:p>
        </p:txBody>
      </p:sp>
      <p:sp>
        <p:nvSpPr>
          <p:cNvPr id="16" name="object 16"/>
          <p:cNvSpPr/>
          <p:nvPr/>
        </p:nvSpPr>
        <p:spPr>
          <a:xfrm>
            <a:off x="0" y="686052"/>
            <a:ext cx="2930525" cy="5860415"/>
          </a:xfrm>
          <a:custGeom>
            <a:avLst/>
            <a:gdLst/>
            <a:ahLst/>
            <a:cxnLst/>
            <a:rect l="l" t="t" r="r" b="b"/>
            <a:pathLst>
              <a:path w="2930525" h="5860415">
                <a:moveTo>
                  <a:pt x="0" y="0"/>
                </a:moveTo>
                <a:lnTo>
                  <a:pt x="0" y="5860294"/>
                </a:lnTo>
                <a:lnTo>
                  <a:pt x="2930143" y="2929016"/>
                </a:lnTo>
                <a:lnTo>
                  <a:pt x="0" y="0"/>
                </a:lnTo>
                <a:close/>
              </a:path>
            </a:pathLst>
          </a:custGeom>
          <a:solidFill>
            <a:srgbClr val="484C68"/>
          </a:solidFill>
        </p:spPr>
        <p:txBody>
          <a:bodyPr wrap="square" lIns="0" tIns="0" rIns="0" bIns="0" rtlCol="0"/>
          <a:lstStyle/>
          <a:p>
            <a:endParaRPr/>
          </a:p>
        </p:txBody>
      </p:sp>
      <p:sp>
        <p:nvSpPr>
          <p:cNvPr id="18" name="TextBox 17">
            <a:extLst>
              <a:ext uri="{FF2B5EF4-FFF2-40B4-BE49-F238E27FC236}">
                <a16:creationId xmlns:a16="http://schemas.microsoft.com/office/drawing/2014/main" xmlns="" id="{4F9E2369-6BBD-3730-10B4-7B2F3B211863}"/>
              </a:ext>
            </a:extLst>
          </p:cNvPr>
          <p:cNvSpPr txBox="1"/>
          <p:nvPr/>
        </p:nvSpPr>
        <p:spPr>
          <a:xfrm>
            <a:off x="2930525" y="2949247"/>
            <a:ext cx="8734425" cy="5139869"/>
          </a:xfrm>
          <a:prstGeom prst="rect">
            <a:avLst/>
          </a:prstGeom>
          <a:noFill/>
        </p:spPr>
        <p:txBody>
          <a:bodyPr wrap="square" rtlCol="0">
            <a:spAutoFit/>
          </a:bodyPr>
          <a:lstStyle/>
          <a:p>
            <a:r>
              <a:rPr lang="en-US" sz="3600" b="1" i="1" dirty="0">
                <a:solidFill>
                  <a:schemeClr val="bg1"/>
                </a:solidFill>
                <a:latin typeface="+mj-lt"/>
              </a:rPr>
              <a:t>Insight: High Satisfaction with Credit Card Payments:</a:t>
            </a:r>
          </a:p>
          <a:p>
            <a:r>
              <a:rPr lang="en-US" sz="3200" dirty="0">
                <a:solidFill>
                  <a:schemeClr val="bg1"/>
                </a:solidFill>
                <a:latin typeface="+mj-lt"/>
              </a:rPr>
              <a:t>A significant number of orders with a perfect review score of 5 were made using credit cards. This could indicate that customers who use credit cards are generally more satisfied with their purchases. Enhancing the checkout experience for credit card users or offering rewards for credit card payments could potentially increase customer satisfaction and loyalty.</a:t>
            </a:r>
          </a:p>
        </p:txBody>
      </p:sp>
      <p:graphicFrame>
        <p:nvGraphicFramePr>
          <p:cNvPr id="2" name="Chart 1">
            <a:extLst>
              <a:ext uri="{FF2B5EF4-FFF2-40B4-BE49-F238E27FC236}">
                <a16:creationId xmlns:a16="http://schemas.microsoft.com/office/drawing/2014/main" xmlns="" id="{199ADCC0-E0CC-4E1C-B4B3-AADDF8F2CCB6}"/>
              </a:ext>
            </a:extLst>
          </p:cNvPr>
          <p:cNvGraphicFramePr>
            <a:graphicFrameLocks/>
          </p:cNvGraphicFramePr>
          <p:nvPr>
            <p:extLst>
              <p:ext uri="{D42A27DB-BD31-4B8C-83A1-F6EECF244321}">
                <p14:modId xmlns:p14="http://schemas.microsoft.com/office/powerpoint/2010/main" val="3456741463"/>
              </p:ext>
            </p:extLst>
          </p:nvPr>
        </p:nvGraphicFramePr>
        <p:xfrm>
          <a:off x="11207750" y="2242502"/>
          <a:ext cx="6553218" cy="581469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96239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65" y="3075927"/>
                </a:lnTo>
                <a:lnTo>
                  <a:pt x="5647207" y="504634"/>
                </a:lnTo>
                <a:lnTo>
                  <a:pt x="5647207" y="0"/>
                </a:lnTo>
                <a:close/>
              </a:path>
            </a:pathLst>
          </a:custGeom>
          <a:solidFill>
            <a:schemeClr val="bg2">
              <a:lumMod val="25000"/>
            </a:schemeClr>
          </a:solidFill>
        </p:spPr>
        <p:txBody>
          <a:bodyPr wrap="square" lIns="0" tIns="0" rIns="0" bIns="0" rtlCol="0"/>
          <a:lstStyle/>
          <a:p>
            <a:endParaRPr/>
          </a:p>
        </p:txBody>
      </p:sp>
      <p:sp>
        <p:nvSpPr>
          <p:cNvPr id="5" name="object 5"/>
          <p:cNvSpPr/>
          <p:nvPr/>
        </p:nvSpPr>
        <p:spPr>
          <a:xfrm>
            <a:off x="15062452" y="6675004"/>
            <a:ext cx="3225800" cy="3612515"/>
          </a:xfrm>
          <a:custGeom>
            <a:avLst/>
            <a:gdLst/>
            <a:ahLst/>
            <a:cxnLst/>
            <a:rect l="l" t="t" r="r" b="b"/>
            <a:pathLst>
              <a:path w="3225800" h="3612515">
                <a:moveTo>
                  <a:pt x="3224286" y="0"/>
                </a:moveTo>
                <a:lnTo>
                  <a:pt x="0" y="3225457"/>
                </a:lnTo>
                <a:lnTo>
                  <a:pt x="386694" y="3611994"/>
                </a:lnTo>
                <a:lnTo>
                  <a:pt x="3225507" y="3611994"/>
                </a:lnTo>
                <a:lnTo>
                  <a:pt x="3225507" y="1221"/>
                </a:lnTo>
                <a:lnTo>
                  <a:pt x="3224286" y="0"/>
                </a:lnTo>
                <a:close/>
              </a:path>
            </a:pathLst>
          </a:custGeom>
          <a:solidFill>
            <a:schemeClr val="bg1">
              <a:lumMod val="50000"/>
            </a:schemeClr>
          </a:solidFill>
        </p:spPr>
        <p:txBody>
          <a:bodyPr wrap="square" lIns="0" tIns="0" rIns="0" bIns="0" rtlCol="0"/>
          <a:lstStyle/>
          <a:p>
            <a:endParaRPr/>
          </a:p>
        </p:txBody>
      </p:sp>
      <p:grpSp>
        <p:nvGrpSpPr>
          <p:cNvPr id="13" name="object 13"/>
          <p:cNvGrpSpPr/>
          <p:nvPr/>
        </p:nvGrpSpPr>
        <p:grpSpPr>
          <a:xfrm>
            <a:off x="0" y="686052"/>
            <a:ext cx="3863975" cy="9601200"/>
            <a:chOff x="0" y="686052"/>
            <a:chExt cx="3863975" cy="9601200"/>
          </a:xfrm>
        </p:grpSpPr>
        <p:sp>
          <p:nvSpPr>
            <p:cNvPr id="14" name="object 14"/>
            <p:cNvSpPr/>
            <p:nvPr/>
          </p:nvSpPr>
          <p:spPr>
            <a:xfrm>
              <a:off x="0" y="686052"/>
              <a:ext cx="2930525" cy="5860415"/>
            </a:xfrm>
            <a:custGeom>
              <a:avLst/>
              <a:gdLst/>
              <a:ahLst/>
              <a:cxnLst/>
              <a:rect l="l" t="t" r="r" b="b"/>
              <a:pathLst>
                <a:path w="2930525" h="5860415">
                  <a:moveTo>
                    <a:pt x="0" y="0"/>
                  </a:moveTo>
                  <a:lnTo>
                    <a:pt x="0" y="5860294"/>
                  </a:lnTo>
                  <a:lnTo>
                    <a:pt x="2930143" y="2929016"/>
                  </a:lnTo>
                  <a:lnTo>
                    <a:pt x="0" y="0"/>
                  </a:lnTo>
                  <a:close/>
                </a:path>
              </a:pathLst>
            </a:custGeom>
            <a:solidFill>
              <a:srgbClr val="484C68"/>
            </a:solidFill>
          </p:spPr>
          <p:txBody>
            <a:bodyPr wrap="square" lIns="0" tIns="0" rIns="0" bIns="0" rtlCol="0"/>
            <a:lstStyle/>
            <a:p>
              <a:endParaRPr/>
            </a:p>
          </p:txBody>
        </p:sp>
        <p:sp>
          <p:nvSpPr>
            <p:cNvPr id="15" name="object 15"/>
            <p:cNvSpPr/>
            <p:nvPr/>
          </p:nvSpPr>
          <p:spPr>
            <a:xfrm>
              <a:off x="0" y="6216955"/>
              <a:ext cx="3863975" cy="4070350"/>
            </a:xfrm>
            <a:custGeom>
              <a:avLst/>
              <a:gdLst/>
              <a:ahLst/>
              <a:cxnLst/>
              <a:rect l="l" t="t" r="r" b="b"/>
              <a:pathLst>
                <a:path w="3863975" h="4070350">
                  <a:moveTo>
                    <a:pt x="639648" y="0"/>
                  </a:moveTo>
                  <a:lnTo>
                    <a:pt x="0" y="639648"/>
                  </a:lnTo>
                  <a:lnTo>
                    <a:pt x="0" y="4070043"/>
                  </a:lnTo>
                  <a:lnTo>
                    <a:pt x="3018030" y="4070043"/>
                  </a:lnTo>
                  <a:lnTo>
                    <a:pt x="3863860" y="3224213"/>
                  </a:lnTo>
                  <a:lnTo>
                    <a:pt x="639648" y="0"/>
                  </a:lnTo>
                  <a:close/>
                </a:path>
              </a:pathLst>
            </a:custGeom>
            <a:solidFill>
              <a:srgbClr val="70B1DA"/>
            </a:solidFill>
          </p:spPr>
          <p:txBody>
            <a:bodyPr wrap="square" lIns="0" tIns="0" rIns="0" bIns="0" rtlCol="0"/>
            <a:lstStyle/>
            <a:p>
              <a:endParaRPr/>
            </a:p>
          </p:txBody>
        </p:sp>
      </p:grpSp>
      <p:sp>
        <p:nvSpPr>
          <p:cNvPr id="18" name="object 9">
            <a:extLst>
              <a:ext uri="{FF2B5EF4-FFF2-40B4-BE49-F238E27FC236}">
                <a16:creationId xmlns:a16="http://schemas.microsoft.com/office/drawing/2014/main" xmlns="" id="{40A316B0-38F5-781C-5FBA-EADFD2C87A40}"/>
              </a:ext>
            </a:extLst>
          </p:cNvPr>
          <p:cNvSpPr txBox="1">
            <a:spLocks noGrp="1"/>
          </p:cNvSpPr>
          <p:nvPr>
            <p:ph type="title"/>
          </p:nvPr>
        </p:nvSpPr>
        <p:spPr>
          <a:xfrm>
            <a:off x="1454151" y="730250"/>
            <a:ext cx="14859000" cy="628377"/>
          </a:xfrm>
          <a:prstGeom prst="rect">
            <a:avLst/>
          </a:prstGeom>
        </p:spPr>
        <p:txBody>
          <a:bodyPr vert="horz" wrap="square" lIns="0" tIns="12700" rIns="0" bIns="0" rtlCol="0">
            <a:spAutoFit/>
          </a:bodyPr>
          <a:lstStyle/>
          <a:p>
            <a:pPr marL="12700">
              <a:lnSpc>
                <a:spcPct val="100000"/>
              </a:lnSpc>
              <a:spcBef>
                <a:spcPts val="100"/>
              </a:spcBef>
            </a:pPr>
            <a:r>
              <a:rPr lang="en-US" sz="4000" spc="185" dirty="0"/>
              <a:t>Average Number of Days Taken for Order Delivery (Pet Shop)</a:t>
            </a:r>
            <a:endParaRPr sz="4000" dirty="0"/>
          </a:p>
        </p:txBody>
      </p:sp>
      <p:sp>
        <p:nvSpPr>
          <p:cNvPr id="19" name="object 14">
            <a:extLst>
              <a:ext uri="{FF2B5EF4-FFF2-40B4-BE49-F238E27FC236}">
                <a16:creationId xmlns:a16="http://schemas.microsoft.com/office/drawing/2014/main" xmlns="" id="{E67814DB-64A6-DD02-C4B6-12BC5F4B0F86}"/>
              </a:ext>
            </a:extLst>
          </p:cNvPr>
          <p:cNvSpPr/>
          <p:nvPr/>
        </p:nvSpPr>
        <p:spPr>
          <a:xfrm flipV="1">
            <a:off x="1606549" y="1523804"/>
            <a:ext cx="14554201" cy="45719"/>
          </a:xfrm>
          <a:custGeom>
            <a:avLst/>
            <a:gdLst/>
            <a:ahLst/>
            <a:cxnLst/>
            <a:rect l="l" t="t" r="r" b="b"/>
            <a:pathLst>
              <a:path w="3952875" h="95250">
                <a:moveTo>
                  <a:pt x="3952875" y="0"/>
                </a:moveTo>
                <a:lnTo>
                  <a:pt x="0" y="0"/>
                </a:lnTo>
                <a:lnTo>
                  <a:pt x="0" y="95250"/>
                </a:lnTo>
                <a:lnTo>
                  <a:pt x="3952875" y="95250"/>
                </a:lnTo>
                <a:lnTo>
                  <a:pt x="3952875" y="0"/>
                </a:lnTo>
                <a:close/>
              </a:path>
            </a:pathLst>
          </a:custGeom>
          <a:solidFill>
            <a:srgbClr val="70B1DA"/>
          </a:solidFill>
        </p:spPr>
        <p:txBody>
          <a:bodyPr wrap="square" lIns="0" tIns="0" rIns="0" bIns="0" rtlCol="0"/>
          <a:lstStyle/>
          <a:p>
            <a:endParaRPr/>
          </a:p>
        </p:txBody>
      </p:sp>
      <p:sp>
        <p:nvSpPr>
          <p:cNvPr id="20" name="TextBox 19">
            <a:extLst>
              <a:ext uri="{FF2B5EF4-FFF2-40B4-BE49-F238E27FC236}">
                <a16:creationId xmlns:a16="http://schemas.microsoft.com/office/drawing/2014/main" xmlns="" id="{CD134368-4C4D-7A30-566B-CEF2025DFA4D}"/>
              </a:ext>
            </a:extLst>
          </p:cNvPr>
          <p:cNvSpPr txBox="1"/>
          <p:nvPr/>
        </p:nvSpPr>
        <p:spPr>
          <a:xfrm>
            <a:off x="2888642" y="2863850"/>
            <a:ext cx="8305800" cy="4955203"/>
          </a:xfrm>
          <a:prstGeom prst="rect">
            <a:avLst/>
          </a:prstGeom>
          <a:noFill/>
        </p:spPr>
        <p:txBody>
          <a:bodyPr wrap="square" rtlCol="0">
            <a:spAutoFit/>
          </a:bodyPr>
          <a:lstStyle/>
          <a:p>
            <a:r>
              <a:rPr lang="en-US" sz="3200" b="1" i="1" dirty="0">
                <a:solidFill>
                  <a:schemeClr val="bg1"/>
                </a:solidFill>
                <a:latin typeface="+mj-lt"/>
              </a:rPr>
              <a:t>Insight:  Timely Delivery for Pet Shop Products: </a:t>
            </a:r>
          </a:p>
          <a:p>
            <a:endParaRPr lang="en-US" sz="2800" b="1" i="1" dirty="0">
              <a:solidFill>
                <a:schemeClr val="bg1"/>
              </a:solidFill>
              <a:latin typeface="+mj-lt"/>
            </a:endParaRPr>
          </a:p>
          <a:p>
            <a:pPr algn="l"/>
            <a:r>
              <a:rPr lang="en-US" sz="3200" dirty="0">
                <a:solidFill>
                  <a:schemeClr val="bg1"/>
                </a:solidFill>
                <a:latin typeface="+mj-lt"/>
              </a:rPr>
              <a:t>The average number of days taken to deliver orders in the Pet Shop category is relatively low, suggesting efficient logistics in this sector. Maintaining or even improving this delivery efficiency could reinforce customer trust, especially since timely delivery is crucial for pet-related products, which may often be time-sensitive.</a:t>
            </a:r>
          </a:p>
        </p:txBody>
      </p:sp>
      <p:graphicFrame>
        <p:nvGraphicFramePr>
          <p:cNvPr id="21" name="Chart 20">
            <a:extLst>
              <a:ext uri="{FF2B5EF4-FFF2-40B4-BE49-F238E27FC236}">
                <a16:creationId xmlns:a16="http://schemas.microsoft.com/office/drawing/2014/main" xmlns="" id="{B15EE978-389B-93FA-4340-36C86154EF9D}"/>
              </a:ext>
            </a:extLst>
          </p:cNvPr>
          <p:cNvGraphicFramePr>
            <a:graphicFrameLocks/>
          </p:cNvGraphicFramePr>
          <p:nvPr>
            <p:extLst>
              <p:ext uri="{D42A27DB-BD31-4B8C-83A1-F6EECF244321}">
                <p14:modId xmlns:p14="http://schemas.microsoft.com/office/powerpoint/2010/main" val="2090353802"/>
              </p:ext>
            </p:extLst>
          </p:nvPr>
        </p:nvGraphicFramePr>
        <p:xfrm>
          <a:off x="11194442" y="2840329"/>
          <a:ext cx="6824318" cy="6195721"/>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2640780" y="12"/>
            <a:ext cx="5647690" cy="4629150"/>
          </a:xfrm>
          <a:custGeom>
            <a:avLst/>
            <a:gdLst/>
            <a:ahLst/>
            <a:cxnLst/>
            <a:rect l="l" t="t" r="r" b="b"/>
            <a:pathLst>
              <a:path w="5647690" h="4629150">
                <a:moveTo>
                  <a:pt x="5567083" y="2890278"/>
                </a:moveTo>
                <a:lnTo>
                  <a:pt x="4936274" y="2257488"/>
                </a:lnTo>
                <a:lnTo>
                  <a:pt x="3196755" y="3995801"/>
                </a:lnTo>
                <a:lnTo>
                  <a:pt x="3827437" y="4628591"/>
                </a:lnTo>
                <a:lnTo>
                  <a:pt x="5567083" y="2890278"/>
                </a:lnTo>
                <a:close/>
              </a:path>
              <a:path w="5647690" h="4629150">
                <a:moveTo>
                  <a:pt x="5647207" y="0"/>
                </a:moveTo>
                <a:lnTo>
                  <a:pt x="0" y="0"/>
                </a:lnTo>
                <a:lnTo>
                  <a:pt x="3075965" y="3075927"/>
                </a:lnTo>
                <a:lnTo>
                  <a:pt x="5647207" y="504634"/>
                </a:lnTo>
                <a:lnTo>
                  <a:pt x="5647207" y="0"/>
                </a:lnTo>
                <a:close/>
              </a:path>
            </a:pathLst>
          </a:custGeom>
          <a:solidFill>
            <a:schemeClr val="bg2">
              <a:lumMod val="25000"/>
            </a:schemeClr>
          </a:solidFill>
        </p:spPr>
        <p:txBody>
          <a:bodyPr wrap="square" lIns="0" tIns="0" rIns="0" bIns="0" rtlCol="0"/>
          <a:lstStyle/>
          <a:p>
            <a:endParaRPr/>
          </a:p>
        </p:txBody>
      </p:sp>
      <p:sp>
        <p:nvSpPr>
          <p:cNvPr id="5" name="object 5"/>
          <p:cNvSpPr/>
          <p:nvPr/>
        </p:nvSpPr>
        <p:spPr>
          <a:xfrm>
            <a:off x="15062452" y="6675004"/>
            <a:ext cx="3225800" cy="3612515"/>
          </a:xfrm>
          <a:custGeom>
            <a:avLst/>
            <a:gdLst/>
            <a:ahLst/>
            <a:cxnLst/>
            <a:rect l="l" t="t" r="r" b="b"/>
            <a:pathLst>
              <a:path w="3225800" h="3612515">
                <a:moveTo>
                  <a:pt x="3224286" y="0"/>
                </a:moveTo>
                <a:lnTo>
                  <a:pt x="0" y="3225457"/>
                </a:lnTo>
                <a:lnTo>
                  <a:pt x="386694" y="3611994"/>
                </a:lnTo>
                <a:lnTo>
                  <a:pt x="3225507" y="3611994"/>
                </a:lnTo>
                <a:lnTo>
                  <a:pt x="3225507" y="1221"/>
                </a:lnTo>
                <a:lnTo>
                  <a:pt x="3224286" y="0"/>
                </a:lnTo>
                <a:close/>
              </a:path>
            </a:pathLst>
          </a:custGeom>
          <a:solidFill>
            <a:schemeClr val="bg1">
              <a:lumMod val="50000"/>
            </a:schemeClr>
          </a:solidFill>
        </p:spPr>
        <p:txBody>
          <a:bodyPr wrap="square" lIns="0" tIns="0" rIns="0" bIns="0" rtlCol="0"/>
          <a:lstStyle/>
          <a:p>
            <a:endParaRPr/>
          </a:p>
        </p:txBody>
      </p:sp>
      <p:grpSp>
        <p:nvGrpSpPr>
          <p:cNvPr id="13" name="object 13"/>
          <p:cNvGrpSpPr/>
          <p:nvPr/>
        </p:nvGrpSpPr>
        <p:grpSpPr>
          <a:xfrm>
            <a:off x="0" y="686052"/>
            <a:ext cx="3863975" cy="9601200"/>
            <a:chOff x="0" y="686052"/>
            <a:chExt cx="3863975" cy="9601200"/>
          </a:xfrm>
        </p:grpSpPr>
        <p:sp>
          <p:nvSpPr>
            <p:cNvPr id="14" name="object 14"/>
            <p:cNvSpPr/>
            <p:nvPr/>
          </p:nvSpPr>
          <p:spPr>
            <a:xfrm>
              <a:off x="0" y="686052"/>
              <a:ext cx="2930525" cy="5860415"/>
            </a:xfrm>
            <a:custGeom>
              <a:avLst/>
              <a:gdLst/>
              <a:ahLst/>
              <a:cxnLst/>
              <a:rect l="l" t="t" r="r" b="b"/>
              <a:pathLst>
                <a:path w="2930525" h="5860415">
                  <a:moveTo>
                    <a:pt x="0" y="0"/>
                  </a:moveTo>
                  <a:lnTo>
                    <a:pt x="0" y="5860294"/>
                  </a:lnTo>
                  <a:lnTo>
                    <a:pt x="2930143" y="2929016"/>
                  </a:lnTo>
                  <a:lnTo>
                    <a:pt x="0" y="0"/>
                  </a:lnTo>
                  <a:close/>
                </a:path>
              </a:pathLst>
            </a:custGeom>
            <a:solidFill>
              <a:srgbClr val="484C68"/>
            </a:solidFill>
          </p:spPr>
          <p:txBody>
            <a:bodyPr wrap="square" lIns="0" tIns="0" rIns="0" bIns="0" rtlCol="0"/>
            <a:lstStyle/>
            <a:p>
              <a:endParaRPr/>
            </a:p>
          </p:txBody>
        </p:sp>
        <p:sp>
          <p:nvSpPr>
            <p:cNvPr id="15" name="object 15"/>
            <p:cNvSpPr/>
            <p:nvPr/>
          </p:nvSpPr>
          <p:spPr>
            <a:xfrm>
              <a:off x="0" y="6216955"/>
              <a:ext cx="3863975" cy="4070350"/>
            </a:xfrm>
            <a:custGeom>
              <a:avLst/>
              <a:gdLst/>
              <a:ahLst/>
              <a:cxnLst/>
              <a:rect l="l" t="t" r="r" b="b"/>
              <a:pathLst>
                <a:path w="3863975" h="4070350">
                  <a:moveTo>
                    <a:pt x="639648" y="0"/>
                  </a:moveTo>
                  <a:lnTo>
                    <a:pt x="0" y="639648"/>
                  </a:lnTo>
                  <a:lnTo>
                    <a:pt x="0" y="4070043"/>
                  </a:lnTo>
                  <a:lnTo>
                    <a:pt x="3018030" y="4070043"/>
                  </a:lnTo>
                  <a:lnTo>
                    <a:pt x="3863860" y="3224213"/>
                  </a:lnTo>
                  <a:lnTo>
                    <a:pt x="639648" y="0"/>
                  </a:lnTo>
                  <a:close/>
                </a:path>
              </a:pathLst>
            </a:custGeom>
            <a:solidFill>
              <a:srgbClr val="70B1DA"/>
            </a:solidFill>
          </p:spPr>
          <p:txBody>
            <a:bodyPr wrap="square" lIns="0" tIns="0" rIns="0" bIns="0" rtlCol="0"/>
            <a:lstStyle/>
            <a:p>
              <a:endParaRPr/>
            </a:p>
          </p:txBody>
        </p:sp>
      </p:grpSp>
      <p:sp>
        <p:nvSpPr>
          <p:cNvPr id="18" name="object 9">
            <a:extLst>
              <a:ext uri="{FF2B5EF4-FFF2-40B4-BE49-F238E27FC236}">
                <a16:creationId xmlns:a16="http://schemas.microsoft.com/office/drawing/2014/main" xmlns="" id="{40A316B0-38F5-781C-5FBA-EADFD2C87A40}"/>
              </a:ext>
            </a:extLst>
          </p:cNvPr>
          <p:cNvSpPr txBox="1">
            <a:spLocks noGrp="1"/>
          </p:cNvSpPr>
          <p:nvPr>
            <p:ph type="title"/>
          </p:nvPr>
        </p:nvSpPr>
        <p:spPr>
          <a:xfrm>
            <a:off x="1606551" y="773028"/>
            <a:ext cx="14173199" cy="566822"/>
          </a:xfrm>
          <a:prstGeom prst="rect">
            <a:avLst/>
          </a:prstGeom>
        </p:spPr>
        <p:txBody>
          <a:bodyPr vert="horz" wrap="square" lIns="0" tIns="12700" rIns="0" bIns="0" rtlCol="0">
            <a:spAutoFit/>
          </a:bodyPr>
          <a:lstStyle/>
          <a:p>
            <a:pPr marL="12700">
              <a:lnSpc>
                <a:spcPct val="100000"/>
              </a:lnSpc>
              <a:spcBef>
                <a:spcPts val="100"/>
              </a:spcBef>
            </a:pPr>
            <a:r>
              <a:rPr lang="en-US" sz="3600" spc="185" dirty="0"/>
              <a:t>Average Price and Payment Values from Customers in São Paulo</a:t>
            </a:r>
            <a:endParaRPr sz="3600" dirty="0"/>
          </a:p>
        </p:txBody>
      </p:sp>
      <p:sp>
        <p:nvSpPr>
          <p:cNvPr id="19" name="object 14">
            <a:extLst>
              <a:ext uri="{FF2B5EF4-FFF2-40B4-BE49-F238E27FC236}">
                <a16:creationId xmlns:a16="http://schemas.microsoft.com/office/drawing/2014/main" xmlns="" id="{E67814DB-64A6-DD02-C4B6-12BC5F4B0F86}"/>
              </a:ext>
            </a:extLst>
          </p:cNvPr>
          <p:cNvSpPr/>
          <p:nvPr/>
        </p:nvSpPr>
        <p:spPr>
          <a:xfrm>
            <a:off x="1606549" y="1416050"/>
            <a:ext cx="13944601" cy="45719"/>
          </a:xfrm>
          <a:custGeom>
            <a:avLst/>
            <a:gdLst/>
            <a:ahLst/>
            <a:cxnLst/>
            <a:rect l="l" t="t" r="r" b="b"/>
            <a:pathLst>
              <a:path w="3952875" h="95250">
                <a:moveTo>
                  <a:pt x="3952875" y="0"/>
                </a:moveTo>
                <a:lnTo>
                  <a:pt x="0" y="0"/>
                </a:lnTo>
                <a:lnTo>
                  <a:pt x="0" y="95250"/>
                </a:lnTo>
                <a:lnTo>
                  <a:pt x="3952875" y="95250"/>
                </a:lnTo>
                <a:lnTo>
                  <a:pt x="3952875" y="0"/>
                </a:lnTo>
                <a:close/>
              </a:path>
            </a:pathLst>
          </a:custGeom>
          <a:solidFill>
            <a:srgbClr val="70B1DA"/>
          </a:solidFill>
        </p:spPr>
        <p:txBody>
          <a:bodyPr wrap="square" lIns="0" tIns="0" rIns="0" bIns="0" rtlCol="0"/>
          <a:lstStyle/>
          <a:p>
            <a:endParaRPr/>
          </a:p>
        </p:txBody>
      </p:sp>
      <p:sp>
        <p:nvSpPr>
          <p:cNvPr id="20" name="TextBox 19">
            <a:extLst>
              <a:ext uri="{FF2B5EF4-FFF2-40B4-BE49-F238E27FC236}">
                <a16:creationId xmlns:a16="http://schemas.microsoft.com/office/drawing/2014/main" xmlns="" id="{CD134368-4C4D-7A30-566B-CEF2025DFA4D}"/>
              </a:ext>
            </a:extLst>
          </p:cNvPr>
          <p:cNvSpPr txBox="1"/>
          <p:nvPr/>
        </p:nvSpPr>
        <p:spPr>
          <a:xfrm>
            <a:off x="2888642" y="2863850"/>
            <a:ext cx="8305800" cy="4462760"/>
          </a:xfrm>
          <a:prstGeom prst="rect">
            <a:avLst/>
          </a:prstGeom>
          <a:noFill/>
        </p:spPr>
        <p:txBody>
          <a:bodyPr wrap="square" rtlCol="0">
            <a:spAutoFit/>
          </a:bodyPr>
          <a:lstStyle/>
          <a:p>
            <a:r>
              <a:rPr lang="en-US" sz="3200" b="1" i="1" dirty="0">
                <a:solidFill>
                  <a:schemeClr val="bg1"/>
                </a:solidFill>
                <a:latin typeface="+mj-lt"/>
              </a:rPr>
              <a:t>Insight:  High Spending in São Paulo: </a:t>
            </a:r>
          </a:p>
          <a:p>
            <a:endParaRPr lang="en-US" sz="2800" b="1" i="1" dirty="0">
              <a:solidFill>
                <a:schemeClr val="bg1"/>
              </a:solidFill>
              <a:latin typeface="+mj-lt"/>
            </a:endParaRPr>
          </a:p>
          <a:p>
            <a:pPr algn="l"/>
            <a:r>
              <a:rPr lang="en-US" sz="3200" dirty="0">
                <a:solidFill>
                  <a:schemeClr val="bg1"/>
                </a:solidFill>
                <a:latin typeface="+mj-lt"/>
              </a:rPr>
              <a:t>Customers in São Paulo tend to spend more on average compared to other regions. This higher spending could be due to the economic profile of the city or the availability of a wider range of products and services. Targeted marketing campaigns and localized promotions could be effective in further driving sales in this region.</a:t>
            </a:r>
          </a:p>
        </p:txBody>
      </p:sp>
      <p:graphicFrame>
        <p:nvGraphicFramePr>
          <p:cNvPr id="2" name="Chart 1">
            <a:extLst>
              <a:ext uri="{FF2B5EF4-FFF2-40B4-BE49-F238E27FC236}">
                <a16:creationId xmlns:a16="http://schemas.microsoft.com/office/drawing/2014/main" xmlns="" id="{18F6A69F-DA3D-4D32-B2C8-2D6F8B6ACBF2}"/>
              </a:ext>
            </a:extLst>
          </p:cNvPr>
          <p:cNvGraphicFramePr>
            <a:graphicFrameLocks/>
          </p:cNvGraphicFramePr>
          <p:nvPr>
            <p:extLst>
              <p:ext uri="{D42A27DB-BD31-4B8C-83A1-F6EECF244321}">
                <p14:modId xmlns:p14="http://schemas.microsoft.com/office/powerpoint/2010/main" val="1613810380"/>
              </p:ext>
            </p:extLst>
          </p:nvPr>
        </p:nvGraphicFramePr>
        <p:xfrm>
          <a:off x="11100783" y="2474797"/>
          <a:ext cx="6477000" cy="53501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67376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16313150" y="6675004"/>
            <a:ext cx="1975101" cy="3612515"/>
          </a:xfrm>
          <a:custGeom>
            <a:avLst/>
            <a:gdLst/>
            <a:ahLst/>
            <a:cxnLst/>
            <a:rect l="l" t="t" r="r" b="b"/>
            <a:pathLst>
              <a:path w="3225800" h="3612515">
                <a:moveTo>
                  <a:pt x="3224286" y="0"/>
                </a:moveTo>
                <a:lnTo>
                  <a:pt x="0" y="3225457"/>
                </a:lnTo>
                <a:lnTo>
                  <a:pt x="386694" y="3611994"/>
                </a:lnTo>
                <a:lnTo>
                  <a:pt x="3225507" y="3611994"/>
                </a:lnTo>
                <a:lnTo>
                  <a:pt x="3225507" y="1221"/>
                </a:lnTo>
                <a:lnTo>
                  <a:pt x="3224286" y="0"/>
                </a:lnTo>
                <a:close/>
              </a:path>
            </a:pathLst>
          </a:custGeom>
          <a:solidFill>
            <a:schemeClr val="bg2">
              <a:lumMod val="50000"/>
            </a:schemeClr>
          </a:solidFill>
        </p:spPr>
        <p:txBody>
          <a:bodyPr wrap="square" lIns="0" tIns="0" rIns="0" bIns="0" rtlCol="0"/>
          <a:lstStyle/>
          <a:p>
            <a:endParaRPr/>
          </a:p>
        </p:txBody>
      </p:sp>
      <p:sp>
        <p:nvSpPr>
          <p:cNvPr id="9" name="object 9"/>
          <p:cNvSpPr txBox="1">
            <a:spLocks noGrp="1"/>
          </p:cNvSpPr>
          <p:nvPr>
            <p:ph type="title"/>
          </p:nvPr>
        </p:nvSpPr>
        <p:spPr>
          <a:xfrm>
            <a:off x="1454151" y="730250"/>
            <a:ext cx="14859000" cy="628377"/>
          </a:xfrm>
          <a:prstGeom prst="rect">
            <a:avLst/>
          </a:prstGeom>
        </p:spPr>
        <p:txBody>
          <a:bodyPr vert="horz" wrap="square" lIns="0" tIns="12700" rIns="0" bIns="0" rtlCol="0">
            <a:spAutoFit/>
          </a:bodyPr>
          <a:lstStyle/>
          <a:p>
            <a:pPr marL="12700">
              <a:lnSpc>
                <a:spcPct val="100000"/>
              </a:lnSpc>
              <a:spcBef>
                <a:spcPts val="100"/>
              </a:spcBef>
            </a:pPr>
            <a:r>
              <a:rPr lang="en-US" sz="4000" spc="185" dirty="0"/>
              <a:t>Relationship between Shipping Days and Review Scores</a:t>
            </a:r>
            <a:endParaRPr sz="4000" dirty="0"/>
          </a:p>
        </p:txBody>
      </p:sp>
      <p:sp>
        <p:nvSpPr>
          <p:cNvPr id="14" name="object 14"/>
          <p:cNvSpPr/>
          <p:nvPr/>
        </p:nvSpPr>
        <p:spPr>
          <a:xfrm flipV="1">
            <a:off x="1545590" y="1402825"/>
            <a:ext cx="13167360" cy="91440"/>
          </a:xfrm>
          <a:custGeom>
            <a:avLst/>
            <a:gdLst/>
            <a:ahLst/>
            <a:cxnLst/>
            <a:rect l="l" t="t" r="r" b="b"/>
            <a:pathLst>
              <a:path w="3952875" h="95250">
                <a:moveTo>
                  <a:pt x="3952875" y="0"/>
                </a:moveTo>
                <a:lnTo>
                  <a:pt x="0" y="0"/>
                </a:lnTo>
                <a:lnTo>
                  <a:pt x="0" y="95250"/>
                </a:lnTo>
                <a:lnTo>
                  <a:pt x="3952875" y="95250"/>
                </a:lnTo>
                <a:lnTo>
                  <a:pt x="3952875" y="0"/>
                </a:lnTo>
                <a:close/>
              </a:path>
            </a:pathLst>
          </a:custGeom>
          <a:solidFill>
            <a:srgbClr val="70B1DA"/>
          </a:solidFill>
        </p:spPr>
        <p:txBody>
          <a:bodyPr wrap="square" lIns="0" tIns="0" rIns="0" bIns="0" rtlCol="0"/>
          <a:lstStyle/>
          <a:p>
            <a:endParaRPr/>
          </a:p>
        </p:txBody>
      </p:sp>
      <p:sp>
        <p:nvSpPr>
          <p:cNvPr id="16" name="object 16"/>
          <p:cNvSpPr/>
          <p:nvPr/>
        </p:nvSpPr>
        <p:spPr>
          <a:xfrm>
            <a:off x="0" y="686052"/>
            <a:ext cx="2930525" cy="5860415"/>
          </a:xfrm>
          <a:custGeom>
            <a:avLst/>
            <a:gdLst/>
            <a:ahLst/>
            <a:cxnLst/>
            <a:rect l="l" t="t" r="r" b="b"/>
            <a:pathLst>
              <a:path w="2930525" h="5860415">
                <a:moveTo>
                  <a:pt x="0" y="0"/>
                </a:moveTo>
                <a:lnTo>
                  <a:pt x="0" y="5860294"/>
                </a:lnTo>
                <a:lnTo>
                  <a:pt x="2930143" y="2929016"/>
                </a:lnTo>
                <a:lnTo>
                  <a:pt x="0" y="0"/>
                </a:lnTo>
                <a:close/>
              </a:path>
            </a:pathLst>
          </a:custGeom>
          <a:solidFill>
            <a:srgbClr val="484C68"/>
          </a:solidFill>
        </p:spPr>
        <p:txBody>
          <a:bodyPr wrap="square" lIns="0" tIns="0" rIns="0" bIns="0" rtlCol="0"/>
          <a:lstStyle/>
          <a:p>
            <a:endParaRPr/>
          </a:p>
        </p:txBody>
      </p:sp>
      <p:sp>
        <p:nvSpPr>
          <p:cNvPr id="18" name="TextBox 17">
            <a:extLst>
              <a:ext uri="{FF2B5EF4-FFF2-40B4-BE49-F238E27FC236}">
                <a16:creationId xmlns:a16="http://schemas.microsoft.com/office/drawing/2014/main" xmlns="" id="{4F9E2369-6BBD-3730-10B4-7B2F3B211863}"/>
              </a:ext>
            </a:extLst>
          </p:cNvPr>
          <p:cNvSpPr txBox="1"/>
          <p:nvPr/>
        </p:nvSpPr>
        <p:spPr>
          <a:xfrm>
            <a:off x="2910855" y="1613721"/>
            <a:ext cx="15357727" cy="3108543"/>
          </a:xfrm>
          <a:prstGeom prst="rect">
            <a:avLst/>
          </a:prstGeom>
          <a:noFill/>
        </p:spPr>
        <p:txBody>
          <a:bodyPr wrap="square" rtlCol="0">
            <a:spAutoFit/>
          </a:bodyPr>
          <a:lstStyle/>
          <a:p>
            <a:r>
              <a:rPr lang="en-US" sz="3600" b="1" i="1" dirty="0">
                <a:solidFill>
                  <a:schemeClr val="bg1"/>
                </a:solidFill>
                <a:latin typeface="+mj-lt"/>
              </a:rPr>
              <a:t>Insight: Longer Shipping Times Impact Review Scores: </a:t>
            </a:r>
          </a:p>
          <a:p>
            <a:r>
              <a:rPr lang="en-US" sz="3200" dirty="0">
                <a:solidFill>
                  <a:schemeClr val="bg1"/>
                </a:solidFill>
                <a:latin typeface="+mj-lt"/>
              </a:rPr>
              <a:t>There is a noticeable correlation between longer shipping times and lower review scores. Customers who experience delays in receiving their orders are more likely to leave lower ratings. To mitigate this, businesses should focus on optimizing their supply chain and shipping processes. Offering accurate delivery estimates and proactive communication about any potential delays can help maintain higher customer satisfaction.</a:t>
            </a:r>
          </a:p>
        </p:txBody>
      </p:sp>
      <p:graphicFrame>
        <p:nvGraphicFramePr>
          <p:cNvPr id="3" name="Chart 2">
            <a:extLst>
              <a:ext uri="{FF2B5EF4-FFF2-40B4-BE49-F238E27FC236}">
                <a16:creationId xmlns:a16="http://schemas.microsoft.com/office/drawing/2014/main" xmlns="" id="{D2000454-0AB5-443D-BD46-7813EC583F24}"/>
              </a:ext>
            </a:extLst>
          </p:cNvPr>
          <p:cNvGraphicFramePr>
            <a:graphicFrameLocks/>
          </p:cNvGraphicFramePr>
          <p:nvPr>
            <p:extLst>
              <p:ext uri="{D42A27DB-BD31-4B8C-83A1-F6EECF244321}">
                <p14:modId xmlns:p14="http://schemas.microsoft.com/office/powerpoint/2010/main" val="1976890668"/>
              </p:ext>
            </p:extLst>
          </p:nvPr>
        </p:nvGraphicFramePr>
        <p:xfrm>
          <a:off x="1454151" y="4977358"/>
          <a:ext cx="15357726" cy="439951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46546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371782" y="0"/>
            <a:ext cx="3476625" cy="1929764"/>
            <a:chOff x="11371782" y="0"/>
            <a:chExt cx="3476625" cy="1929764"/>
          </a:xfrm>
        </p:grpSpPr>
        <p:sp>
          <p:nvSpPr>
            <p:cNvPr id="3" name="object 3"/>
            <p:cNvSpPr/>
            <p:nvPr/>
          </p:nvSpPr>
          <p:spPr>
            <a:xfrm>
              <a:off x="11907024" y="0"/>
              <a:ext cx="2941955" cy="1929764"/>
            </a:xfrm>
            <a:custGeom>
              <a:avLst/>
              <a:gdLst/>
              <a:ahLst/>
              <a:cxnLst/>
              <a:rect l="l" t="t" r="r" b="b"/>
              <a:pathLst>
                <a:path w="2941955" h="1929764">
                  <a:moveTo>
                    <a:pt x="2749659" y="0"/>
                  </a:moveTo>
                  <a:lnTo>
                    <a:pt x="729140" y="0"/>
                  </a:lnTo>
                  <a:lnTo>
                    <a:pt x="0" y="729119"/>
                  </a:lnTo>
                  <a:lnTo>
                    <a:pt x="1203058" y="1929688"/>
                  </a:lnTo>
                  <a:lnTo>
                    <a:pt x="2941383" y="191427"/>
                  </a:lnTo>
                  <a:lnTo>
                    <a:pt x="2749659" y="0"/>
                  </a:lnTo>
                  <a:close/>
                </a:path>
              </a:pathLst>
            </a:custGeom>
            <a:solidFill>
              <a:srgbClr val="484C68"/>
            </a:solidFill>
          </p:spPr>
          <p:txBody>
            <a:bodyPr wrap="square" lIns="0" tIns="0" rIns="0" bIns="0" rtlCol="0"/>
            <a:lstStyle/>
            <a:p>
              <a:endParaRPr/>
            </a:p>
          </p:txBody>
        </p:sp>
        <p:sp>
          <p:nvSpPr>
            <p:cNvPr id="4" name="object 4"/>
            <p:cNvSpPr/>
            <p:nvPr/>
          </p:nvSpPr>
          <p:spPr>
            <a:xfrm>
              <a:off x="11371782" y="0"/>
              <a:ext cx="1454785" cy="824230"/>
            </a:xfrm>
            <a:custGeom>
              <a:avLst/>
              <a:gdLst/>
              <a:ahLst/>
              <a:cxnLst/>
              <a:rect l="l" t="t" r="r" b="b"/>
              <a:pathLst>
                <a:path w="1454784" h="824230">
                  <a:moveTo>
                    <a:pt x="1454454" y="0"/>
                  </a:moveTo>
                  <a:lnTo>
                    <a:pt x="191374" y="0"/>
                  </a:lnTo>
                  <a:lnTo>
                    <a:pt x="0" y="191376"/>
                  </a:lnTo>
                  <a:lnTo>
                    <a:pt x="630288" y="824166"/>
                  </a:lnTo>
                  <a:lnTo>
                    <a:pt x="1454454" y="0"/>
                  </a:lnTo>
                  <a:close/>
                </a:path>
              </a:pathLst>
            </a:custGeom>
            <a:solidFill>
              <a:srgbClr val="70B1DA"/>
            </a:solidFill>
          </p:spPr>
          <p:txBody>
            <a:bodyPr wrap="square" lIns="0" tIns="0" rIns="0" bIns="0" rtlCol="0"/>
            <a:lstStyle/>
            <a:p>
              <a:endParaRPr/>
            </a:p>
          </p:txBody>
        </p:sp>
      </p:grpSp>
      <p:sp>
        <p:nvSpPr>
          <p:cNvPr id="6" name="object 6"/>
          <p:cNvSpPr/>
          <p:nvPr/>
        </p:nvSpPr>
        <p:spPr>
          <a:xfrm>
            <a:off x="5334279" y="0"/>
            <a:ext cx="1412240" cy="1219200"/>
          </a:xfrm>
          <a:custGeom>
            <a:avLst/>
            <a:gdLst/>
            <a:ahLst/>
            <a:cxnLst/>
            <a:rect l="l" t="t" r="r" b="b"/>
            <a:pathLst>
              <a:path w="1412240" h="1219200">
                <a:moveTo>
                  <a:pt x="1412225" y="0"/>
                </a:moveTo>
                <a:lnTo>
                  <a:pt x="1025754" y="0"/>
                </a:lnTo>
                <a:lnTo>
                  <a:pt x="0" y="1026667"/>
                </a:lnTo>
                <a:lnTo>
                  <a:pt x="192227" y="1218907"/>
                </a:lnTo>
                <a:lnTo>
                  <a:pt x="1412225" y="0"/>
                </a:lnTo>
                <a:close/>
              </a:path>
            </a:pathLst>
          </a:custGeom>
          <a:solidFill>
            <a:schemeClr val="accent2">
              <a:lumMod val="75000"/>
            </a:schemeClr>
          </a:solidFill>
        </p:spPr>
        <p:txBody>
          <a:bodyPr wrap="square" lIns="0" tIns="0" rIns="0" bIns="0" rtlCol="0"/>
          <a:lstStyle/>
          <a:p>
            <a:endParaRPr/>
          </a:p>
        </p:txBody>
      </p:sp>
      <p:sp>
        <p:nvSpPr>
          <p:cNvPr id="7" name="object 7"/>
          <p:cNvSpPr/>
          <p:nvPr/>
        </p:nvSpPr>
        <p:spPr>
          <a:xfrm>
            <a:off x="2881782" y="605561"/>
            <a:ext cx="3476625" cy="3476625"/>
          </a:xfrm>
          <a:custGeom>
            <a:avLst/>
            <a:gdLst/>
            <a:ahLst/>
            <a:cxnLst/>
            <a:rect l="l" t="t" r="r" b="b"/>
            <a:pathLst>
              <a:path w="3476625" h="3476625">
                <a:moveTo>
                  <a:pt x="1739557" y="0"/>
                </a:moveTo>
                <a:lnTo>
                  <a:pt x="0" y="1738312"/>
                </a:lnTo>
                <a:lnTo>
                  <a:pt x="1739557" y="3476625"/>
                </a:lnTo>
                <a:lnTo>
                  <a:pt x="3476612" y="1738312"/>
                </a:lnTo>
                <a:lnTo>
                  <a:pt x="1739557" y="0"/>
                </a:lnTo>
                <a:close/>
              </a:path>
            </a:pathLst>
          </a:custGeom>
          <a:solidFill>
            <a:schemeClr val="accent2">
              <a:lumMod val="75000"/>
            </a:schemeClr>
          </a:solidFill>
        </p:spPr>
        <p:txBody>
          <a:bodyPr wrap="square" lIns="0" tIns="0" rIns="0" bIns="0" rtlCol="0"/>
          <a:lstStyle/>
          <a:p>
            <a:endParaRPr/>
          </a:p>
        </p:txBody>
      </p:sp>
      <p:sp>
        <p:nvSpPr>
          <p:cNvPr id="8" name="object 8"/>
          <p:cNvSpPr/>
          <p:nvPr/>
        </p:nvSpPr>
        <p:spPr>
          <a:xfrm>
            <a:off x="0" y="1010552"/>
            <a:ext cx="4470400" cy="6448425"/>
          </a:xfrm>
          <a:custGeom>
            <a:avLst/>
            <a:gdLst/>
            <a:ahLst/>
            <a:cxnLst/>
            <a:rect l="l" t="t" r="r" b="b"/>
            <a:pathLst>
              <a:path w="4470400" h="6448425">
                <a:moveTo>
                  <a:pt x="1247238" y="0"/>
                </a:moveTo>
                <a:lnTo>
                  <a:pt x="0" y="1247239"/>
                </a:lnTo>
                <a:lnTo>
                  <a:pt x="0" y="5202157"/>
                </a:lnTo>
                <a:lnTo>
                  <a:pt x="1247238" y="6448424"/>
                </a:lnTo>
                <a:lnTo>
                  <a:pt x="4470196" y="3225469"/>
                </a:lnTo>
                <a:lnTo>
                  <a:pt x="1247238" y="0"/>
                </a:lnTo>
                <a:close/>
              </a:path>
            </a:pathLst>
          </a:custGeom>
          <a:solidFill>
            <a:schemeClr val="accent2">
              <a:lumMod val="75000"/>
            </a:schemeClr>
          </a:solidFill>
        </p:spPr>
        <p:txBody>
          <a:bodyPr wrap="square" lIns="0" tIns="0" rIns="0" bIns="0" rtlCol="0"/>
          <a:lstStyle/>
          <a:p>
            <a:endParaRPr/>
          </a:p>
        </p:txBody>
      </p:sp>
      <p:sp>
        <p:nvSpPr>
          <p:cNvPr id="9" name="object 9"/>
          <p:cNvSpPr/>
          <p:nvPr/>
        </p:nvSpPr>
        <p:spPr>
          <a:xfrm>
            <a:off x="13284325" y="0"/>
            <a:ext cx="5003800" cy="5329555"/>
          </a:xfrm>
          <a:custGeom>
            <a:avLst/>
            <a:gdLst/>
            <a:ahLst/>
            <a:cxnLst/>
            <a:rect l="l" t="t" r="r" b="b"/>
            <a:pathLst>
              <a:path w="5003800" h="5329555">
                <a:moveTo>
                  <a:pt x="4344877" y="0"/>
                </a:moveTo>
                <a:lnTo>
                  <a:pt x="2105121" y="0"/>
                </a:lnTo>
                <a:lnTo>
                  <a:pt x="0" y="2103513"/>
                </a:lnTo>
                <a:lnTo>
                  <a:pt x="3225418" y="5328983"/>
                </a:lnTo>
                <a:lnTo>
                  <a:pt x="5003723" y="3549319"/>
                </a:lnTo>
                <a:lnTo>
                  <a:pt x="5003723" y="658835"/>
                </a:lnTo>
                <a:lnTo>
                  <a:pt x="4344877" y="0"/>
                </a:lnTo>
                <a:close/>
              </a:path>
            </a:pathLst>
          </a:custGeom>
          <a:solidFill>
            <a:srgbClr val="484C68"/>
          </a:solidFill>
        </p:spPr>
        <p:txBody>
          <a:bodyPr wrap="square" lIns="0" tIns="0" rIns="0" bIns="0" rtlCol="0"/>
          <a:lstStyle/>
          <a:p>
            <a:endParaRPr/>
          </a:p>
        </p:txBody>
      </p:sp>
      <p:sp>
        <p:nvSpPr>
          <p:cNvPr id="10" name="object 10"/>
          <p:cNvSpPr/>
          <p:nvPr/>
        </p:nvSpPr>
        <p:spPr>
          <a:xfrm>
            <a:off x="566176" y="0"/>
            <a:ext cx="4335145" cy="2166620"/>
          </a:xfrm>
          <a:custGeom>
            <a:avLst/>
            <a:gdLst/>
            <a:ahLst/>
            <a:cxnLst/>
            <a:rect l="l" t="t" r="r" b="b"/>
            <a:pathLst>
              <a:path w="4335145" h="2166620">
                <a:moveTo>
                  <a:pt x="4334637" y="0"/>
                </a:moveTo>
                <a:lnTo>
                  <a:pt x="0" y="0"/>
                </a:lnTo>
                <a:lnTo>
                  <a:pt x="2167321" y="2166480"/>
                </a:lnTo>
                <a:lnTo>
                  <a:pt x="4334637" y="0"/>
                </a:lnTo>
                <a:close/>
              </a:path>
            </a:pathLst>
          </a:custGeom>
          <a:solidFill>
            <a:srgbClr val="484C68"/>
          </a:solidFill>
        </p:spPr>
        <p:txBody>
          <a:bodyPr wrap="square" lIns="0" tIns="0" rIns="0" bIns="0" rtlCol="0"/>
          <a:lstStyle/>
          <a:p>
            <a:endParaRPr/>
          </a:p>
        </p:txBody>
      </p:sp>
      <p:sp>
        <p:nvSpPr>
          <p:cNvPr id="20" name="object 9">
            <a:extLst>
              <a:ext uri="{FF2B5EF4-FFF2-40B4-BE49-F238E27FC236}">
                <a16:creationId xmlns:a16="http://schemas.microsoft.com/office/drawing/2014/main" xmlns="" id="{6F23D248-6BAA-87CA-E869-41C8CACEDAEF}"/>
              </a:ext>
            </a:extLst>
          </p:cNvPr>
          <p:cNvSpPr txBox="1">
            <a:spLocks noGrp="1"/>
          </p:cNvSpPr>
          <p:nvPr>
            <p:ph type="title"/>
          </p:nvPr>
        </p:nvSpPr>
        <p:spPr>
          <a:xfrm>
            <a:off x="6746519" y="826525"/>
            <a:ext cx="7124700" cy="628377"/>
          </a:xfrm>
          <a:prstGeom prst="rect">
            <a:avLst/>
          </a:prstGeom>
        </p:spPr>
        <p:txBody>
          <a:bodyPr vert="horz" wrap="square" lIns="0" tIns="12700" rIns="0" bIns="0" rtlCol="0">
            <a:spAutoFit/>
          </a:bodyPr>
          <a:lstStyle/>
          <a:p>
            <a:pPr marL="12700">
              <a:lnSpc>
                <a:spcPct val="100000"/>
              </a:lnSpc>
              <a:spcBef>
                <a:spcPts val="100"/>
              </a:spcBef>
            </a:pPr>
            <a:r>
              <a:rPr lang="en-US" sz="4000" spc="185" dirty="0"/>
              <a:t>Summary for Presentation:</a:t>
            </a:r>
            <a:endParaRPr lang="en-US" sz="4000" dirty="0"/>
          </a:p>
        </p:txBody>
      </p:sp>
      <p:sp>
        <p:nvSpPr>
          <p:cNvPr id="21" name="object 14">
            <a:extLst>
              <a:ext uri="{FF2B5EF4-FFF2-40B4-BE49-F238E27FC236}">
                <a16:creationId xmlns:a16="http://schemas.microsoft.com/office/drawing/2014/main" xmlns="" id="{22C2286C-771E-7A31-98B3-95CEBFD7A686}"/>
              </a:ext>
            </a:extLst>
          </p:cNvPr>
          <p:cNvSpPr/>
          <p:nvPr/>
        </p:nvSpPr>
        <p:spPr>
          <a:xfrm flipV="1">
            <a:off x="6766831" y="1489728"/>
            <a:ext cx="6498319" cy="78722"/>
          </a:xfrm>
          <a:custGeom>
            <a:avLst/>
            <a:gdLst/>
            <a:ahLst/>
            <a:cxnLst/>
            <a:rect l="l" t="t" r="r" b="b"/>
            <a:pathLst>
              <a:path w="3952875" h="95250">
                <a:moveTo>
                  <a:pt x="3952875" y="0"/>
                </a:moveTo>
                <a:lnTo>
                  <a:pt x="0" y="0"/>
                </a:lnTo>
                <a:lnTo>
                  <a:pt x="0" y="95250"/>
                </a:lnTo>
                <a:lnTo>
                  <a:pt x="3952875" y="95250"/>
                </a:lnTo>
                <a:lnTo>
                  <a:pt x="3952875" y="0"/>
                </a:lnTo>
                <a:close/>
              </a:path>
            </a:pathLst>
          </a:custGeom>
          <a:solidFill>
            <a:srgbClr val="70B1DA"/>
          </a:solidFill>
        </p:spPr>
        <p:txBody>
          <a:bodyPr wrap="square" lIns="0" tIns="0" rIns="0" bIns="0" rtlCol="0"/>
          <a:lstStyle/>
          <a:p>
            <a:endParaRPr/>
          </a:p>
        </p:txBody>
      </p:sp>
      <p:sp>
        <p:nvSpPr>
          <p:cNvPr id="22" name="TextBox 21">
            <a:extLst>
              <a:ext uri="{FF2B5EF4-FFF2-40B4-BE49-F238E27FC236}">
                <a16:creationId xmlns:a16="http://schemas.microsoft.com/office/drawing/2014/main" xmlns="" id="{D4FBA650-D795-9527-0D70-350C379C5B30}"/>
              </a:ext>
            </a:extLst>
          </p:cNvPr>
          <p:cNvSpPr txBox="1"/>
          <p:nvPr/>
        </p:nvSpPr>
        <p:spPr>
          <a:xfrm>
            <a:off x="6393677" y="1878664"/>
            <a:ext cx="11793784" cy="7109639"/>
          </a:xfrm>
          <a:prstGeom prst="rect">
            <a:avLst/>
          </a:prstGeom>
          <a:noFill/>
        </p:spPr>
        <p:txBody>
          <a:bodyPr wrap="square" rtlCol="0">
            <a:spAutoFit/>
          </a:bodyPr>
          <a:lstStyle/>
          <a:p>
            <a:pPr marL="457200" indent="-457200">
              <a:buFont typeface="Wingdings" panose="05000000000000000000" pitchFamily="2" charset="2"/>
              <a:buChar char="Ø"/>
            </a:pPr>
            <a:r>
              <a:rPr lang="en-US" sz="3200" b="1" i="1" dirty="0">
                <a:solidFill>
                  <a:schemeClr val="bg1"/>
                </a:solidFill>
                <a:latin typeface="+mj-lt"/>
              </a:rPr>
              <a:t>Focus on Peak Shopping Times: </a:t>
            </a:r>
            <a:r>
              <a:rPr lang="en-US" sz="2800" dirty="0">
                <a:solidFill>
                  <a:schemeClr val="bg1"/>
                </a:solidFill>
                <a:latin typeface="+mj-lt"/>
              </a:rPr>
              <a:t>Understanding that weekends are the prime time for online shopping allows for strategic planning in terms of marketing and promotions.</a:t>
            </a:r>
          </a:p>
          <a:p>
            <a:pPr marL="457200" indent="-457200">
              <a:buFont typeface="Wingdings" panose="05000000000000000000" pitchFamily="2" charset="2"/>
              <a:buChar char="Ø"/>
            </a:pPr>
            <a:r>
              <a:rPr lang="en-US" sz="3200" b="1" i="1" dirty="0">
                <a:solidFill>
                  <a:schemeClr val="bg1"/>
                </a:solidFill>
                <a:latin typeface="+mj-lt"/>
              </a:rPr>
              <a:t>Enhance Credit Card User Experience: </a:t>
            </a:r>
            <a:r>
              <a:rPr lang="en-US" sz="2800" dirty="0">
                <a:solidFill>
                  <a:schemeClr val="bg1"/>
                </a:solidFill>
                <a:latin typeface="+mj-lt"/>
              </a:rPr>
              <a:t>Given that credit card users tend to be more satisfied, enhancing this payment method could drive customer satisfaction and loyalty.</a:t>
            </a:r>
          </a:p>
          <a:p>
            <a:pPr marL="457200" indent="-457200">
              <a:buFont typeface="Wingdings" panose="05000000000000000000" pitchFamily="2" charset="2"/>
              <a:buChar char="Ø"/>
            </a:pPr>
            <a:r>
              <a:rPr lang="en-US" sz="3200" b="1" i="1" dirty="0">
                <a:solidFill>
                  <a:schemeClr val="bg1"/>
                </a:solidFill>
                <a:latin typeface="+mj-lt"/>
              </a:rPr>
              <a:t>Efficiency in Pet Shop Deliveries: </a:t>
            </a:r>
            <a:r>
              <a:rPr lang="en-US" sz="2800" dirty="0">
                <a:solidFill>
                  <a:schemeClr val="bg1"/>
                </a:solidFill>
                <a:latin typeface="+mj-lt"/>
              </a:rPr>
              <a:t>Highlighting the prompt delivery in the Pet Shop category showcases the efficiency of logistics, which is critical in maintaining customer trust in this segment.</a:t>
            </a:r>
          </a:p>
          <a:p>
            <a:pPr marL="457200" indent="-457200">
              <a:buFont typeface="Wingdings" panose="05000000000000000000" pitchFamily="2" charset="2"/>
              <a:buChar char="Ø"/>
            </a:pPr>
            <a:r>
              <a:rPr lang="en-US" sz="3200" b="1" i="1" dirty="0">
                <a:solidFill>
                  <a:schemeClr val="bg1"/>
                </a:solidFill>
                <a:latin typeface="+mj-lt"/>
              </a:rPr>
              <a:t>Capitalize on High Spending Areas: </a:t>
            </a:r>
            <a:r>
              <a:rPr lang="en-US" sz="2800" dirty="0">
                <a:solidFill>
                  <a:schemeClr val="bg1"/>
                </a:solidFill>
                <a:latin typeface="+mj-lt"/>
              </a:rPr>
              <a:t>São Paulo’s higher spending trends offer an opportunity for localized marketing strategies to further tap into this lucrative market.</a:t>
            </a:r>
          </a:p>
          <a:p>
            <a:pPr marL="457200" indent="-457200">
              <a:buFont typeface="Wingdings" panose="05000000000000000000" pitchFamily="2" charset="2"/>
              <a:buChar char="Ø"/>
            </a:pPr>
            <a:r>
              <a:rPr lang="en-US" sz="3200" b="1" i="1" dirty="0">
                <a:solidFill>
                  <a:schemeClr val="bg1"/>
                </a:solidFill>
                <a:latin typeface="+mj-lt"/>
              </a:rPr>
              <a:t>Optimize Shipping Times: </a:t>
            </a:r>
            <a:r>
              <a:rPr lang="en-US" sz="2800" dirty="0">
                <a:solidFill>
                  <a:schemeClr val="bg1"/>
                </a:solidFill>
                <a:latin typeface="+mj-lt"/>
              </a:rPr>
              <a:t>The link between shipping times and customer reviews underscores the importance of efficient delivery processes in maintaining high customer satisfaction.</a:t>
            </a:r>
            <a:endParaRPr lang="en-US" sz="3200" dirty="0">
              <a:solidFill>
                <a:schemeClr val="bg1"/>
              </a:solidFill>
              <a:latin typeface="+mj-l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a:spLocks noGrp="1"/>
          </p:cNvSpPr>
          <p:nvPr>
            <p:ph type="title"/>
          </p:nvPr>
        </p:nvSpPr>
        <p:spPr>
          <a:xfrm>
            <a:off x="4273550" y="1492250"/>
            <a:ext cx="11489579" cy="2798902"/>
          </a:xfrm>
          <a:prstGeom prst="rect">
            <a:avLst/>
          </a:prstGeom>
        </p:spPr>
        <p:txBody>
          <a:bodyPr vert="horz" wrap="square" lIns="0" tIns="797382" rIns="0" bIns="0" rtlCol="0">
            <a:spAutoFit/>
          </a:bodyPr>
          <a:lstStyle/>
          <a:p>
            <a:pPr marL="1654175">
              <a:lnSpc>
                <a:spcPct val="100000"/>
              </a:lnSpc>
              <a:spcBef>
                <a:spcPts val="100"/>
              </a:spcBef>
            </a:pPr>
            <a:r>
              <a:rPr spc="370" dirty="0"/>
              <a:t>Thanks!</a:t>
            </a:r>
          </a:p>
        </p:txBody>
      </p:sp>
      <p:sp>
        <p:nvSpPr>
          <p:cNvPr id="16" name="object 16"/>
          <p:cNvSpPr txBox="1"/>
          <p:nvPr/>
        </p:nvSpPr>
        <p:spPr>
          <a:xfrm>
            <a:off x="3405560" y="5593886"/>
            <a:ext cx="11489579" cy="827150"/>
          </a:xfrm>
          <a:prstGeom prst="rect">
            <a:avLst/>
          </a:prstGeom>
        </p:spPr>
        <p:txBody>
          <a:bodyPr vert="horz" wrap="square" lIns="0" tIns="146050" rIns="0" bIns="0" rtlCol="0">
            <a:spAutoFit/>
          </a:bodyPr>
          <a:lstStyle/>
          <a:p>
            <a:pPr marL="12700" marR="5080" algn="ctr">
              <a:lnSpc>
                <a:spcPts val="5250"/>
              </a:lnSpc>
              <a:spcBef>
                <a:spcPts val="1150"/>
              </a:spcBef>
            </a:pPr>
            <a:r>
              <a:rPr sz="5250" spc="500" dirty="0">
                <a:solidFill>
                  <a:srgbClr val="FFFFFF"/>
                </a:solidFill>
                <a:latin typeface="Cambria"/>
                <a:cs typeface="Cambria"/>
              </a:rPr>
              <a:t>Do</a:t>
            </a:r>
            <a:r>
              <a:rPr sz="5250" spc="30" dirty="0">
                <a:solidFill>
                  <a:srgbClr val="FFFFFF"/>
                </a:solidFill>
                <a:latin typeface="Cambria"/>
                <a:cs typeface="Cambria"/>
              </a:rPr>
              <a:t> </a:t>
            </a:r>
            <a:r>
              <a:rPr sz="5250" spc="195" dirty="0">
                <a:solidFill>
                  <a:srgbClr val="FFFFFF"/>
                </a:solidFill>
                <a:latin typeface="Cambria"/>
                <a:cs typeface="Cambria"/>
              </a:rPr>
              <a:t>you</a:t>
            </a:r>
            <a:r>
              <a:rPr sz="5250" spc="180" dirty="0">
                <a:solidFill>
                  <a:srgbClr val="FFFFFF"/>
                </a:solidFill>
                <a:latin typeface="Cambria"/>
                <a:cs typeface="Cambria"/>
              </a:rPr>
              <a:t> </a:t>
            </a:r>
            <a:r>
              <a:rPr sz="5250" spc="125" dirty="0">
                <a:solidFill>
                  <a:srgbClr val="FFFFFF"/>
                </a:solidFill>
                <a:latin typeface="Cambria"/>
                <a:cs typeface="Cambria"/>
              </a:rPr>
              <a:t>have</a:t>
            </a:r>
            <a:r>
              <a:rPr sz="5250" spc="185" dirty="0">
                <a:solidFill>
                  <a:srgbClr val="FFFFFF"/>
                </a:solidFill>
                <a:latin typeface="Cambria"/>
                <a:cs typeface="Cambria"/>
              </a:rPr>
              <a:t> </a:t>
            </a:r>
            <a:r>
              <a:rPr sz="5250" spc="135" dirty="0">
                <a:solidFill>
                  <a:srgbClr val="FFFFFF"/>
                </a:solidFill>
                <a:latin typeface="Cambria"/>
                <a:cs typeface="Cambria"/>
              </a:rPr>
              <a:t>any </a:t>
            </a:r>
            <a:r>
              <a:rPr sz="5250" spc="180" dirty="0">
                <a:solidFill>
                  <a:srgbClr val="FFFFFF"/>
                </a:solidFill>
                <a:latin typeface="Cambria"/>
                <a:cs typeface="Cambria"/>
              </a:rPr>
              <a:t>questions?</a:t>
            </a:r>
            <a:endParaRPr sz="5250" dirty="0">
              <a:latin typeface="Cambria"/>
              <a:cs typeface="Cambria"/>
            </a:endParaRPr>
          </a:p>
        </p:txBody>
      </p:sp>
      <p:sp>
        <p:nvSpPr>
          <p:cNvPr id="17" name="object 17"/>
          <p:cNvSpPr/>
          <p:nvPr/>
        </p:nvSpPr>
        <p:spPr>
          <a:xfrm>
            <a:off x="3405560" y="4817669"/>
            <a:ext cx="11980181" cy="127838"/>
          </a:xfrm>
          <a:custGeom>
            <a:avLst/>
            <a:gdLst/>
            <a:ahLst/>
            <a:cxnLst/>
            <a:rect l="l" t="t" r="r" b="b"/>
            <a:pathLst>
              <a:path w="5934075" h="95250">
                <a:moveTo>
                  <a:pt x="5934075" y="0"/>
                </a:moveTo>
                <a:lnTo>
                  <a:pt x="0" y="0"/>
                </a:lnTo>
                <a:lnTo>
                  <a:pt x="0" y="95250"/>
                </a:lnTo>
                <a:lnTo>
                  <a:pt x="5934075" y="95250"/>
                </a:lnTo>
                <a:lnTo>
                  <a:pt x="5934075" y="0"/>
                </a:lnTo>
                <a:close/>
              </a:path>
            </a:pathLst>
          </a:custGeom>
          <a:solidFill>
            <a:srgbClr val="70B1DA"/>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TotalTime>
  <Words>774</Words>
  <Application>Microsoft Office PowerPoint</Application>
  <PresentationFormat>Custom</PresentationFormat>
  <Paragraphs>55</Paragraphs>
  <Slides>9</Slides>
  <Notes>2</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PowerPoint Presentation</vt:lpstr>
      <vt:lpstr>Introduction &amp; Objectives</vt:lpstr>
      <vt:lpstr>Weekday vs. Weekend Payment Statistics</vt:lpstr>
      <vt:lpstr>Orders with Review Score 5 and Payment Type as Credit Card</vt:lpstr>
      <vt:lpstr>Average Number of Days Taken for Order Delivery (Pet Shop)</vt:lpstr>
      <vt:lpstr>Average Price and Payment Values from Customers in São Paulo</vt:lpstr>
      <vt:lpstr>Relationship between Shipping Days and Review Scores</vt:lpstr>
      <vt:lpstr>Summary for Presentation: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vikash kumar</dc:creator>
  <cp:lastModifiedBy>ismail - [2010]</cp:lastModifiedBy>
  <cp:revision>7</cp:revision>
  <dcterms:created xsi:type="dcterms:W3CDTF">2024-08-16T16:04:23Z</dcterms:created>
  <dcterms:modified xsi:type="dcterms:W3CDTF">2025-10-27T15:47:08Z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2024-08-16T00:00:00Z</vt:filetime>
  </property>
  <property fmtid="{D5CDD505-2E9C-101B-9397-08002B2CF9AE}" pid="3" name="Creator">
    <vt:lpwstr>Chromium</vt:lpwstr>
  </property>
  <property fmtid="{D5CDD505-2E9C-101B-9397-08002B2CF9AE}" pid="4" name="LastSaved">
    <vt:filetime>2024-08-16T00:00:00Z</vt:filetime>
  </property>
  <property fmtid="{D5CDD505-2E9C-101B-9397-08002B2CF9AE}" pid="5" name="Producer">
    <vt:lpwstr>GPL Ghostscript 10.02.0</vt:lpwstr>
  </property>
</Properties>
</file>