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9" r:id="rId6"/>
    <p:sldId id="270" r:id="rId7"/>
    <p:sldId id="277" r:id="rId8"/>
    <p:sldId id="278" r:id="rId9"/>
    <p:sldId id="273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87949" autoAdjust="0"/>
  </p:normalViewPr>
  <p:slideViewPr>
    <p:cSldViewPr snapToGrid="0" showGuides="1">
      <p:cViewPr varScale="1">
        <p:scale>
          <a:sx n="41" d="100"/>
          <a:sy n="41" d="100"/>
        </p:scale>
        <p:origin x="72" y="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4/28/2020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15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9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49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0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xmlns="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xmlns="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xmlns="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xmlns="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xmlns="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xmlns="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xmlns="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xmlns="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xmlns="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xmlns="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xmlns="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xmlns="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xmlns="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xmlns="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xmlns="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xmlns="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xmlns="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xmlns="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xmlns="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xmlns="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xmlns="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xmlns="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xmlns="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4/28/2020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London property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2-M.Faizan Tahir</a:t>
            </a:r>
            <a:endParaRPr lang="en-US" dirty="0"/>
          </a:p>
        </p:txBody>
      </p:sp>
      <p:pic>
        <p:nvPicPr>
          <p:cNvPr id="10" name="Picture Placeholder 9" descr="cityscape&#10;">
            <a:extLst>
              <a:ext uri="{FF2B5EF4-FFF2-40B4-BE49-F238E27FC236}">
                <a16:creationId xmlns:a16="http://schemas.microsoft.com/office/drawing/2014/main" xmlns="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" y="1825625"/>
            <a:ext cx="3991476" cy="4351338"/>
          </a:xfrm>
        </p:spPr>
        <p:txBody>
          <a:bodyPr/>
          <a:lstStyle/>
          <a:p>
            <a:r>
              <a:rPr lang="en-US" sz="1800" dirty="0" smtClean="0"/>
              <a:t>London housing </a:t>
            </a:r>
            <a:r>
              <a:rPr lang="en-US" sz="1800" dirty="0"/>
              <a:t> </a:t>
            </a:r>
            <a:r>
              <a:rPr lang="en-US" sz="1800" dirty="0" smtClean="0"/>
              <a:t>market is in a nutshell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Brexit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Record-Low Sales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Homebuilder exodus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Tax Hikes </a:t>
            </a:r>
          </a:p>
        </p:txBody>
      </p:sp>
      <p:pic>
        <p:nvPicPr>
          <p:cNvPr id="7" name="Picture Placeholder 6" descr="skycrapers">
            <a:extLst>
              <a:ext uri="{FF2B5EF4-FFF2-40B4-BE49-F238E27FC236}">
                <a16:creationId xmlns:a16="http://schemas.microsoft.com/office/drawing/2014/main" xmlns="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 marL="0" indent="0">
              <a:buNone/>
            </a:pPr>
            <a:r>
              <a:rPr lang="en" sz="1800" dirty="0"/>
              <a:t>How could we provide support to homebuyers clientele in to purchase a suitable real estate in London in this uncertain economic and financial scenario?</a:t>
            </a:r>
            <a:endParaRPr lang="it-IT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Placeholder 6" descr="skyscrapers">
            <a:extLst>
              <a:ext uri="{FF2B5EF4-FFF2-40B4-BE49-F238E27FC236}">
                <a16:creationId xmlns:a16="http://schemas.microsoft.com/office/drawing/2014/main" xmlns="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 marL="0" indent="0">
              <a:buNone/>
            </a:pPr>
            <a:r>
              <a:rPr lang="en" sz="1800" dirty="0"/>
              <a:t>Clustering London neighborhoods in order to recommend venues and the current average price of real estate where homebuyers can make a real estate investment. </a:t>
            </a:r>
            <a:endParaRPr lang="it-IT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Placeholder 6" descr="skyscrapers">
            <a:extLst>
              <a:ext uri="{FF2B5EF4-FFF2-40B4-BE49-F238E27FC236}">
                <a16:creationId xmlns:a16="http://schemas.microsoft.com/office/drawing/2014/main" xmlns="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0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</a:t>
            </a:r>
            <a:r>
              <a:rPr lang="en-US" dirty="0" err="1" smtClean="0"/>
              <a:t>Mehodolgy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 marL="0" indent="0">
              <a:buNone/>
            </a:pPr>
            <a:r>
              <a:rPr lang="it-IT" sz="1800" dirty="0"/>
              <a:t>Data: </a:t>
            </a:r>
            <a:r>
              <a:rPr lang="en" sz="1800" dirty="0"/>
              <a:t>merging data on London properties and the relative price paid data from the HM Land Registry and data on amenities and essential facilities surrounding such properties from FourSquare API interface.</a:t>
            </a:r>
          </a:p>
          <a:p>
            <a:pPr marL="0" indent="0">
              <a:buNone/>
            </a:pPr>
            <a:r>
              <a:rPr lang="en" sz="1800" dirty="0"/>
              <a:t>Mehodology: </a:t>
            </a:r>
            <a:endParaRPr lang="en" sz="1800" dirty="0" smtClean="0"/>
          </a:p>
          <a:p>
            <a:r>
              <a:rPr lang="en" sz="1800" dirty="0"/>
              <a:t>Collect Inspection Data;</a:t>
            </a:r>
          </a:p>
          <a:p>
            <a:r>
              <a:rPr lang="en" sz="1800" dirty="0"/>
              <a:t>Explore and Understand Data;</a:t>
            </a:r>
          </a:p>
          <a:p>
            <a:r>
              <a:rPr lang="en" sz="1800" dirty="0"/>
              <a:t>Data preparation and preprocessing;</a:t>
            </a:r>
          </a:p>
          <a:p>
            <a:r>
              <a:rPr lang="en" sz="1800" dirty="0"/>
              <a:t>Modeling</a:t>
            </a:r>
            <a:endParaRPr lang="it-IT" sz="1800" dirty="0"/>
          </a:p>
          <a:p>
            <a:pPr marL="0" indent="0">
              <a:buNone/>
            </a:pPr>
            <a:endParaRPr lang="en" sz="1800" dirty="0"/>
          </a:p>
          <a:p>
            <a:endParaRPr lang="en-US" sz="1800" dirty="0"/>
          </a:p>
        </p:txBody>
      </p:sp>
      <p:pic>
        <p:nvPicPr>
          <p:cNvPr id="7" name="Picture Placeholder 6" descr="skyscrapers">
            <a:extLst>
              <a:ext uri="{FF2B5EF4-FFF2-40B4-BE49-F238E27FC236}">
                <a16:creationId xmlns:a16="http://schemas.microsoft.com/office/drawing/2014/main" xmlns="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2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 Clustering </a:t>
            </a:r>
            <a:endParaRPr lang="en-US" dirty="0"/>
          </a:p>
        </p:txBody>
      </p:sp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xmlns="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600994"/>
              </p:ext>
            </p:extLst>
          </p:nvPr>
        </p:nvGraphicFramePr>
        <p:xfrm>
          <a:off x="6085314" y="1603524"/>
          <a:ext cx="610668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Segnaposto contenuto 8">
            <a:extLst>
              <a:ext uri="{FF2B5EF4-FFF2-40B4-BE49-F238E27FC236}">
                <a16:creationId xmlns:a16="http://schemas.microsoft.com/office/drawing/2014/main" xmlns="" id="{F1A163B2-80B5-D24F-8776-980A3BFB48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581" r="-1" b="14815"/>
          <a:stretch/>
        </p:blipFill>
        <p:spPr>
          <a:xfrm>
            <a:off x="211016" y="1750850"/>
            <a:ext cx="12191695" cy="4120995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Outcome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 marL="0" indent="0">
              <a:buNone/>
            </a:pPr>
            <a:r>
              <a:rPr lang="en" sz="1800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sz="1800" dirty="0"/>
              <a:t>West London (Notting Hill, Kensington, Chelsea, Marylebone) and North-West London (Hampsted) might be considered highly profitable venues to purchase a real </a:t>
            </a:r>
            <a:r>
              <a:rPr lang="en" sz="1800" dirty="0" smtClean="0"/>
              <a:t>estate</a:t>
            </a:r>
          </a:p>
          <a:p>
            <a:pPr marL="342900" indent="-342900">
              <a:buFont typeface="+mj-lt"/>
              <a:buAutoNum type="arabicPeriod"/>
            </a:pPr>
            <a:r>
              <a:rPr lang="en" sz="1800" dirty="0"/>
              <a:t>South-West London (Wandsworth, Balham) and North-West London (Isliington) are arising as next future elite venues with a wide range of amenities and facilities. </a:t>
            </a:r>
          </a:p>
          <a:p>
            <a:pPr marL="342900" indent="-342900">
              <a:buFont typeface="+mj-lt"/>
              <a:buAutoNum type="arabicPeriod"/>
            </a:pPr>
            <a:endParaRPr lang="en" sz="1800" dirty="0"/>
          </a:p>
          <a:p>
            <a:endParaRPr lang="en-US" sz="1800" dirty="0"/>
          </a:p>
        </p:txBody>
      </p:sp>
      <p:pic>
        <p:nvPicPr>
          <p:cNvPr id="7" name="Picture Placeholder 6" descr="skyscrapers">
            <a:extLst>
              <a:ext uri="{FF2B5EF4-FFF2-40B4-BE49-F238E27FC236}">
                <a16:creationId xmlns:a16="http://schemas.microsoft.com/office/drawing/2014/main" xmlns="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0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Outcome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r>
              <a:rPr lang="en" sz="1800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sz="1800" dirty="0"/>
              <a:t>Clusters 0, 2 and 4 may target home buyers prone to live in 'green' areas with parks, waterfronts </a:t>
            </a:r>
            <a:endParaRPr lang="en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" sz="1800" dirty="0"/>
              <a:t>Clusters 1 and 3 may target individuals who love pubs, theatres and soccer.</a:t>
            </a:r>
            <a:endParaRPr lang="it-IT" sz="1800" dirty="0"/>
          </a:p>
          <a:p>
            <a:pPr marL="0" indent="0">
              <a:buNone/>
            </a:pPr>
            <a:r>
              <a:rPr lang="en" sz="1800" dirty="0" smtClean="0"/>
              <a:t>.</a:t>
            </a:r>
            <a:r>
              <a:rPr lang="en" sz="1800" dirty="0"/>
              <a:t> </a:t>
            </a:r>
          </a:p>
          <a:p>
            <a:pPr marL="342900" indent="-342900">
              <a:buFont typeface="+mj-lt"/>
              <a:buAutoNum type="arabicPeriod"/>
            </a:pPr>
            <a:endParaRPr lang="en" sz="1800" dirty="0"/>
          </a:p>
          <a:p>
            <a:endParaRPr lang="en-US" sz="1800" dirty="0"/>
          </a:p>
        </p:txBody>
      </p:sp>
      <p:pic>
        <p:nvPicPr>
          <p:cNvPr id="7" name="Picture Placeholder 6" descr="skyscrapers">
            <a:extLst>
              <a:ext uri="{FF2B5EF4-FFF2-40B4-BE49-F238E27FC236}">
                <a16:creationId xmlns:a16="http://schemas.microsoft.com/office/drawing/2014/main" xmlns="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3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960" y="1825625"/>
            <a:ext cx="1165304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 smtClean="0"/>
              <a:t>Thank you </a:t>
            </a:r>
            <a:endParaRPr lang="en-US" sz="4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291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262</Words>
  <Application>Microsoft Office PowerPoint</Application>
  <PresentationFormat>Widescreen</PresentationFormat>
  <Paragraphs>47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Office Theme</vt:lpstr>
      <vt:lpstr>London property Analysis</vt:lpstr>
      <vt:lpstr>Business Problem </vt:lpstr>
      <vt:lpstr>Business Problem </vt:lpstr>
      <vt:lpstr>Solution  </vt:lpstr>
      <vt:lpstr>Data and Mehodolgy  </vt:lpstr>
      <vt:lpstr>K-Mean Clustering </vt:lpstr>
      <vt:lpstr>Outcome </vt:lpstr>
      <vt:lpstr>Outcome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2020-04-28T10:44:13Z</dcterms:created>
  <dcterms:modified xsi:type="dcterms:W3CDTF">2020-04-28T11:13:23Z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