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Nunito"/>
      <p:regular r:id="rId21"/>
      <p:bold r:id="rId22"/>
      <p:italic r:id="rId23"/>
      <p:boldItalic r:id="rId24"/>
    </p:embeddedFont>
    <p:embeddedFont>
      <p:font typeface="Maven Pro"/>
      <p:regular r:id="rId25"/>
      <p:bold r:id="rId26"/>
    </p:embeddedFont>
    <p:embeddedFont>
      <p:font typeface="Questrial"/>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27"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d9f251b8b_0_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d9f251b8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1098667" y="2151750"/>
            <a:ext cx="5673900" cy="24972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2"/>
          <p:cNvSpPr txBox="1"/>
          <p:nvPr>
            <p:ph idx="1" type="subTitle"/>
          </p:nvPr>
        </p:nvSpPr>
        <p:spPr>
          <a:xfrm>
            <a:off x="1098667" y="4795067"/>
            <a:ext cx="5673900" cy="9273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p:nvPr>
            <p:ph idx="1" type="body"/>
          </p:nvPr>
        </p:nvSpPr>
        <p:spPr>
          <a:xfrm>
            <a:off x="1851500" y="3616400"/>
            <a:ext cx="8489100" cy="1481700"/>
          </a:xfrm>
          <a:prstGeom prst="rect">
            <a:avLst/>
          </a:prstGeom>
        </p:spPr>
        <p:txBody>
          <a:bodyPr anchorCtr="0" anchor="t" bIns="121900" lIns="121900" spcFirstLastPara="1" rIns="121900" wrap="square" tIns="121900"/>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2100"/>
              </a:spcBef>
              <a:spcAft>
                <a:spcPts val="0"/>
              </a:spcAft>
              <a:buClr>
                <a:schemeClr val="lt1"/>
              </a:buClr>
              <a:buSzPts val="1500"/>
              <a:buChar char="○"/>
              <a:defRPr>
                <a:solidFill>
                  <a:schemeClr val="lt1"/>
                </a:solidFill>
              </a:defRPr>
            </a:lvl2pPr>
            <a:lvl3pPr indent="-323850" lvl="2" marL="1371600" algn="ctr">
              <a:spcBef>
                <a:spcPts val="2100"/>
              </a:spcBef>
              <a:spcAft>
                <a:spcPts val="0"/>
              </a:spcAft>
              <a:buClr>
                <a:schemeClr val="lt1"/>
              </a:buClr>
              <a:buSzPts val="1500"/>
              <a:buChar char="■"/>
              <a:defRPr>
                <a:solidFill>
                  <a:schemeClr val="lt1"/>
                </a:solidFill>
              </a:defRPr>
            </a:lvl3pPr>
            <a:lvl4pPr indent="-323850" lvl="3" marL="1828800" algn="ctr">
              <a:spcBef>
                <a:spcPts val="2100"/>
              </a:spcBef>
              <a:spcAft>
                <a:spcPts val="0"/>
              </a:spcAft>
              <a:buClr>
                <a:schemeClr val="lt1"/>
              </a:buClr>
              <a:buSzPts val="1500"/>
              <a:buChar char="●"/>
              <a:defRPr>
                <a:solidFill>
                  <a:schemeClr val="lt1"/>
                </a:solidFill>
              </a:defRPr>
            </a:lvl4pPr>
            <a:lvl5pPr indent="-323850" lvl="4" marL="2286000" algn="ctr">
              <a:spcBef>
                <a:spcPts val="2100"/>
              </a:spcBef>
              <a:spcAft>
                <a:spcPts val="0"/>
              </a:spcAft>
              <a:buClr>
                <a:schemeClr val="lt1"/>
              </a:buClr>
              <a:buSzPts val="1500"/>
              <a:buChar char="○"/>
              <a:defRPr>
                <a:solidFill>
                  <a:schemeClr val="lt1"/>
                </a:solidFill>
              </a:defRPr>
            </a:lvl5pPr>
            <a:lvl6pPr indent="-323850" lvl="5" marL="2743200" algn="ctr">
              <a:spcBef>
                <a:spcPts val="2100"/>
              </a:spcBef>
              <a:spcAft>
                <a:spcPts val="0"/>
              </a:spcAft>
              <a:buClr>
                <a:schemeClr val="lt1"/>
              </a:buClr>
              <a:buSzPts val="1500"/>
              <a:buChar char="■"/>
              <a:defRPr>
                <a:solidFill>
                  <a:schemeClr val="lt1"/>
                </a:solidFill>
              </a:defRPr>
            </a:lvl6pPr>
            <a:lvl7pPr indent="-323850" lvl="6" marL="3200400" algn="ctr">
              <a:spcBef>
                <a:spcPts val="2100"/>
              </a:spcBef>
              <a:spcAft>
                <a:spcPts val="0"/>
              </a:spcAft>
              <a:buClr>
                <a:schemeClr val="lt1"/>
              </a:buClr>
              <a:buSzPts val="1500"/>
              <a:buChar char="●"/>
              <a:defRPr>
                <a:solidFill>
                  <a:schemeClr val="lt1"/>
                </a:solidFill>
              </a:defRPr>
            </a:lvl7pPr>
            <a:lvl8pPr indent="-323850" lvl="7" marL="3657600" algn="ctr">
              <a:spcBef>
                <a:spcPts val="2100"/>
              </a:spcBef>
              <a:spcAft>
                <a:spcPts val="0"/>
              </a:spcAft>
              <a:buClr>
                <a:schemeClr val="lt1"/>
              </a:buClr>
              <a:buSzPts val="1500"/>
              <a:buChar char="○"/>
              <a:defRPr>
                <a:solidFill>
                  <a:schemeClr val="lt1"/>
                </a:solidFill>
              </a:defRPr>
            </a:lvl8pPr>
            <a:lvl9pPr indent="-323850" lvl="8" marL="4114800" algn="ctr">
              <a:spcBef>
                <a:spcPts val="2100"/>
              </a:spcBef>
              <a:spcAft>
                <a:spcPts val="2100"/>
              </a:spcAft>
              <a:buClr>
                <a:schemeClr val="lt1"/>
              </a:buClr>
              <a:buSzPts val="1500"/>
              <a:buChar char="■"/>
              <a:defRPr>
                <a:solidFill>
                  <a:schemeClr val="lt1"/>
                </a:solidFill>
              </a:defRPr>
            </a:lvl9pPr>
          </a:lstStyle>
          <a:p/>
        </p:txBody>
      </p:sp>
      <p:sp>
        <p:nvSpPr>
          <p:cNvPr id="270" name="Google Shape;270;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5" name="Google Shape;275;p13"/>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2100"/>
              </a:spcBef>
              <a:spcAft>
                <a:spcPts val="0"/>
              </a:spcAft>
              <a:buClr>
                <a:schemeClr val="lt1"/>
              </a:buClr>
              <a:buSzPts val="2250"/>
              <a:buChar char="○"/>
              <a:defRPr/>
            </a:lvl2pPr>
            <a:lvl3pPr indent="-371475" lvl="2" marL="1371600" rtl="0" algn="l">
              <a:lnSpc>
                <a:spcPct val="120000"/>
              </a:lnSpc>
              <a:spcBef>
                <a:spcPts val="2100"/>
              </a:spcBef>
              <a:spcAft>
                <a:spcPts val="0"/>
              </a:spcAft>
              <a:buClr>
                <a:schemeClr val="lt1"/>
              </a:buClr>
              <a:buSzPts val="2250"/>
              <a:buChar char="■"/>
              <a:defRPr/>
            </a:lvl3pPr>
            <a:lvl4pPr indent="-371475" lvl="3" marL="1828800" rtl="0" algn="l">
              <a:lnSpc>
                <a:spcPct val="120000"/>
              </a:lnSpc>
              <a:spcBef>
                <a:spcPts val="2100"/>
              </a:spcBef>
              <a:spcAft>
                <a:spcPts val="0"/>
              </a:spcAft>
              <a:buClr>
                <a:schemeClr val="lt1"/>
              </a:buClr>
              <a:buSzPts val="2250"/>
              <a:buChar char="●"/>
              <a:defRPr/>
            </a:lvl4pPr>
            <a:lvl5pPr indent="-371475" lvl="4" marL="2286000" rtl="0" algn="l">
              <a:lnSpc>
                <a:spcPct val="120000"/>
              </a:lnSpc>
              <a:spcBef>
                <a:spcPts val="2100"/>
              </a:spcBef>
              <a:spcAft>
                <a:spcPts val="0"/>
              </a:spcAft>
              <a:buClr>
                <a:schemeClr val="lt1"/>
              </a:buClr>
              <a:buSzPts val="2250"/>
              <a:buChar char="○"/>
              <a:defRPr/>
            </a:lvl5pPr>
            <a:lvl6pPr indent="-371475" lvl="5" marL="2743200" rtl="0" algn="l">
              <a:lnSpc>
                <a:spcPct val="120000"/>
              </a:lnSpc>
              <a:spcBef>
                <a:spcPts val="2100"/>
              </a:spcBef>
              <a:spcAft>
                <a:spcPts val="0"/>
              </a:spcAft>
              <a:buClr>
                <a:schemeClr val="lt1"/>
              </a:buClr>
              <a:buSzPts val="2250"/>
              <a:buChar char="■"/>
              <a:defRPr/>
            </a:lvl6pPr>
            <a:lvl7pPr indent="-371475" lvl="6" marL="3200400" rtl="0" algn="l">
              <a:lnSpc>
                <a:spcPct val="120000"/>
              </a:lnSpc>
              <a:spcBef>
                <a:spcPts val="2100"/>
              </a:spcBef>
              <a:spcAft>
                <a:spcPts val="0"/>
              </a:spcAft>
              <a:buClr>
                <a:schemeClr val="lt1"/>
              </a:buClr>
              <a:buSzPts val="2250"/>
              <a:buChar char="●"/>
              <a:defRPr/>
            </a:lvl7pPr>
            <a:lvl8pPr indent="-371475" lvl="7" marL="3657600" rtl="0" algn="l">
              <a:lnSpc>
                <a:spcPct val="120000"/>
              </a:lnSpc>
              <a:spcBef>
                <a:spcPts val="2100"/>
              </a:spcBef>
              <a:spcAft>
                <a:spcPts val="0"/>
              </a:spcAft>
              <a:buClr>
                <a:schemeClr val="lt1"/>
              </a:buClr>
              <a:buSzPts val="2250"/>
              <a:buChar char="○"/>
              <a:defRPr/>
            </a:lvl8pPr>
            <a:lvl9pPr indent="-371475" lvl="8" marL="4114800" rtl="0" algn="l">
              <a:lnSpc>
                <a:spcPct val="120000"/>
              </a:lnSpc>
              <a:spcBef>
                <a:spcPts val="2100"/>
              </a:spcBef>
              <a:spcAft>
                <a:spcPts val="2100"/>
              </a:spcAft>
              <a:buClr>
                <a:schemeClr val="lt1"/>
              </a:buClr>
              <a:buSzPts val="2250"/>
              <a:buChar char="■"/>
              <a:defRPr/>
            </a:lvl9pPr>
          </a:lstStyle>
          <a:p/>
        </p:txBody>
      </p:sp>
      <p:sp>
        <p:nvSpPr>
          <p:cNvPr id="276" name="Google Shape;276;p13"/>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1098667" y="2151767"/>
            <a:ext cx="7810500" cy="24972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738400" y="798100"/>
            <a:ext cx="9374100" cy="13323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p4"/>
          <p:cNvSpPr txBox="1"/>
          <p:nvPr>
            <p:ph idx="1" type="body"/>
          </p:nvPr>
        </p:nvSpPr>
        <p:spPr>
          <a:xfrm>
            <a:off x="1738400" y="2653400"/>
            <a:ext cx="9374100" cy="33888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0" name="Google Shape;90;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738400" y="798100"/>
            <a:ext cx="9374100" cy="13323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p5"/>
          <p:cNvSpPr txBox="1"/>
          <p:nvPr>
            <p:ph idx="1" type="body"/>
          </p:nvPr>
        </p:nvSpPr>
        <p:spPr>
          <a:xfrm>
            <a:off x="1738400" y="2653400"/>
            <a:ext cx="4574100" cy="33888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7" name="Google Shape;97;p5"/>
          <p:cNvSpPr txBox="1"/>
          <p:nvPr>
            <p:ph idx="2" type="body"/>
          </p:nvPr>
        </p:nvSpPr>
        <p:spPr>
          <a:xfrm>
            <a:off x="6538200" y="2653400"/>
            <a:ext cx="4574100" cy="33888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8" name="Google Shape;98;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738400" y="798100"/>
            <a:ext cx="9374100" cy="13323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738400" y="798100"/>
            <a:ext cx="4416000" cy="21201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p7"/>
          <p:cNvSpPr txBox="1"/>
          <p:nvPr>
            <p:ph idx="1" type="body"/>
          </p:nvPr>
        </p:nvSpPr>
        <p:spPr>
          <a:xfrm>
            <a:off x="1738400" y="3079567"/>
            <a:ext cx="4416000" cy="29625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11" name="Google Shape;111;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1098667" y="1018133"/>
            <a:ext cx="7810500" cy="47643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34" name="Google Shape;134;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738400" y="5518633"/>
            <a:ext cx="7790700" cy="713100"/>
          </a:xfrm>
          <a:prstGeom prst="rect">
            <a:avLst/>
          </a:prstGeom>
        </p:spPr>
        <p:txBody>
          <a:bodyPr anchorCtr="0" anchor="t" bIns="121900" lIns="121900" spcFirstLastPara="1" rIns="121900" wrap="square" tIns="121900"/>
          <a:lstStyle>
            <a:lvl1pPr indent="-228600" lvl="0" marL="457200">
              <a:lnSpc>
                <a:spcPct val="100000"/>
              </a:lnSpc>
              <a:spcBef>
                <a:spcPts val="0"/>
              </a:spcBef>
              <a:spcAft>
                <a:spcPts val="0"/>
              </a:spcAft>
              <a:buSzPts val="1700"/>
              <a:buNone/>
              <a:defRPr/>
            </a:lvl1pPr>
          </a:lstStyle>
          <a:p/>
        </p:txBody>
      </p:sp>
      <p:sp>
        <p:nvSpPr>
          <p:cNvPr id="140" name="Google Shape;140;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2100"/>
              </a:spcBef>
              <a:spcAft>
                <a:spcPts val="210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098667" y="2151750"/>
            <a:ext cx="5673900" cy="2497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Questrial"/>
              <a:buNone/>
            </a:pPr>
            <a:r>
              <a:rPr lang="en-US"/>
              <a:t>Food Recipes Distribution Center for Venues</a:t>
            </a:r>
            <a:endParaRPr sz="4800"/>
          </a:p>
        </p:txBody>
      </p:sp>
      <p:sp>
        <p:nvSpPr>
          <p:cNvPr id="284" name="Google Shape;284;p14"/>
          <p:cNvSpPr txBox="1"/>
          <p:nvPr>
            <p:ph idx="1" type="subTitle"/>
          </p:nvPr>
        </p:nvSpPr>
        <p:spPr>
          <a:xfrm>
            <a:off x="1098667" y="4795067"/>
            <a:ext cx="5673900" cy="9273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2"/>
              </a:buClr>
              <a:buSzPts val="2500"/>
              <a:buNone/>
            </a:pPr>
            <a:r>
              <a:rPr lang="en-US"/>
              <a:t>APPLIED DATA SCIENCE CAPSTONE</a:t>
            </a:r>
            <a:endParaRPr/>
          </a:p>
          <a:p>
            <a:pPr indent="0" lvl="0" marL="0" rtl="0" algn="l">
              <a:lnSpc>
                <a:spcPct val="120000"/>
              </a:lnSpc>
              <a:spcBef>
                <a:spcPts val="1000"/>
              </a:spcBef>
              <a:spcAft>
                <a:spcPts val="0"/>
              </a:spcAft>
              <a:buClr>
                <a:schemeClr val="lt2"/>
              </a:buClr>
              <a:buSzPts val="2500"/>
              <a:buNone/>
            </a:pPr>
            <a:r>
              <a:rPr lang="en-US"/>
              <a:t>IBM DATA SCIENCE PROFESSIONAL CERTIFICATE</a:t>
            </a:r>
            <a:endParaRPr/>
          </a:p>
          <a:p>
            <a:pPr indent="0" lvl="0" marL="0" rtl="0" algn="l">
              <a:lnSpc>
                <a:spcPct val="120000"/>
              </a:lnSpc>
              <a:spcBef>
                <a:spcPts val="1000"/>
              </a:spcBef>
              <a:spcAft>
                <a:spcPts val="0"/>
              </a:spcAft>
              <a:buClr>
                <a:schemeClr val="lt2"/>
              </a:buClr>
              <a:buSzPts val="2500"/>
              <a:buNone/>
            </a:pPr>
            <a:r>
              <a:rPr lang="en-US"/>
              <a:t>18-JAN-2019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23"/>
          <p:cNvPicPr preferRelativeResize="0"/>
          <p:nvPr/>
        </p:nvPicPr>
        <p:blipFill rotWithShape="1">
          <a:blip r:embed="rId3">
            <a:alphaModFix/>
          </a:blip>
          <a:srcRect b="0" l="0" r="0" t="0"/>
          <a:stretch/>
        </p:blipFill>
        <p:spPr>
          <a:xfrm>
            <a:off x="501125" y="585788"/>
            <a:ext cx="11218633" cy="6149382"/>
          </a:xfrm>
          <a:prstGeom prst="rect">
            <a:avLst/>
          </a:prstGeom>
          <a:noFill/>
          <a:ln>
            <a:noFill/>
          </a:ln>
        </p:spPr>
      </p:pic>
      <p:sp>
        <p:nvSpPr>
          <p:cNvPr id="343" name="Google Shape;343;p23"/>
          <p:cNvSpPr/>
          <p:nvPr/>
        </p:nvSpPr>
        <p:spPr>
          <a:xfrm>
            <a:off x="1226818" y="120922"/>
            <a:ext cx="97672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Questrial"/>
                <a:ea typeface="Questrial"/>
                <a:cs typeface="Questrial"/>
                <a:sym typeface="Questrial"/>
              </a:rPr>
              <a:t>Now, the dataset is fully ready to be used for machine learning (and statistical analysis) purposes.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b="1" lang="en-US"/>
              <a:t>MAIN ARTICLE</a:t>
            </a:r>
            <a:endParaRPr/>
          </a:p>
        </p:txBody>
      </p:sp>
      <p:sp>
        <p:nvSpPr>
          <p:cNvPr id="349" name="Google Shape;349;p24"/>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b="1" lang="en-US"/>
              <a:t>Part 4: Applying one of Machine Learning Techniques (K-Means Clustering)</a:t>
            </a:r>
            <a:endParaRPr/>
          </a:p>
          <a:p>
            <a:pPr indent="0" lvl="0" marL="0" rtl="0" algn="l">
              <a:lnSpc>
                <a:spcPct val="120000"/>
              </a:lnSpc>
              <a:spcBef>
                <a:spcPts val="1000"/>
              </a:spcBef>
              <a:spcAft>
                <a:spcPts val="2100"/>
              </a:spcAft>
              <a:buClr>
                <a:schemeClr val="lt1"/>
              </a:buClr>
              <a:buSzPts val="3000"/>
              <a:buNone/>
            </a:pPr>
            <a:r>
              <a:t/>
            </a:r>
            <a:endParaRPr b="1"/>
          </a:p>
        </p:txBody>
      </p:sp>
      <p:pic>
        <p:nvPicPr>
          <p:cNvPr id="350" name="Google Shape;350;p24"/>
          <p:cNvPicPr preferRelativeResize="0"/>
          <p:nvPr/>
        </p:nvPicPr>
        <p:blipFill rotWithShape="1">
          <a:blip r:embed="rId3">
            <a:alphaModFix/>
          </a:blip>
          <a:srcRect b="0" l="0" r="0" t="0"/>
          <a:stretch/>
        </p:blipFill>
        <p:spPr>
          <a:xfrm>
            <a:off x="1141411" y="1892670"/>
            <a:ext cx="9129526" cy="1935528"/>
          </a:xfrm>
          <a:prstGeom prst="rect">
            <a:avLst/>
          </a:prstGeom>
          <a:noFill/>
          <a:ln>
            <a:noFill/>
          </a:ln>
        </p:spPr>
      </p:pic>
      <p:pic>
        <p:nvPicPr>
          <p:cNvPr id="351" name="Google Shape;351;p24"/>
          <p:cNvPicPr preferRelativeResize="0"/>
          <p:nvPr/>
        </p:nvPicPr>
        <p:blipFill rotWithShape="1">
          <a:blip r:embed="rId4">
            <a:alphaModFix/>
          </a:blip>
          <a:srcRect b="0" l="0" r="0" t="0"/>
          <a:stretch/>
        </p:blipFill>
        <p:spPr>
          <a:xfrm>
            <a:off x="1141411" y="4205784"/>
            <a:ext cx="10917690" cy="19630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b="1" lang="en-US"/>
              <a:t>DECISION MAKING AND REPORTING RESULTS</a:t>
            </a:r>
            <a:endParaRPr/>
          </a:p>
        </p:txBody>
      </p:sp>
      <p:sp>
        <p:nvSpPr>
          <p:cNvPr id="357" name="Google Shape;357;p25"/>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000"/>
              <a:buNone/>
            </a:pPr>
            <a:r>
              <a:rPr b="1" lang="en-US"/>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endParaRPr/>
          </a:p>
          <a:p>
            <a:pPr indent="0" lvl="0" marL="0" rtl="0" algn="l">
              <a:lnSpc>
                <a:spcPct val="120000"/>
              </a:lnSpc>
              <a:spcBef>
                <a:spcPts val="1000"/>
              </a:spcBef>
              <a:spcAft>
                <a:spcPts val="2100"/>
              </a:spcAft>
              <a:buClr>
                <a:schemeClr val="lt1"/>
              </a:buClr>
              <a:buSzPts val="3000"/>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Questrial"/>
              <a:buNone/>
            </a:pPr>
            <a:r>
              <a:rPr lang="en-US"/>
              <a:t>DECISION MAKING AND REPORTING RESULTS</a:t>
            </a:r>
            <a:endParaRPr/>
          </a:p>
          <a:p>
            <a:pPr indent="0" lvl="0" marL="0" rtl="0" algn="l">
              <a:spcBef>
                <a:spcPts val="0"/>
              </a:spcBef>
              <a:spcAft>
                <a:spcPts val="0"/>
              </a:spcAft>
              <a:buNone/>
            </a:pPr>
            <a:r>
              <a:t/>
            </a:r>
            <a:endParaRPr/>
          </a:p>
        </p:txBody>
      </p:sp>
      <p:sp>
        <p:nvSpPr>
          <p:cNvPr id="363" name="Google Shape;363;p26"/>
          <p:cNvSpPr txBox="1"/>
          <p:nvPr>
            <p:ph idx="1" type="body"/>
          </p:nvPr>
        </p:nvSpPr>
        <p:spPr>
          <a:xfrm>
            <a:off x="13779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t/>
            </a:r>
            <a:endParaRPr/>
          </a:p>
        </p:txBody>
      </p:sp>
      <p:pic>
        <p:nvPicPr>
          <p:cNvPr id="364" name="Google Shape;364;p26"/>
          <p:cNvPicPr preferRelativeResize="0"/>
          <p:nvPr/>
        </p:nvPicPr>
        <p:blipFill>
          <a:blip r:embed="rId3">
            <a:alphaModFix/>
          </a:blip>
          <a:stretch>
            <a:fillRect/>
          </a:stretch>
        </p:blipFill>
        <p:spPr>
          <a:xfrm>
            <a:off x="1985926" y="2249475"/>
            <a:ext cx="6975376" cy="309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b="1" lang="en-US"/>
              <a:t>DECISION MAKING AND REPORTING RESULTS</a:t>
            </a:r>
            <a:endParaRPr/>
          </a:p>
        </p:txBody>
      </p:sp>
      <p:pic>
        <p:nvPicPr>
          <p:cNvPr id="370" name="Google Shape;370;p27"/>
          <p:cNvPicPr preferRelativeResize="0"/>
          <p:nvPr/>
        </p:nvPicPr>
        <p:blipFill>
          <a:blip r:embed="rId3">
            <a:alphaModFix/>
          </a:blip>
          <a:stretch>
            <a:fillRect/>
          </a:stretch>
        </p:blipFill>
        <p:spPr>
          <a:xfrm>
            <a:off x="3451075" y="1053251"/>
            <a:ext cx="5286675" cy="542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b="1" lang="en-US"/>
              <a:t>DECISION MAKING AND REPORTING RESULTS</a:t>
            </a:r>
            <a:endParaRPr/>
          </a:p>
        </p:txBody>
      </p:sp>
      <p:pic>
        <p:nvPicPr>
          <p:cNvPr id="376" name="Google Shape;376;p28"/>
          <p:cNvPicPr preferRelativeResize="0"/>
          <p:nvPr/>
        </p:nvPicPr>
        <p:blipFill>
          <a:blip r:embed="rId3">
            <a:alphaModFix/>
          </a:blip>
          <a:stretch>
            <a:fillRect/>
          </a:stretch>
        </p:blipFill>
        <p:spPr>
          <a:xfrm>
            <a:off x="1334825" y="1851410"/>
            <a:ext cx="8720125" cy="381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sz="10000"/>
              <a:t>Thank you</a:t>
            </a:r>
            <a:endParaRPr sz="10000"/>
          </a:p>
        </p:txBody>
      </p:sp>
      <p:sp>
        <p:nvSpPr>
          <p:cNvPr id="382" name="Google Shape;382;p2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38100" lvl="0" marL="228600" rtl="0" algn="l">
              <a:lnSpc>
                <a:spcPct val="120000"/>
              </a:lnSpc>
              <a:spcBef>
                <a:spcPts val="0"/>
              </a:spcBef>
              <a:spcAft>
                <a:spcPts val="2100"/>
              </a:spcAft>
              <a:buClr>
                <a:schemeClr val="lt1"/>
              </a:buClr>
              <a:buSzPts val="3000"/>
              <a:buNone/>
            </a:pPr>
            <a:r>
              <a:t/>
            </a:r>
            <a:endParaRPr/>
          </a:p>
        </p:txBody>
      </p:sp>
      <p:sp>
        <p:nvSpPr>
          <p:cNvPr id="383" name="Google Shape;383;p29"/>
          <p:cNvSpPr/>
          <p:nvPr/>
        </p:nvSpPr>
        <p:spPr>
          <a:xfrm>
            <a:off x="1141411" y="5720601"/>
            <a:ext cx="9905999"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Questrial"/>
                <a:ea typeface="Questrial"/>
                <a:cs typeface="Questrial"/>
                <a:sym typeface="Questrial"/>
              </a:rPr>
              <a:t>Image is from: https://contenthub-static.grammarly.com/blog/wp-content/uploads/2017/10/thank-you-760x400.jpg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141413" y="618518"/>
            <a:ext cx="9905998" cy="7599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Essence</a:t>
            </a:r>
            <a:endParaRPr/>
          </a:p>
        </p:txBody>
      </p:sp>
      <p:sp>
        <p:nvSpPr>
          <p:cNvPr id="290" name="Google Shape;290;p15"/>
          <p:cNvSpPr txBox="1"/>
          <p:nvPr>
            <p:ph idx="1" type="body"/>
          </p:nvPr>
        </p:nvSpPr>
        <p:spPr>
          <a:xfrm>
            <a:off x="1141412" y="1378424"/>
            <a:ext cx="9905999" cy="4412777"/>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t/>
            </a:r>
            <a:endParaRPr/>
          </a:p>
          <a:p>
            <a:pPr indent="0" lvl="0" marL="76200" rtl="0" algn="l">
              <a:lnSpc>
                <a:spcPct val="115000"/>
              </a:lnSpc>
              <a:spcBef>
                <a:spcPts val="1800"/>
              </a:spcBef>
              <a:spcAft>
                <a:spcPts val="0"/>
              </a:spcAft>
              <a:buClr>
                <a:srgbClr val="000000"/>
              </a:buClr>
              <a:buSzPts val="1100"/>
              <a:buFont typeface="Arial"/>
              <a:buNone/>
            </a:pPr>
            <a:r>
              <a:rPr b="1" lang="en-US" sz="1400">
                <a:solidFill>
                  <a:srgbClr val="000000"/>
                </a:solidFill>
                <a:latin typeface="Arial"/>
                <a:ea typeface="Arial"/>
                <a:cs typeface="Arial"/>
                <a:sym typeface="Arial"/>
              </a:rPr>
              <a:t>Part 1: Problem Description</a:t>
            </a:r>
            <a:endParaRPr b="1" sz="1400">
              <a:solidFill>
                <a:srgbClr val="000000"/>
              </a:solidFill>
              <a:latin typeface="Arial"/>
              <a:ea typeface="Arial"/>
              <a:cs typeface="Arial"/>
              <a:sym typeface="Arial"/>
            </a:endParaRPr>
          </a:p>
          <a:p>
            <a:pPr indent="0" lvl="0" marL="76200" rtl="0" algn="l">
              <a:lnSpc>
                <a:spcPct val="115000"/>
              </a:lnSpc>
              <a:spcBef>
                <a:spcPts val="1100"/>
              </a:spcBef>
              <a:spcAft>
                <a:spcPts val="0"/>
              </a:spcAft>
              <a:buClr>
                <a:srgbClr val="000000"/>
              </a:buClr>
              <a:buSzPts val="1100"/>
              <a:buFont typeface="Arial"/>
              <a:buNone/>
            </a:pPr>
            <a:r>
              <a:rPr b="1" lang="en-US" sz="1400">
                <a:solidFill>
                  <a:srgbClr val="000000"/>
                </a:solidFill>
                <a:latin typeface="Arial"/>
                <a:ea typeface="Arial"/>
                <a:cs typeface="Arial"/>
                <a:sym typeface="Arial"/>
              </a:rPr>
              <a:t>There is a Food recipes distributer in one of the boroughs of Toronto (Scarborough). This distributer provides services for different venues such as: Different types of Restaurants, Bakery, Breakfast Spot, newly started food center and Café with fresh and high-quality recipes. The distributer wants to build a warehouse for the recipes it buys from villagers and farmers inside the borough, so that they will support more customers and also bring better "Quality of Service" to the old customers.</a:t>
            </a:r>
            <a:endParaRPr b="1" sz="1400">
              <a:solidFill>
                <a:srgbClr val="000000"/>
              </a:solidFill>
              <a:latin typeface="Arial"/>
              <a:ea typeface="Arial"/>
              <a:cs typeface="Arial"/>
              <a:sym typeface="Arial"/>
            </a:endParaRPr>
          </a:p>
          <a:p>
            <a:pPr indent="0" lvl="0" marL="76200" rtl="0" algn="l">
              <a:lnSpc>
                <a:spcPct val="115000"/>
              </a:lnSpc>
              <a:spcBef>
                <a:spcPts val="1100"/>
              </a:spcBef>
              <a:spcAft>
                <a:spcPts val="0"/>
              </a:spcAft>
              <a:buClr>
                <a:srgbClr val="000000"/>
              </a:buClr>
              <a:buSzPts val="1100"/>
              <a:buFont typeface="Arial"/>
              <a:buNone/>
            </a:pPr>
            <a:r>
              <a:rPr b="1" lang="en-US" sz="1400">
                <a:solidFill>
                  <a:srgbClr val="000000"/>
                </a:solidFill>
                <a:latin typeface="Arial"/>
                <a:ea typeface="Arial"/>
                <a:cs typeface="Arial"/>
                <a:sym typeface="Arial"/>
              </a:rPr>
              <a:t>For example, if the warehouse is close to those old and famous restaurants, then the vegetables and other recipes would be delivered to the restaurant in the right time and there would be no delay so the restaurant cooks can start their job from the morning and the Quality of Service will be high and this distributer will gain more reputation and income.</a:t>
            </a:r>
            <a:endParaRPr b="1" sz="1400">
              <a:solidFill>
                <a:srgbClr val="000000"/>
              </a:solidFill>
              <a:latin typeface="Arial"/>
              <a:ea typeface="Arial"/>
              <a:cs typeface="Arial"/>
              <a:sym typeface="Arial"/>
            </a:endParaRPr>
          </a:p>
          <a:p>
            <a:pPr indent="0" lvl="0" marL="0" rtl="0" algn="l">
              <a:lnSpc>
                <a:spcPct val="115000"/>
              </a:lnSpc>
              <a:spcBef>
                <a:spcPts val="1100"/>
              </a:spcBef>
              <a:spcAft>
                <a:spcPts val="0"/>
              </a:spcAft>
              <a:buClr>
                <a:srgbClr val="000000"/>
              </a:buClr>
              <a:buSzPts val="1100"/>
              <a:buFont typeface="Arial"/>
              <a:buNone/>
            </a:pPr>
            <a:r>
              <a:rPr b="1" lang="en-US" sz="1400">
                <a:solidFill>
                  <a:srgbClr val="000000"/>
                </a:solidFill>
                <a:latin typeface="Arial"/>
                <a:ea typeface="Arial"/>
                <a:cs typeface="Arial"/>
                <a:sym typeface="Arial"/>
              </a:rPr>
              <a:t>The distributer should build this warehouse where it is closest to its customers in order to minimize the cost of transpotation in addition to the example above. which neighborhood (in that borough) would be a better choice for the distributer to build the warehouse in that neighborhood. Finding the right neighborhood is our mission and our distribution system will provide this distributor with a sorted list of neighborhoods in which the first elemnt of the list will be the best suggested neighborhood.</a:t>
            </a:r>
            <a:endParaRPr b="1" sz="1400">
              <a:solidFill>
                <a:srgbClr val="000000"/>
              </a:solidFill>
              <a:latin typeface="Arial"/>
              <a:ea typeface="Arial"/>
              <a:cs typeface="Arial"/>
              <a:sym typeface="Arial"/>
            </a:endParaRPr>
          </a:p>
          <a:p>
            <a:pPr indent="0" lvl="0" marL="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210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141413" y="618518"/>
            <a:ext cx="9905998" cy="7189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Essence</a:t>
            </a:r>
            <a:endParaRPr/>
          </a:p>
        </p:txBody>
      </p:sp>
      <p:sp>
        <p:nvSpPr>
          <p:cNvPr id="296" name="Google Shape;296;p16"/>
          <p:cNvSpPr txBox="1"/>
          <p:nvPr>
            <p:ph idx="1" type="body"/>
          </p:nvPr>
        </p:nvSpPr>
        <p:spPr>
          <a:xfrm>
            <a:off x="1141412" y="1337482"/>
            <a:ext cx="9905999" cy="5213444"/>
          </a:xfrm>
          <a:prstGeom prst="rect">
            <a:avLst/>
          </a:prstGeom>
          <a:noFill/>
          <a:ln>
            <a:noFill/>
          </a:ln>
        </p:spPr>
        <p:txBody>
          <a:bodyPr anchorCtr="0" anchor="t" bIns="45700" lIns="91425" spcFirstLastPara="1" rIns="91425" wrap="square" tIns="45700">
            <a:noAutofit/>
          </a:bodyPr>
          <a:lstStyle/>
          <a:p>
            <a:pPr indent="0" lvl="0" marL="76200" rtl="0" algn="l">
              <a:lnSpc>
                <a:spcPct val="115000"/>
              </a:lnSpc>
              <a:spcBef>
                <a:spcPts val="1800"/>
              </a:spcBef>
              <a:spcAft>
                <a:spcPts val="0"/>
              </a:spcAft>
              <a:buClr>
                <a:srgbClr val="000000"/>
              </a:buClr>
              <a:buSzPts val="1100"/>
              <a:buFont typeface="Arial"/>
              <a:buNone/>
            </a:pPr>
            <a:r>
              <a:rPr b="1" lang="en-US" sz="1400">
                <a:solidFill>
                  <a:srgbClr val="000000"/>
                </a:solidFill>
                <a:latin typeface="Arial"/>
                <a:ea typeface="Arial"/>
                <a:cs typeface="Arial"/>
                <a:sym typeface="Arial"/>
              </a:rPr>
              <a:t>Part 2: Data Requirement</a:t>
            </a:r>
            <a:endParaRPr b="1" sz="1400">
              <a:solidFill>
                <a:srgbClr val="000000"/>
              </a:solidFill>
              <a:latin typeface="Arial"/>
              <a:ea typeface="Arial"/>
              <a:cs typeface="Arial"/>
              <a:sym typeface="Arial"/>
            </a:endParaRPr>
          </a:p>
          <a:p>
            <a:pPr indent="0" lvl="0" marL="76200" rtl="0" algn="l">
              <a:lnSpc>
                <a:spcPct val="115000"/>
              </a:lnSpc>
              <a:spcBef>
                <a:spcPts val="1100"/>
              </a:spcBef>
              <a:spcAft>
                <a:spcPts val="0"/>
              </a:spcAft>
              <a:buClr>
                <a:srgbClr val="000000"/>
              </a:buClr>
              <a:buSzPts val="1100"/>
              <a:buFont typeface="Arial"/>
              <a:buNone/>
            </a:pPr>
            <a:r>
              <a:rPr b="1" lang="en-US" sz="1400">
                <a:solidFill>
                  <a:srgbClr val="000000"/>
                </a:solidFill>
                <a:latin typeface="Arial"/>
                <a:ea typeface="Arial"/>
                <a:cs typeface="Arial"/>
                <a:sym typeface="Arial"/>
              </a:rPr>
              <a:t>1- We will need geo-locational information about that specific borough and the neighborhoods in that borough. We specifically and technically mean the latitude and longitude numbers of that borough. We assume that it is "Scarborough" in Toronto. This is easily provided for us by the distributor, because the distributor has already made up his mind about the borough. The Postal Codes that fall into that borough (Scarborough) would also be sufficient fo us. I fact we will first find neighborhoods inside Scarborough by their corresponding Postal Codes.</a:t>
            </a:r>
            <a:endParaRPr b="1" sz="1400">
              <a:solidFill>
                <a:srgbClr val="000000"/>
              </a:solidFill>
              <a:latin typeface="Arial"/>
              <a:ea typeface="Arial"/>
              <a:cs typeface="Arial"/>
              <a:sym typeface="Arial"/>
            </a:endParaRPr>
          </a:p>
          <a:p>
            <a:pPr indent="0" lvl="0" marL="0" rtl="0" algn="l">
              <a:lnSpc>
                <a:spcPct val="115000"/>
              </a:lnSpc>
              <a:spcBef>
                <a:spcPts val="1100"/>
              </a:spcBef>
              <a:spcAft>
                <a:spcPts val="0"/>
              </a:spcAft>
              <a:buClr>
                <a:srgbClr val="000000"/>
              </a:buClr>
              <a:buSzPts val="1100"/>
              <a:buFont typeface="Arial"/>
              <a:buNone/>
            </a:pPr>
            <a:r>
              <a:rPr b="1" lang="en-US" sz="1400">
                <a:solidFill>
                  <a:srgbClr val="000000"/>
                </a:solidFill>
                <a:latin typeface="Arial"/>
                <a:ea typeface="Arial"/>
                <a:cs typeface="Arial"/>
                <a:sym typeface="Arial"/>
              </a:rPr>
              <a:t>2- We will need data about different venues in different neighborhoods of that specific borough. In order to gain that information we will use "Foursquare" locational information. By locational information for each venue we mean basic and advanced information about that venue. For example there is a venue in one of the neighborhoods. As basic information, we can obtain its precise latitude and longitude and also its distance from the center of the neighborhood. But we are looking for advanced information such as the category of that venue and whether this venue is a popular one in its category or maybe the average price of the services of this venue</a:t>
            </a:r>
            <a:endParaRPr b="1" sz="1400">
              <a:solidFill>
                <a:srgbClr val="000000"/>
              </a:solidFill>
              <a:latin typeface="Arial"/>
              <a:ea typeface="Arial"/>
              <a:cs typeface="Arial"/>
              <a:sym typeface="Arial"/>
            </a:endParaRPr>
          </a:p>
          <a:p>
            <a:pPr indent="0" lvl="0" marL="0" rtl="0" algn="l">
              <a:lnSpc>
                <a:spcPct val="120000"/>
              </a:lnSpc>
              <a:spcBef>
                <a:spcPts val="1000"/>
              </a:spcBef>
              <a:spcAft>
                <a:spcPts val="0"/>
              </a:spcAft>
              <a:buClr>
                <a:schemeClr val="lt1"/>
              </a:buClr>
              <a:buSzPts val="3000"/>
              <a:buNone/>
            </a:pPr>
            <a:r>
              <a:t/>
            </a:r>
            <a:endParaRPr b="1" sz="1400">
              <a:solidFill>
                <a:srgbClr val="000000"/>
              </a:solidFill>
              <a:latin typeface="Arial"/>
              <a:ea typeface="Arial"/>
              <a:cs typeface="Arial"/>
              <a:sym typeface="Arial"/>
            </a:endParaRPr>
          </a:p>
          <a:p>
            <a:pPr indent="0" lvl="0" marL="0" rtl="0" algn="l">
              <a:lnSpc>
                <a:spcPct val="120000"/>
              </a:lnSpc>
              <a:spcBef>
                <a:spcPts val="1000"/>
              </a:spcBef>
              <a:spcAft>
                <a:spcPts val="0"/>
              </a:spcAft>
              <a:buClr>
                <a:schemeClr val="lt1"/>
              </a:buClr>
              <a:buSzPts val="3000"/>
              <a:buNone/>
            </a:pPr>
            <a:r>
              <a:t/>
            </a:r>
            <a:endParaRPr b="1"/>
          </a:p>
          <a:p>
            <a:pPr indent="0" lvl="0" marL="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2100"/>
              </a:spcAft>
              <a:buClr>
                <a:schemeClr val="lt1"/>
              </a:buClr>
              <a:buSzPts val="3000"/>
              <a:buNone/>
            </a:pPr>
            <a:r>
              <a:t/>
            </a:r>
            <a:endParaRPr/>
          </a:p>
        </p:txBody>
      </p:sp>
      <p:sp>
        <p:nvSpPr>
          <p:cNvPr id="297" name="Google Shape;297;p16"/>
          <p:cNvSpPr/>
          <p:nvPr/>
        </p:nvSpPr>
        <p:spPr>
          <a:xfrm>
            <a:off x="7973248" y="4736530"/>
            <a:ext cx="2485489"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Questrial"/>
                <a:ea typeface="Questrial"/>
                <a:cs typeface="Questrial"/>
                <a:sym typeface="Questrial"/>
              </a:rPr>
              <a:t>image is retrieved </a:t>
            </a:r>
            <a:endParaRPr sz="2400">
              <a:solidFill>
                <a:schemeClr val="lt1"/>
              </a:solidFill>
              <a:latin typeface="Questrial"/>
              <a:ea typeface="Questrial"/>
              <a:cs typeface="Questrial"/>
              <a:sym typeface="Questrial"/>
            </a:endParaRPr>
          </a:p>
          <a:p>
            <a:pPr indent="0" lvl="0" marL="0" marR="0" rtl="0" algn="l">
              <a:spcBef>
                <a:spcPts val="0"/>
              </a:spcBef>
              <a:spcAft>
                <a:spcPts val="0"/>
              </a:spcAft>
              <a:buNone/>
            </a:pPr>
            <a:r>
              <a:rPr lang="en-US" sz="2400">
                <a:solidFill>
                  <a:schemeClr val="lt1"/>
                </a:solidFill>
                <a:latin typeface="Questrial"/>
                <a:ea typeface="Questrial"/>
                <a:cs typeface="Questrial"/>
                <a:sym typeface="Questrial"/>
              </a:rPr>
              <a:t>from google.com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141413" y="618518"/>
            <a:ext cx="9905998" cy="7189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US"/>
              <a:t>Needed Dataframe</a:t>
            </a:r>
            <a:endParaRPr/>
          </a:p>
        </p:txBody>
      </p:sp>
      <p:sp>
        <p:nvSpPr>
          <p:cNvPr id="303" name="Google Shape;303;p17"/>
          <p:cNvSpPr txBox="1"/>
          <p:nvPr>
            <p:ph idx="1" type="body"/>
          </p:nvPr>
        </p:nvSpPr>
        <p:spPr>
          <a:xfrm>
            <a:off x="1141412" y="1337482"/>
            <a:ext cx="9905999" cy="521344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lt1"/>
              </a:buClr>
              <a:buSzPts val="3000"/>
              <a:buNone/>
            </a:pPr>
            <a:r>
              <a:t/>
            </a:r>
            <a:endParaRPr b="1"/>
          </a:p>
          <a:p>
            <a:pPr indent="0" lvl="0" marL="0" rtl="0" algn="l">
              <a:lnSpc>
                <a:spcPct val="120000"/>
              </a:lnSpc>
              <a:spcBef>
                <a:spcPts val="1000"/>
              </a:spcBef>
              <a:spcAft>
                <a:spcPts val="0"/>
              </a:spcAft>
              <a:buClr>
                <a:schemeClr val="lt1"/>
              </a:buClr>
              <a:buSzPts val="3000"/>
              <a:buNone/>
            </a:pPr>
            <a:r>
              <a:t/>
            </a:r>
            <a:endParaRPr b="1"/>
          </a:p>
          <a:p>
            <a:pPr indent="0" lvl="0" marL="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2100"/>
              </a:spcAft>
              <a:buClr>
                <a:schemeClr val="lt1"/>
              </a:buClr>
              <a:buSzPts val="3000"/>
              <a:buNone/>
            </a:pPr>
            <a:r>
              <a:t/>
            </a:r>
            <a:endParaRPr/>
          </a:p>
        </p:txBody>
      </p:sp>
      <p:pic>
        <p:nvPicPr>
          <p:cNvPr id="304" name="Google Shape;304;p17"/>
          <p:cNvPicPr preferRelativeResize="0"/>
          <p:nvPr/>
        </p:nvPicPr>
        <p:blipFill rotWithShape="1">
          <a:blip r:embed="rId3">
            <a:alphaModFix/>
          </a:blip>
          <a:srcRect b="0" l="0" r="0" t="0"/>
          <a:stretch/>
        </p:blipFill>
        <p:spPr>
          <a:xfrm>
            <a:off x="1550986" y="2448454"/>
            <a:ext cx="9496425" cy="240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b="1" lang="en-US"/>
              <a:t>MAIN ARTICLE</a:t>
            </a:r>
            <a:endParaRPr/>
          </a:p>
        </p:txBody>
      </p:sp>
      <p:sp>
        <p:nvSpPr>
          <p:cNvPr id="310" name="Google Shape;310;p18"/>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b="1" lang="en-US"/>
              <a:t>Part 1: Identifying Postal Codes (and then Neighborhoods) in "Scarborough"</a:t>
            </a:r>
            <a:endParaRPr/>
          </a:p>
          <a:p>
            <a:pPr indent="0" lvl="0" marL="0" rtl="0" algn="l">
              <a:lnSpc>
                <a:spcPct val="120000"/>
              </a:lnSpc>
              <a:spcBef>
                <a:spcPts val="1000"/>
              </a:spcBef>
              <a:spcAft>
                <a:spcPts val="2100"/>
              </a:spcAft>
              <a:buClr>
                <a:schemeClr val="lt1"/>
              </a:buClr>
              <a:buSzPts val="3000"/>
              <a:buNone/>
            </a:pPr>
            <a:r>
              <a:t/>
            </a:r>
            <a:endParaRPr/>
          </a:p>
        </p:txBody>
      </p:sp>
      <p:pic>
        <p:nvPicPr>
          <p:cNvPr id="311" name="Google Shape;311;p18"/>
          <p:cNvPicPr preferRelativeResize="0"/>
          <p:nvPr/>
        </p:nvPicPr>
        <p:blipFill rotWithShape="1">
          <a:blip r:embed="rId3">
            <a:alphaModFix/>
          </a:blip>
          <a:srcRect b="0" l="0" r="0" t="0"/>
          <a:stretch/>
        </p:blipFill>
        <p:spPr>
          <a:xfrm>
            <a:off x="3093041" y="1892670"/>
            <a:ext cx="6010016" cy="47549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b="1" lang="en-US"/>
              <a:t>MAIN ARTICLE</a:t>
            </a:r>
            <a:endParaRPr/>
          </a:p>
        </p:txBody>
      </p:sp>
      <p:sp>
        <p:nvSpPr>
          <p:cNvPr id="317" name="Google Shape;317;p19"/>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b="1" lang="en-US"/>
              <a:t>Part 1: Identifying Postal Codes (and then Neighborhoods) in "Scarborough"</a:t>
            </a:r>
            <a:endParaRPr/>
          </a:p>
          <a:p>
            <a:pPr indent="0" lvl="0" marL="0" rtl="0" algn="l">
              <a:lnSpc>
                <a:spcPct val="120000"/>
              </a:lnSpc>
              <a:spcBef>
                <a:spcPts val="1000"/>
              </a:spcBef>
              <a:spcAft>
                <a:spcPts val="2100"/>
              </a:spcAft>
              <a:buClr>
                <a:schemeClr val="lt1"/>
              </a:buClr>
              <a:buSzPts val="3000"/>
              <a:buNone/>
            </a:pPr>
            <a:r>
              <a:t/>
            </a:r>
            <a:endParaRPr/>
          </a:p>
        </p:txBody>
      </p:sp>
      <p:pic>
        <p:nvPicPr>
          <p:cNvPr id="318" name="Google Shape;318;p19"/>
          <p:cNvPicPr preferRelativeResize="0"/>
          <p:nvPr/>
        </p:nvPicPr>
        <p:blipFill rotWithShape="1">
          <a:blip r:embed="rId3">
            <a:alphaModFix/>
          </a:blip>
          <a:srcRect b="0" l="0" r="0" t="0"/>
          <a:stretch/>
        </p:blipFill>
        <p:spPr>
          <a:xfrm>
            <a:off x="2478891" y="1892670"/>
            <a:ext cx="7791050" cy="48694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b="1" lang="en-US"/>
              <a:t>MAIN ARTICLE</a:t>
            </a:r>
            <a:endParaRPr/>
          </a:p>
        </p:txBody>
      </p:sp>
      <p:sp>
        <p:nvSpPr>
          <p:cNvPr id="324" name="Google Shape;324;p20"/>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b="1" lang="en-US"/>
              <a:t>Part 2: Connecting to Foursquare and Retrieving Locational Data</a:t>
            </a:r>
            <a:r>
              <a:rPr lang="en-US"/>
              <a:t> </a:t>
            </a:r>
            <a:r>
              <a:rPr b="1" lang="en-US"/>
              <a:t>for Each Venue in Every Neighborhood</a:t>
            </a:r>
            <a:endParaRPr/>
          </a:p>
          <a:p>
            <a:pPr indent="0" lvl="0" marL="0" rtl="0" algn="l">
              <a:lnSpc>
                <a:spcPct val="120000"/>
              </a:lnSpc>
              <a:spcBef>
                <a:spcPts val="1000"/>
              </a:spcBef>
              <a:spcAft>
                <a:spcPts val="0"/>
              </a:spcAft>
              <a:buClr>
                <a:schemeClr val="lt1"/>
              </a:buClr>
              <a:buSzPts val="3000"/>
              <a:buNone/>
            </a:pPr>
            <a:r>
              <a:rPr b="1" lang="en-US"/>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endParaRPr/>
          </a:p>
          <a:p>
            <a:pPr indent="0" lvl="0" marL="0" rtl="0" algn="l">
              <a:lnSpc>
                <a:spcPct val="120000"/>
              </a:lnSpc>
              <a:spcBef>
                <a:spcPts val="1000"/>
              </a:spcBef>
              <a:spcAft>
                <a:spcPts val="2100"/>
              </a:spcAft>
              <a:buClr>
                <a:schemeClr val="lt1"/>
              </a:buClr>
              <a:buSzPts val="3000"/>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b="1" lang="en-US"/>
              <a:t>MAIN ARTICLE</a:t>
            </a:r>
            <a:endParaRPr/>
          </a:p>
        </p:txBody>
      </p:sp>
      <p:sp>
        <p:nvSpPr>
          <p:cNvPr id="330" name="Google Shape;330;p21"/>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b="1" lang="en-US"/>
              <a:t>Part 3: Processing the Retrieved Data and Creating a DataFrome for All the Venues inside the Scarborough</a:t>
            </a:r>
            <a:endParaRPr/>
          </a:p>
          <a:p>
            <a:pPr indent="0" lvl="0" marL="0" rtl="0" algn="l">
              <a:lnSpc>
                <a:spcPct val="120000"/>
              </a:lnSpc>
              <a:spcBef>
                <a:spcPts val="1000"/>
              </a:spcBef>
              <a:spcAft>
                <a:spcPts val="2100"/>
              </a:spcAft>
              <a:buClr>
                <a:schemeClr val="lt1"/>
              </a:buClr>
              <a:buSzPts val="3000"/>
              <a:buNone/>
            </a:pPr>
            <a:r>
              <a:rPr b="1" lang="en-US"/>
              <a:t>When the data is completely gathered, we will perform processing on that raw data to find our desirable features for each venue. Our main feature is the category of that venue. After this stage, the column "Venue's Category" wil be One-hot encoded and different venues will have different feature-columns. After On-hot encoding we will integrate all restaurant columns to one column "Total Restaurants" and all food joint columns to "Total Joints" column.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b="1" lang="en-US"/>
              <a:t>MAIN ARTICLE</a:t>
            </a:r>
            <a:endParaRPr/>
          </a:p>
        </p:txBody>
      </p:sp>
      <p:sp>
        <p:nvSpPr>
          <p:cNvPr id="336" name="Google Shape;336;p22"/>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b="1" lang="en-US"/>
              <a:t>Part 3: Processing the Retrieved Data and Creating a DataFrome for All the Venues inside the Scarborough</a:t>
            </a:r>
            <a:endParaRPr/>
          </a:p>
          <a:p>
            <a:pPr indent="0" lvl="0" marL="0" rtl="0" algn="l">
              <a:lnSpc>
                <a:spcPct val="120000"/>
              </a:lnSpc>
              <a:spcBef>
                <a:spcPts val="1000"/>
              </a:spcBef>
              <a:spcAft>
                <a:spcPts val="2100"/>
              </a:spcAft>
              <a:buClr>
                <a:schemeClr val="lt1"/>
              </a:buClr>
              <a:buSzPts val="3000"/>
              <a:buNone/>
            </a:pPr>
            <a:r>
              <a:t/>
            </a:r>
            <a:endParaRPr b="1"/>
          </a:p>
        </p:txBody>
      </p:sp>
      <p:pic>
        <p:nvPicPr>
          <p:cNvPr id="337" name="Google Shape;337;p22"/>
          <p:cNvPicPr preferRelativeResize="0"/>
          <p:nvPr/>
        </p:nvPicPr>
        <p:blipFill rotWithShape="1">
          <a:blip r:embed="rId3">
            <a:alphaModFix/>
          </a:blip>
          <a:srcRect b="0" l="0" r="0" t="0"/>
          <a:stretch/>
        </p:blipFill>
        <p:spPr>
          <a:xfrm>
            <a:off x="556992" y="2500454"/>
            <a:ext cx="11074840" cy="32907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